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63" r:id="rId3"/>
    <p:sldId id="258" r:id="rId4"/>
    <p:sldId id="260" r:id="rId5"/>
    <p:sldId id="264" r:id="rId6"/>
    <p:sldId id="265" r:id="rId7"/>
    <p:sldId id="261" r:id="rId8"/>
    <p:sldId id="266" r:id="rId9"/>
    <p:sldId id="262" r:id="rId10"/>
    <p:sldId id="267" r:id="rId11"/>
    <p:sldId id="25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1675" autoAdjust="0"/>
    <p:restoredTop sz="94660"/>
  </p:normalViewPr>
  <p:slideViewPr>
    <p:cSldViewPr>
      <p:cViewPr>
        <p:scale>
          <a:sx n="100" d="100"/>
          <a:sy n="100" d="100"/>
        </p:scale>
        <p:origin x="-1860" y="-3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7F2F4B-D4F4-4AA4-87F1-8F7D4094096E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22E716-4CF9-41FF-A8C6-6A7AC2004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558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2E716-4CF9-41FF-A8C6-6A7AC20047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5124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2E716-4CF9-41FF-A8C6-6A7AC20047F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512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7620000" y="0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600" dirty="0" smtClean="0"/>
              <a:t>TFCS-05-19</a:t>
            </a:r>
            <a:endParaRPr lang="en-US" sz="160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7620000" y="6519446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E0854EA3-DB4F-4D22-A409-D839C7E64F08}" type="slidenum">
              <a:rPr lang="de-DE" sz="1600" smtClean="0"/>
              <a:t>‹#›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97144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969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89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108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772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390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815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101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173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482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591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8EA00-8A2F-4B22-BCD0-68C11CC5062A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431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niikuni@ntsel.go.jp" TargetMode="External"/><Relationship Id="rId2" Type="http://schemas.openxmlformats.org/officeDocument/2006/relationships/hyperlink" Target="mailto:darren.handley@dft.gsi.gov.uk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mpoulson@ford.com" TargetMode="External"/><Relationship Id="rId5" Type="http://schemas.openxmlformats.org/officeDocument/2006/relationships/hyperlink" Target="mailto:kai.zastrow@mpsa.com" TargetMode="External"/><Relationship Id="rId4" Type="http://schemas.openxmlformats.org/officeDocument/2006/relationships/hyperlink" Target="mailto:jschenkenberger@hyundai-europe.com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utomotiveisac.com/best-practices/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601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de-DE" sz="20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ISO/SAE update on their activities on cyber security</a:t>
            </a:r>
          </a:p>
          <a:p>
            <a:endParaRPr lang="de-DE" sz="10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574675" indent="-288925">
              <a:buFontTx/>
              <a:buChar char="-"/>
            </a:pP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Overview presented by OICA/CLEPA (see TFCS-05-12)</a:t>
            </a:r>
          </a:p>
          <a:p>
            <a:pPr marL="574675" indent="-288925">
              <a:buFontTx/>
              <a:buChar char="-"/>
            </a:pP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4 project groups working on different fields</a:t>
            </a:r>
          </a:p>
          <a:p>
            <a:pPr marL="574675" indent="-288925">
              <a:buFontTx/>
              <a:buChar char="-"/>
            </a:pP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Main targets: </a:t>
            </a:r>
          </a:p>
          <a:p>
            <a:pPr marL="1543050" lvl="2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uniform definitions</a:t>
            </a:r>
          </a:p>
          <a:p>
            <a:pPr marL="1543050" lvl="2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min. requirements on security engineering process,</a:t>
            </a:r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activities and criteria for assessment</a:t>
            </a:r>
          </a:p>
          <a:p>
            <a:pPr marL="1543050" lvl="2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describe state-of-the-art of automotive security engineering for E/E development</a:t>
            </a:r>
          </a:p>
          <a:p>
            <a:r>
              <a:rPr lang="de-DE" sz="2400" dirty="0">
                <a:solidFill>
                  <a:schemeClr val="tx1"/>
                </a:solidFill>
              </a:rPr>
              <a:t> </a:t>
            </a:r>
            <a:r>
              <a:rPr lang="de-DE" sz="2400" dirty="0" smtClean="0">
                <a:solidFill>
                  <a:schemeClr val="tx1"/>
                </a:solidFill>
              </a:rPr>
              <a:t>   - 1st draft (WD) aimed for vote in February 2018</a:t>
            </a:r>
          </a:p>
          <a:p>
            <a:r>
              <a:rPr lang="de-DE" sz="2400" dirty="0">
                <a:solidFill>
                  <a:schemeClr val="tx1"/>
                </a:solidFill>
              </a:rPr>
              <a:t> </a:t>
            </a:r>
            <a:r>
              <a:rPr lang="de-DE" sz="2400" dirty="0" smtClean="0">
                <a:solidFill>
                  <a:schemeClr val="tx1"/>
                </a:solidFill>
              </a:rPr>
              <a:t>   - Publication of ISO/SAE 21434 expected by October 2019</a:t>
            </a:r>
          </a:p>
          <a:p>
            <a:endParaRPr lang="de-DE" sz="10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   OICA/CLEPA will update TF-CS/OTA on regular basis in order to </a:t>
            </a:r>
            <a:b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   ensure coodination of groups</a:t>
            </a:r>
            <a:endParaRPr lang="en-US" sz="24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/>
              <a:t>Outcome TFCS-05 // 10-11 May 2017 @ OICA, Paris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0156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601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0" lvl="4"/>
            <a:r>
              <a:rPr lang="en-US" sz="2400" u="sng" dirty="0" smtClean="0">
                <a:solidFill>
                  <a:schemeClr val="tx1"/>
                </a:solidFill>
              </a:rPr>
              <a:t>Action items for next session (continued):</a:t>
            </a:r>
            <a:r>
              <a:rPr lang="en-US" sz="2400" dirty="0" smtClean="0">
                <a:solidFill>
                  <a:schemeClr val="tx1"/>
                </a:solidFill>
              </a:rPr>
              <a:t/>
            </a:r>
            <a:br>
              <a:rPr lang="en-US" sz="2400" dirty="0" smtClean="0">
                <a:solidFill>
                  <a:schemeClr val="tx1"/>
                </a:solidFill>
              </a:rPr>
            </a:br>
            <a:endParaRPr lang="en-US" sz="24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800100" lvl="5" indent="-342900">
              <a:buFontTx/>
              <a:buChar char="-"/>
            </a:pPr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Software updates:</a:t>
            </a:r>
          </a:p>
          <a:p>
            <a:pPr marL="1257300" lvl="6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All participants to provide feedback on approval process and configuration control in order to develop more detailed proposals</a:t>
            </a:r>
            <a:endParaRPr lang="en-US" sz="1200" dirty="0" smtClean="0">
              <a:solidFill>
                <a:schemeClr val="tx1"/>
              </a:solidFill>
            </a:endParaRPr>
          </a:p>
          <a:p>
            <a:pPr marL="0" lvl="4"/>
            <a:r>
              <a:rPr lang="en-US" sz="1600" dirty="0" smtClean="0">
                <a:solidFill>
                  <a:schemeClr val="tx1"/>
                </a:solidFill>
              </a:rPr>
              <a:t>Input shall be sent to:</a:t>
            </a:r>
            <a:r>
              <a:rPr lang="en-US" sz="1600" dirty="0" smtClean="0">
                <a:solidFill>
                  <a:srgbClr val="FF0000"/>
                </a:solidFill>
              </a:rPr>
              <a:t/>
            </a:r>
            <a:br>
              <a:rPr lang="en-US" sz="1600" dirty="0" smtClean="0">
                <a:solidFill>
                  <a:srgbClr val="FF0000"/>
                </a:solidFill>
              </a:rPr>
            </a:br>
            <a:r>
              <a:rPr lang="en-US" sz="1600" dirty="0" smtClean="0">
                <a:solidFill>
                  <a:srgbClr val="0000FF"/>
                </a:solidFill>
                <a:hlinkClick r:id="rId2"/>
              </a:rPr>
              <a:t>darren.handley@dft.gsi.gov.uk</a:t>
            </a:r>
            <a:r>
              <a:rPr lang="en-US" sz="1600" dirty="0" smtClean="0">
                <a:solidFill>
                  <a:srgbClr val="0000FF"/>
                </a:solidFill>
              </a:rPr>
              <a:t>; </a:t>
            </a:r>
            <a:r>
              <a:rPr lang="en-US" sz="1600" dirty="0" smtClean="0">
                <a:solidFill>
                  <a:srgbClr val="0000FF"/>
                </a:solidFill>
                <a:hlinkClick r:id="rId3"/>
              </a:rPr>
              <a:t>niikuni@ntsel.go.jp</a:t>
            </a:r>
            <a:r>
              <a:rPr lang="en-US" sz="1600" dirty="0" smtClean="0">
                <a:solidFill>
                  <a:srgbClr val="0000FF"/>
                </a:solidFill>
              </a:rPr>
              <a:t>; </a:t>
            </a:r>
            <a:r>
              <a:rPr lang="en-US" sz="1600" dirty="0" smtClean="0">
                <a:solidFill>
                  <a:srgbClr val="FF0000"/>
                </a:solidFill>
                <a:hlinkClick r:id="rId4"/>
              </a:rPr>
              <a:t>jschenkenberger@hyundai-europe.com</a:t>
            </a:r>
            <a:r>
              <a:rPr lang="en-US" sz="1600" dirty="0" smtClean="0">
                <a:solidFill>
                  <a:srgbClr val="FF0000"/>
                </a:solidFill>
              </a:rPr>
              <a:t/>
            </a:r>
            <a:br>
              <a:rPr lang="en-US" sz="1600" dirty="0" smtClean="0">
                <a:solidFill>
                  <a:srgbClr val="FF0000"/>
                </a:solidFill>
              </a:rPr>
            </a:br>
            <a:r>
              <a:rPr lang="en-US" sz="1600" dirty="0" smtClean="0">
                <a:solidFill>
                  <a:schemeClr val="tx1"/>
                </a:solidFill>
              </a:rPr>
              <a:t>and, if OICA/CLEPA documents concerned, in copy </a:t>
            </a:r>
            <a:r>
              <a:rPr lang="en-US" sz="1600" dirty="0" smtClean="0">
                <a:solidFill>
                  <a:srgbClr val="FF0000"/>
                </a:solidFill>
                <a:hlinkClick r:id="rId5"/>
              </a:rPr>
              <a:t>kai.zastrow@mpsa.co</a:t>
            </a:r>
            <a:r>
              <a:rPr lang="en-US" sz="1600" dirty="0" smtClean="0">
                <a:solidFill>
                  <a:srgbClr val="0000FF"/>
                </a:solidFill>
                <a:hlinkClick r:id="rId5"/>
              </a:rPr>
              <a:t>m</a:t>
            </a:r>
            <a:r>
              <a:rPr lang="en-US" sz="1600" dirty="0" smtClean="0">
                <a:solidFill>
                  <a:srgbClr val="0000FF"/>
                </a:solidFill>
              </a:rPr>
              <a:t>; </a:t>
            </a:r>
            <a:r>
              <a:rPr lang="en-US" sz="1600" dirty="0" smtClean="0">
                <a:solidFill>
                  <a:srgbClr val="FF0000"/>
                </a:solidFill>
                <a:hlinkClick r:id="rId6"/>
              </a:rPr>
              <a:t>mpoulson@ford.com</a:t>
            </a:r>
            <a:r>
              <a:rPr lang="en-US" sz="2800" dirty="0" smtClean="0">
                <a:solidFill>
                  <a:schemeClr val="tx1"/>
                </a:solidFill>
              </a:rPr>
              <a:t/>
            </a:r>
            <a:br>
              <a:rPr lang="en-US" sz="2800" dirty="0" smtClean="0">
                <a:solidFill>
                  <a:schemeClr val="tx1"/>
                </a:solidFill>
              </a:rPr>
            </a:br>
            <a:endParaRPr lang="en-US" sz="800" dirty="0" smtClean="0">
              <a:solidFill>
                <a:schemeClr val="tx1"/>
              </a:solidFill>
            </a:endParaRPr>
          </a:p>
          <a:p>
            <a:pPr marL="1257300" lvl="6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/>
              <a:t>Outcome TFCS-05 // 10-11 May 2017 @ OICA, Paris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1176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600"/>
            <a:ext cx="8352928" cy="5616239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endParaRPr lang="en-US" sz="2000" u="sng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r>
              <a:rPr lang="en-US" sz="2400" u="sng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Next </a:t>
            </a:r>
            <a:r>
              <a:rPr lang="en-US" sz="2400" u="sng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meetings:</a:t>
            </a:r>
          </a:p>
          <a:p>
            <a:pPr defTabSz="633413"/>
            <a:endParaRPr lang="de-DE" sz="20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defTabSz="842963"/>
            <a:r>
              <a:rPr lang="en-US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							</a:t>
            </a:r>
          </a:p>
          <a:p>
            <a:pPr defTabSz="842963"/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TFCS-06	13-14 June 2017	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  Washington DC area @ TIA</a:t>
            </a:r>
            <a:endParaRPr lang="en-US" sz="24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defTabSz="842963"/>
            <a:r>
              <a:rPr lang="en-US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			</a:t>
            </a:r>
            <a:r>
              <a:rPr lang="en-US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   </a:t>
            </a:r>
            <a:r>
              <a:rPr lang="de-DE" sz="2000" i="1" dirty="0" smtClean="0">
                <a:solidFill>
                  <a:schemeClr val="tx1"/>
                </a:solidFill>
              </a:rPr>
              <a:t>(Arlington, VA) </a:t>
            </a:r>
          </a:p>
          <a:p>
            <a:pPr defTabSz="842963"/>
            <a:endParaRPr lang="en-US" sz="20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defTabSz="842963"/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TFCS-07	30-31 </a:t>
            </a:r>
            <a:r>
              <a:rPr lang="en-US" sz="2400" i="1" dirty="0" smtClean="0">
                <a:solidFill>
                  <a:schemeClr val="tx1"/>
                </a:solidFill>
              </a:rPr>
              <a:t>August 2017	</a:t>
            </a:r>
            <a:r>
              <a:rPr lang="en-US" sz="2400" i="1" dirty="0" smtClean="0">
                <a:solidFill>
                  <a:schemeClr val="tx1"/>
                </a:solidFill>
              </a:rPr>
              <a:t>   Europe </a:t>
            </a:r>
            <a:r>
              <a:rPr lang="en-US" sz="2400" i="1" dirty="0">
                <a:solidFill>
                  <a:schemeClr val="tx1"/>
                </a:solidFill>
              </a:rPr>
              <a:t>(</a:t>
            </a:r>
            <a:r>
              <a:rPr lang="en-US" sz="2400" i="1" dirty="0" smtClean="0">
                <a:solidFill>
                  <a:schemeClr val="tx1"/>
                </a:solidFill>
              </a:rPr>
              <a:t>NL/UK/F </a:t>
            </a:r>
            <a:r>
              <a:rPr lang="en-US" sz="2400" i="1" dirty="0">
                <a:solidFill>
                  <a:schemeClr val="tx1"/>
                </a:solidFill>
              </a:rPr>
              <a:t>?)</a:t>
            </a:r>
          </a:p>
          <a:p>
            <a:pPr defTabSz="842963"/>
            <a:r>
              <a:rPr lang="en-US" sz="2000" dirty="0">
                <a:solidFill>
                  <a:schemeClr val="tx1"/>
                </a:solidFill>
              </a:rPr>
              <a:t>	</a:t>
            </a:r>
            <a:r>
              <a:rPr lang="en-US" sz="2000" dirty="0" smtClean="0">
                <a:solidFill>
                  <a:schemeClr val="tx1"/>
                </a:solidFill>
              </a:rPr>
              <a:t>	</a:t>
            </a:r>
            <a:r>
              <a:rPr lang="de-DE" sz="2000" i="1" dirty="0" smtClean="0">
                <a:solidFill>
                  <a:schemeClr val="tx1"/>
                </a:solidFill>
              </a:rPr>
              <a:t>date confirmed</a:t>
            </a:r>
            <a:r>
              <a:rPr lang="de-DE" sz="2000" i="1" dirty="0">
                <a:solidFill>
                  <a:schemeClr val="tx1"/>
                </a:solidFill>
              </a:rPr>
              <a:t>		</a:t>
            </a:r>
            <a:r>
              <a:rPr lang="de-DE" sz="2000" i="1" dirty="0" smtClean="0">
                <a:solidFill>
                  <a:schemeClr val="tx1"/>
                </a:solidFill>
              </a:rPr>
              <a:t>   venue tbd</a:t>
            </a:r>
            <a:endParaRPr lang="en-US" sz="2000" dirty="0">
              <a:solidFill>
                <a:schemeClr val="tx1"/>
              </a:solidFill>
            </a:endParaRPr>
          </a:p>
          <a:p>
            <a:pPr defTabSz="842963"/>
            <a:endParaRPr lang="en-US" sz="2000" dirty="0">
              <a:solidFill>
                <a:schemeClr val="tx1"/>
              </a:solidFill>
            </a:endParaRPr>
          </a:p>
          <a:p>
            <a:pPr defTabSz="842963"/>
            <a:r>
              <a:rPr lang="en-US" sz="2000" dirty="0" smtClean="0">
                <a:solidFill>
                  <a:schemeClr val="tx1"/>
                </a:solidFill>
              </a:rPr>
              <a:t>		</a:t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de-DE" sz="2400" dirty="0" smtClean="0">
                <a:solidFill>
                  <a:schemeClr val="tx1"/>
                </a:solidFill>
              </a:rPr>
              <a:t>TFCS-08	</a:t>
            </a:r>
            <a:r>
              <a:rPr lang="de-DE" sz="2400" i="1" dirty="0" smtClean="0">
                <a:solidFill>
                  <a:schemeClr val="tx1"/>
                </a:solidFill>
              </a:rPr>
              <a:t>11-12 October 2017 	</a:t>
            </a:r>
            <a:r>
              <a:rPr lang="de-DE" sz="2400" i="1" dirty="0" smtClean="0">
                <a:solidFill>
                  <a:schemeClr val="tx1"/>
                </a:solidFill>
              </a:rPr>
              <a:t>   Tokyo</a:t>
            </a:r>
            <a:endParaRPr lang="de-DE" sz="2400" i="1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</a:t>
            </a:r>
            <a:r>
              <a:rPr lang="en-US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             </a:t>
            </a:r>
            <a:r>
              <a:rPr lang="de-DE" sz="2000" i="1" dirty="0" smtClean="0">
                <a:solidFill>
                  <a:schemeClr val="tx1"/>
                </a:solidFill>
              </a:rPr>
              <a:t>date confirmed	          </a:t>
            </a:r>
            <a:r>
              <a:rPr lang="de-DE" sz="2000" i="1" dirty="0" smtClean="0">
                <a:solidFill>
                  <a:schemeClr val="tx1"/>
                </a:solidFill>
              </a:rPr>
              <a:t>   </a:t>
            </a:r>
            <a:r>
              <a:rPr lang="de-DE" sz="2000" i="1" dirty="0" smtClean="0">
                <a:solidFill>
                  <a:schemeClr val="tx1"/>
                </a:solidFill>
              </a:rPr>
              <a:t>exact place (building) </a:t>
            </a:r>
            <a:r>
              <a:rPr lang="de-DE" sz="2000" i="1" dirty="0" smtClean="0">
                <a:solidFill>
                  <a:schemeClr val="tx1"/>
                </a:solidFill>
              </a:rPr>
              <a:t>tbd</a:t>
            </a:r>
            <a:endParaRPr lang="en-US" sz="20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/>
              <a:t>Outcome TFCS-05 // 10-11 May 2017 @ OICA, Paris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1932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601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de-DE" sz="20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Definitions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630238" indent="-342900">
              <a:buFontTx/>
              <a:buChar char="-"/>
            </a:pP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FIA presentation (TFCS-05-11) on definitions for data </a:t>
            </a:r>
            <a:b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protection, data privacy, authorized access and more.</a:t>
            </a: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630238" indent="-342900">
              <a:buFontTx/>
              <a:buChar char="-"/>
            </a:pPr>
            <a:endParaRPr lang="de-DE" sz="24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630238" indent="-342900">
              <a:buFontTx/>
              <a:buChar char="-"/>
            </a:pP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ITU offered to contribute to definitions</a:t>
            </a:r>
            <a:b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(see TFCS-05-17)</a:t>
            </a:r>
          </a:p>
          <a:p>
            <a:pPr marL="630238" indent="-342900">
              <a:buFontTx/>
              <a:buChar char="-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630238" indent="-342900">
              <a:buFontTx/>
              <a:buChar char="-"/>
            </a:pP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Definitions to be reviewed once used for the working document on respective topics</a:t>
            </a:r>
          </a:p>
          <a:p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/>
              <a:t>Outcome TFCS-05 // 10-11 May 2017 @ OICA, Paris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82436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601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tx1"/>
                </a:solidFill>
              </a:rPr>
              <a:t>Reference Model regarding Cyber Security</a:t>
            </a:r>
            <a:r>
              <a:rPr lang="en-GB" sz="2400" dirty="0">
                <a:solidFill>
                  <a:schemeClr val="tx1"/>
                </a:solidFill>
              </a:rPr>
              <a:t/>
            </a:r>
            <a:br>
              <a:rPr lang="en-GB" sz="2400" dirty="0">
                <a:solidFill>
                  <a:schemeClr val="tx1"/>
                </a:solidFill>
              </a:rPr>
            </a:br>
            <a:endParaRPr lang="en-GB" sz="1000" dirty="0" smtClean="0">
              <a:solidFill>
                <a:schemeClr val="tx1"/>
              </a:solidFill>
            </a:endParaRPr>
          </a:p>
          <a:p>
            <a:pPr marL="630237" indent="-342900">
              <a:buFontTx/>
              <a:buChar char="-"/>
            </a:pPr>
            <a:r>
              <a:rPr lang="en-GB" sz="2400" dirty="0" smtClean="0">
                <a:solidFill>
                  <a:schemeClr val="tx1"/>
                </a:solidFill>
              </a:rPr>
              <a:t>TFCS-05 agreed to add “lifecycle” and the “information flow” to </a:t>
            </a:r>
            <a:r>
              <a:rPr lang="en-GB" sz="2400" dirty="0">
                <a:solidFill>
                  <a:schemeClr val="tx1"/>
                </a:solidFill>
              </a:rPr>
              <a:t>the reference </a:t>
            </a:r>
            <a:r>
              <a:rPr lang="en-GB" sz="2400" dirty="0" smtClean="0">
                <a:solidFill>
                  <a:schemeClr val="tx1"/>
                </a:solidFill>
              </a:rPr>
              <a:t>model</a:t>
            </a:r>
            <a:br>
              <a:rPr lang="en-GB" sz="2400" dirty="0" smtClean="0">
                <a:solidFill>
                  <a:schemeClr val="tx1"/>
                </a:solidFill>
              </a:rPr>
            </a:br>
            <a:endParaRPr lang="en-GB" sz="10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630237" indent="-342900">
              <a:buFontTx/>
              <a:buChar char="-"/>
            </a:pPr>
            <a:r>
              <a:rPr lang="en-GB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Presentation by Germany (TFCS-05-13) on a “Reference Architecture Model Automotive”</a:t>
            </a:r>
            <a:br>
              <a:rPr lang="en-GB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GB" sz="24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514350" indent="-227013"/>
            <a:r>
              <a:rPr lang="en-GB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    </a:t>
            </a:r>
            <a:endParaRPr lang="de-DE" sz="24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/>
              <a:t>Outcome TFCS-05 // 10-11 May 2017 @ OICA, Paris</a:t>
            </a:r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733800"/>
            <a:ext cx="4495800" cy="272198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9361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601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tx1"/>
                </a:solidFill>
              </a:rPr>
              <a:t>Cyber security threat analysis:</a:t>
            </a:r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800100" lvl="1" indent="-342900">
              <a:buFontTx/>
              <a:buChar char="-"/>
            </a:pP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Table of threats modified to clarify spoofing to include the example of GPS messages (request by France)</a:t>
            </a:r>
          </a:p>
          <a:p>
            <a:pPr marL="800100" lvl="1" indent="-342900">
              <a:buFontTx/>
              <a:buChar char="-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800100" lvl="1" indent="-342900">
              <a:buFontTx/>
              <a:buChar char="-"/>
            </a:pP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group noted that the scope of the threats identified is wider than just connected/automated vehicles (=&gt; ITS/AD guideline)</a:t>
            </a:r>
          </a:p>
          <a:p>
            <a:pPr marL="800100" lvl="1" indent="-342900">
              <a:buFontTx/>
              <a:buChar char="-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800100" lvl="1" indent="-342900">
              <a:buFontTx/>
              <a:buChar char="-"/>
            </a:pPr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format and content of the table was </a:t>
            </a: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agreed. The table will now </a:t>
            </a:r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be used as basis for the future work on </a:t>
            </a: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mitigations (</a:t>
            </a:r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TFCS-05-05-Rev1) </a:t>
            </a:r>
          </a:p>
          <a:p>
            <a:pPr marL="800100" lvl="1" indent="-342900">
              <a:buFontTx/>
              <a:buChar char="-"/>
            </a:pPr>
            <a:endParaRPr lang="en-GB" sz="2000" dirty="0" smtClean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/>
              <a:t>Outcome TFCS-05 // 10-11 May 2017 @ OICA, Paris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8944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766465"/>
            <a:ext cx="8352928" cy="5840374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Mitigations: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10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630237" lvl="1" indent="-342900">
              <a:buFontTx/>
              <a:buChar char="-"/>
            </a:pPr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Based on the Japanese proposal the group agreed to consider:</a:t>
            </a:r>
            <a:endParaRPr lang="en-US" sz="20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2459037" lvl="5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Pre attack (prevention)</a:t>
            </a:r>
          </a:p>
          <a:p>
            <a:pPr marL="2459037" lvl="5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During attack (detection)</a:t>
            </a:r>
          </a:p>
          <a:p>
            <a:pPr marL="2459037" lvl="5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Post attack (response)</a:t>
            </a:r>
            <a:br>
              <a:rPr lang="en-US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20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630237" lvl="1" indent="-342900">
              <a:buFontTx/>
              <a:buChar char="-"/>
            </a:pPr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OICA will apply an „extended CIA“ approach for mitigations to the threats listed in the table </a:t>
            </a:r>
            <a:r>
              <a:rPr lang="en-US" sz="2400" dirty="0" smtClean="0">
                <a:solidFill>
                  <a:schemeClr val="tx1"/>
                </a:solidFill>
              </a:rPr>
              <a:t>(TFCS-05-05-Rev1),</a:t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Note: CIA = Confidentiality, Integrity, Availability</a:t>
            </a:r>
            <a:endParaRPr lang="en-US" sz="20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630237" lvl="1" indent="-342900">
              <a:buFontTx/>
              <a:buChar char="-"/>
            </a:pPr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Japan will consider mitigations for individual threats and reference these to the UNECE Cyber Security guideline principles and UK </a:t>
            </a:r>
            <a:r>
              <a:rPr lang="en-US" sz="2400" dirty="0" err="1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DfT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principles </a:t>
            </a:r>
          </a:p>
          <a:p>
            <a:pPr marL="630237" lvl="1" indent="-342900">
              <a:buFontTx/>
              <a:buChar char="-"/>
            </a:pPr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ITU agreed to consider software aspects more</a:t>
            </a:r>
            <a:b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10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287337" lvl="1"/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=&gt; Target is to identify a way forward to define mitigations</a:t>
            </a:r>
            <a:endParaRPr lang="en-US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/>
              <a:t>Outcome TFCS-05 // 10-11 May 2017 @ OICA, Paris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9980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601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tx1"/>
                </a:solidFill>
              </a:rPr>
              <a:t>Mitigations (continued):</a:t>
            </a:r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630237" lvl="1" indent="-342900">
              <a:buFontTx/>
              <a:buChar char="-"/>
            </a:pP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Reference documents identified were:</a:t>
            </a:r>
            <a:b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de-DE" sz="10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lvl="2" indent="-287338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/>
                </a:solidFill>
              </a:rPr>
              <a:t>ENISA report „</a:t>
            </a:r>
            <a:r>
              <a:rPr lang="en-US" dirty="0">
                <a:solidFill>
                  <a:schemeClr val="tx1"/>
                </a:solidFill>
              </a:rPr>
              <a:t>Cyber Security and </a:t>
            </a:r>
            <a:r>
              <a:rPr lang="en-US" dirty="0" smtClean="0">
                <a:solidFill>
                  <a:schemeClr val="tx1"/>
                </a:solidFill>
              </a:rPr>
              <a:t>Resilience </a:t>
            </a:r>
            <a:r>
              <a:rPr lang="en-US" dirty="0">
                <a:solidFill>
                  <a:schemeClr val="tx1"/>
                </a:solidFill>
              </a:rPr>
              <a:t>of Smart </a:t>
            </a:r>
            <a:r>
              <a:rPr lang="en-US" dirty="0" smtClean="0">
                <a:solidFill>
                  <a:schemeClr val="tx1"/>
                </a:solidFill>
              </a:rPr>
              <a:t>Cars”	     </a:t>
            </a:r>
            <a:r>
              <a:rPr lang="de-DE" dirty="0" smtClean="0">
                <a:solidFill>
                  <a:schemeClr val="tx1"/>
                </a:solidFill>
              </a:rPr>
              <a:t>TFCS-03-09</a:t>
            </a:r>
            <a:endParaRPr lang="de-DE" dirty="0">
              <a:solidFill>
                <a:schemeClr val="tx1"/>
              </a:solidFill>
            </a:endParaRPr>
          </a:p>
          <a:p>
            <a:pPr lvl="2" indent="-287338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/>
                </a:solidFill>
              </a:rPr>
              <a:t>UK DfT Cyber Security principles		</a:t>
            </a:r>
            <a:r>
              <a:rPr lang="de-DE" dirty="0" smtClean="0">
                <a:solidFill>
                  <a:schemeClr val="tx1"/>
                </a:solidFill>
              </a:rPr>
              <a:t>	     TFCS-03-07</a:t>
            </a:r>
            <a:endParaRPr lang="de-DE" dirty="0">
              <a:solidFill>
                <a:schemeClr val="tx1"/>
              </a:solidFill>
            </a:endParaRPr>
          </a:p>
          <a:p>
            <a:pPr lvl="2" indent="-287338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/>
                </a:solidFill>
              </a:rPr>
              <a:t>NHTSA Cyber Security Guideline		</a:t>
            </a:r>
            <a:r>
              <a:rPr lang="de-DE" dirty="0" smtClean="0">
                <a:solidFill>
                  <a:schemeClr val="tx1"/>
                </a:solidFill>
              </a:rPr>
              <a:t>	     TFCS-03-08</a:t>
            </a:r>
            <a:endParaRPr lang="de-DE" dirty="0">
              <a:solidFill>
                <a:schemeClr val="tx1"/>
              </a:solidFill>
            </a:endParaRPr>
          </a:p>
          <a:p>
            <a:pPr lvl="2" indent="-287338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IPA “Approaches for Vehicle Information </a:t>
            </a:r>
            <a:r>
              <a:rPr lang="en-US" dirty="0" smtClean="0">
                <a:solidFill>
                  <a:schemeClr val="tx1"/>
                </a:solidFill>
              </a:rPr>
              <a:t>Security</a:t>
            </a:r>
            <a:r>
              <a:rPr lang="en-US" dirty="0">
                <a:solidFill>
                  <a:schemeClr val="tx1"/>
                </a:solidFill>
              </a:rPr>
              <a:t>” (Japan</a:t>
            </a:r>
            <a:r>
              <a:rPr lang="en-US" dirty="0" smtClean="0">
                <a:solidFill>
                  <a:schemeClr val="tx1"/>
                </a:solidFill>
              </a:rPr>
              <a:t>)        TFCS-04-05</a:t>
            </a:r>
            <a:endParaRPr lang="en-US" dirty="0">
              <a:solidFill>
                <a:schemeClr val="tx1"/>
              </a:solidFill>
            </a:endParaRPr>
          </a:p>
          <a:p>
            <a:pPr lvl="2" indent="-287338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/>
                </a:solidFill>
              </a:rPr>
              <a:t>UNECE Cyber security guideline (ITS/AD)	</a:t>
            </a:r>
            <a:r>
              <a:rPr lang="de-DE" dirty="0" smtClean="0">
                <a:solidFill>
                  <a:schemeClr val="tx1"/>
                </a:solidFill>
              </a:rPr>
              <a:t>	   WP.29/2017/46</a:t>
            </a:r>
            <a:endParaRPr lang="de-DE" dirty="0">
              <a:solidFill>
                <a:schemeClr val="tx1"/>
              </a:solidFill>
            </a:endParaRPr>
          </a:p>
          <a:p>
            <a:pPr lvl="2" indent="-287338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SAE </a:t>
            </a:r>
            <a:r>
              <a:rPr lang="de-DE" dirty="0">
                <a:solidFill>
                  <a:schemeClr val="tx1"/>
                </a:solidFill>
              </a:rPr>
              <a:t>J 3061</a:t>
            </a:r>
          </a:p>
          <a:p>
            <a:pPr lvl="2" indent="-287338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/>
                </a:solidFill>
              </a:rPr>
              <a:t>ISO </a:t>
            </a:r>
            <a:r>
              <a:rPr lang="de-DE" dirty="0" smtClean="0">
                <a:solidFill>
                  <a:schemeClr val="tx1"/>
                </a:solidFill>
              </a:rPr>
              <a:t>26262</a:t>
            </a:r>
          </a:p>
          <a:p>
            <a:pPr lvl="2" indent="-287338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US </a:t>
            </a:r>
            <a:r>
              <a:rPr lang="de-DE" dirty="0">
                <a:solidFill>
                  <a:schemeClr val="tx1"/>
                </a:solidFill>
              </a:rPr>
              <a:t>Auto ISAC (report by Booz Allen Hamilton) </a:t>
            </a:r>
            <a:r>
              <a:rPr lang="de-DE" dirty="0">
                <a:solidFill>
                  <a:schemeClr val="tx1"/>
                </a:solidFill>
                <a:hlinkClick r:id="rId2"/>
              </a:rPr>
              <a:t>https://www.automotiveisac.com/best-practices</a:t>
            </a:r>
            <a:r>
              <a:rPr lang="de-DE" dirty="0" smtClean="0">
                <a:solidFill>
                  <a:schemeClr val="tx1"/>
                </a:solidFill>
                <a:hlinkClick r:id="rId2"/>
              </a:rPr>
              <a:t>/</a:t>
            </a:r>
            <a:endParaRPr lang="en-US" dirty="0">
              <a:solidFill>
                <a:schemeClr val="tx1"/>
              </a:solidFill>
            </a:endParaRPr>
          </a:p>
          <a:p>
            <a:pPr marL="287337" lvl="1"/>
            <a:r>
              <a:rPr lang="de-DE" sz="1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endParaRPr lang="de-DE" sz="10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    -   Any other relevant documents shall be shared/identified </a:t>
            </a:r>
            <a:b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        within the group (depending on copyright restrictions)</a:t>
            </a:r>
          </a:p>
        </p:txBody>
      </p:sp>
      <p:sp>
        <p:nvSpPr>
          <p:cNvPr id="6" name="Rectangle 5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/>
              <a:t>Outcome TFCS-05 // 10-11 May 2017 @ OICA, Paris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2297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601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342900" lvl="4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chemeClr val="tx1"/>
                </a:solidFill>
              </a:rPr>
              <a:t>Software updates:</a:t>
            </a:r>
            <a:br>
              <a:rPr lang="de-DE" sz="2400" dirty="0" smtClean="0">
                <a:solidFill>
                  <a:schemeClr val="tx1"/>
                </a:solidFill>
              </a:rPr>
            </a:br>
            <a:endParaRPr lang="de-DE" sz="1000" dirty="0" smtClean="0">
              <a:solidFill>
                <a:schemeClr val="tx1"/>
              </a:solidFill>
            </a:endParaRPr>
          </a:p>
          <a:p>
            <a:pPr marL="800100" lvl="1" indent="-342900">
              <a:buFontTx/>
              <a:buChar char="-"/>
            </a:pPr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Presentation by Japan (TFCS-05-06): Proposal that TF-CS/OTA should focus for post-registration S/W updates on technical </a:t>
            </a: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issues, </a:t>
            </a: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rather </a:t>
            </a:r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than mandatory administrative provisions</a:t>
            </a:r>
          </a:p>
          <a:p>
            <a:pPr marL="800100" lvl="1" indent="-342900">
              <a:buFontTx/>
              <a:buChar char="-"/>
            </a:pPr>
            <a:endParaRPr lang="de-DE" sz="10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800100" lvl="1" indent="-342900">
              <a:buFontTx/>
              <a:buChar char="-"/>
            </a:pPr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OICA/CLEPA presentation on S/W updates (TFCS-05-08), related to software configuration control and approval process</a:t>
            </a:r>
            <a:b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de-DE" sz="10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800100" lvl="1" indent="-342900">
              <a:buFontTx/>
              <a:buChar char="-"/>
            </a:pPr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FIA input on a process for software updates (TFCS-05-11)</a:t>
            </a:r>
            <a:b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de-DE" sz="10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800100" lvl="1" indent="-342900">
              <a:buFontTx/>
              <a:buChar char="-"/>
            </a:pPr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group agreed to use the OICA/CLEPA presentation as </a:t>
            </a: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its basis </a:t>
            </a:r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for </a:t>
            </a: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further work</a:t>
            </a:r>
            <a:b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de-DE" sz="10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lvl="1"/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=&gt; Participants to provide comments/input on TFCS-05-08</a:t>
            </a: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/>
              <a:t>Outcome TFCS-05 // 10-11 May 2017 @ OICA, Paris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288082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601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0" lvl="4"/>
            <a:endParaRPr lang="de-DE" sz="2000" dirty="0">
              <a:solidFill>
                <a:schemeClr val="tx1"/>
              </a:solidFill>
            </a:endParaRPr>
          </a:p>
          <a:p>
            <a:pPr marL="342900" lvl="4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chemeClr val="tx1"/>
                </a:solidFill>
              </a:rPr>
              <a:t>Software updates (continued):</a:t>
            </a:r>
            <a:br>
              <a:rPr lang="de-DE" sz="2400" dirty="0" smtClean="0">
                <a:solidFill>
                  <a:schemeClr val="tx1"/>
                </a:solidFill>
              </a:rPr>
            </a:br>
            <a:endParaRPr lang="de-DE" sz="1000" dirty="0" smtClean="0">
              <a:solidFill>
                <a:schemeClr val="tx1"/>
              </a:solidFill>
            </a:endParaRPr>
          </a:p>
          <a:p>
            <a:pPr marL="800100" lvl="1" indent="-342900">
              <a:buFontTx/>
              <a:buChar char="-"/>
            </a:pP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</a:t>
            </a:r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group </a:t>
            </a: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agreed that systems with </a:t>
            </a:r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„deep learning/self learning“ is currently out of </a:t>
            </a: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scope</a:t>
            </a:r>
          </a:p>
          <a:p>
            <a:pPr marL="800100" lvl="1" indent="-342900">
              <a:buFontTx/>
              <a:buChar char="-"/>
            </a:pPr>
            <a:endParaRPr lang="de-DE" sz="10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800100" lvl="1" indent="-342900">
              <a:buFontTx/>
              <a:buChar char="-"/>
            </a:pP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It was noted that an electronic CoC/DoC may be needed</a:t>
            </a:r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de-DE" sz="10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800100" lvl="1" indent="-342900">
              <a:buFontTx/>
              <a:buChar char="-"/>
            </a:pPr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Consideration should be given to the work on the so called „ACSF TAN“ </a:t>
            </a: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(see UNECE GRRF IWG ACSF: </a:t>
            </a:r>
            <a:r>
              <a:rPr lang="de-DE" sz="2400" dirty="0" err="1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document</a:t>
            </a: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ACSF-08-10) as </a:t>
            </a:r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 possibility to address software </a:t>
            </a:r>
            <a:r>
              <a:rPr lang="de-DE" sz="2400" dirty="0" err="1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approval</a:t>
            </a: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/ </a:t>
            </a:r>
            <a:r>
              <a:rPr lang="de-DE" sz="2400" dirty="0" err="1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software</a:t>
            </a: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version identification</a:t>
            </a:r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de-DE" sz="10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800100" lvl="1" indent="-342900">
              <a:buFontTx/>
              <a:buChar char="-"/>
            </a:pPr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Furthermore, the task force </a:t>
            </a: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shall give considerations to safety aspects and security of software </a:t>
            </a:r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updates </a:t>
            </a: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and may review ITU recommendation X.1373 (Secure software update capability for ITS communication devices)</a:t>
            </a: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/>
              <a:t>Outcome TFCS-05 // 10-11 May 2017 @ OICA, Paris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8181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601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0" lvl="4"/>
            <a:r>
              <a:rPr lang="en-US" sz="2400" u="sng" dirty="0" smtClean="0">
                <a:solidFill>
                  <a:schemeClr val="tx1"/>
                </a:solidFill>
              </a:rPr>
              <a:t>Action items for next session:</a:t>
            </a:r>
            <a:r>
              <a:rPr lang="en-US" sz="2400" dirty="0" smtClean="0">
                <a:solidFill>
                  <a:schemeClr val="tx1"/>
                </a:solidFill>
              </a:rPr>
              <a:t/>
            </a:r>
            <a:br>
              <a:rPr lang="en-US" sz="2400" dirty="0" smtClean="0">
                <a:solidFill>
                  <a:schemeClr val="tx1"/>
                </a:solidFill>
              </a:rPr>
            </a:br>
            <a:endParaRPr lang="en-US" sz="24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800100" lvl="5" indent="-342900">
              <a:buFontTx/>
              <a:buChar char="-"/>
            </a:pPr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Cyber security (mitigations):</a:t>
            </a:r>
          </a:p>
          <a:p>
            <a:pPr marL="800100" lvl="5" indent="-342900">
              <a:buFont typeface="Arial" panose="020B0604020202020204" pitchFamily="34" charset="0"/>
              <a:buChar char="•"/>
            </a:pPr>
            <a:endParaRPr lang="en-US" sz="7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1257300" lvl="6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Japan to provide table of threats adding mitigations as proposed on slide 9 of TFCS-05-07</a:t>
            </a:r>
          </a:p>
          <a:p>
            <a:pPr marL="1257300" lvl="6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OICA/CLEPA to prepare table of threats with „extended CIA“ approach for identification of mitigations </a:t>
            </a:r>
          </a:p>
          <a:p>
            <a:pPr marL="1257300" lvl="6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ITU will consider software mitigations further</a:t>
            </a:r>
          </a:p>
          <a:p>
            <a:pPr marL="1257300" lvl="6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Other additional thoughts are welcome</a:t>
            </a:r>
          </a:p>
          <a:p>
            <a:pPr marL="1257300" lvl="6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All to share additional references to be considered for mitigations</a:t>
            </a:r>
            <a:endParaRPr lang="en-US" sz="16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800100" lvl="5" indent="-342900">
              <a:buFontTx/>
              <a:buChar char="-"/>
            </a:pPr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Software updates:</a:t>
            </a:r>
          </a:p>
          <a:p>
            <a:pPr marL="1257300" lvl="6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Japan to update the group on their considerations</a:t>
            </a:r>
          </a:p>
          <a:p>
            <a:pPr marL="800100" lvl="5" indent="-342900">
              <a:buFontTx/>
              <a:buChar char="-"/>
            </a:pPr>
            <a:endParaRPr lang="en-US" sz="24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/>
              <a:t>Outcome TFCS-05 // 10-11 May 2017 @ OICA, Paris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1652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950</TotalTime>
  <Words>247</Words>
  <Application>Microsoft Office PowerPoint</Application>
  <PresentationFormat>On-screen Show (4:3)</PresentationFormat>
  <Paragraphs>108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HMETC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Schenkenberger, Jens</dc:creator>
  <cp:lastModifiedBy>Schenkenberger, Jens</cp:lastModifiedBy>
  <cp:revision>59</cp:revision>
  <dcterms:created xsi:type="dcterms:W3CDTF">2017-02-17T12:02:37Z</dcterms:created>
  <dcterms:modified xsi:type="dcterms:W3CDTF">2017-05-15T22:53:54Z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