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8"/>
  </p:notesMasterIdLst>
  <p:handoutMasterIdLst>
    <p:handoutMasterId r:id="rId9"/>
  </p:handoutMasterIdLst>
  <p:sldIdLst>
    <p:sldId id="280" r:id="rId3"/>
    <p:sldId id="277" r:id="rId4"/>
    <p:sldId id="278" r:id="rId5"/>
    <p:sldId id="279" r:id="rId6"/>
    <p:sldId id="282" r:id="rId7"/>
  </p:sldIdLst>
  <p:sldSz cx="9144000" cy="6858000" type="screen4x3"/>
  <p:notesSz cx="9931400" cy="67945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0">
          <p15:clr>
            <a:srgbClr val="A4A3A4"/>
          </p15:clr>
        </p15:guide>
        <p15:guide id="2" pos="312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69A7"/>
    <a:srgbClr val="FF0000"/>
    <a:srgbClr val="000CC0"/>
    <a:srgbClr val="0070C0"/>
    <a:srgbClr val="40B0FF"/>
    <a:srgbClr val="A20000"/>
    <a:srgbClr val="00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8271" autoAdjust="0"/>
    <p:restoredTop sz="94793" autoAdjust="0"/>
  </p:normalViewPr>
  <p:slideViewPr>
    <p:cSldViewPr snapToGrid="0">
      <p:cViewPr varScale="1">
        <p:scale>
          <a:sx n="58" d="100"/>
          <a:sy n="58" d="100"/>
        </p:scale>
        <p:origin x="66" y="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-546" y="-90"/>
      </p:cViewPr>
      <p:guideLst>
        <p:guide orient="horz" pos="2140"/>
        <p:guide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100000">
              <a:srgbClr val="BCE0F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6827838" y="6453188"/>
            <a:ext cx="310197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234F2B-E894-4920-9B60-6EEE13B005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8435" name="Image 5" descr="nouveau logo OICA sm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88"/>
            <a:ext cx="1163638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44611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7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6100" y="0"/>
            <a:ext cx="43037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68B077E-3874-4C57-B022-B91BD466FA06}" type="datetimeFigureOut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397250" cy="254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3775" y="3227388"/>
            <a:ext cx="7943850" cy="3057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en-GB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3188"/>
            <a:ext cx="43037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6100" y="6453188"/>
            <a:ext cx="43037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C895987-B20F-45AE-B67F-BF8A1F9C08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1820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772400" cy="1470025"/>
          </a:xfrm>
        </p:spPr>
        <p:txBody>
          <a:bodyPr/>
          <a:lstStyle>
            <a:lvl1pPr>
              <a:defRPr>
                <a:solidFill>
                  <a:srgbClr val="5573AF"/>
                </a:solidFill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85852" y="228599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A95BD-2FFE-4FEB-85EF-72AC4FF3D4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48767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A0FCE5B-74D5-4038-8B1E-B3858D252B34}" type="datetime1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4C45B7-2D86-4C5C-88CA-3735FDAE74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81010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224223D-AFDB-4769-8B63-2C2BC685287B}" type="datetime1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C37FFC-6052-4008-8BFF-7F4C3BC35C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763002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55CEC1E-8FBA-4C50-A69A-9FDF4FFB0A24}" type="datetime1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33ED8D-4D78-4181-A22F-84CFFB9E7F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690869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9DF40-810E-455B-BE96-7DB77F5097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152757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347F4-1EA4-4C55-8EB6-73782108D0A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913359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83B17-8B18-434F-8119-900796D9C0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060472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07FF0-D7F9-4227-8255-E60E0413C528}" type="datetimeFigureOut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06EC0-F6AC-4D5A-9189-F34756F1C7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793700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A2AB9-21C2-4C35-89E6-84F08BE2B4EE}" type="datetimeFigureOut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0F278-D977-4936-839A-71DA21D3AC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678306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1136A-69D9-4A97-8F63-BE08785B5802}" type="datetimeFigureOut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65435-A340-4354-8DD7-57E8527EFE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93174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627FE-3244-4FE0-B4D2-27BCC6207652}" type="datetimeFigureOut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53D5A-99C8-4C8F-95E4-991C0F026F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97720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77821-55C7-4011-A506-A668C625EC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851823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DE687-B968-4290-B95A-24C3B7C1A962}" type="datetimeFigureOut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AEE64-E36D-4C2C-99B9-F15DDA075E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548776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7BFE6-5665-4EEA-AEB2-E92DFB81F2D1}" type="datetimeFigureOut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B837A-F4B3-4AAF-B98F-718A0F24FE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937555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7F0D6-B3CF-456B-BF96-90B61A7E07D7}" type="datetimeFigureOut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B7D41-5D94-48CE-B961-0D30BEDD60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177841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C0A86-6461-477C-BCF9-2F763AB9907E}" type="datetimeFigureOut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CE43D-FAC4-4196-979E-A2BD9FF2CB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726276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53700-41D7-457A-B6C0-EFAF3FD8B790}" type="datetimeFigureOut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98C5E-9E39-492C-9ED8-8C33501CD7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82295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F57CC-B9DB-4F60-A960-E38C9705141D}" type="datetimeFigureOut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D4D18-E01F-4EF7-972E-4446EFFE1A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913798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B5AFD-7B80-42E7-925A-22E4430EBDC6}" type="datetimeFigureOut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6BACA-9842-4C03-BAFC-EEEAF12AB8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6691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280B2"/>
                </a:solidFill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597C4-C5BD-4F46-ADA1-8944A9802E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8219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32E34B4-8887-4293-B1ED-217C52A32C7A}" type="datetime1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0B40BD-F4CA-4595-96CB-2E752193AA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833719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A614F12-0F84-48F7-B0F1-5444A9832D57}" type="datetime1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97FEBB-981D-4D13-8090-25B2CD1C90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20137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CEF80A3-BD0D-40C8-8631-DD1A0038E352}" type="datetime1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423A9D-3BC3-492F-9B94-DCBAB3EC36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191943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785C530-8B14-490E-86F2-023EA8523FA7}" type="datetime1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1B2030-ED0F-40BE-A7A1-2C928124F3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96982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4EFED81-7227-416C-ADF2-B6DB746FB39C}" type="datetime1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2028BE-C20B-41E7-92D1-F8487CAB80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47987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46DF36F-4AC2-4841-ACDC-9439BD97D72C}" type="datetime1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7F0E07-36AF-4837-8250-062A00AA2C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216017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100000">
              <a:srgbClr val="BCE0F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  <a:endParaRPr lang="en-GB" altLang="fr-FR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  <a:endParaRPr lang="en-GB" altLang="fr-FR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1D34A542-3E18-4EB9-923D-4838CA9B26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29" name="Image 6" descr="nouveau logo OICA small.jp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75"/>
            <a:ext cx="1071563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11" r:id="rId1"/>
    <p:sldLayoutId id="2147484612" r:id="rId2"/>
    <p:sldLayoutId id="2147484613" r:id="rId3"/>
    <p:sldLayoutId id="2147484628" r:id="rId4"/>
    <p:sldLayoutId id="2147484629" r:id="rId5"/>
    <p:sldLayoutId id="2147484630" r:id="rId6"/>
    <p:sldLayoutId id="2147484631" r:id="rId7"/>
    <p:sldLayoutId id="2147484632" r:id="rId8"/>
    <p:sldLayoutId id="2147484633" r:id="rId9"/>
    <p:sldLayoutId id="2147484634" r:id="rId10"/>
    <p:sldLayoutId id="2147484635" r:id="rId11"/>
    <p:sldLayoutId id="2147484636" r:id="rId12"/>
    <p:sldLayoutId id="2147484614" r:id="rId13"/>
    <p:sldLayoutId id="2147484615" r:id="rId14"/>
    <p:sldLayoutId id="2147484616" r:id="rId15"/>
  </p:sldLayoutIdLst>
  <p:transition>
    <p:fad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0070C0"/>
          </a:solidFill>
          <a:latin typeface="Times New Roma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  <a:endParaRPr lang="en-GB" altLang="fr-FR" smtClean="0"/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  <a:endParaRPr lang="en-GB" alt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CE2C89-7407-41D1-84AB-82F1D34C6E4A}" type="datetimeFigureOut">
              <a:rPr lang="en-US"/>
              <a:pPr>
                <a:defRPr/>
              </a:pPr>
              <a:t>5/10/2017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991B6A-3C24-4746-8551-FC48C6303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7" r:id="rId1"/>
    <p:sldLayoutId id="2147484618" r:id="rId2"/>
    <p:sldLayoutId id="2147484619" r:id="rId3"/>
    <p:sldLayoutId id="2147484620" r:id="rId4"/>
    <p:sldLayoutId id="2147484621" r:id="rId5"/>
    <p:sldLayoutId id="2147484622" r:id="rId6"/>
    <p:sldLayoutId id="2147484623" r:id="rId7"/>
    <p:sldLayoutId id="2147484624" r:id="rId8"/>
    <p:sldLayoutId id="2147484625" r:id="rId9"/>
    <p:sldLayoutId id="2147484626" r:id="rId10"/>
    <p:sldLayoutId id="2147484627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 Protection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 classical IT systems several high level protection goals are used to identify measures</a:t>
            </a:r>
          </a:p>
          <a:p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CIA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Suggestion: Use the same for our 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8597C4-C5BD-4F46-ADA1-8944A9802E66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662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C</a:t>
            </a:r>
            <a:r>
              <a:rPr lang="en-US" dirty="0" smtClean="0"/>
              <a:t>onfidentiality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 Information is not disclosed to unauthorized entities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I</a:t>
            </a:r>
            <a:r>
              <a:rPr lang="en-US" dirty="0" smtClean="0"/>
              <a:t>ntegrity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 Ensure the data/system is not modified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smtClean="0"/>
              <a:t>A</a:t>
            </a:r>
            <a:r>
              <a:rPr lang="en-US" dirty="0" smtClean="0"/>
              <a:t>vailably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Information is available when needed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8597C4-C5BD-4F46-ADA1-8944A9802E66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6409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„Extended“ CIA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Confidentiality</a:t>
            </a:r>
          </a:p>
          <a:p>
            <a:r>
              <a:rPr lang="en-US" sz="2400" dirty="0" smtClean="0"/>
              <a:t>Integrity</a:t>
            </a:r>
          </a:p>
          <a:p>
            <a:r>
              <a:rPr lang="en-US" sz="2400" dirty="0" smtClean="0"/>
              <a:t>Availability</a:t>
            </a:r>
          </a:p>
          <a:p>
            <a:endParaRPr lang="en-US" sz="2400" dirty="0" smtClean="0"/>
          </a:p>
          <a:p>
            <a:r>
              <a:rPr lang="en-US" sz="2400" dirty="0" smtClean="0"/>
              <a:t>Non-repudiation</a:t>
            </a:r>
          </a:p>
          <a:p>
            <a:pPr lvl="1"/>
            <a:r>
              <a:rPr lang="en-US" sz="2000" dirty="0" smtClean="0"/>
              <a:t>An entity cannot deny having executed an action</a:t>
            </a:r>
          </a:p>
          <a:p>
            <a:r>
              <a:rPr lang="en-US" sz="2400" dirty="0" smtClean="0"/>
              <a:t>Authenticity</a:t>
            </a:r>
          </a:p>
          <a:p>
            <a:pPr lvl="1"/>
            <a:r>
              <a:rPr lang="en-US" sz="2000" dirty="0" smtClean="0"/>
              <a:t>Ensures the sender is a legitimate source</a:t>
            </a:r>
          </a:p>
          <a:p>
            <a:r>
              <a:rPr lang="en-US" sz="2400" dirty="0" smtClean="0"/>
              <a:t>Accountability</a:t>
            </a:r>
          </a:p>
          <a:p>
            <a:pPr lvl="1"/>
            <a:r>
              <a:rPr lang="en-US" sz="2000" dirty="0" smtClean="0"/>
              <a:t>An action can be clearly linked to one entity</a:t>
            </a:r>
          </a:p>
          <a:p>
            <a:r>
              <a:rPr lang="en-US" sz="2400" dirty="0" smtClean="0"/>
              <a:t>Authorization</a:t>
            </a:r>
          </a:p>
          <a:p>
            <a:pPr lvl="1"/>
            <a:r>
              <a:rPr lang="en-US" sz="2000" dirty="0" smtClean="0"/>
              <a:t>Giving access to a resource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8597C4-C5BD-4F46-ADA1-8944A9802E66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193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apply?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Add one column for each protection goal to the threat table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Assign relevant protection goals to each threat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Derive appropriate measures based on protection goals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8597C4-C5BD-4F46-ADA1-8944A9802E66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19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en-US" sz="27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sz="2700" dirty="0" smtClean="0"/>
              <a:t>Integrity and Authenticity might be applied to this threat </a:t>
            </a:r>
          </a:p>
          <a:p>
            <a:endParaRPr lang="en-US" sz="2700" dirty="0" smtClean="0"/>
          </a:p>
          <a:p>
            <a:r>
              <a:rPr lang="en-US" sz="2700" dirty="0" smtClean="0"/>
              <a:t>Possible measure: Communication with other vehicles needs to be authenticated and integrity protected.</a:t>
            </a:r>
          </a:p>
          <a:p>
            <a:endParaRPr lang="en-US" sz="2700" dirty="0" smtClean="0"/>
          </a:p>
          <a:p>
            <a:r>
              <a:rPr lang="en-US" sz="2700" dirty="0" smtClean="0"/>
              <a:t>Same measure might be also applied to other threats, e.g.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8597C4-C5BD-4F46-ADA1-8944A9802E66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882" y="1209810"/>
            <a:ext cx="7175095" cy="8760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882" y="5814274"/>
            <a:ext cx="7175095" cy="92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8064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 1">
      <a:dk1>
        <a:srgbClr val="B7D7FB"/>
      </a:dk1>
      <a:lt1>
        <a:sysClr val="window" lastClr="FFFFFF"/>
      </a:lt1>
      <a:dk2>
        <a:srgbClr val="1F497D"/>
      </a:dk2>
      <a:lt2>
        <a:srgbClr val="EEECE1"/>
      </a:lt2>
      <a:accent1>
        <a:srgbClr val="0070C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 1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161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Courier New</vt:lpstr>
      <vt:lpstr>Times New Roman</vt:lpstr>
      <vt:lpstr>Wingdings</vt:lpstr>
      <vt:lpstr>Thème Office</vt:lpstr>
      <vt:lpstr>Conception personnalisée</vt:lpstr>
      <vt:lpstr>Security Protection Goals</vt:lpstr>
      <vt:lpstr>CIA</vt:lpstr>
      <vt:lpstr>„Extended“ CIA</vt:lpstr>
      <vt:lpstr>How to apply?</vt:lpstr>
      <vt:lpstr>Example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TPMS OICA position</dc:title>
  <dc:creator>ofontaine</dc:creator>
  <cp:lastModifiedBy>Carsten Buettner</cp:lastModifiedBy>
  <cp:revision>471</cp:revision>
  <cp:lastPrinted>2008-09-17T15:36:13Z</cp:lastPrinted>
  <dcterms:created xsi:type="dcterms:W3CDTF">2008-09-05T08:08:11Z</dcterms:created>
  <dcterms:modified xsi:type="dcterms:W3CDTF">2017-05-12T13:01:29Z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