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9" r:id="rId2"/>
    <p:sldId id="260" r:id="rId3"/>
    <p:sldId id="258" r:id="rId4"/>
    <p:sldId id="257" r:id="rId5"/>
    <p:sldId id="261" r:id="rId6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2" y="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272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3C207-2D1F-4F6B-BF14-EB1DD227B06F}" type="datetimeFigureOut">
              <a:rPr kumimoji="1" lang="ja-JP" altLang="en-US" smtClean="0"/>
              <a:t>2017/6/7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BEE205-B8FA-476E-96B0-CAA2EA030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52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7534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5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589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513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996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134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11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833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04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796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686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931BB-CC1D-41DD-AAAE-689317171218}" type="datetimeFigureOut">
              <a:rPr kumimoji="1" lang="ja-JP" altLang="en-US" smtClean="0"/>
              <a:t>2017/6/7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62B48-4E7E-4C35-945C-072A305E5C1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219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6467" y="1122363"/>
            <a:ext cx="8847667" cy="23876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for Next Actions</a:t>
            </a:r>
            <a:br>
              <a:rPr kumimoji="1"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 Based on Threats </a:t>
            </a:r>
            <a:r>
              <a:rPr lang="en-US" altLang="ja-JP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able Approach -</a:t>
            </a:r>
            <a:endParaRPr kumimoji="1" lang="ja-JP" altLang="en-US" sz="4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Japan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(Security TF of ITS/AD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13-14. June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2017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@TIA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 Arlington)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868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"/>
          <p:cNvSpPr/>
          <p:nvPr/>
        </p:nvSpPr>
        <p:spPr>
          <a:xfrm>
            <a:off x="410394" y="1371600"/>
            <a:ext cx="9123074" cy="4639734"/>
          </a:xfrm>
          <a:prstGeom prst="roundRect">
            <a:avLst>
              <a:gd name="adj" fmla="val 7388"/>
            </a:avLst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457200" lvl="5"/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89362" y="2709333"/>
            <a:ext cx="3874771" cy="238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372" y="365127"/>
            <a:ext cx="3010429" cy="688180"/>
          </a:xfrm>
        </p:spPr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Background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1616" y="1633676"/>
            <a:ext cx="8420629" cy="37285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tabLst>
                <a:tab pos="1346200" algn="l"/>
              </a:tabLst>
            </a:pPr>
            <a:r>
              <a:rPr lang="de-DE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Source: Outcome </a:t>
            </a:r>
            <a:r>
              <a:rPr lang="de-DE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TFCS-05 // 10-11 May 2017 @ OICA, Paris (</a:t>
            </a:r>
            <a:r>
              <a:rPr lang="de-DE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TFCS-05-19)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tabLst>
                <a:tab pos="1346200" algn="l"/>
              </a:tabLst>
            </a:pP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format and content of the table was agreed. </a:t>
            </a: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The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table will now be used as basis for the future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work on</a:t>
            </a:r>
          </a:p>
          <a:p>
            <a:pPr marL="0" indent="0">
              <a:buNone/>
              <a:tabLst>
                <a:tab pos="1346200" algn="l"/>
              </a:tabLst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mitigations (TFCS-05-05-Rev1) </a:t>
            </a: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tabLst>
                <a:tab pos="1346200" algn="l"/>
              </a:tabLst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Action items for next session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</a:p>
          <a:p>
            <a:pPr marL="271463" indent="0">
              <a:buNone/>
              <a:tabLst>
                <a:tab pos="1346200" algn="l"/>
              </a:tabLst>
            </a:pP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OICA/CLEPA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Japan</a:t>
            </a:r>
          </a:p>
          <a:p>
            <a:pPr marL="271463" indent="0">
              <a:buNone/>
              <a:tabLst>
                <a:tab pos="1346200" algn="l"/>
              </a:tabLst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 provide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example or</a:t>
            </a:r>
          </a:p>
          <a:p>
            <a:pPr marL="271463" indent="0">
              <a:buNone/>
              <a:tabLst>
                <a:tab pos="1346200" algn="l"/>
              </a:tabLst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working approach for mitigations</a:t>
            </a: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9388" y="981075"/>
            <a:ext cx="8785225" cy="144463"/>
          </a:xfrm>
          <a:prstGeom prst="rect">
            <a:avLst/>
          </a:prstGeom>
          <a:gradFill rotWithShape="1"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90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3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864910" y="2295216"/>
            <a:ext cx="5222623" cy="252227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864910" y="2365392"/>
            <a:ext cx="5133440" cy="2381918"/>
            <a:chOff x="1613487" y="2540000"/>
            <a:chExt cx="5133440" cy="2381918"/>
          </a:xfrm>
          <a:noFill/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872156" y="2540000"/>
              <a:ext cx="3874771" cy="23819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左中かっこ 4"/>
            <p:cNvSpPr/>
            <p:nvPr/>
          </p:nvSpPr>
          <p:spPr>
            <a:xfrm>
              <a:off x="2707056" y="3053626"/>
              <a:ext cx="330200" cy="1856985"/>
            </a:xfrm>
            <a:prstGeom prst="leftBrace">
              <a:avLst>
                <a:gd name="adj1" fmla="val 51923"/>
                <a:gd name="adj2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1613487" y="3793371"/>
              <a:ext cx="1093569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86 items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676805" y="2540000"/>
              <a:ext cx="9669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Threats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6389228" y="2295216"/>
            <a:ext cx="3287990" cy="25222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12286" y="2365392"/>
            <a:ext cx="1516011" cy="212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6493186" y="2365392"/>
            <a:ext cx="11849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Principles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8193857" y="1805297"/>
            <a:ext cx="1234440" cy="560095"/>
          </a:xfrm>
          <a:prstGeom prst="wedgeRoundRectCallout">
            <a:avLst>
              <a:gd name="adj1" fmla="val -21450"/>
              <a:gd name="adj2" fmla="val 89710"/>
              <a:gd name="adj3" fmla="val 16667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26 items</a:t>
            </a:r>
            <a:endParaRPr kumimoji="1" lang="ja-JP" altLang="en-US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485351" y="4448154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+ 8 items by UK 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DfT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ストライプ矢印 15"/>
          <p:cNvSpPr/>
          <p:nvPr/>
        </p:nvSpPr>
        <p:spPr>
          <a:xfrm flipH="1">
            <a:off x="5313961" y="3131231"/>
            <a:ext cx="1045350" cy="975063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342372" y="365127"/>
            <a:ext cx="9398725" cy="688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Process of Matching between the threats and the </a:t>
            </a: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principles</a:t>
            </a:r>
            <a:endParaRPr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79388" y="981075"/>
            <a:ext cx="8785225" cy="144463"/>
          </a:xfrm>
          <a:prstGeom prst="rect">
            <a:avLst/>
          </a:prstGeom>
          <a:gradFill rotWithShape="1"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90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7159" y="1366881"/>
            <a:ext cx="9060059" cy="4873096"/>
          </a:xfrm>
        </p:spPr>
        <p:txBody>
          <a:bodyPr>
            <a:noAutofit/>
          </a:bodyPr>
          <a:lstStyle/>
          <a:p>
            <a:pPr>
              <a:tabLst>
                <a:tab pos="1346200" algn="l"/>
              </a:tabLst>
            </a:pP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Japan worked on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matching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between the threats and the existing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principles.</a:t>
            </a: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tabLst>
                <a:tab pos="1346200" algn="l"/>
              </a:tabLst>
            </a:pP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712788" indent="-712788">
              <a:buNone/>
              <a:tabLst>
                <a:tab pos="1346200" algn="l"/>
              </a:tabLst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The point of matching was that </a:t>
            </a:r>
            <a:r>
              <a:rPr lang="en-US" altLang="ja-JP" b="1" u="sng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</a:t>
            </a:r>
            <a:r>
              <a:rPr lang="en-US" altLang="ja-JP" b="1" u="sng" dirty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“principles</a:t>
            </a:r>
            <a:r>
              <a:rPr lang="en-US" altLang="ja-JP" b="1" u="sng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” can mitigate the </a:t>
            </a:r>
            <a:r>
              <a:rPr lang="en-US" altLang="ja-JP" b="1" u="sng" dirty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“threats</a:t>
            </a:r>
            <a:r>
              <a:rPr lang="en-US" altLang="ja-JP" b="1" u="sng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” on the table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>
              <a:tabLst>
                <a:tab pos="1346200" algn="l"/>
              </a:tabLst>
            </a:pP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Then, matched/unmatched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items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were identified.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996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001161"/>
              </p:ext>
            </p:extLst>
          </p:nvPr>
        </p:nvGraphicFramePr>
        <p:xfrm>
          <a:off x="179388" y="1290864"/>
          <a:ext cx="9561708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7236">
                  <a:extLst>
                    <a:ext uri="{9D8B030D-6E8A-4147-A177-3AD203B41FA5}">
                      <a16:colId xmlns:a16="http://schemas.microsoft.com/office/drawing/2014/main" xmlns="" val="1954510547"/>
                    </a:ext>
                  </a:extLst>
                </a:gridCol>
                <a:gridCol w="3025709">
                  <a:extLst>
                    <a:ext uri="{9D8B030D-6E8A-4147-A177-3AD203B41FA5}">
                      <a16:colId xmlns:a16="http://schemas.microsoft.com/office/drawing/2014/main" xmlns="" val="574043284"/>
                    </a:ext>
                  </a:extLst>
                </a:gridCol>
                <a:gridCol w="3348763">
                  <a:extLst>
                    <a:ext uri="{9D8B030D-6E8A-4147-A177-3AD203B41FA5}">
                      <a16:colId xmlns:a16="http://schemas.microsoft.com/office/drawing/2014/main" xmlns="" val="2463287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Items listed on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the threat analysis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table 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(TFCS-05-05-Rev1)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- Total 86 items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-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Condition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 of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existing principles (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ITS/AD, UK DfT)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Proposed Next Actions</a:t>
                      </a:r>
                    </a:p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5836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62 items</a:t>
                      </a: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Existing principles are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applicable.</a:t>
                      </a:r>
                    </a:p>
                    <a:p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(UK </a:t>
                      </a:r>
                      <a:r>
                        <a:rPr kumimoji="1" lang="en-US" altLang="ja-JP" baseline="0" dirty="0" err="1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DfT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could cover more.)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Review the matching / Modification of principles</a:t>
                      </a:r>
                    </a:p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(If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necessary</a:t>
                      </a:r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3825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24 items</a:t>
                      </a: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Existing principles are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NOT applicable.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Reference/Development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of principles</a:t>
                      </a:r>
                    </a:p>
                    <a:p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(Mitigations to justify the </a:t>
                      </a:r>
                      <a:r>
                        <a:rPr kumimoji="1" lang="en-US" altLang="ja-JP" baseline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principles are 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necessary)</a:t>
                      </a: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94336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0(Zero) items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12 principles are unmatched</a:t>
                      </a:r>
                    </a:p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(1 principle by 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UK </a:t>
                      </a:r>
                      <a:r>
                        <a:rPr kumimoji="1" lang="en-US" altLang="ja-JP" baseline="0" dirty="0" err="1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DfT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is unmatched.</a:t>
                      </a:r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Reasoning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for these principles</a:t>
                      </a:r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</a:t>
                      </a:r>
                    </a:p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(Principles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for d</a:t>
                      </a:r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ata protection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will be majority.</a:t>
                      </a:r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Response</a:t>
                      </a:r>
                      <a:r>
                        <a:rPr kumimoji="1" lang="en-US" altLang="ja-JP" baseline="0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 in post attack should be considered.)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4295" marR="7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038056464"/>
                  </a:ext>
                </a:extLst>
              </a:tr>
            </a:tbl>
          </a:graphicData>
        </a:graphic>
      </p:graphicFrame>
      <p:sp>
        <p:nvSpPr>
          <p:cNvPr id="3" name="タイトル 1"/>
          <p:cNvSpPr txBox="1">
            <a:spLocks/>
          </p:cNvSpPr>
          <p:nvPr/>
        </p:nvSpPr>
        <p:spPr>
          <a:xfrm>
            <a:off x="342372" y="365127"/>
            <a:ext cx="9398725" cy="688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of next actions</a:t>
            </a:r>
            <a:endParaRPr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79388" y="981075"/>
            <a:ext cx="8785225" cy="144463"/>
          </a:xfrm>
          <a:prstGeom prst="rect">
            <a:avLst/>
          </a:prstGeom>
          <a:gradFill rotWithShape="1"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90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388" y="6002866"/>
            <a:ext cx="3181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count is ITS/AD guideline basis.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13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2492" y="1475247"/>
            <a:ext cx="8543925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existing principles are useful.</a:t>
            </a:r>
          </a:p>
          <a:p>
            <a:pPr marL="449263" indent="0" algn="just">
              <a:buNone/>
            </a:pP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Many existing principles can be justified by the mitigations which OICA/CLEPA carried out with extended CIA approach.</a:t>
            </a:r>
          </a:p>
          <a:p>
            <a:pPr algn="just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Even so, some existing principles should be modified.</a:t>
            </a:r>
          </a:p>
          <a:p>
            <a:pPr algn="just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New items of threats which are not covered by existing principles should be discussed to create “additional principles”.</a:t>
            </a:r>
          </a:p>
          <a:p>
            <a:pPr algn="just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Items of principles which are not mentioned on the “threats table” may be reasoned to be connected with other threats.</a:t>
            </a: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342372" y="365127"/>
            <a:ext cx="3010429" cy="688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Conclusion</a:t>
            </a:r>
            <a:endParaRPr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79388" y="981075"/>
            <a:ext cx="8785225" cy="144463"/>
          </a:xfrm>
          <a:prstGeom prst="rect">
            <a:avLst/>
          </a:prstGeom>
          <a:gradFill rotWithShape="1"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90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967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345</Words>
  <Application>Microsoft Office PowerPoint</Application>
  <PresentationFormat>A4 210 x 297 mm</PresentationFormat>
  <Paragraphs>56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Arial Unicode MS</vt:lpstr>
      <vt:lpstr>ＭＳ Ｐゴシック</vt:lpstr>
      <vt:lpstr>游ゴシック</vt:lpstr>
      <vt:lpstr>游ゴシック Light</vt:lpstr>
      <vt:lpstr>Arial</vt:lpstr>
      <vt:lpstr>Calibri</vt:lpstr>
      <vt:lpstr>Office テーマ</vt:lpstr>
      <vt:lpstr>Proposal for Next Actions - Based on Threats Table Approach -</vt:lpstr>
      <vt:lpstr>Background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新国哲也</dc:creator>
  <cp:lastModifiedBy>関根道昭</cp:lastModifiedBy>
  <cp:revision>23</cp:revision>
  <dcterms:created xsi:type="dcterms:W3CDTF">2017-05-22T22:55:35Z</dcterms:created>
  <dcterms:modified xsi:type="dcterms:W3CDTF">2017-06-07T07:21:40Z</dcterms:modified>
</cp:coreProperties>
</file>