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0" r:id="rId3"/>
    <p:sldId id="268" r:id="rId4"/>
    <p:sldId id="269" r:id="rId5"/>
    <p:sldId id="263" r:id="rId6"/>
    <p:sldId id="270" r:id="rId7"/>
    <p:sldId id="265" r:id="rId8"/>
    <p:sldId id="266" r:id="rId9"/>
    <p:sldId id="27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5B9BD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9565" autoAdjust="0"/>
  </p:normalViewPr>
  <p:slideViewPr>
    <p:cSldViewPr snapToGrid="0">
      <p:cViewPr varScale="1">
        <p:scale>
          <a:sx n="69" d="100"/>
          <a:sy n="69" d="100"/>
        </p:scale>
        <p:origin x="-548" y="-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278E-CB31-47C0-B3F3-31BD0514AE48}" type="datetimeFigureOut">
              <a:rPr lang="fr-BE" smtClean="0"/>
              <a:pPr/>
              <a:t>05-06-17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2031E3-FE7F-4BBB-88BA-99AF159BEB20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B5C56-9FCE-4B38-A47C-ED8ADA3A3CE8}" type="datetimeFigureOut">
              <a:rPr lang="fr-BE" smtClean="0"/>
              <a:pPr/>
              <a:t>05-06-17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D333F1-9622-4154-AC02-438A5CD70422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B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8818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03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626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838200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Line 15"/>
          <p:cNvSpPr>
            <a:spLocks noChangeShapeType="1"/>
          </p:cNvSpPr>
          <p:nvPr userDrawn="1"/>
        </p:nvSpPr>
        <p:spPr bwMode="auto">
          <a:xfrm>
            <a:off x="0" y="6461125"/>
            <a:ext cx="9906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427288" y="6534150"/>
            <a:ext cx="5051425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European Tyre and Rim Technical Organisation - ETRTO</a:t>
            </a: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534150"/>
            <a:ext cx="26543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IWG Tyre GTR session 16</a:t>
            </a:r>
          </a:p>
        </p:txBody>
      </p:sp>
      <p:pic>
        <p:nvPicPr>
          <p:cNvPr id="13" name="Picture 15" descr="logoEtrto300dp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7555" cy="832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7149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0254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35265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7813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3481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25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403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6035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68C8D-E8F7-425A-9F4A-AFDA9C1683C8}" type="datetimeFigureOut">
              <a:rPr lang="en-US" smtClean="0"/>
              <a:pPr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1E997-4CFC-454C-ABD9-82D4E39A985C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1138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Microsoft_Office_Excel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67176" y="1460380"/>
            <a:ext cx="9144000" cy="2387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latin typeface="+mn-lt"/>
              </a:rPr>
              <a:t>Tyre GTR # 16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IWG session 16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Moscow, June 7-9 2017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progress report IWG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/>
            </a:r>
            <a:br>
              <a:rPr lang="en-US" dirty="0">
                <a:latin typeface="+mn-lt"/>
              </a:rPr>
            </a:br>
            <a:endParaRPr lang="en-US" sz="1800" dirty="0">
              <a:latin typeface="+mn-lt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589818" y="563418"/>
            <a:ext cx="3426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Document TYREGTR-16-03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xmlns="" val="105142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0"/>
          <p:cNvSpPr txBox="1">
            <a:spLocks/>
          </p:cNvSpPr>
          <p:nvPr/>
        </p:nvSpPr>
        <p:spPr bwMode="auto">
          <a:xfrm>
            <a:off x="187701" y="1228390"/>
            <a:ext cx="10038885" cy="5629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914400" lvl="2" indent="0">
              <a:buNone/>
            </a:pPr>
            <a:r>
              <a:rPr lang="en-US" sz="2400" b="1" u="sng" kern="0" dirty="0">
                <a:latin typeface="Arial" panose="020B0604020202020204" pitchFamily="34" charset="0"/>
                <a:cs typeface="Arial" panose="020B0604020202020204" pitchFamily="34" charset="0"/>
              </a:rPr>
              <a:t>Activities performed by the </a:t>
            </a:r>
            <a:r>
              <a:rPr lang="en-US" sz="2400" b="1" u="sng" kern="0" dirty="0" err="1">
                <a:latin typeface="Arial" panose="020B0604020202020204" pitchFamily="34" charset="0"/>
                <a:cs typeface="Arial" panose="020B0604020202020204" pitchFamily="34" charset="0"/>
              </a:rPr>
              <a:t>Tyre</a:t>
            </a:r>
            <a:r>
              <a:rPr lang="en-US" sz="2400" b="1" u="sng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kern="0">
                <a:latin typeface="Arial" panose="020B0604020202020204" pitchFamily="34" charset="0"/>
                <a:cs typeface="Arial" panose="020B0604020202020204" pitchFamily="34" charset="0"/>
              </a:rPr>
              <a:t>Industry (phase 2A)</a:t>
            </a:r>
            <a:endParaRPr lang="en-US" sz="2400" b="1" u="sng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US" sz="2400" b="1" u="sng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Participation : JATMA, TC19, ITTAC, RMA, ETRTO</a:t>
            </a:r>
            <a:b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Updates of the GTR following amendments of regulations in the compendium</a:t>
            </a:r>
            <a:b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Proposal for Harmonization of: Physical dimensions of LT/C tyres</a:t>
            </a:r>
            <a:b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v"/>
            </a:pPr>
            <a: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  <a:t>Proposal for Load range assignment based on inflation pressure corresponding to maximum load rating, required to define test conditions for bead unseating, plunger</a:t>
            </a:r>
            <a:br>
              <a:rPr lang="en-US" sz="2000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 algn="ctr">
              <a:buFontTx/>
              <a:buNone/>
            </a:pP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xmlns="" val="4011185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 bwMode="auto">
          <a:xfrm>
            <a:off x="540418" y="1057475"/>
            <a:ext cx="10395377" cy="964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400" b="1" u="sng" dirty="0">
                <a:solidFill>
                  <a:srgbClr val="0000CC"/>
                </a:solidFill>
              </a:rPr>
              <a:t>New developments (“phase 2A”)</a:t>
            </a:r>
          </a:p>
          <a:p>
            <a:pPr marL="0" indent="0">
              <a:buNone/>
            </a:pPr>
            <a:r>
              <a:rPr lang="en-US" b="1" u="sng" dirty="0"/>
              <a:t>Proposed amendments from UN-ECE Regulations R30, R54, R117.02 amendments (1/2)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80747954"/>
              </p:ext>
            </p:extLst>
          </p:nvPr>
        </p:nvGraphicFramePr>
        <p:xfrm>
          <a:off x="473306" y="1882225"/>
          <a:ext cx="11413893" cy="5143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8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87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079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83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9002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1319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Informal meeting agreement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4873">
                <a:tc>
                  <a:txBody>
                    <a:bodyPr/>
                    <a:lstStyle/>
                    <a:p>
                      <a:r>
                        <a:rPr lang="en-US" dirty="0"/>
                        <a:t>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Brandname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3456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2.##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Manufacturer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PSI Index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ECE/TRANS/WP.29/2016/52 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To be</a:t>
                      </a:r>
                      <a:r>
                        <a:rPr lang="en-US" sz="18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clarified </a:t>
                      </a:r>
                      <a:r>
                        <a:rPr lang="en-US" sz="1800" kern="1200" baseline="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highlighted</a:t>
                      </a:r>
                      <a:endParaRPr lang="en-US" sz="1800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900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2.##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Trade description/commercial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Markings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3.3.1.2.1.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manufacturer’s name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 trade description/commercial name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3.3.14.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Suffix LT after the service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ECE/TRANS/WP.29/GRRF/2015/66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Renumbering due to insertions/deletions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To be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 done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5917855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128769" y="252549"/>
            <a:ext cx="4287914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Green highlight : agreed and changed</a:t>
            </a:r>
          </a:p>
          <a:p>
            <a:r>
              <a:rPr lang="en-US" dirty="0">
                <a:solidFill>
                  <a:srgbClr val="FFFF00"/>
                </a:solidFill>
              </a:rPr>
              <a:t>Yellow highlight : to be discussed</a:t>
            </a:r>
          </a:p>
          <a:p>
            <a:r>
              <a:rPr lang="en-US" dirty="0">
                <a:solidFill>
                  <a:schemeClr val="accent1"/>
                </a:solidFill>
              </a:rPr>
              <a:t>Blue: IWG session 15/GRRF</a:t>
            </a:r>
          </a:p>
        </p:txBody>
      </p:sp>
    </p:spTree>
    <p:extLst>
      <p:ext uri="{BB962C8B-B14F-4D97-AF65-F5344CB8AC3E}">
        <p14:creationId xmlns:p14="http://schemas.microsoft.com/office/powerpoint/2010/main" xmlns="" val="3581564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2467680"/>
              </p:ext>
            </p:extLst>
          </p:nvPr>
        </p:nvGraphicFramePr>
        <p:xfrm>
          <a:off x="345310" y="549097"/>
          <a:ext cx="11733478" cy="5902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2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649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325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91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8763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9855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Informal meeting agreement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55081">
                <a:tc>
                  <a:txBody>
                    <a:bodyPr/>
                    <a:lstStyle/>
                    <a:p>
                      <a:r>
                        <a:rPr lang="en-US" dirty="0"/>
                        <a:t>Calculations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3.5.3</a:t>
                      </a:r>
                    </a:p>
                    <a:p>
                      <a:r>
                        <a:rPr lang="en-US" dirty="0"/>
                        <a:t>3.5.6.1.1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Section width, passenger</a:t>
                      </a:r>
                      <a:r>
                        <a:rPr lang="en-US" baseline="0" dirty="0"/>
                        <a:t> tires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ECE/TRANS/WP.29/2016/51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550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3.5.4</a:t>
                      </a:r>
                    </a:p>
                    <a:p>
                      <a:r>
                        <a:rPr lang="en-US" dirty="0"/>
                        <a:t>3.5.6.2.1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Outer diameter of tyre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ECE/TRANS/WP.29/2016/51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>
                          <a:solidFill>
                            <a:srgbClr val="0070C0"/>
                          </a:solidFill>
                        </a:rPr>
                        <a:t>Agreement</a:t>
                      </a:r>
                      <a:r>
                        <a:rPr lang="en-US" b="0" baseline="0" dirty="0">
                          <a:solidFill>
                            <a:srgbClr val="0070C0"/>
                          </a:solidFill>
                        </a:rPr>
                        <a:t> to remove 8” diameter from the table annex 3 (out of scope)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r>
                        <a:rPr lang="en-US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3.16.4.7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Endurance test speeds in km/h </a:t>
                      </a:r>
                      <a:r>
                        <a:rPr lang="en-US" dirty="0" err="1"/>
                        <a:t>ipo</a:t>
                      </a:r>
                      <a:r>
                        <a:rPr lang="en-US" dirty="0"/>
                        <a:t> rpm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ECE/TRANS/WP.29/2016/52 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r>
                        <a:rPr lang="en-US" dirty="0"/>
                        <a:t>Annexes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Nominal Rim Diameter</a:t>
                      </a:r>
                      <a:r>
                        <a:rPr lang="en-US" baseline="0" dirty="0"/>
                        <a:t> code table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ECE/TRANS/WP.29/2016/51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550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Addition of 8” and 9” codes which are in the scope of the tyre GTR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but 8” to</a:t>
                      </a:r>
                      <a:r>
                        <a:rPr lang="en-US" baseline="0" dirty="0">
                          <a:solidFill>
                            <a:srgbClr val="0070C0"/>
                          </a:solidFill>
                        </a:rPr>
                        <a:t> be removed</a:t>
                      </a:r>
                      <a:br>
                        <a:rPr lang="en-US" baseline="0" dirty="0">
                          <a:solidFill>
                            <a:srgbClr val="0070C0"/>
                          </a:solidFill>
                        </a:rPr>
                      </a:b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</a:p>
                    <a:p>
                      <a:endParaRPr lang="en-US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598557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Update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the table (High Flotation)</a:t>
                      </a:r>
                      <a:endParaRPr lang="en-US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ECE/TRANS/WP.29/2016/52 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Agreed, but removing 8” tyres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changed, highlighted</a:t>
                      </a:r>
                      <a:endParaRPr lang="en-US" sz="1800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420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6" name="Text Placeholder 10"/>
          <p:cNvSpPr txBox="1">
            <a:spLocks/>
          </p:cNvSpPr>
          <p:nvPr/>
        </p:nvSpPr>
        <p:spPr bwMode="auto">
          <a:xfrm>
            <a:off x="988554" y="172054"/>
            <a:ext cx="10097202" cy="37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b="1" u="sng" dirty="0"/>
              <a:t>Proposed amendments from UN-ECE Regulations R30, R54, R117.02 amendments (2/2)</a:t>
            </a:r>
          </a:p>
        </p:txBody>
      </p:sp>
      <p:sp>
        <p:nvSpPr>
          <p:cNvPr id="2" name="Rectangle 1"/>
          <p:cNvSpPr/>
          <p:nvPr/>
        </p:nvSpPr>
        <p:spPr>
          <a:xfrm>
            <a:off x="345310" y="6128008"/>
            <a:ext cx="1084696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3.3.8, M&amp;S marking allowed for Special use tires ECE/TRANS/WP.29/2016/52 was not implemented in the tire GTR because it is not (yet)  implemented in Regulation R30.</a:t>
            </a:r>
          </a:p>
        </p:txBody>
      </p:sp>
    </p:spTree>
    <p:extLst>
      <p:ext uri="{BB962C8B-B14F-4D97-AF65-F5344CB8AC3E}">
        <p14:creationId xmlns:p14="http://schemas.microsoft.com/office/powerpoint/2010/main" xmlns="" val="830844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5518" y="5218895"/>
            <a:ext cx="8807479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40180" marR="720090" indent="-720090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3.3.1.2.3.3.1.</a:t>
            </a: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In the case of LT and C type tyres, the words "Load Range" or "LR" followed by the letter designating the tyre load range "B, C, D, or E".  This</a:t>
            </a:r>
            <a:r>
              <a:rPr lang="fr-CH" sz="1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marking is at the discretion of the Contracting Parties </a:t>
            </a:r>
            <a:r>
              <a:rPr lang="en-GB" sz="1400" dirty="0"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implementing the GTR.</a:t>
            </a:r>
            <a:r>
              <a:rPr lang="en-GB" sz="1400" dirty="0"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16</a:t>
            </a:r>
            <a:endParaRPr lang="en-US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fr-CH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8283" y="870243"/>
            <a:ext cx="8421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Proposed amendments from  harmonization activities/editorial</a:t>
            </a:r>
            <a:br>
              <a:rPr lang="en-US" sz="2000" b="1" u="sng" dirty="0"/>
            </a:br>
            <a:endParaRPr lang="en-US" sz="2000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711191" y="1287799"/>
            <a:ext cx="95878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Harmonization in GTR # 16 of the Load Range concept  in relationship to Inflation Pressure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96516376"/>
              </p:ext>
            </p:extLst>
          </p:nvPr>
        </p:nvGraphicFramePr>
        <p:xfrm>
          <a:off x="1969089" y="2317016"/>
          <a:ext cx="5240338" cy="2027238"/>
        </p:xfrm>
        <a:graphic>
          <a:graphicData uri="http://schemas.openxmlformats.org/presentationml/2006/ole">
            <p:oleObj spid="_x0000_s1038" name="Worksheet" r:id="rId3" imgW="3276605" imgH="2026944" progId="Excel.Sheet.12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1191" y="2147582"/>
            <a:ext cx="1016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2.34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87418361"/>
              </p:ext>
            </p:extLst>
          </p:nvPr>
        </p:nvGraphicFramePr>
        <p:xfrm>
          <a:off x="7701094" y="2199125"/>
          <a:ext cx="3960536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9802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Informal Working group agreement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To be discussed further</a:t>
                      </a:r>
                      <a:r>
                        <a:rPr lang="en-US" baseline="0" dirty="0">
                          <a:solidFill>
                            <a:srgbClr val="FF0000"/>
                          </a:solidFill>
                        </a:rPr>
                        <a:t> in next dedicated meeting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r>
                        <a:rPr lang="en-US" dirty="0">
                          <a:solidFill>
                            <a:srgbClr val="FFFF00"/>
                          </a:solidFill>
                        </a:rPr>
                        <a:t>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70C0"/>
                          </a:solidFill>
                        </a:rPr>
                        <a:t>3.3.1.2.3.3.1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Agreed, 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7158182" y="4498109"/>
            <a:ext cx="4479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>
                <a:solidFill>
                  <a:srgbClr val="FF0000"/>
                </a:solidFill>
              </a:rPr>
              <a:t>Informal</a:t>
            </a:r>
            <a:r>
              <a:rPr lang="fr-BE" dirty="0">
                <a:solidFill>
                  <a:srgbClr val="FF0000"/>
                </a:solidFill>
              </a:rPr>
              <a:t> document </a:t>
            </a:r>
            <a:r>
              <a:rPr lang="fr-BE" dirty="0" err="1">
                <a:solidFill>
                  <a:srgbClr val="FF0000"/>
                </a:solidFill>
              </a:rPr>
              <a:t>with</a:t>
            </a:r>
            <a:r>
              <a:rPr lang="fr-BE" dirty="0">
                <a:solidFill>
                  <a:srgbClr val="FF0000"/>
                </a:solidFill>
              </a:rPr>
              <a:t> China </a:t>
            </a:r>
            <a:r>
              <a:rPr lang="fr-BE" dirty="0" err="1">
                <a:solidFill>
                  <a:srgbClr val="FF0000"/>
                </a:solidFill>
              </a:rPr>
              <a:t>proposals</a:t>
            </a:r>
            <a:r>
              <a:rPr lang="fr-BE" dirty="0">
                <a:solidFill>
                  <a:srgbClr val="FF0000"/>
                </a:solidFill>
              </a:rPr>
              <a:t> to </a:t>
            </a:r>
            <a:r>
              <a:rPr lang="fr-BE" dirty="0" err="1">
                <a:solidFill>
                  <a:srgbClr val="FF0000"/>
                </a:solidFill>
              </a:rPr>
              <a:t>be</a:t>
            </a:r>
            <a:r>
              <a:rPr lang="fr-BE" dirty="0">
                <a:solidFill>
                  <a:srgbClr val="FF0000"/>
                </a:solidFill>
              </a:rPr>
              <a:t> </a:t>
            </a:r>
            <a:r>
              <a:rPr lang="fr-BE" dirty="0" err="1">
                <a:solidFill>
                  <a:srgbClr val="FF0000"/>
                </a:solidFill>
              </a:rPr>
              <a:t>considered</a:t>
            </a:r>
            <a:r>
              <a:rPr lang="fr-BE" dirty="0">
                <a:solidFill>
                  <a:srgbClr val="FF0000"/>
                </a:solidFill>
              </a:rPr>
              <a:t> in </a:t>
            </a:r>
            <a:r>
              <a:rPr lang="fr-BE" dirty="0" err="1">
                <a:solidFill>
                  <a:srgbClr val="FF0000"/>
                </a:solidFill>
              </a:rPr>
              <a:t>further</a:t>
            </a:r>
            <a:r>
              <a:rPr lang="fr-BE" dirty="0">
                <a:solidFill>
                  <a:srgbClr val="FF0000"/>
                </a:solidFill>
              </a:rPr>
              <a:t> meetings</a:t>
            </a:r>
          </a:p>
        </p:txBody>
      </p:sp>
    </p:spTree>
    <p:extLst>
      <p:ext uri="{BB962C8B-B14F-4D97-AF65-F5344CB8AC3E}">
        <p14:creationId xmlns:p14="http://schemas.microsoft.com/office/powerpoint/2010/main" xmlns="" val="619675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0654563"/>
              </p:ext>
            </p:extLst>
          </p:nvPr>
        </p:nvGraphicFramePr>
        <p:xfrm>
          <a:off x="67113" y="476385"/>
          <a:ext cx="12013034" cy="81642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54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2470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7134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5547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Informal wg agreement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Definitions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Removal of references to annex 6</a:t>
                      </a:r>
                      <a:r>
                        <a:rPr lang="en-US" sz="1600" baseline="0" dirty="0"/>
                        <a:t> because redundant with the definitions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6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00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PSI index definition to be updated when harmonization of3.16 and 3.17</a:t>
                      </a:r>
                      <a:r>
                        <a:rPr lang="en-US" sz="1600" baseline="0" dirty="0"/>
                        <a:t> completed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Agreed, </a:t>
                      </a:r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Proposal from RMA to remove year references to SRTT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Consider outside of the GTR (stick to compendium or harmonization)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0468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Reference to F1805-06</a:t>
                      </a: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be changed to F1805-00 as per FMVSS139 and $571.5?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Comment on the existence of F1805-16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3.1.2.1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Replace ‘will’ by ‘shall’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3.2.1.2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Replace ‘will’ by ‘shall’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trike="sngStrike" dirty="0">
                          <a:solidFill>
                            <a:srgbClr val="FF0000"/>
                          </a:solidFill>
                        </a:rPr>
                        <a:t>3.5.3</a:t>
                      </a:r>
                    </a:p>
                    <a:p>
                      <a:r>
                        <a:rPr lang="en-US" sz="1600" strike="noStrike" dirty="0">
                          <a:solidFill>
                            <a:srgbClr val="FF0000"/>
                          </a:solidFill>
                        </a:rPr>
                        <a:t>New</a:t>
                      </a:r>
                    </a:p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3.20.3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Remove ‘and measured on the measuring rim’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Deleted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See 3.20.3 next page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3.5.6.1.1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Remove ‘theoretical’ to be consistent</a:t>
                      </a:r>
                      <a:r>
                        <a:rPr lang="en-US" sz="1600" baseline="0" dirty="0"/>
                        <a:t> with the definitions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3.5.6.2.1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Remove references to diagonal and bias as per scope of GTR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3.16.4.7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Remove references to diagonal and bias as per scope of GTR (endurance test program)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3.21.5.5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Replace DOT references by TIN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12925" y="0"/>
            <a:ext cx="8438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Proposed amendments from  harmonization activities/editorial</a:t>
            </a:r>
            <a:br>
              <a:rPr lang="en-US" sz="2000" b="1" u="sng" dirty="0"/>
            </a:b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xmlns="" val="753419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8666084"/>
              </p:ext>
            </p:extLst>
          </p:nvPr>
        </p:nvGraphicFramePr>
        <p:xfrm>
          <a:off x="412925" y="476385"/>
          <a:ext cx="11705184" cy="603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27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93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060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417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13073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Informal wg agreement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Clarification, Run Flat test only for passenger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4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9002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Strength test aligned to 2.34 (Load range)</a:t>
                      </a:r>
                      <a:r>
                        <a:rPr lang="en-US" sz="1600" baseline="0" dirty="0"/>
                        <a:t> to incorporate ‘C’ tires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linked with table 2.34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3.15.2.2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Bead unseating test aligned to 2.34 (load range)</a:t>
                      </a:r>
                      <a:r>
                        <a:rPr lang="en-US" sz="1600" baseline="0" dirty="0"/>
                        <a:t> to incorporate ‘C’ tires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linked with table 2.34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20895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3.18.2.1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 inflation pressure performance test </a:t>
                      </a:r>
                      <a:r>
                        <a:rPr lang="en-US" sz="1600" dirty="0"/>
                        <a:t> aligned to 2.34 (load range)</a:t>
                      </a:r>
                      <a:r>
                        <a:rPr lang="en-US" sz="1600" baseline="0" dirty="0"/>
                        <a:t> to incorporate ‘C’ tires</a:t>
                      </a:r>
                      <a:endParaRPr lang="en-US" sz="16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rgbClr val="FF0000"/>
                          </a:solidFill>
                        </a:rPr>
                        <a:t>linked with table 2.34</a:t>
                      </a:r>
                      <a:endParaRPr lang="en-US" sz="1600" dirty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Old </a:t>
                      </a:r>
                      <a:r>
                        <a:rPr lang="en-US" sz="1600" dirty="0"/>
                        <a:t>3.20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Physical dimensions of LT/C tyres based on FMVSS 139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Deleted.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3.21 becomes</a:t>
                      </a:r>
                      <a:r>
                        <a:rPr lang="en-US" sz="1600" baseline="0" dirty="0"/>
                        <a:t> 3.20, </a:t>
                      </a:r>
                      <a:r>
                        <a:rPr lang="en-US" sz="1600" baseline="0" dirty="0" err="1"/>
                        <a:t>etc</a:t>
                      </a:r>
                      <a:r>
                        <a:rPr lang="en-US" sz="1600" baseline="0" dirty="0"/>
                        <a:t>…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8838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New </a:t>
                      </a:r>
                      <a:r>
                        <a:rPr lang="en-US" sz="1600" dirty="0"/>
                        <a:t>3.20.3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Remove ‘and measured on the measuring rim’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Old </a:t>
                      </a:r>
                      <a:r>
                        <a:rPr lang="en-US" sz="1600" dirty="0"/>
                        <a:t>3.21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Physical dimensions of LT/C tyres based on R54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Deleted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New </a:t>
                      </a:r>
                      <a:r>
                        <a:rPr lang="en-US" sz="1600" dirty="0"/>
                        <a:t>3.20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Harmonized Physical dimensions of LT/C tyres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New </a:t>
                      </a:r>
                      <a:r>
                        <a:rPr lang="en-US" sz="1600" dirty="0"/>
                        <a:t>3.20.3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Section width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Added from R54 (tightest)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New </a:t>
                      </a:r>
                      <a:r>
                        <a:rPr lang="en-US" sz="1600" dirty="0"/>
                        <a:t>3.20.4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Overall Diameter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Added from R54 (not in FMVSS)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6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600" dirty="0">
                        <a:solidFill>
                          <a:srgbClr val="FFFF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12925" y="0"/>
            <a:ext cx="8438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Proposed amendments from  harmonization activities/editorial</a:t>
            </a:r>
            <a:br>
              <a:rPr lang="en-US" sz="2000" b="1" u="sng" dirty="0"/>
            </a:b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xmlns="" val="75105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9581464"/>
              </p:ext>
            </p:extLst>
          </p:nvPr>
        </p:nvGraphicFramePr>
        <p:xfrm>
          <a:off x="424874" y="1529161"/>
          <a:ext cx="11612989" cy="46037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8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35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16879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291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53364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8852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Informal</a:t>
                      </a:r>
                      <a:r>
                        <a:rPr lang="en-US" baseline="0" dirty="0"/>
                        <a:t> WG agreement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8013">
                <a:tc>
                  <a:txBody>
                    <a:bodyPr/>
                    <a:lstStyle/>
                    <a:p>
                      <a:r>
                        <a:rPr lang="en-US" dirty="0"/>
                        <a:t>Testing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3.20.5.3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Physical dimensions measurements, room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Added from FMVSS (none</a:t>
                      </a:r>
                      <a:r>
                        <a:rPr lang="en-US" sz="18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 R54)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8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5801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3.20.5.5.1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Highest of 6 measurements of overall width to be</a:t>
                      </a:r>
                      <a:r>
                        <a:rPr lang="en-US" baseline="0" dirty="0"/>
                        <a:t> considered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Added from R54 (tighter</a:t>
                      </a:r>
                      <a:r>
                        <a:rPr lang="en-US" baseline="0" dirty="0"/>
                        <a:t> than FMVSS average of 6 measurements)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8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06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3.20.5.6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Outer diameter calculation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Aligned to ISO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8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060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3.20.5.7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Treadwear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indicators height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Added from R54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FFFF00"/>
                          </a:solidFill>
                        </a:rPr>
                        <a:t>Highlighted, </a:t>
                      </a:r>
                      <a:r>
                        <a:rPr lang="en-US" sz="1800" dirty="0" err="1">
                          <a:solidFill>
                            <a:srgbClr val="FFFF00"/>
                          </a:solidFill>
                        </a:rPr>
                        <a:t>tbd</a:t>
                      </a:r>
                      <a:endParaRPr lang="en-US" sz="1800" dirty="0">
                        <a:solidFill>
                          <a:srgbClr val="FFFF00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58013">
                <a:tc>
                  <a:txBody>
                    <a:bodyPr/>
                    <a:lstStyle/>
                    <a:p>
                      <a:r>
                        <a:rPr lang="en-US" dirty="0"/>
                        <a:t>Annex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Addition of ALAPA</a:t>
                      </a:r>
                      <a:r>
                        <a:rPr lang="en-US" baseline="0" dirty="0"/>
                        <a:t> (Brazil) in the tyre standards </a:t>
                      </a:r>
                      <a:r>
                        <a:rPr lang="en-US" baseline="0" dirty="0" err="1"/>
                        <a:t>organisations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Agreed,</a:t>
                      </a:r>
                      <a:r>
                        <a:rPr lang="en-US" sz="1600" kern="1200" baseline="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>
                          <a:solidFill>
                            <a:schemeClr val="accent6"/>
                          </a:solidFill>
                          <a:latin typeface="+mn-lt"/>
                          <a:ea typeface="+mn-ea"/>
                          <a:cs typeface="+mn-cs"/>
                        </a:rPr>
                        <a:t>changed, highlighted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236757" y="1040235"/>
            <a:ext cx="84381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u="sng" dirty="0"/>
              <a:t>Proposed amendments from  harmonization activities/editorial</a:t>
            </a:r>
            <a:br>
              <a:rPr lang="en-US" sz="2000" b="1" u="sng" dirty="0"/>
            </a:br>
            <a:endParaRPr 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xmlns="" val="1450399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560946" y="2641601"/>
            <a:ext cx="8857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3200" b="1" dirty="0" err="1"/>
              <a:t>Thank</a:t>
            </a:r>
            <a:r>
              <a:rPr lang="fr-BE" sz="3200" b="1" dirty="0"/>
              <a:t> </a:t>
            </a:r>
            <a:r>
              <a:rPr lang="fr-BE" sz="3200" b="1" dirty="0" err="1"/>
              <a:t>you</a:t>
            </a:r>
            <a:r>
              <a:rPr lang="fr-BE" sz="3200" b="1" dirty="0"/>
              <a:t> for </a:t>
            </a:r>
            <a:r>
              <a:rPr lang="fr-BE" sz="3200" b="1" dirty="0" err="1"/>
              <a:t>your</a:t>
            </a:r>
            <a:r>
              <a:rPr lang="fr-BE" sz="3200" b="1" dirty="0"/>
              <a:t> attention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10802</TotalTime>
  <Words>856</Words>
  <Application>Microsoft Office PowerPoint</Application>
  <PresentationFormat>Personnalisé</PresentationFormat>
  <Paragraphs>198</Paragraphs>
  <Slides>9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1" baseType="lpstr">
      <vt:lpstr>Office Theme</vt:lpstr>
      <vt:lpstr>Worksheet</vt:lpstr>
      <vt:lpstr>Tyre GTR # 16  IWG session 16  Moscow, June 7-9 2017  progress report IWG  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Tyre GTR # 16</dc:title>
  <dc:creator>Alain Roesgen</dc:creator>
  <cp:lastModifiedBy>ndm</cp:lastModifiedBy>
  <cp:revision>64</cp:revision>
  <cp:lastPrinted>2016-08-18T07:03:00Z</cp:lastPrinted>
  <dcterms:created xsi:type="dcterms:W3CDTF">2016-08-11T15:06:46Z</dcterms:created>
  <dcterms:modified xsi:type="dcterms:W3CDTF">2017-06-05T10:29:36Z</dcterms:modified>
</cp:coreProperties>
</file>