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32" r:id="rId3"/>
    <p:sldId id="341" r:id="rId4"/>
    <p:sldId id="335" r:id="rId5"/>
    <p:sldId id="342" r:id="rId6"/>
    <p:sldId id="340" r:id="rId7"/>
    <p:sldId id="339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0033CC"/>
    <a:srgbClr val="666699"/>
    <a:srgbClr val="6699FF"/>
    <a:srgbClr val="FF9933"/>
    <a:srgbClr val="1DA0E2"/>
    <a:srgbClr val="33CCFF"/>
    <a:srgbClr val="3399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956" autoAdjust="0"/>
  </p:normalViewPr>
  <p:slideViewPr>
    <p:cSldViewPr>
      <p:cViewPr varScale="1">
        <p:scale>
          <a:sx n="110" d="100"/>
          <a:sy n="110" d="100"/>
        </p:scale>
        <p:origin x="156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31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3DA93-F5AA-4839-89F8-A0060078787E}" type="datetimeFigureOut">
              <a:rPr lang="ko-KR" altLang="en-US" smtClean="0"/>
              <a:pPr/>
              <a:t>2017-04-26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B19FF-16F4-4393-8C90-EE128B338BAD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9857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B19FF-16F4-4393-8C90-EE128B338BAD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1441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3347864" y="6365863"/>
            <a:ext cx="21336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  <p:grpSp>
        <p:nvGrpSpPr>
          <p:cNvPr id="7" name="그룹 16"/>
          <p:cNvGrpSpPr/>
          <p:nvPr userDrawn="1"/>
        </p:nvGrpSpPr>
        <p:grpSpPr>
          <a:xfrm>
            <a:off x="107504" y="6391160"/>
            <a:ext cx="1656184" cy="350208"/>
            <a:chOff x="-5440" y="5877272"/>
            <a:chExt cx="4289408" cy="916667"/>
          </a:xfrm>
        </p:grpSpPr>
        <p:pic>
          <p:nvPicPr>
            <p:cNvPr id="8" name="Picture 2" descr="C:\Users\기본\Desktop\00000000000000000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143" b="15393"/>
            <a:stretch/>
          </p:blipFill>
          <p:spPr bwMode="auto">
            <a:xfrm>
              <a:off x="-5440" y="5877272"/>
              <a:ext cx="1588241" cy="8894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C:\Users\기본\Desktop\00000000000000000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80" t="65973" r="29268" b="14916"/>
            <a:stretch/>
          </p:blipFill>
          <p:spPr bwMode="auto">
            <a:xfrm>
              <a:off x="1604614" y="6047738"/>
              <a:ext cx="2679354" cy="4055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기본\Desktop\00000000000000000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006" t="69863" b="15068"/>
            <a:stretch/>
          </p:blipFill>
          <p:spPr bwMode="auto">
            <a:xfrm>
              <a:off x="1647999" y="6453336"/>
              <a:ext cx="2613935" cy="340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Picture 1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34275" y="6299136"/>
            <a:ext cx="1609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4139952" y="6381328"/>
            <a:ext cx="477416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  <p:grpSp>
        <p:nvGrpSpPr>
          <p:cNvPr id="7" name="그룹 16"/>
          <p:cNvGrpSpPr/>
          <p:nvPr userDrawn="1"/>
        </p:nvGrpSpPr>
        <p:grpSpPr>
          <a:xfrm>
            <a:off x="107504" y="6165304"/>
            <a:ext cx="1656184" cy="350208"/>
            <a:chOff x="-5440" y="5877272"/>
            <a:chExt cx="4289408" cy="916667"/>
          </a:xfrm>
        </p:grpSpPr>
        <p:pic>
          <p:nvPicPr>
            <p:cNvPr id="8" name="Picture 2" descr="C:\Users\기본\Desktop\00000000000000000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143" b="15393"/>
            <a:stretch/>
          </p:blipFill>
          <p:spPr bwMode="auto">
            <a:xfrm>
              <a:off x="-5440" y="5877272"/>
              <a:ext cx="1588241" cy="8894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C:\Users\기본\Desktop\00000000000000000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80" t="65973" r="29268" b="14916"/>
            <a:stretch/>
          </p:blipFill>
          <p:spPr bwMode="auto">
            <a:xfrm>
              <a:off x="1604614" y="6047738"/>
              <a:ext cx="2679354" cy="4055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C:\Users\기본\Desktop\00000000000000000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006" t="69863" b="15068"/>
            <a:stretch/>
          </p:blipFill>
          <p:spPr bwMode="auto">
            <a:xfrm>
              <a:off x="1647999" y="6453336"/>
              <a:ext cx="2613935" cy="340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Picture 1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34275" y="6165304"/>
            <a:ext cx="1609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‹Nr.›</a:t>
            </a:fld>
            <a:endParaRPr lang="ko-KR" altLang="en-US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107504" y="0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TF-DPPS/1/03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496" y="1340768"/>
            <a:ext cx="9108504" cy="1800200"/>
          </a:xfrm>
        </p:spPr>
        <p:txBody>
          <a:bodyPr>
            <a:no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Rockwell" panose="02060603020205020403" pitchFamily="18" charset="0"/>
                <a:ea typeface="HY견고딕" pitchFamily="18" charset="-127"/>
              </a:rPr>
              <a:t>Task Force Outline</a:t>
            </a:r>
            <a:endParaRPr lang="ko-KR" altLang="en-US" b="1" dirty="0">
              <a:solidFill>
                <a:schemeClr val="bg1"/>
              </a:solidFill>
              <a:latin typeface="Rockwell" panose="02060603020205020403" pitchFamily="18" charset="0"/>
              <a:ea typeface="HY견고딕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27584" y="4653136"/>
            <a:ext cx="8352928" cy="1224136"/>
          </a:xfrm>
        </p:spPr>
        <p:txBody>
          <a:bodyPr>
            <a:noAutofit/>
          </a:bodyPr>
          <a:lstStyle/>
          <a:p>
            <a:pPr algn="r"/>
            <a:r>
              <a:rPr lang="en-US" altLang="ko-KR" sz="2000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MS Gothic" panose="020B0609070205080204" pitchFamily="49" charset="-128"/>
              </a:rPr>
              <a:t>Ministry of Land, Infrastructure and Transport </a:t>
            </a:r>
          </a:p>
          <a:p>
            <a:pPr algn="r"/>
            <a:r>
              <a:rPr lang="en-US" altLang="ko-KR" sz="2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MS Gothic" panose="020B0609070205080204" pitchFamily="49" charset="-128"/>
              </a:rPr>
              <a:t>Korea Transportation Safety Authority, </a:t>
            </a:r>
          </a:p>
          <a:p>
            <a:pPr algn="r"/>
            <a:r>
              <a:rPr lang="en-US" altLang="ko-KR" sz="20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MS Gothic" panose="020B0609070205080204" pitchFamily="49" charset="-128"/>
              </a:rPr>
              <a:t> Korea Automobile Testing &amp; Research Institute </a:t>
            </a:r>
            <a:endParaRPr lang="ko-KR" altLang="en-US" sz="20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499992" y="6381328"/>
            <a:ext cx="405408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6" name="부제목 2"/>
          <p:cNvSpPr txBox="1">
            <a:spLocks/>
          </p:cNvSpPr>
          <p:nvPr/>
        </p:nvSpPr>
        <p:spPr>
          <a:xfrm>
            <a:off x="1259632" y="44624"/>
            <a:ext cx="7848872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2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Submitted by an expert from the Republic of Korea</a:t>
            </a:r>
            <a:endParaRPr lang="ko-KR" altLang="en-US" sz="2000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HY견고딕" panose="02030600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3789040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Arial Black" panose="020B0A04020102020204" pitchFamily="34" charset="0"/>
              </a:rPr>
              <a:t>1</a:t>
            </a:r>
            <a:r>
              <a:rPr lang="en-US" altLang="ko-KR" sz="2000" baseline="30000" dirty="0" smtClean="0">
                <a:latin typeface="Arial Black" panose="020B0A04020102020204" pitchFamily="34" charset="0"/>
              </a:rPr>
              <a:t>st </a:t>
            </a:r>
            <a:r>
              <a:rPr lang="en-US" altLang="ko-KR" sz="2000" dirty="0" smtClean="0">
                <a:latin typeface="Arial Black" panose="020B0A04020102020204" pitchFamily="34" charset="0"/>
              </a:rPr>
              <a:t>Deployable Systems for Pedestrian </a:t>
            </a:r>
            <a:r>
              <a:rPr lang="en-US" altLang="ko-KR" sz="2000" dirty="0">
                <a:latin typeface="Arial Black" panose="020B0A04020102020204" pitchFamily="34" charset="0"/>
              </a:rPr>
              <a:t>Safety Task Force </a:t>
            </a:r>
            <a:endParaRPr lang="ko-KR" altLang="en-US" sz="20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355976" y="6381328"/>
            <a:ext cx="3334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29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08112"/>
          </a:xfrm>
          <a:noFill/>
        </p:spPr>
        <p:txBody>
          <a:bodyPr>
            <a:normAutofit/>
          </a:bodyPr>
          <a:lstStyle/>
          <a:p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Background &amp; Objective</a:t>
            </a:r>
            <a:endParaRPr lang="ko-KR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sp>
        <p:nvSpPr>
          <p:cNvPr id="7" name="내용 개체 틀 11"/>
          <p:cNvSpPr>
            <a:spLocks noGrp="1"/>
          </p:cNvSpPr>
          <p:nvPr>
            <p:ph idx="1"/>
          </p:nvPr>
        </p:nvSpPr>
        <p:spPr>
          <a:xfrm>
            <a:off x="251520" y="1340768"/>
            <a:ext cx="8784976" cy="4381947"/>
          </a:xfrm>
        </p:spPr>
        <p:txBody>
          <a:bodyPr>
            <a:noAutofit/>
          </a:bodyPr>
          <a:lstStyle/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Need a clarified test procedure for Self-certification System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compliance test is conducted after the vehicle launch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and in authority’s labs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therefore, the </a:t>
            </a:r>
            <a:r>
              <a:rPr lang="en-US" altLang="ko-KR" sz="2600" dirty="0">
                <a:latin typeface="Arial" panose="020B0604020202020204" pitchFamily="34" charset="0"/>
                <a:cs typeface="Arial" panose="020B0604020202020204" pitchFamily="34" charset="0"/>
              </a:rPr>
              <a:t>non-arguable test procedure </a:t>
            </a: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is required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(no inspectors)</a:t>
            </a:r>
          </a:p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To develop an amendment to GTR No.9 to adapt the regulation to technical progress by providing a test procedure for deployable systems to ensure an adequate protection performance of pedestrians or VRUs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355976" y="6381328"/>
            <a:ext cx="3334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/>
          </a:p>
        </p:txBody>
      </p:sp>
      <p:sp>
        <p:nvSpPr>
          <p:cNvPr id="29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08112"/>
          </a:xfrm>
          <a:noFill/>
        </p:spPr>
        <p:txBody>
          <a:bodyPr>
            <a:normAutofit fontScale="90000"/>
          </a:bodyPr>
          <a:lstStyle/>
          <a:p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Work Scope / Subject of Amendment</a:t>
            </a:r>
            <a:endParaRPr lang="ko-KR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sp>
        <p:nvSpPr>
          <p:cNvPr id="7" name="내용 개체 틀 11"/>
          <p:cNvSpPr>
            <a:spLocks noGrp="1"/>
          </p:cNvSpPr>
          <p:nvPr>
            <p:ph idx="1"/>
          </p:nvPr>
        </p:nvSpPr>
        <p:spPr>
          <a:xfrm>
            <a:off x="251520" y="1340768"/>
            <a:ext cx="8784976" cy="4680520"/>
          </a:xfrm>
        </p:spPr>
        <p:txBody>
          <a:bodyPr>
            <a:noAutofit/>
          </a:bodyPr>
          <a:lstStyle/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To develop the amendment to GTR No.9 &amp; UN R127 on the test procedure of deployable systems for pedestrian safety</a:t>
            </a:r>
          </a:p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Subjects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Part A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Part B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· amendment of paragraphs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· addition of more paragraphs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· addition of Annex 1 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   ; Test procedure for deployable systems 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Other refinements or corrections</a:t>
            </a:r>
          </a:p>
        </p:txBody>
      </p:sp>
    </p:spTree>
    <p:extLst>
      <p:ext uri="{BB962C8B-B14F-4D97-AF65-F5344CB8AC3E}">
        <p14:creationId xmlns:p14="http://schemas.microsoft.com/office/powerpoint/2010/main" val="77084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355976" y="6381328"/>
            <a:ext cx="3334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29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08112"/>
          </a:xfrm>
          <a:noFill/>
        </p:spPr>
        <p:txBody>
          <a:bodyPr>
            <a:normAutofit/>
          </a:bodyPr>
          <a:lstStyle/>
          <a:p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Progress &amp; Status</a:t>
            </a:r>
            <a:endParaRPr lang="ko-KR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sp>
        <p:nvSpPr>
          <p:cNvPr id="7" name="내용 개체 틀 11"/>
          <p:cNvSpPr>
            <a:spLocks noGrp="1"/>
          </p:cNvSpPr>
          <p:nvPr>
            <p:ph idx="1"/>
          </p:nvPr>
        </p:nvSpPr>
        <p:spPr>
          <a:xfrm>
            <a:off x="251520" y="1340768"/>
            <a:ext cx="8784976" cy="4381947"/>
          </a:xfrm>
        </p:spPr>
        <p:txBody>
          <a:bodyPr>
            <a:noAutofit/>
          </a:bodyPr>
          <a:lstStyle/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r>
              <a:rPr lang="en-US" altLang="ko-KR" sz="2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GRSP session (2014.12)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Republic of Korea suggested the clarification of the test procedure of deployable devices for pedestrian protection(GRSP-56-21)</a:t>
            </a:r>
          </a:p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r>
              <a:rPr lang="en-US" altLang="ko-KR" sz="2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GRSP session (2015.5)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Republic of Korea reiterated the issue of the lack of provisions concerning the test procedure of deployable devices for pedestrian protection 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OICA informed GRSP of the technical service recommendation and guideline(INF GR/PS/141)</a:t>
            </a:r>
          </a:p>
        </p:txBody>
      </p:sp>
    </p:spTree>
    <p:extLst>
      <p:ext uri="{BB962C8B-B14F-4D97-AF65-F5344CB8AC3E}">
        <p14:creationId xmlns:p14="http://schemas.microsoft.com/office/powerpoint/2010/main" val="282871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355976" y="6381328"/>
            <a:ext cx="3334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29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08112"/>
          </a:xfrm>
          <a:noFill/>
        </p:spPr>
        <p:txBody>
          <a:bodyPr>
            <a:normAutofit/>
          </a:bodyPr>
          <a:lstStyle/>
          <a:p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Progress &amp; Status</a:t>
            </a:r>
            <a:endParaRPr lang="ko-KR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sp>
        <p:nvSpPr>
          <p:cNvPr id="7" name="내용 개체 틀 11"/>
          <p:cNvSpPr>
            <a:spLocks noGrp="1"/>
          </p:cNvSpPr>
          <p:nvPr>
            <p:ph idx="1"/>
          </p:nvPr>
        </p:nvSpPr>
        <p:spPr>
          <a:xfrm>
            <a:off x="251520" y="1340768"/>
            <a:ext cx="8784976" cy="4968552"/>
          </a:xfrm>
        </p:spPr>
        <p:txBody>
          <a:bodyPr>
            <a:noAutofit/>
          </a:bodyPr>
          <a:lstStyle/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58</a:t>
            </a:r>
            <a:r>
              <a:rPr lang="en-US" altLang="ko-KR" sz="2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GRSP session (2015.12)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Republic of Korea introduced a proposal of amendments to GTR No.9 (GRSP-58-31)</a:t>
            </a:r>
          </a:p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168</a:t>
            </a:r>
            <a:r>
              <a:rPr lang="en-US" altLang="ko-KR" sz="2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WP.29 session (2015.11)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AC3 noted that a proposal of authorization to develop the amendment should be officially submitted by Republic of Korea</a:t>
            </a:r>
          </a:p>
          <a:p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r>
              <a:rPr lang="en-US" altLang="ko-KR" sz="2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GRSP session(16.5) &amp; 170</a:t>
            </a:r>
            <a:r>
              <a:rPr lang="en-US" altLang="ko-KR" sz="2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WP.29 Session(16.11)</a:t>
            </a:r>
            <a:b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- the authorization to develop an amendment to GTR No.9 on test procedure of deployable systems for pedestrian protection was approved</a:t>
            </a:r>
          </a:p>
        </p:txBody>
      </p:sp>
    </p:spTree>
    <p:extLst>
      <p:ext uri="{BB962C8B-B14F-4D97-AF65-F5344CB8AC3E}">
        <p14:creationId xmlns:p14="http://schemas.microsoft.com/office/powerpoint/2010/main" val="242226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355976" y="6381328"/>
            <a:ext cx="3334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29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08112"/>
          </a:xfrm>
          <a:noFill/>
        </p:spPr>
        <p:txBody>
          <a:bodyPr>
            <a:normAutofit/>
          </a:bodyPr>
          <a:lstStyle/>
          <a:p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Timeline</a:t>
            </a:r>
            <a:endParaRPr lang="ko-KR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cxnSp>
        <p:nvCxnSpPr>
          <p:cNvPr id="46" name="直線コネクタ 3"/>
          <p:cNvCxnSpPr/>
          <p:nvPr/>
        </p:nvCxnSpPr>
        <p:spPr>
          <a:xfrm>
            <a:off x="770684" y="2589895"/>
            <a:ext cx="7921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6"/>
          <p:cNvCxnSpPr/>
          <p:nvPr/>
        </p:nvCxnSpPr>
        <p:spPr>
          <a:xfrm>
            <a:off x="943721" y="2347007"/>
            <a:ext cx="0" cy="2435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7"/>
          <p:cNvSpPr txBox="1">
            <a:spLocks noChangeArrowheads="1"/>
          </p:cNvSpPr>
          <p:nvPr/>
        </p:nvSpPr>
        <p:spPr bwMode="auto">
          <a:xfrm>
            <a:off x="986584" y="2002520"/>
            <a:ext cx="80073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2016                                2017                                 2018</a:t>
            </a:r>
            <a:endParaRPr lang="en-US" altLang="ja-JP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ja-JP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 </a:t>
            </a:r>
            <a:r>
              <a:rPr lang="en-US" altLang="ja-JP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2  3  4  5  6  7  8  9  10 </a:t>
            </a:r>
            <a:r>
              <a:rPr lang="en-US" altLang="ja-JP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11 </a:t>
            </a:r>
            <a:r>
              <a:rPr lang="en-US" altLang="ja-JP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12  </a:t>
            </a:r>
            <a:r>
              <a:rPr lang="en-US" altLang="ja-JP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 </a:t>
            </a:r>
            <a:r>
              <a:rPr lang="en-US" altLang="ja-JP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2  3  4  5  6  7  8  9  10 11 12  </a:t>
            </a:r>
            <a:r>
              <a:rPr lang="en-US" altLang="ja-JP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  </a:t>
            </a:r>
            <a:r>
              <a:rPr lang="en-US" altLang="ja-JP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2  3  4  5  6  7  8  9  10 11 12</a:t>
            </a:r>
            <a:endParaRPr lang="ja-JP" alt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AutoShape 38"/>
          <p:cNvSpPr>
            <a:spLocks noChangeArrowheads="1"/>
          </p:cNvSpPr>
          <p:nvPr/>
        </p:nvSpPr>
        <p:spPr bwMode="auto">
          <a:xfrm rot="-5400000">
            <a:off x="4392042" y="2745470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171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AutoShape 39"/>
          <p:cNvSpPr>
            <a:spLocks noChangeArrowheads="1"/>
          </p:cNvSpPr>
          <p:nvPr/>
        </p:nvSpPr>
        <p:spPr bwMode="auto">
          <a:xfrm rot="-5400000">
            <a:off x="5472162" y="2747057"/>
            <a:ext cx="576263" cy="360363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172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AutoShape 42"/>
          <p:cNvSpPr>
            <a:spLocks noChangeArrowheads="1"/>
          </p:cNvSpPr>
          <p:nvPr/>
        </p:nvSpPr>
        <p:spPr bwMode="auto">
          <a:xfrm rot="-5400000">
            <a:off x="5759871" y="3480483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62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AutoShape 44"/>
          <p:cNvSpPr>
            <a:spLocks noChangeArrowheads="1"/>
          </p:cNvSpPr>
          <p:nvPr/>
        </p:nvSpPr>
        <p:spPr bwMode="auto">
          <a:xfrm rot="-5400000">
            <a:off x="8280151" y="3480483"/>
            <a:ext cx="504825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64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3" name="直線コネクタ 6"/>
          <p:cNvCxnSpPr/>
          <p:nvPr/>
        </p:nvCxnSpPr>
        <p:spPr>
          <a:xfrm>
            <a:off x="3543293" y="2088245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6"/>
          <p:cNvCxnSpPr/>
          <p:nvPr/>
        </p:nvCxnSpPr>
        <p:spPr>
          <a:xfrm>
            <a:off x="6115061" y="2061257"/>
            <a:ext cx="28575" cy="3038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AutoShape 41"/>
          <p:cNvSpPr>
            <a:spLocks noChangeArrowheads="1"/>
          </p:cNvSpPr>
          <p:nvPr/>
        </p:nvSpPr>
        <p:spPr bwMode="auto">
          <a:xfrm rot="-5400000">
            <a:off x="4175448" y="3480483"/>
            <a:ext cx="504825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61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AutoShape 43"/>
          <p:cNvSpPr>
            <a:spLocks noChangeArrowheads="1"/>
          </p:cNvSpPr>
          <p:nvPr/>
        </p:nvSpPr>
        <p:spPr bwMode="auto">
          <a:xfrm rot="-5400000">
            <a:off x="6767983" y="3480483"/>
            <a:ext cx="504825" cy="431800"/>
          </a:xfrm>
          <a:prstGeom prst="flowChartPunchedTap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63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AutoShape 47"/>
          <p:cNvSpPr>
            <a:spLocks noChangeArrowheads="1"/>
          </p:cNvSpPr>
          <p:nvPr/>
        </p:nvSpPr>
        <p:spPr bwMode="auto">
          <a:xfrm rot="-5400000">
            <a:off x="1655168" y="3536751"/>
            <a:ext cx="504825" cy="431800"/>
          </a:xfrm>
          <a:prstGeom prst="flowChartPunched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59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모서리가 둥근 직사각형 62"/>
          <p:cNvSpPr/>
          <p:nvPr/>
        </p:nvSpPr>
        <p:spPr>
          <a:xfrm>
            <a:off x="3639316" y="4502850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1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4" name="모서리가 둥근 직사각형 63"/>
          <p:cNvSpPr/>
          <p:nvPr/>
        </p:nvSpPr>
        <p:spPr>
          <a:xfrm>
            <a:off x="4071934" y="4502850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2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6" name="모서리가 둥근 직사각형 65"/>
          <p:cNvSpPr/>
          <p:nvPr/>
        </p:nvSpPr>
        <p:spPr>
          <a:xfrm>
            <a:off x="5727548" y="4502850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3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7" name="모서리가 둥근 직사각형 66"/>
          <p:cNvSpPr/>
          <p:nvPr/>
        </p:nvSpPr>
        <p:spPr>
          <a:xfrm>
            <a:off x="6375620" y="4502850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</a:rPr>
              <a:t>4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1" name="テキスト ボックス 4"/>
          <p:cNvSpPr txBox="1">
            <a:spLocks noChangeArrowheads="1"/>
          </p:cNvSpPr>
          <p:nvPr/>
        </p:nvSpPr>
        <p:spPr bwMode="auto">
          <a:xfrm>
            <a:off x="136525" y="2747110"/>
            <a:ext cx="87716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buFont typeface="Arial" charset="0"/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buFont typeface="Arial" charset="0"/>
              <a:buChar char="•"/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kumimoji="1" lang="en-US" altLang="ja-JP" sz="1800" b="1" dirty="0">
                <a:ea typeface="ＭＳ Ｐゴシック" pitchFamily="34" charset="-128"/>
              </a:rPr>
              <a:t>WP.29</a:t>
            </a:r>
          </a:p>
          <a:p>
            <a:pPr eaLnBrk="1" hangingPunct="1">
              <a:buFontTx/>
              <a:buNone/>
            </a:pPr>
            <a:endParaRPr kumimoji="1" lang="en-US" altLang="ja-JP" sz="1800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endParaRPr kumimoji="1" lang="en-US" altLang="ja-JP" sz="1800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r>
              <a:rPr kumimoji="1" lang="en-US" altLang="ja-JP" sz="1800" b="1" dirty="0" smtClean="0">
                <a:ea typeface="ＭＳ Ｐゴシック" pitchFamily="34" charset="-128"/>
              </a:rPr>
              <a:t>GRSP</a:t>
            </a:r>
          </a:p>
          <a:p>
            <a:pPr eaLnBrk="1" hangingPunct="1">
              <a:buFontTx/>
              <a:buNone/>
            </a:pPr>
            <a:endParaRPr kumimoji="1" lang="en-US" altLang="ja-JP" sz="1800" b="1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endParaRPr kumimoji="1" lang="en-US" altLang="ja-JP" sz="1800" b="1" dirty="0">
              <a:ea typeface="ＭＳ Ｐゴシック" pitchFamily="34" charset="-128"/>
            </a:endParaRPr>
          </a:p>
          <a:p>
            <a:pPr eaLnBrk="1" hangingPunct="1">
              <a:buFontTx/>
              <a:buNone/>
            </a:pPr>
            <a:r>
              <a:rPr kumimoji="1" lang="en-US" altLang="ja-JP" sz="1800" b="1" dirty="0" smtClean="0">
                <a:ea typeface="ＭＳ Ｐゴシック" pitchFamily="34" charset="-128"/>
              </a:rPr>
              <a:t>TF</a:t>
            </a:r>
            <a:endParaRPr kumimoji="1" lang="en-US" altLang="ja-JP" sz="1800" dirty="0">
              <a:ea typeface="ＭＳ Ｐゴシック" pitchFamily="34" charset="-128"/>
            </a:endParaRPr>
          </a:p>
        </p:txBody>
      </p:sp>
      <p:cxnSp>
        <p:nvCxnSpPr>
          <p:cNvPr id="72" name="직선 연결선 71"/>
          <p:cNvCxnSpPr/>
          <p:nvPr/>
        </p:nvCxnSpPr>
        <p:spPr>
          <a:xfrm flipH="1">
            <a:off x="8295481" y="2640695"/>
            <a:ext cx="8235" cy="2660513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AutoShape 51"/>
          <p:cNvCxnSpPr>
            <a:cxnSpLocks noChangeShapeType="1"/>
            <a:stCxn id="89" idx="0"/>
            <a:endCxn id="56" idx="1"/>
          </p:cNvCxnSpPr>
          <p:nvPr/>
        </p:nvCxnSpPr>
        <p:spPr bwMode="auto">
          <a:xfrm flipV="1">
            <a:off x="7018562" y="3948796"/>
            <a:ext cx="1834" cy="560324"/>
          </a:xfrm>
          <a:prstGeom prst="straightConnector1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</p:cxnSp>
      <p:sp>
        <p:nvSpPr>
          <p:cNvPr id="75" name="AutoShape 40"/>
          <p:cNvSpPr>
            <a:spLocks noChangeArrowheads="1"/>
          </p:cNvSpPr>
          <p:nvPr/>
        </p:nvSpPr>
        <p:spPr bwMode="auto">
          <a:xfrm rot="-5400000">
            <a:off x="7992120" y="2748645"/>
            <a:ext cx="576262" cy="360362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174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9" name="꺾인 연결선 78"/>
          <p:cNvCxnSpPr>
            <a:stCxn id="56" idx="2"/>
          </p:cNvCxnSpPr>
          <p:nvPr/>
        </p:nvCxnSpPr>
        <p:spPr>
          <a:xfrm flipV="1">
            <a:off x="7193116" y="3216957"/>
            <a:ext cx="1051539" cy="479426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AutoShape 38"/>
          <p:cNvSpPr>
            <a:spLocks noChangeArrowheads="1"/>
          </p:cNvSpPr>
          <p:nvPr/>
        </p:nvSpPr>
        <p:spPr bwMode="auto">
          <a:xfrm rot="-5400000">
            <a:off x="2879874" y="2744862"/>
            <a:ext cx="576262" cy="360362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170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AutoShape 39"/>
          <p:cNvSpPr>
            <a:spLocks noChangeArrowheads="1"/>
          </p:cNvSpPr>
          <p:nvPr/>
        </p:nvSpPr>
        <p:spPr bwMode="auto">
          <a:xfrm rot="-5400000">
            <a:off x="6911999" y="2744862"/>
            <a:ext cx="576263" cy="360363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173</a:t>
            </a:r>
            <a:endParaRPr lang="en-US" altLang="ja-JP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4" name="직선 연결선 83"/>
          <p:cNvCxnSpPr/>
          <p:nvPr/>
        </p:nvCxnSpPr>
        <p:spPr>
          <a:xfrm flipH="1">
            <a:off x="3168005" y="2640695"/>
            <a:ext cx="8235" cy="2660513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모서리가 둥근 직사각형 88"/>
          <p:cNvSpPr/>
          <p:nvPr/>
        </p:nvSpPr>
        <p:spPr>
          <a:xfrm>
            <a:off x="6804248" y="4509120"/>
            <a:ext cx="428628" cy="285752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5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91" name="꺾인 연결선 90"/>
          <p:cNvCxnSpPr>
            <a:stCxn id="64" idx="0"/>
            <a:endCxn id="55" idx="1"/>
          </p:cNvCxnSpPr>
          <p:nvPr/>
        </p:nvCxnSpPr>
        <p:spPr>
          <a:xfrm rot="5400000" flipH="1" flipV="1">
            <a:off x="4080027" y="4155017"/>
            <a:ext cx="554054" cy="141613"/>
          </a:xfrm>
          <a:prstGeom prst="bentConnector3">
            <a:avLst>
              <a:gd name="adj1" fmla="val 50000"/>
            </a:avLst>
          </a:prstGeom>
          <a:ln w="28575" cmpd="sng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AutoShape 51"/>
          <p:cNvCxnSpPr>
            <a:cxnSpLocks noChangeShapeType="1"/>
            <a:stCxn id="66" idx="0"/>
            <a:endCxn id="51" idx="1"/>
          </p:cNvCxnSpPr>
          <p:nvPr/>
        </p:nvCxnSpPr>
        <p:spPr bwMode="auto">
          <a:xfrm flipV="1">
            <a:off x="5941862" y="3948796"/>
            <a:ext cx="70422" cy="554054"/>
          </a:xfrm>
          <a:prstGeom prst="straightConnector1">
            <a:avLst/>
          </a:prstGeom>
          <a:noFill/>
          <a:ln w="28575">
            <a:solidFill>
              <a:srgbClr val="0000FF"/>
            </a:solidFill>
            <a:prstDash val="dash"/>
            <a:round/>
            <a:headEnd/>
            <a:tailEnd type="triangle" w="med" len="med"/>
          </a:ln>
        </p:spPr>
      </p:cxnSp>
      <p:sp>
        <p:nvSpPr>
          <p:cNvPr id="97" name="TextBox 96"/>
          <p:cNvSpPr txBox="1"/>
          <p:nvPr/>
        </p:nvSpPr>
        <p:spPr>
          <a:xfrm>
            <a:off x="2267744" y="5219908"/>
            <a:ext cx="1730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TF approval</a:t>
            </a:r>
            <a:endParaRPr lang="ko-KR" altLang="en-US" dirty="0"/>
          </a:p>
        </p:txBody>
      </p:sp>
      <p:sp>
        <p:nvSpPr>
          <p:cNvPr id="98" name="TextBox 97"/>
          <p:cNvSpPr txBox="1"/>
          <p:nvPr/>
        </p:nvSpPr>
        <p:spPr>
          <a:xfrm>
            <a:off x="7450363" y="5435932"/>
            <a:ext cx="1543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TF mandate</a:t>
            </a:r>
            <a:endParaRPr lang="ko-KR" alt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4572570" y="4890646"/>
            <a:ext cx="9355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Report</a:t>
            </a:r>
            <a:endParaRPr lang="ko-KR" altLang="en-US" sz="1600" dirty="0"/>
          </a:p>
        </p:txBody>
      </p:sp>
      <p:sp>
        <p:nvSpPr>
          <p:cNvPr id="100" name="TextBox 99"/>
          <p:cNvSpPr txBox="1"/>
          <p:nvPr/>
        </p:nvSpPr>
        <p:spPr>
          <a:xfrm>
            <a:off x="7308304" y="4365104"/>
            <a:ext cx="1021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/>
              <a:t>Working Doc.</a:t>
            </a:r>
            <a:endParaRPr lang="ko-KR" altLang="en-US" sz="1600" dirty="0"/>
          </a:p>
        </p:txBody>
      </p:sp>
      <p:cxnSp>
        <p:nvCxnSpPr>
          <p:cNvPr id="102" name="직선 화살표 연결선 101"/>
          <p:cNvCxnSpPr>
            <a:stCxn id="99" idx="0"/>
            <a:endCxn id="55" idx="1"/>
          </p:cNvCxnSpPr>
          <p:nvPr/>
        </p:nvCxnSpPr>
        <p:spPr>
          <a:xfrm flipH="1" flipV="1">
            <a:off x="4427861" y="3948796"/>
            <a:ext cx="612476" cy="941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직선 화살표 연결선 105"/>
          <p:cNvCxnSpPr>
            <a:stCxn id="100" idx="0"/>
            <a:endCxn id="56" idx="1"/>
          </p:cNvCxnSpPr>
          <p:nvPr/>
        </p:nvCxnSpPr>
        <p:spPr>
          <a:xfrm flipH="1" flipV="1">
            <a:off x="7020396" y="3948796"/>
            <a:ext cx="798591" cy="4163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직선 화살표 연결선 107"/>
          <p:cNvCxnSpPr>
            <a:stCxn id="100" idx="0"/>
            <a:endCxn id="75" idx="1"/>
          </p:cNvCxnSpPr>
          <p:nvPr/>
        </p:nvCxnSpPr>
        <p:spPr>
          <a:xfrm flipV="1">
            <a:off x="7818987" y="3216957"/>
            <a:ext cx="461264" cy="11481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23528" y="126876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Tentative Timeline (flexible)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6328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355976" y="6381328"/>
            <a:ext cx="333400" cy="365125"/>
          </a:xfrm>
        </p:spPr>
        <p:txBody>
          <a:bodyPr/>
          <a:lstStyle/>
          <a:p>
            <a:fld id="{4BEDD84E-25D4-4983-8AA1-2863C96F08D9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08112"/>
          </a:xfrm>
          <a:noFill/>
        </p:spPr>
        <p:txBody>
          <a:bodyPr>
            <a:normAutofit/>
          </a:bodyPr>
          <a:lstStyle/>
          <a:p>
            <a:r>
              <a:rPr lang="en-US" altLang="ko-K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anose="02060603020205020403" pitchFamily="18" charset="0"/>
              </a:rPr>
              <a:t>Q&amp;A</a:t>
            </a:r>
            <a:endParaRPr lang="ko-KR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anose="02060603020205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2924944"/>
            <a:ext cx="57606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Thank you for your attention</a:t>
            </a:r>
          </a:p>
          <a:p>
            <a:pPr algn="ctr"/>
            <a:r>
              <a:rPr lang="en-US" altLang="ko-KR" sz="3200" b="1" dirty="0" err="1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Jin</a:t>
            </a:r>
            <a:r>
              <a:rPr lang="en-US" altLang="ko-KR" sz="3200" b="1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 </a:t>
            </a:r>
            <a:r>
              <a:rPr lang="en-US" altLang="ko-KR" sz="3200" b="1" dirty="0" err="1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Seop</a:t>
            </a:r>
            <a:r>
              <a:rPr lang="en-US" altLang="ko-KR" sz="3200" b="1" dirty="0" smtClean="0"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rPr>
              <a:t> Park (jspark@ts2020.kr)</a:t>
            </a:r>
            <a:endParaRPr lang="ko-KR" altLang="en-US" sz="3200" b="1" dirty="0">
              <a:latin typeface="Arial" panose="020B0604020202020204" pitchFamily="34" charset="0"/>
              <a:ea typeface="Arial Unicode MS" panose="020B06040202020202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7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187</Words>
  <Application>Microsoft Office PowerPoint</Application>
  <PresentationFormat>Bildschirmpräsentation (4:3)</PresentationFormat>
  <Paragraphs>60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6" baseType="lpstr">
      <vt:lpstr>Arial Unicode MS</vt:lpstr>
      <vt:lpstr>맑은 고딕</vt:lpstr>
      <vt:lpstr>MS Gothic</vt:lpstr>
      <vt:lpstr>ＭＳ Ｐゴシック</vt:lpstr>
      <vt:lpstr>Arial</vt:lpstr>
      <vt:lpstr>Arial Black</vt:lpstr>
      <vt:lpstr>HY견고딕</vt:lpstr>
      <vt:lpstr>Rockwell</vt:lpstr>
      <vt:lpstr>Office 테마</vt:lpstr>
      <vt:lpstr>Task Force Outline</vt:lpstr>
      <vt:lpstr>Background &amp; Objective</vt:lpstr>
      <vt:lpstr>Work Scope / Subject of Amendment</vt:lpstr>
      <vt:lpstr>Progress &amp; Status</vt:lpstr>
      <vt:lpstr>Progress &amp; Status</vt:lpstr>
      <vt:lpstr>Timeline</vt:lpstr>
      <vt:lpstr>Q&amp;A</vt:lpstr>
    </vt:vector>
  </TitlesOfParts>
  <Company>R&amp;D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BASt 연수 결과보고</dc:title>
  <dc:creator>Microsoft Corporation</dc:creator>
  <cp:lastModifiedBy>Thomas Kinsky</cp:lastModifiedBy>
  <cp:revision>953</cp:revision>
  <dcterms:created xsi:type="dcterms:W3CDTF">2006-10-05T04:04:58Z</dcterms:created>
  <dcterms:modified xsi:type="dcterms:W3CDTF">2017-04-26T11:28:29Z</dcterms:modified>
</cp:coreProperties>
</file>