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57" r:id="rId6"/>
    <p:sldId id="258" r:id="rId7"/>
    <p:sldId id="263" r:id="rId8"/>
    <p:sldId id="267" r:id="rId9"/>
    <p:sldId id="269" r:id="rId10"/>
    <p:sldId id="262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2" autoAdjust="0"/>
  </p:normalViewPr>
  <p:slideViewPr>
    <p:cSldViewPr snapToObjects="1" showGuides="1">
      <p:cViewPr>
        <p:scale>
          <a:sx n="70" d="100"/>
          <a:sy n="70" d="100"/>
        </p:scale>
        <p:origin x="-1738" y="-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60128" cy="6012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97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07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69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07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08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20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98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3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46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28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51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5A7A6-45B0-4B60-8CA1-EDEDE94D9059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7121-CE8C-43A3-98B0-2CBD249BEA6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6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O</a:t>
            </a:r>
            <a:r>
              <a:rPr lang="fr-FR" dirty="0" smtClean="0"/>
              <a:t>ff-cycles </a:t>
            </a:r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3d IWG ASEP </a:t>
            </a:r>
          </a:p>
          <a:p>
            <a:r>
              <a:rPr lang="fr-FR" dirty="0" smtClean="0"/>
              <a:t>FRANCE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92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err="1"/>
              <a:t>From</a:t>
            </a:r>
            <a:r>
              <a:rPr lang="fr-FR" sz="4000" dirty="0"/>
              <a:t> </a:t>
            </a:r>
            <a:r>
              <a:rPr lang="fr-FR" sz="4000" dirty="0" err="1"/>
              <a:t>previous</a:t>
            </a:r>
            <a:r>
              <a:rPr lang="fr-FR" sz="4000" dirty="0"/>
              <a:t> ASEP IWG </a:t>
            </a:r>
            <a:endParaRPr lang="en-GB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err="1"/>
              <a:t>Some</a:t>
            </a:r>
            <a:r>
              <a:rPr lang="fr-FR" sz="2800" dirty="0"/>
              <a:t> bonus : </a:t>
            </a:r>
            <a:endParaRPr lang="en-GB" sz="2800" b="1" dirty="0"/>
          </a:p>
          <a:p>
            <a:r>
              <a:rPr lang="en-GB" sz="2000" dirty="0"/>
              <a:t>∆ (L</a:t>
            </a:r>
            <a:r>
              <a:rPr lang="en-GB" sz="2000" baseline="-25000" dirty="0"/>
              <a:t>annex3 </a:t>
            </a:r>
            <a:r>
              <a:rPr lang="en-GB" sz="2000" dirty="0"/>
              <a:t>– L </a:t>
            </a:r>
            <a:r>
              <a:rPr lang="en-GB" sz="2000" baseline="-25000" dirty="0"/>
              <a:t>limit Annex3</a:t>
            </a:r>
            <a:r>
              <a:rPr lang="en-GB" sz="2000" dirty="0"/>
              <a:t>) = L </a:t>
            </a:r>
            <a:r>
              <a:rPr lang="en-GB" sz="2000" baseline="-25000" dirty="0"/>
              <a:t>urban limit </a:t>
            </a:r>
            <a:r>
              <a:rPr lang="en-GB" sz="2000" dirty="0"/>
              <a:t>- L </a:t>
            </a:r>
            <a:r>
              <a:rPr lang="en-GB" sz="2000" baseline="-25000" dirty="0"/>
              <a:t>urban  </a:t>
            </a:r>
            <a:endParaRPr lang="en-GB" sz="2000" b="1" dirty="0"/>
          </a:p>
          <a:p>
            <a:r>
              <a:rPr lang="en-GB" sz="2000" dirty="0"/>
              <a:t>∆ (L</a:t>
            </a:r>
            <a:r>
              <a:rPr lang="en-GB" sz="2000" baseline="-25000" dirty="0"/>
              <a:t>annex3 </a:t>
            </a:r>
            <a:r>
              <a:rPr lang="en-GB" sz="2000" dirty="0"/>
              <a:t>– L </a:t>
            </a:r>
            <a:r>
              <a:rPr lang="en-GB" sz="2000" baseline="-25000" dirty="0"/>
              <a:t>limit Annex3</a:t>
            </a:r>
            <a:r>
              <a:rPr lang="en-GB" sz="2000" dirty="0"/>
              <a:t>) = MAX(2 dB(A) ; </a:t>
            </a:r>
            <a:r>
              <a:rPr lang="en-GB" sz="2000" dirty="0" err="1"/>
              <a:t>L</a:t>
            </a:r>
            <a:r>
              <a:rPr lang="en-GB" sz="2000" baseline="-25000" dirty="0" err="1"/>
              <a:t>ref</a:t>
            </a:r>
            <a:r>
              <a:rPr lang="en-GB" sz="2000" dirty="0"/>
              <a:t> – L</a:t>
            </a:r>
            <a:r>
              <a:rPr lang="en-GB" sz="2000" baseline="-25000" dirty="0"/>
              <a:t>crs,50</a:t>
            </a:r>
            <a:r>
              <a:rPr lang="en-GB" sz="2000" dirty="0"/>
              <a:t>)</a:t>
            </a:r>
          </a:p>
          <a:p>
            <a:r>
              <a:rPr lang="fr-FR" sz="2000" dirty="0" smtClean="0"/>
              <a:t>…</a:t>
            </a:r>
          </a:p>
          <a:p>
            <a:pPr marL="0" indent="0">
              <a:buNone/>
            </a:pPr>
            <a:endParaRPr lang="en-GB" sz="2000" i="1" dirty="0"/>
          </a:p>
          <a:p>
            <a:pPr marL="0" indent="0">
              <a:buNone/>
            </a:pPr>
            <a:r>
              <a:rPr lang="fr-FR" sz="2000" i="1" dirty="0" err="1" smtClean="0"/>
              <a:t>Other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ideas</a:t>
            </a:r>
            <a:r>
              <a:rPr lang="fr-FR" sz="2000" i="1" dirty="0" smtClean="0"/>
              <a:t> : </a:t>
            </a:r>
          </a:p>
          <a:p>
            <a:r>
              <a:rPr lang="fr-FR" sz="2000" i="1" dirty="0" smtClean="0"/>
              <a:t>Engine and </a:t>
            </a:r>
            <a:r>
              <a:rPr lang="fr-FR" sz="2000" i="1" dirty="0" err="1" smtClean="0"/>
              <a:t>vehicle</a:t>
            </a:r>
            <a:r>
              <a:rPr lang="fr-FR" sz="2000" i="1" dirty="0" smtClean="0"/>
              <a:t> speed are </a:t>
            </a:r>
            <a:r>
              <a:rPr lang="fr-FR" sz="2000" i="1" dirty="0" err="1" smtClean="0"/>
              <a:t>reported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where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Lmax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occurs</a:t>
            </a:r>
            <a:r>
              <a:rPr lang="fr-FR" sz="2000" i="1" dirty="0" smtClean="0"/>
              <a:t> (</a:t>
            </a:r>
            <a:r>
              <a:rPr lang="fr-FR" sz="2000" i="1" dirty="0" err="1" smtClean="0"/>
              <a:t>need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continuous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measuring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equipment</a:t>
            </a:r>
            <a:r>
              <a:rPr lang="fr-FR" sz="2000" i="1" dirty="0" smtClean="0"/>
              <a:t>)</a:t>
            </a:r>
            <a:endParaRPr lang="en-GB" sz="2000" i="1" dirty="0" smtClean="0"/>
          </a:p>
          <a:p>
            <a:r>
              <a:rPr lang="en-GB" sz="2000" i="1" dirty="0" smtClean="0"/>
              <a:t>Replace </a:t>
            </a:r>
            <a:r>
              <a:rPr lang="en-GB" sz="2000" i="1" dirty="0"/>
              <a:t>limited slope by a </a:t>
            </a:r>
            <a:r>
              <a:rPr lang="en-GB" sz="2000" i="1" dirty="0" smtClean="0"/>
              <a:t>Not-To-Exceed </a:t>
            </a:r>
            <a:r>
              <a:rPr lang="en-GB" sz="2000" i="1" dirty="0" smtClean="0"/>
              <a:t>level</a:t>
            </a:r>
          </a:p>
          <a:p>
            <a:r>
              <a:rPr lang="fr-FR" sz="2000" i="1" dirty="0" smtClean="0"/>
              <a:t>…</a:t>
            </a:r>
            <a:endParaRPr lang="en-GB" sz="2000" i="1" dirty="0"/>
          </a:p>
          <a:p>
            <a:pPr marL="0" indent="0">
              <a:buNone/>
            </a:pPr>
            <a:r>
              <a:rPr lang="en-GB" sz="2000" dirty="0" smtClean="0"/>
              <a:t> </a:t>
            </a:r>
          </a:p>
          <a:p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26520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 </a:t>
            </a:r>
            <a:r>
              <a:rPr lang="en-US" dirty="0" smtClean="0"/>
              <a:t>and perspectives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In a first step :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sz="2800" dirty="0" smtClean="0">
                <a:sym typeface="Wingdings" panose="05000000000000000000" pitchFamily="2" charset="2"/>
              </a:rPr>
              <a:t>Advantages </a:t>
            </a:r>
            <a:r>
              <a:rPr lang="en-US" sz="2800" dirty="0" smtClean="0">
                <a:sym typeface="Wingdings" panose="05000000000000000000" pitchFamily="2" charset="2"/>
              </a:rPr>
              <a:t>and disadvantages for </a:t>
            </a:r>
            <a:r>
              <a:rPr lang="en-US" sz="2800" dirty="0" smtClean="0">
                <a:sym typeface="Wingdings" panose="05000000000000000000" pitchFamily="2" charset="2"/>
              </a:rPr>
              <a:t>model base and Not-to-exceed</a:t>
            </a:r>
            <a:r>
              <a:rPr lang="en-US" sz="2800" dirty="0" smtClean="0"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should be discussed. 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en-US" sz="2800" dirty="0" smtClean="0"/>
              <a:t>In </a:t>
            </a:r>
            <a:r>
              <a:rPr lang="en-US" sz="2800" dirty="0"/>
              <a:t>all case (model </a:t>
            </a:r>
            <a:r>
              <a:rPr lang="en-US" sz="2800" dirty="0" smtClean="0"/>
              <a:t>base or </a:t>
            </a:r>
            <a:r>
              <a:rPr lang="en-US" sz="2800" dirty="0"/>
              <a:t>NTE), </a:t>
            </a:r>
            <a:r>
              <a:rPr lang="en-US" sz="2800" dirty="0" smtClean="0"/>
              <a:t>control </a:t>
            </a:r>
            <a:r>
              <a:rPr lang="en-US" sz="2800" dirty="0"/>
              <a:t>range and test conditions </a:t>
            </a:r>
            <a:r>
              <a:rPr lang="en-US" sz="2800" dirty="0" smtClean="0"/>
              <a:t>(e.g. partial throttle) shall </a:t>
            </a:r>
            <a:r>
              <a:rPr lang="en-US" sz="2800" dirty="0"/>
              <a:t>be </a:t>
            </a:r>
            <a:r>
              <a:rPr lang="en-US" sz="2800" dirty="0" smtClean="0"/>
              <a:t>defined</a:t>
            </a:r>
            <a:r>
              <a:rPr lang="en-US" sz="2800" dirty="0" smtClean="0"/>
              <a:t>.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en-US" sz="2800" dirty="0" smtClean="0"/>
              <a:t>For </a:t>
            </a:r>
            <a:r>
              <a:rPr lang="en-US" sz="2800" dirty="0" smtClean="0"/>
              <a:t>Model base, IWG for ASEP should try to define better model(s) of expected noise behavior to be apply to all cases. </a:t>
            </a:r>
            <a:endParaRPr lang="en-US" sz="2800" dirty="0"/>
          </a:p>
          <a:p>
            <a:pPr marL="0" indent="0" algn="just">
              <a:buNone/>
              <a:tabLst>
                <a:tab pos="533400" algn="l"/>
              </a:tabLst>
            </a:pPr>
            <a:r>
              <a:rPr lang="en-US" sz="2800" dirty="0" smtClean="0"/>
              <a:t>	IWG </a:t>
            </a:r>
            <a:r>
              <a:rPr lang="en-US" sz="2800" dirty="0" smtClean="0"/>
              <a:t>for </a:t>
            </a:r>
            <a:r>
              <a:rPr lang="en-US" sz="2800" dirty="0" smtClean="0"/>
              <a:t>ASEP should </a:t>
            </a:r>
            <a:r>
              <a:rPr lang="en-US" sz="2800" dirty="0" smtClean="0"/>
              <a:t>validate model(s) by comparison </a:t>
            </a:r>
            <a:r>
              <a:rPr lang="en-US" sz="2800" dirty="0" smtClean="0"/>
              <a:t>	with 	measurement </a:t>
            </a:r>
            <a:r>
              <a:rPr lang="en-US" sz="2800" dirty="0" smtClean="0"/>
              <a:t>for “normal” car</a:t>
            </a:r>
            <a:r>
              <a:rPr lang="en-US" sz="2800" dirty="0" smtClean="0"/>
              <a:t>. </a:t>
            </a:r>
          </a:p>
          <a:p>
            <a:pPr marL="0" indent="0" algn="just">
              <a:buNone/>
              <a:tabLst>
                <a:tab pos="533400" algn="l"/>
              </a:tabLst>
            </a:pPr>
            <a:r>
              <a:rPr lang="en-US" sz="2800" dirty="0"/>
              <a:t>	</a:t>
            </a:r>
            <a:r>
              <a:rPr lang="en-US" sz="2800" dirty="0" smtClean="0"/>
              <a:t>Validation criteria should be defined. 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arenR" startAt="4"/>
            </a:pPr>
            <a:r>
              <a:rPr lang="en-US" sz="2800" dirty="0" smtClean="0"/>
              <a:t>For </a:t>
            </a:r>
            <a:r>
              <a:rPr lang="en-US" sz="2800" dirty="0" smtClean="0"/>
              <a:t>Not-to-Exceed</a:t>
            </a:r>
            <a:r>
              <a:rPr lang="en-US" sz="2800" dirty="0" smtClean="0"/>
              <a:t>, </a:t>
            </a:r>
            <a:r>
              <a:rPr lang="en-US" sz="2800" dirty="0"/>
              <a:t>IWG for ASEP should </a:t>
            </a:r>
            <a:r>
              <a:rPr lang="en-US" sz="2800" dirty="0" smtClean="0"/>
              <a:t>define  general principle for the limit’s establishment.</a:t>
            </a:r>
            <a:endParaRPr lang="en-US" sz="2800" dirty="0" smtClean="0"/>
          </a:p>
          <a:p>
            <a:pPr algn="just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759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General </a:t>
            </a:r>
            <a:r>
              <a:rPr lang="fr-FR" dirty="0" err="1" smtClean="0"/>
              <a:t>principles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A</a:t>
            </a:r>
            <a:r>
              <a:rPr lang="en-GB" sz="2400" dirty="0" smtClean="0"/>
              <a:t> “laboratory” based test cycle reflects world-wide on-road vehicle operation. The </a:t>
            </a:r>
            <a:r>
              <a:rPr lang="en-GB" sz="2400" dirty="0"/>
              <a:t>wide variety of real world driving conditions cannot be fully incorporated </a:t>
            </a:r>
            <a:r>
              <a:rPr lang="en-GB" sz="2400" dirty="0" smtClean="0"/>
              <a:t>within.</a:t>
            </a:r>
          </a:p>
          <a:p>
            <a:pPr algn="just"/>
            <a:r>
              <a:rPr lang="fr-FR" sz="2400" dirty="0" smtClean="0"/>
              <a:t>Off-cycle </a:t>
            </a:r>
            <a:r>
              <a:rPr lang="fr-FR" sz="2400" dirty="0" err="1" smtClean="0"/>
              <a:t>aims</a:t>
            </a:r>
            <a:r>
              <a:rPr lang="fr-FR" sz="2400" dirty="0" smtClean="0"/>
              <a:t> to check </a:t>
            </a:r>
            <a:r>
              <a:rPr lang="en-GB" sz="2400" dirty="0" smtClean="0"/>
              <a:t>a wide variety of operating conditions </a:t>
            </a:r>
            <a:r>
              <a:rPr lang="en-GB" sz="2400" dirty="0"/>
              <a:t>(e.g. starts, stops, accelerations, decelerations, steady cruises) </a:t>
            </a:r>
            <a:r>
              <a:rPr lang="en-GB" sz="2400" dirty="0" smtClean="0"/>
              <a:t>and/or varying </a:t>
            </a:r>
            <a:r>
              <a:rPr lang="en-GB" sz="2400" dirty="0"/>
              <a:t>ambient </a:t>
            </a:r>
            <a:r>
              <a:rPr lang="en-GB" sz="2400" dirty="0" smtClean="0"/>
              <a:t>conditions </a:t>
            </a:r>
            <a:r>
              <a:rPr lang="en-GB" sz="2400" dirty="0"/>
              <a:t>(e.g. temperature, humidity and barometric pressure). </a:t>
            </a:r>
            <a:endParaRPr lang="en-GB" sz="2400" dirty="0" smtClean="0"/>
          </a:p>
          <a:p>
            <a:pPr algn="just"/>
            <a:r>
              <a:rPr lang="en-US" sz="2400" dirty="0"/>
              <a:t>There is currently 2 possibility for off-cycle evaluation : Model base or Not-to Exceed</a:t>
            </a:r>
            <a:endParaRPr lang="en-GB" sz="2400" dirty="0"/>
          </a:p>
          <a:p>
            <a:pPr algn="just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98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/>
              <a:t>off-cycles principles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558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sz="2800" dirty="0" smtClean="0"/>
              <a:t>Emissions from US EPA (HDV): </a:t>
            </a:r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r>
              <a:rPr lang="en-GB" sz="2400" i="1" dirty="0"/>
              <a:t>A</a:t>
            </a:r>
            <a:r>
              <a:rPr lang="en-GB" sz="2400" i="1" dirty="0" smtClean="0"/>
              <a:t>ny </a:t>
            </a:r>
            <a:r>
              <a:rPr lang="en-GB" sz="2400" i="1" dirty="0"/>
              <a:t>type </a:t>
            </a:r>
            <a:r>
              <a:rPr lang="en-GB" sz="2400" i="1" dirty="0" smtClean="0"/>
              <a:t>of driving conditions that </a:t>
            </a:r>
            <a:r>
              <a:rPr lang="en-GB" sz="2400" i="1" dirty="0"/>
              <a:t>could occur within the bounds of the NTE 	control area, including operation under steady-state or transient </a:t>
            </a:r>
            <a:r>
              <a:rPr lang="en-GB" sz="2400" i="1" dirty="0" smtClean="0"/>
              <a:t>conditions and </a:t>
            </a:r>
            <a:r>
              <a:rPr lang="en-GB" sz="2400" i="1" dirty="0"/>
              <a:t>under varying ambient </a:t>
            </a:r>
            <a:r>
              <a:rPr lang="en-GB" sz="2400" i="1" dirty="0" smtClean="0"/>
              <a:t>conditions.</a:t>
            </a:r>
            <a:endParaRPr lang="en-GB" sz="2400" i="1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  <a:p>
            <a:pPr algn="just"/>
            <a:endParaRPr lang="fr-FR" sz="2400" dirty="0"/>
          </a:p>
          <a:p>
            <a:pPr algn="just"/>
            <a:endParaRPr lang="fr-FR" sz="2400" dirty="0" smtClean="0"/>
          </a:p>
        </p:txBody>
      </p:sp>
      <p:pic>
        <p:nvPicPr>
          <p:cNvPr id="1026" name="Picture 2" descr="NTE z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36" y="2135638"/>
            <a:ext cx="3868969" cy="258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à coins arrondis 5"/>
          <p:cNvSpPr/>
          <p:nvPr/>
        </p:nvSpPr>
        <p:spPr>
          <a:xfrm>
            <a:off x="242784" y="2693004"/>
            <a:ext cx="1503200" cy="1000554"/>
          </a:xfrm>
          <a:prstGeom prst="wedgeRoundRectCallout">
            <a:avLst>
              <a:gd name="adj1" fmla="val 59793"/>
              <a:gd name="adj2" fmla="val 10963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Not-To-Exceed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7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16" y="2736082"/>
            <a:ext cx="6690942" cy="330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off-cycles principles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2800" dirty="0" smtClean="0"/>
              <a:t>Real </a:t>
            </a:r>
            <a:r>
              <a:rPr lang="fr-FR" sz="2800" dirty="0" err="1" smtClean="0"/>
              <a:t>Driving</a:t>
            </a:r>
            <a:r>
              <a:rPr lang="fr-FR" sz="2800" dirty="0" smtClean="0"/>
              <a:t> </a:t>
            </a:r>
            <a:r>
              <a:rPr lang="fr-FR" sz="2800" dirty="0" err="1" smtClean="0"/>
              <a:t>emissions</a:t>
            </a:r>
            <a:r>
              <a:rPr lang="fr-FR" sz="2800" dirty="0" smtClean="0"/>
              <a:t> : </a:t>
            </a:r>
            <a:endParaRPr lang="en-GB" sz="2800" dirty="0"/>
          </a:p>
        </p:txBody>
      </p:sp>
      <p:pic>
        <p:nvPicPr>
          <p:cNvPr id="6" name="Picture 2" descr="K:\Ressources\Photothèque\Images\Moyens d'essais\EEE\EEE-PEMS\PEMS-2-bis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9902" y="4310751"/>
            <a:ext cx="1157624" cy="768096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971678" y="2597582"/>
            <a:ext cx="2104480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2075" lvl="1" indent="-92075" algn="ctr"/>
            <a:r>
              <a:rPr lang="fr-FR" sz="1200" dirty="0" smtClean="0">
                <a:latin typeface="Century Gothic" panose="020B0502020202020204" pitchFamily="34" charset="0"/>
              </a:rPr>
              <a:t>WLTC (Cycle on </a:t>
            </a:r>
            <a:r>
              <a:rPr lang="fr-FR" sz="1200" dirty="0" err="1" smtClean="0">
                <a:latin typeface="Century Gothic" panose="020B0502020202020204" pitchFamily="34" charset="0"/>
              </a:rPr>
              <a:t>bench</a:t>
            </a:r>
            <a:endParaRPr lang="fr-FR" sz="1200" dirty="0" smtClean="0"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0208" y="4310751"/>
            <a:ext cx="23800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2075" lvl="1" indent="-92075" algn="ctr"/>
            <a:r>
              <a:rPr lang="fr-FR" sz="1200" dirty="0" smtClean="0">
                <a:latin typeface="Century Gothic" panose="020B0502020202020204" pitchFamily="34" charset="0"/>
              </a:rPr>
              <a:t>RDE (Off Cycle on </a:t>
            </a:r>
            <a:r>
              <a:rPr lang="fr-FR" sz="1200" dirty="0" smtClean="0">
                <a:latin typeface="Century Gothic" panose="020B0502020202020204" pitchFamily="34" charset="0"/>
              </a:rPr>
              <a:t>real road</a:t>
            </a:r>
            <a:endParaRPr lang="fr-FR" sz="1200" dirty="0" smtClean="0">
              <a:latin typeface="Century Gothic" panose="020B0502020202020204" pitchFamily="34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5183" y="2527080"/>
            <a:ext cx="2585504" cy="1533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à coins arrondis 10"/>
          <p:cNvSpPr/>
          <p:nvPr/>
        </p:nvSpPr>
        <p:spPr>
          <a:xfrm>
            <a:off x="242784" y="2693004"/>
            <a:ext cx="1503200" cy="1000554"/>
          </a:xfrm>
          <a:prstGeom prst="wedgeRoundRectCallout">
            <a:avLst>
              <a:gd name="adj1" fmla="val 59793"/>
              <a:gd name="adj2" fmla="val 10963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Not-To-Exceed</a:t>
            </a:r>
          </a:p>
        </p:txBody>
      </p:sp>
    </p:spTree>
    <p:extLst>
      <p:ext uri="{BB962C8B-B14F-4D97-AF65-F5344CB8AC3E}">
        <p14:creationId xmlns:p14="http://schemas.microsoft.com/office/powerpoint/2010/main" val="307448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off-cycles </a:t>
            </a:r>
            <a:r>
              <a:rPr lang="en-US" dirty="0" smtClean="0"/>
              <a:t>principles</a:t>
            </a:r>
            <a:endParaRPr lang="en-GB" dirty="0"/>
          </a:p>
        </p:txBody>
      </p:sp>
      <p:sp>
        <p:nvSpPr>
          <p:cNvPr id="4" name="Line 28"/>
          <p:cNvSpPr>
            <a:spLocks noChangeShapeType="1"/>
          </p:cNvSpPr>
          <p:nvPr/>
        </p:nvSpPr>
        <p:spPr bwMode="auto">
          <a:xfrm flipV="1">
            <a:off x="3430778" y="3065610"/>
            <a:ext cx="3168650" cy="1295400"/>
          </a:xfrm>
          <a:prstGeom prst="line">
            <a:avLst/>
          </a:prstGeom>
          <a:ln w="28575">
            <a:solidFill>
              <a:srgbClr val="00B050"/>
            </a:solidFill>
            <a:prstDash val="dash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2206989" y="5666570"/>
            <a:ext cx="5256237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206989" y="2786845"/>
            <a:ext cx="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122857" y="5739594"/>
            <a:ext cx="14350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/>
              <a:t>Engine speed</a:t>
            </a:r>
            <a:endParaRPr lang="fr-FR" alt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372606" y="2753366"/>
            <a:ext cx="8050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/>
              <a:t>L ASEP</a:t>
            </a:r>
            <a:endParaRPr lang="fr-FR" alt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1990295" y="4506018"/>
            <a:ext cx="2430428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718289" y="4299733"/>
            <a:ext cx="0" cy="1439862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944395" y="4299733"/>
            <a:ext cx="10737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>
                <a:solidFill>
                  <a:srgbClr val="FF0000"/>
                </a:solidFill>
              </a:rPr>
              <a:t>L </a:t>
            </a:r>
            <a:r>
              <a:rPr lang="fr-FR" altLang="en-US" dirty="0" err="1" smtClean="0">
                <a:solidFill>
                  <a:srgbClr val="FF0000"/>
                </a:solidFill>
              </a:rPr>
              <a:t>anchor</a:t>
            </a:r>
            <a:endParaRPr lang="fr-FR" altLang="en-US" dirty="0">
              <a:solidFill>
                <a:srgbClr val="FF0000"/>
              </a:solidFill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4467590" y="4434581"/>
            <a:ext cx="144462" cy="1428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340114" y="4975992"/>
            <a:ext cx="20489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 smtClean="0">
                <a:solidFill>
                  <a:srgbClr val="00B050"/>
                </a:solidFill>
              </a:rPr>
              <a:t>L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wot</a:t>
            </a:r>
            <a:r>
              <a:rPr lang="fr-FR" altLang="en-US" b="1" i="1" dirty="0" smtClean="0">
                <a:solidFill>
                  <a:srgbClr val="00B050"/>
                </a:solidFill>
              </a:rPr>
              <a:t> ASEP -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Gear</a:t>
            </a:r>
            <a:r>
              <a:rPr lang="fr-FR" altLang="en-US" b="1" i="1" dirty="0" smtClean="0">
                <a:solidFill>
                  <a:srgbClr val="00B050"/>
                </a:solidFill>
              </a:rPr>
              <a:t> </a:t>
            </a:r>
            <a:r>
              <a:rPr lang="fr-FR" altLang="en-US" b="1" i="1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4097210" y="4597627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4855734" y="4359968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5302986" y="4093268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30"/>
          <p:cNvSpPr txBox="1">
            <a:spLocks noChangeArrowheads="1"/>
          </p:cNvSpPr>
          <p:nvPr/>
        </p:nvSpPr>
        <p:spPr bwMode="auto">
          <a:xfrm>
            <a:off x="6496096" y="2698897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 err="1"/>
              <a:t>Limit</a:t>
            </a:r>
            <a:endParaRPr lang="fr-FR" altLang="en-US" b="1" i="1" dirty="0"/>
          </a:p>
        </p:txBody>
      </p:sp>
      <p:sp>
        <p:nvSpPr>
          <p:cNvPr id="20" name="Line 31"/>
          <p:cNvSpPr>
            <a:spLocks noChangeShapeType="1"/>
          </p:cNvSpPr>
          <p:nvPr/>
        </p:nvSpPr>
        <p:spPr bwMode="auto">
          <a:xfrm>
            <a:off x="4539821" y="3929755"/>
            <a:ext cx="0" cy="4667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3874438" y="5811330"/>
            <a:ext cx="10406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>
                <a:solidFill>
                  <a:srgbClr val="FF0000"/>
                </a:solidFill>
              </a:rPr>
              <a:t>N </a:t>
            </a:r>
            <a:r>
              <a:rPr lang="fr-FR" altLang="en-US" dirty="0" err="1" smtClean="0">
                <a:solidFill>
                  <a:srgbClr val="FF0000"/>
                </a:solidFill>
              </a:rPr>
              <a:t>anchor</a:t>
            </a:r>
            <a:endParaRPr lang="fr-FR" altLang="en-US" dirty="0">
              <a:solidFill>
                <a:srgbClr val="FF0000"/>
              </a:solidFill>
            </a:endParaRPr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5865754" y="3950393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7"/>
          <p:cNvSpPr>
            <a:spLocks noChangeShapeType="1"/>
          </p:cNvSpPr>
          <p:nvPr/>
        </p:nvSpPr>
        <p:spPr bwMode="auto">
          <a:xfrm>
            <a:off x="4533687" y="4587194"/>
            <a:ext cx="12267" cy="116668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Oval 18"/>
          <p:cNvSpPr>
            <a:spLocks noChangeArrowheads="1"/>
          </p:cNvSpPr>
          <p:nvPr/>
        </p:nvSpPr>
        <p:spPr bwMode="auto">
          <a:xfrm>
            <a:off x="6195875" y="5098548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4582906" y="3939122"/>
            <a:ext cx="3129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/>
              <a:t>x</a:t>
            </a:r>
          </a:p>
        </p:txBody>
      </p:sp>
      <p:sp>
        <p:nvSpPr>
          <p:cNvPr id="30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fr-FR" sz="2800" dirty="0" smtClean="0"/>
              <a:t>ASEP UN </a:t>
            </a:r>
            <a:r>
              <a:rPr lang="fr-FR" sz="2800" dirty="0"/>
              <a:t>ECE R51 </a:t>
            </a:r>
            <a:r>
              <a:rPr lang="fr-FR" sz="2800" dirty="0" err="1"/>
              <a:t>Slope</a:t>
            </a:r>
            <a:r>
              <a:rPr lang="fr-FR" sz="2800" dirty="0"/>
              <a:t> </a:t>
            </a:r>
            <a:r>
              <a:rPr lang="fr-FR" sz="2800" dirty="0" err="1"/>
              <a:t>method</a:t>
            </a:r>
            <a:r>
              <a:rPr lang="fr-FR" sz="2800" dirty="0"/>
              <a:t> &amp; UN ECE R41</a:t>
            </a:r>
            <a:endParaRPr lang="en-GB" sz="28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242784" y="2286568"/>
            <a:ext cx="1503200" cy="1000554"/>
          </a:xfrm>
          <a:prstGeom prst="wedgeRoundRectCallout">
            <a:avLst>
              <a:gd name="adj1" fmla="val 59793"/>
              <a:gd name="adj2" fmla="val 10963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Model base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Some off-cycles principles</a:t>
            </a:r>
            <a:endParaRPr lang="en-GB" sz="4000" dirty="0"/>
          </a:p>
        </p:txBody>
      </p:sp>
      <p:sp>
        <p:nvSpPr>
          <p:cNvPr id="4" name="Line 28"/>
          <p:cNvSpPr>
            <a:spLocks noChangeShapeType="1"/>
          </p:cNvSpPr>
          <p:nvPr/>
        </p:nvSpPr>
        <p:spPr bwMode="auto">
          <a:xfrm flipV="1">
            <a:off x="2776627" y="3955117"/>
            <a:ext cx="3851449" cy="733587"/>
          </a:xfrm>
          <a:prstGeom prst="line">
            <a:avLst/>
          </a:prstGeom>
          <a:ln w="28575">
            <a:solidFill>
              <a:srgbClr val="00B050"/>
            </a:solidFill>
            <a:prstDash val="dash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2206989" y="5740924"/>
            <a:ext cx="5256237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2206989" y="2861199"/>
            <a:ext cx="0" cy="2881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209245" y="5813948"/>
            <a:ext cx="14940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err="1" smtClean="0"/>
              <a:t>Vehicle</a:t>
            </a:r>
            <a:r>
              <a:rPr lang="fr-FR" altLang="en-US" dirty="0" smtClean="0"/>
              <a:t> Speed</a:t>
            </a:r>
            <a:endParaRPr lang="fr-FR" altLang="en-US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47022" y="2622088"/>
            <a:ext cx="8050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/>
              <a:t>L ASEP</a:t>
            </a:r>
            <a:endParaRPr lang="fr-FR" alt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1990295" y="4872072"/>
            <a:ext cx="2430428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718289" y="4374087"/>
            <a:ext cx="0" cy="1439862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944395" y="4571432"/>
            <a:ext cx="10737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 smtClean="0">
                <a:solidFill>
                  <a:srgbClr val="FF0000"/>
                </a:solidFill>
              </a:rPr>
              <a:t>L </a:t>
            </a:r>
            <a:r>
              <a:rPr lang="fr-FR" altLang="en-US" dirty="0" err="1" smtClean="0">
                <a:solidFill>
                  <a:srgbClr val="FF0000"/>
                </a:solidFill>
              </a:rPr>
              <a:t>anchor</a:t>
            </a:r>
            <a:endParaRPr lang="fr-FR" altLang="en-US" dirty="0">
              <a:solidFill>
                <a:srgbClr val="FF0000"/>
              </a:solidFill>
            </a:endParaRPr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4467590" y="4789325"/>
            <a:ext cx="144462" cy="1428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776947" y="4550022"/>
            <a:ext cx="22445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 smtClean="0">
                <a:solidFill>
                  <a:srgbClr val="00B050"/>
                </a:solidFill>
              </a:rPr>
              <a:t>L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wot</a:t>
            </a:r>
            <a:r>
              <a:rPr lang="fr-FR" altLang="en-US" b="1" i="1" dirty="0" smtClean="0">
                <a:solidFill>
                  <a:srgbClr val="00B050"/>
                </a:solidFill>
              </a:rPr>
              <a:t> ASEP -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Gear</a:t>
            </a:r>
            <a:r>
              <a:rPr lang="fr-FR" altLang="en-US" b="1" i="1" dirty="0" smtClean="0">
                <a:solidFill>
                  <a:srgbClr val="00B050"/>
                </a:solidFill>
              </a:rPr>
              <a:t> k</a:t>
            </a:r>
          </a:p>
          <a:p>
            <a:r>
              <a:rPr lang="fr-FR" altLang="en-US" b="1" i="1" dirty="0" smtClean="0">
                <a:solidFill>
                  <a:srgbClr val="00B050"/>
                </a:solidFill>
              </a:rPr>
              <a:t>L crs ASEP -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Gear</a:t>
            </a:r>
            <a:r>
              <a:rPr lang="fr-FR" altLang="en-US" b="1" i="1" dirty="0" smtClean="0">
                <a:solidFill>
                  <a:srgbClr val="00B050"/>
                </a:solidFill>
              </a:rPr>
              <a:t> k</a:t>
            </a:r>
          </a:p>
          <a:p>
            <a:r>
              <a:rPr lang="fr-FR" altLang="en-US" b="1" i="1" dirty="0" smtClean="0">
                <a:solidFill>
                  <a:srgbClr val="00B050"/>
                </a:solidFill>
              </a:rPr>
              <a:t>L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urban</a:t>
            </a:r>
            <a:r>
              <a:rPr lang="fr-FR" altLang="en-US" b="1" i="1" dirty="0" smtClean="0">
                <a:solidFill>
                  <a:srgbClr val="00B050"/>
                </a:solidFill>
              </a:rPr>
              <a:t> ASEP - </a:t>
            </a:r>
            <a:r>
              <a:rPr lang="fr-FR" altLang="en-US" b="1" i="1" dirty="0" err="1" smtClean="0">
                <a:solidFill>
                  <a:srgbClr val="00B050"/>
                </a:solidFill>
              </a:rPr>
              <a:t>Gear</a:t>
            </a:r>
            <a:r>
              <a:rPr lang="fr-FR" altLang="en-US" b="1" i="1" dirty="0" smtClean="0">
                <a:solidFill>
                  <a:srgbClr val="00B050"/>
                </a:solidFill>
              </a:rPr>
              <a:t> </a:t>
            </a:r>
            <a:r>
              <a:rPr lang="fr-FR" altLang="en-US" b="1" i="1" dirty="0">
                <a:solidFill>
                  <a:srgbClr val="00B050"/>
                </a:solidFill>
              </a:rPr>
              <a:t>k</a:t>
            </a:r>
          </a:p>
        </p:txBody>
      </p: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6973058" y="3761204"/>
            <a:ext cx="730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 err="1"/>
              <a:t>Limit</a:t>
            </a:r>
            <a:endParaRPr lang="fr-FR" altLang="en-US" b="1" i="1" dirty="0"/>
          </a:p>
        </p:txBody>
      </p:sp>
      <p:sp>
        <p:nvSpPr>
          <p:cNvPr id="18" name="Line 31"/>
          <p:cNvSpPr>
            <a:spLocks noChangeShapeType="1"/>
          </p:cNvSpPr>
          <p:nvPr/>
        </p:nvSpPr>
        <p:spPr bwMode="auto">
          <a:xfrm>
            <a:off x="4539821" y="4318726"/>
            <a:ext cx="0" cy="4667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874438" y="5885684"/>
            <a:ext cx="10230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dirty="0">
                <a:solidFill>
                  <a:srgbClr val="FF0000"/>
                </a:solidFill>
              </a:rPr>
              <a:t>V</a:t>
            </a:r>
            <a:r>
              <a:rPr lang="fr-FR" altLang="en-US" dirty="0" smtClean="0">
                <a:solidFill>
                  <a:srgbClr val="FF0000"/>
                </a:solidFill>
              </a:rPr>
              <a:t> </a:t>
            </a:r>
            <a:r>
              <a:rPr lang="fr-FR" altLang="en-US" dirty="0" err="1" smtClean="0">
                <a:solidFill>
                  <a:srgbClr val="FF0000"/>
                </a:solidFill>
              </a:rPr>
              <a:t>anchor</a:t>
            </a:r>
            <a:endParaRPr lang="fr-FR" altLang="en-US" dirty="0">
              <a:solidFill>
                <a:srgbClr val="FF0000"/>
              </a:solidFill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>
            <a:off x="4545954" y="4800634"/>
            <a:ext cx="0" cy="102760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6643269" y="4671981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4560763" y="4337797"/>
            <a:ext cx="3129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en-US" b="1" i="1" dirty="0"/>
              <a:t>x</a:t>
            </a: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4066770" y="4790966"/>
            <a:ext cx="144462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Oval 16"/>
          <p:cNvSpPr>
            <a:spLocks noChangeArrowheads="1"/>
          </p:cNvSpPr>
          <p:nvPr/>
        </p:nvSpPr>
        <p:spPr bwMode="auto">
          <a:xfrm>
            <a:off x="4066770" y="4978908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6632485" y="5228617"/>
            <a:ext cx="144462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Oval 16"/>
          <p:cNvSpPr>
            <a:spLocks noChangeArrowheads="1"/>
          </p:cNvSpPr>
          <p:nvPr/>
        </p:nvSpPr>
        <p:spPr bwMode="auto">
          <a:xfrm>
            <a:off x="6648321" y="4943984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Oval 16"/>
          <p:cNvSpPr>
            <a:spLocks noChangeArrowheads="1"/>
          </p:cNvSpPr>
          <p:nvPr/>
        </p:nvSpPr>
        <p:spPr bwMode="auto">
          <a:xfrm>
            <a:off x="4811905" y="4649100"/>
            <a:ext cx="144462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>
            <a:off x="4872640" y="4943984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>
            <a:off x="5302987" y="4451026"/>
            <a:ext cx="144462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5293357" y="4933841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Oval 16"/>
          <p:cNvSpPr>
            <a:spLocks noChangeArrowheads="1"/>
          </p:cNvSpPr>
          <p:nvPr/>
        </p:nvSpPr>
        <p:spPr bwMode="auto">
          <a:xfrm>
            <a:off x="5865755" y="4329528"/>
            <a:ext cx="144462" cy="142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Oval 16"/>
          <p:cNvSpPr>
            <a:spLocks noChangeArrowheads="1"/>
          </p:cNvSpPr>
          <p:nvPr/>
        </p:nvSpPr>
        <p:spPr bwMode="auto">
          <a:xfrm>
            <a:off x="5865755" y="4953743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Espace réservé du contenu 3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2800" dirty="0" smtClean="0"/>
              <a:t>ASEP UN </a:t>
            </a:r>
            <a:r>
              <a:rPr lang="fr-FR" sz="2800" dirty="0"/>
              <a:t>ECE R51 L </a:t>
            </a:r>
            <a:r>
              <a:rPr lang="fr-FR" sz="2800" dirty="0" err="1"/>
              <a:t>urban</a:t>
            </a:r>
            <a:r>
              <a:rPr lang="fr-FR" sz="2800" dirty="0"/>
              <a:t> </a:t>
            </a:r>
            <a:r>
              <a:rPr lang="fr-FR" sz="2800" dirty="0" err="1"/>
              <a:t>method</a:t>
            </a:r>
            <a:endParaRPr lang="en-GB" sz="2800" dirty="0"/>
          </a:p>
        </p:txBody>
      </p:sp>
      <p:sp>
        <p:nvSpPr>
          <p:cNvPr id="37" name="Rectangle à coins arrondis 36"/>
          <p:cNvSpPr/>
          <p:nvPr/>
        </p:nvSpPr>
        <p:spPr>
          <a:xfrm>
            <a:off x="242784" y="2465212"/>
            <a:ext cx="1503200" cy="1000554"/>
          </a:xfrm>
          <a:prstGeom prst="wedgeRoundRectCallout">
            <a:avLst>
              <a:gd name="adj1" fmla="val 59793"/>
              <a:gd name="adj2" fmla="val 10963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Not-to-Exceed ?</a:t>
            </a:r>
            <a:endParaRPr lang="en-GB" dirty="0"/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>
            <a:off x="4097210" y="4557258"/>
            <a:ext cx="144462" cy="14287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Oval 17"/>
          <p:cNvSpPr>
            <a:spLocks noChangeArrowheads="1"/>
          </p:cNvSpPr>
          <p:nvPr/>
        </p:nvSpPr>
        <p:spPr bwMode="auto">
          <a:xfrm>
            <a:off x="4855734" y="4319599"/>
            <a:ext cx="144462" cy="14287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Oval 18"/>
          <p:cNvSpPr>
            <a:spLocks noChangeArrowheads="1"/>
          </p:cNvSpPr>
          <p:nvPr/>
        </p:nvSpPr>
        <p:spPr bwMode="auto">
          <a:xfrm>
            <a:off x="5302986" y="4052899"/>
            <a:ext cx="144463" cy="14287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Oval 18"/>
          <p:cNvSpPr>
            <a:spLocks noChangeArrowheads="1"/>
          </p:cNvSpPr>
          <p:nvPr/>
        </p:nvSpPr>
        <p:spPr bwMode="auto">
          <a:xfrm>
            <a:off x="5865754" y="3910024"/>
            <a:ext cx="144463" cy="142875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0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err="1"/>
              <a:t>F</a:t>
            </a:r>
            <a:r>
              <a:rPr lang="fr-FR" sz="4000" dirty="0" err="1" smtClean="0"/>
              <a:t>rom</a:t>
            </a:r>
            <a:r>
              <a:rPr lang="fr-FR" sz="4000" dirty="0" smtClean="0"/>
              <a:t> </a:t>
            </a:r>
            <a:r>
              <a:rPr lang="fr-FR" sz="4000" dirty="0" err="1" smtClean="0"/>
              <a:t>previous</a:t>
            </a:r>
            <a:r>
              <a:rPr lang="fr-FR" sz="4000" dirty="0" smtClean="0"/>
              <a:t> ASEP </a:t>
            </a:r>
            <a:r>
              <a:rPr lang="fr-FR" sz="4000" dirty="0" smtClean="0"/>
              <a:t>IWG </a:t>
            </a:r>
            <a:endParaRPr lang="en-GB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/>
              <a:t>P</a:t>
            </a:r>
            <a:r>
              <a:rPr lang="en-GB" sz="2800" dirty="0" smtClean="0"/>
              <a:t>roposals </a:t>
            </a:r>
            <a:r>
              <a:rPr lang="en-GB" sz="2800" dirty="0" smtClean="0"/>
              <a:t>used </a:t>
            </a:r>
            <a:r>
              <a:rPr lang="en-GB" sz="2800" dirty="0"/>
              <a:t>for </a:t>
            </a:r>
            <a:r>
              <a:rPr lang="en-GB" sz="2800" dirty="0" smtClean="0"/>
              <a:t>limits establishment : </a:t>
            </a:r>
            <a:endParaRPr lang="en-GB" sz="2800" dirty="0" smtClean="0"/>
          </a:p>
          <a:p>
            <a:pPr algn="just"/>
            <a:r>
              <a:rPr lang="en-GB" sz="2800" dirty="0" smtClean="0"/>
              <a:t>a </a:t>
            </a:r>
            <a:r>
              <a:rPr lang="en-GB" sz="2800" dirty="0"/>
              <a:t>simplified model for the noise generation of a </a:t>
            </a:r>
            <a:r>
              <a:rPr lang="en-GB" sz="2800" dirty="0" smtClean="0"/>
              <a:t>vehicle for limit concept (using an anchor point) and/or</a:t>
            </a:r>
          </a:p>
          <a:p>
            <a:pPr algn="just"/>
            <a:r>
              <a:rPr lang="en-GB" sz="2800" dirty="0"/>
              <a:t>a</a:t>
            </a:r>
            <a:r>
              <a:rPr lang="en-GB" sz="2800" dirty="0" smtClean="0"/>
              <a:t> margin and/or</a:t>
            </a:r>
          </a:p>
          <a:p>
            <a:pPr algn="just"/>
            <a:r>
              <a:rPr lang="fr-FR" sz="2800" dirty="0"/>
              <a:t>a</a:t>
            </a:r>
            <a:r>
              <a:rPr lang="fr-FR" sz="2800" dirty="0" smtClean="0"/>
              <a:t> bonus for « </a:t>
            </a:r>
            <a:r>
              <a:rPr lang="fr-FR" sz="2800" dirty="0" err="1" smtClean="0"/>
              <a:t>silent</a:t>
            </a:r>
            <a:r>
              <a:rPr lang="fr-FR" sz="2800" dirty="0" smtClean="0"/>
              <a:t> » </a:t>
            </a:r>
            <a:r>
              <a:rPr lang="fr-FR" sz="2800" dirty="0" err="1" smtClean="0"/>
              <a:t>vehicle</a:t>
            </a:r>
            <a:endParaRPr lang="fr-FR" sz="2800" dirty="0" smtClean="0"/>
          </a:p>
          <a:p>
            <a:pPr marL="0" indent="0" algn="just">
              <a:buNone/>
            </a:pPr>
            <a:r>
              <a:rPr lang="fr-FR" sz="2800" dirty="0" smtClean="0">
                <a:sym typeface="Wingdings" panose="05000000000000000000" pitchFamily="2" charset="2"/>
              </a:rPr>
              <a:t> </a:t>
            </a:r>
            <a:r>
              <a:rPr lang="fr-FR" sz="2800" dirty="0" err="1" smtClean="0"/>
              <a:t>L</a:t>
            </a:r>
            <a:r>
              <a:rPr lang="fr-FR" sz="2800" baseline="-25000" dirty="0" err="1" smtClean="0"/>
              <a:t>limit</a:t>
            </a:r>
            <a:r>
              <a:rPr lang="fr-FR" sz="2800" baseline="-25000" dirty="0" smtClean="0"/>
              <a:t> </a:t>
            </a:r>
            <a:r>
              <a:rPr lang="fr-FR" sz="2800" baseline="-25000" dirty="0"/>
              <a:t>ASEP</a:t>
            </a:r>
            <a:r>
              <a:rPr lang="fr-FR" sz="2800" dirty="0"/>
              <a:t> = </a:t>
            </a:r>
            <a:r>
              <a:rPr lang="en-GB" sz="2800" dirty="0" err="1"/>
              <a:t>L</a:t>
            </a:r>
            <a:r>
              <a:rPr lang="en-GB" sz="2800" baseline="-25000" dirty="0" err="1"/>
              <a:t>vehicle,expected</a:t>
            </a:r>
            <a:r>
              <a:rPr lang="en-GB" sz="2800" baseline="30000" dirty="0"/>
              <a:t> </a:t>
            </a:r>
            <a:r>
              <a:rPr lang="en-GB" sz="2800" dirty="0"/>
              <a:t>(n, v, a) + margin </a:t>
            </a:r>
            <a:r>
              <a:rPr lang="en-GB" sz="2800" dirty="0" smtClean="0"/>
              <a:t>+ bonus</a:t>
            </a:r>
            <a:endParaRPr lang="en-GB" sz="2800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38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previous</a:t>
            </a:r>
            <a:r>
              <a:rPr lang="fr-FR" dirty="0"/>
              <a:t> ASEP IWG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/>
              <a:t>Some </a:t>
            </a:r>
            <a:r>
              <a:rPr lang="en-GB" sz="2800" dirty="0" smtClean="0"/>
              <a:t>models </a:t>
            </a:r>
            <a:r>
              <a:rPr lang="en-GB" sz="2800" dirty="0"/>
              <a:t>of expected noise </a:t>
            </a:r>
            <a:r>
              <a:rPr lang="en-GB" sz="2800" dirty="0" err="1"/>
              <a:t>behavior</a:t>
            </a:r>
            <a:r>
              <a:rPr lang="en-GB" sz="2800" dirty="0"/>
              <a:t> </a:t>
            </a:r>
            <a:r>
              <a:rPr lang="en-GB" sz="2800" dirty="0" smtClean="0"/>
              <a:t>: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r>
              <a:rPr lang="en-GB" sz="2400" dirty="0" err="1" smtClean="0"/>
              <a:t>L</a:t>
            </a:r>
            <a:r>
              <a:rPr lang="en-GB" sz="2400" baseline="-25000" dirty="0" err="1" smtClean="0"/>
              <a:t>vehicle,expected</a:t>
            </a:r>
            <a:r>
              <a:rPr lang="en-GB" sz="2400" baseline="30000" dirty="0" smtClean="0"/>
              <a:t> </a:t>
            </a:r>
            <a:r>
              <a:rPr lang="en-GB" sz="2400" dirty="0"/>
              <a:t>(v) =</a:t>
            </a:r>
            <a:r>
              <a:rPr lang="en-GB" sz="2400" dirty="0" err="1"/>
              <a:t>L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+ c</a:t>
            </a:r>
            <a:r>
              <a:rPr lang="en-GB" sz="2400" baseline="-25000" dirty="0"/>
              <a:t>1</a:t>
            </a:r>
            <a:r>
              <a:rPr lang="en-GB" sz="2400" dirty="0"/>
              <a:t>*(v – </a:t>
            </a:r>
            <a:r>
              <a:rPr lang="en-GB" sz="2400" dirty="0" err="1"/>
              <a:t>v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) </a:t>
            </a:r>
          </a:p>
          <a:p>
            <a:r>
              <a:rPr lang="en-GB" sz="2400" dirty="0" err="1" smtClean="0"/>
              <a:t>L</a:t>
            </a:r>
            <a:r>
              <a:rPr lang="en-GB" sz="2400" baseline="-25000" dirty="0" err="1" smtClean="0"/>
              <a:t>vehicle,expected</a:t>
            </a:r>
            <a:r>
              <a:rPr lang="en-GB" sz="2400" baseline="30000" dirty="0" smtClean="0"/>
              <a:t> </a:t>
            </a:r>
            <a:r>
              <a:rPr lang="en-GB" sz="2400" dirty="0"/>
              <a:t>(n) =</a:t>
            </a:r>
            <a:r>
              <a:rPr lang="en-GB" sz="2400" dirty="0" err="1"/>
              <a:t>L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+ c</a:t>
            </a:r>
            <a:r>
              <a:rPr lang="en-GB" sz="2400" baseline="-25000" dirty="0"/>
              <a:t>1 </a:t>
            </a:r>
            <a:r>
              <a:rPr lang="en-GB" sz="2400" dirty="0" smtClean="0"/>
              <a:t>*(</a:t>
            </a:r>
            <a:r>
              <a:rPr lang="en-GB" sz="2400" dirty="0"/>
              <a:t>n – </a:t>
            </a:r>
            <a:r>
              <a:rPr lang="en-GB" sz="2400" dirty="0" err="1"/>
              <a:t>n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) </a:t>
            </a:r>
            <a:endParaRPr lang="en-GB" sz="2400" dirty="0" smtClean="0"/>
          </a:p>
          <a:p>
            <a:r>
              <a:rPr lang="en-GB" sz="2400" dirty="0" err="1" smtClean="0"/>
              <a:t>L</a:t>
            </a:r>
            <a:r>
              <a:rPr lang="en-GB" sz="2400" baseline="-25000" dirty="0" err="1" smtClean="0"/>
              <a:t>vehicle,expected</a:t>
            </a:r>
            <a:r>
              <a:rPr lang="en-GB" sz="2400" baseline="30000" dirty="0" smtClean="0"/>
              <a:t> </a:t>
            </a:r>
            <a:r>
              <a:rPr lang="en-GB" sz="2400" dirty="0"/>
              <a:t>(</a:t>
            </a:r>
            <a:r>
              <a:rPr lang="en-GB" sz="2400" dirty="0" err="1"/>
              <a:t>n,v</a:t>
            </a:r>
            <a:r>
              <a:rPr lang="en-GB" sz="2400" dirty="0"/>
              <a:t>) =10*log (10</a:t>
            </a:r>
            <a:r>
              <a:rPr lang="en-GB" sz="2400" baseline="30000" dirty="0"/>
              <a:t>(</a:t>
            </a:r>
            <a:r>
              <a:rPr lang="en-GB" sz="2400" baseline="30000" dirty="0" err="1"/>
              <a:t>Lengine</a:t>
            </a:r>
            <a:r>
              <a:rPr lang="en-GB" sz="2400" baseline="30000" dirty="0"/>
              <a:t>(n)/10) </a:t>
            </a:r>
            <a:r>
              <a:rPr lang="en-GB" sz="2400" dirty="0"/>
              <a:t>+10</a:t>
            </a:r>
            <a:r>
              <a:rPr lang="en-GB" sz="2400" baseline="30000" dirty="0"/>
              <a:t>(</a:t>
            </a:r>
            <a:r>
              <a:rPr lang="en-GB" sz="2400" baseline="30000" dirty="0" err="1"/>
              <a:t>Ltyre</a:t>
            </a:r>
            <a:r>
              <a:rPr lang="en-GB" sz="2400" baseline="30000" dirty="0"/>
              <a:t>(v)/10)</a:t>
            </a:r>
            <a:r>
              <a:rPr lang="en-GB" sz="2400" dirty="0"/>
              <a:t>) 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000" i="1" dirty="0"/>
              <a:t>Where 	</a:t>
            </a:r>
            <a:r>
              <a:rPr lang="en-GB" sz="2000" i="1" dirty="0" err="1"/>
              <a:t>L</a:t>
            </a:r>
            <a:r>
              <a:rPr lang="en-GB" sz="2000" i="1" baseline="-25000" dirty="0" err="1"/>
              <a:t>tyre</a:t>
            </a:r>
            <a:r>
              <a:rPr lang="en-GB" sz="2000" i="1" baseline="-25000" dirty="0"/>
              <a:t> </a:t>
            </a:r>
            <a:r>
              <a:rPr lang="en-GB" sz="2000" i="1" dirty="0"/>
              <a:t>= </a:t>
            </a:r>
            <a:r>
              <a:rPr lang="en-GB" sz="2000" i="1" dirty="0" err="1"/>
              <a:t>L</a:t>
            </a:r>
            <a:r>
              <a:rPr lang="en-GB" sz="2000" i="1" baseline="-25000" dirty="0" err="1"/>
              <a:t>tyre</a:t>
            </a:r>
            <a:r>
              <a:rPr lang="en-GB" sz="2000" i="1" dirty="0"/>
              <a:t>(</a:t>
            </a:r>
            <a:r>
              <a:rPr lang="en-GB" sz="2000" i="1" dirty="0" err="1"/>
              <a:t>v</a:t>
            </a:r>
            <a:r>
              <a:rPr lang="en-GB" sz="2000" i="1" baseline="-25000" dirty="0" err="1"/>
              <a:t>ref</a:t>
            </a:r>
            <a:r>
              <a:rPr lang="en-GB" sz="2000" i="1" dirty="0"/>
              <a:t>) + c</a:t>
            </a:r>
            <a:r>
              <a:rPr lang="en-GB" sz="2000" i="1" baseline="-25000" dirty="0"/>
              <a:t>1 </a:t>
            </a:r>
            <a:r>
              <a:rPr lang="en-GB" sz="2000" i="1" dirty="0"/>
              <a:t>*log(v/</a:t>
            </a:r>
            <a:r>
              <a:rPr lang="en-GB" sz="2000" i="1" dirty="0" err="1"/>
              <a:t>v</a:t>
            </a:r>
            <a:r>
              <a:rPr lang="en-GB" sz="2000" i="1" baseline="-25000" dirty="0" err="1"/>
              <a:t>ref</a:t>
            </a:r>
            <a:r>
              <a:rPr lang="en-GB" sz="2000" i="1" dirty="0"/>
              <a:t>), and </a:t>
            </a:r>
          </a:p>
          <a:p>
            <a:pPr marL="0" indent="0">
              <a:buNone/>
            </a:pPr>
            <a:r>
              <a:rPr lang="en-GB" sz="2000" i="1" dirty="0"/>
              <a:t>		</a:t>
            </a:r>
            <a:r>
              <a:rPr lang="en-GB" sz="2000" i="1" dirty="0" err="1"/>
              <a:t>L</a:t>
            </a:r>
            <a:r>
              <a:rPr lang="en-GB" sz="2000" i="1" baseline="-25000" dirty="0" err="1"/>
              <a:t>engine</a:t>
            </a:r>
            <a:r>
              <a:rPr lang="en-GB" sz="2000" i="1" baseline="30000" dirty="0"/>
              <a:t> </a:t>
            </a:r>
            <a:r>
              <a:rPr lang="en-GB" sz="2000" i="1" dirty="0"/>
              <a:t>= </a:t>
            </a:r>
            <a:r>
              <a:rPr lang="en-GB" sz="2000" i="1" dirty="0" err="1"/>
              <a:t>L</a:t>
            </a:r>
            <a:r>
              <a:rPr lang="en-GB" sz="2000" i="1" baseline="-25000" dirty="0" err="1"/>
              <a:t>engine</a:t>
            </a:r>
            <a:r>
              <a:rPr lang="en-GB" sz="2000" i="1" dirty="0"/>
              <a:t>(</a:t>
            </a:r>
            <a:r>
              <a:rPr lang="en-GB" sz="2000" i="1" dirty="0" err="1"/>
              <a:t>n</a:t>
            </a:r>
            <a:r>
              <a:rPr lang="en-GB" sz="2000" i="1" baseline="-25000" dirty="0" err="1"/>
              <a:t>ref</a:t>
            </a:r>
            <a:r>
              <a:rPr lang="en-GB" sz="2000" i="1" dirty="0"/>
              <a:t>) + c</a:t>
            </a:r>
            <a:r>
              <a:rPr lang="en-GB" sz="2000" i="1" baseline="-25000" dirty="0"/>
              <a:t>2 </a:t>
            </a:r>
            <a:r>
              <a:rPr lang="en-GB" sz="2000" i="1" dirty="0"/>
              <a:t>*(n-</a:t>
            </a:r>
            <a:r>
              <a:rPr lang="en-GB" sz="2000" i="1" dirty="0" err="1"/>
              <a:t>n</a:t>
            </a:r>
            <a:r>
              <a:rPr lang="en-GB" sz="2000" i="1" baseline="-25000" dirty="0" err="1"/>
              <a:t>ref</a:t>
            </a:r>
            <a:r>
              <a:rPr lang="en-GB" sz="2000" i="1" dirty="0"/>
              <a:t>) </a:t>
            </a:r>
          </a:p>
          <a:p>
            <a:r>
              <a:rPr lang="en-GB" sz="2400" dirty="0" err="1" smtClean="0"/>
              <a:t>L</a:t>
            </a:r>
            <a:r>
              <a:rPr lang="en-GB" sz="2400" baseline="-25000" dirty="0" err="1" smtClean="0"/>
              <a:t>vehicle,expected</a:t>
            </a:r>
            <a:r>
              <a:rPr lang="en-GB" sz="2400" baseline="30000" dirty="0" smtClean="0"/>
              <a:t> </a:t>
            </a:r>
            <a:r>
              <a:rPr lang="en-GB" sz="2400" dirty="0"/>
              <a:t>(</a:t>
            </a:r>
            <a:r>
              <a:rPr lang="en-GB" sz="2400" dirty="0" err="1"/>
              <a:t>v,a</a:t>
            </a:r>
            <a:r>
              <a:rPr lang="en-GB" sz="2400" dirty="0"/>
              <a:t>) =</a:t>
            </a:r>
            <a:r>
              <a:rPr lang="en-GB" sz="2400" dirty="0" err="1" smtClean="0"/>
              <a:t>L</a:t>
            </a:r>
            <a:r>
              <a:rPr lang="en-GB" sz="2400" baseline="-25000" dirty="0" err="1" smtClean="0"/>
              <a:t>ref</a:t>
            </a:r>
            <a:r>
              <a:rPr lang="en-GB" sz="2400" baseline="-25000" dirty="0" smtClean="0"/>
              <a:t> </a:t>
            </a:r>
            <a:r>
              <a:rPr lang="en-GB" sz="2400" dirty="0"/>
              <a:t>+ </a:t>
            </a:r>
            <a:r>
              <a:rPr lang="en-GB" sz="2400" dirty="0" smtClean="0"/>
              <a:t>c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*(v*a </a:t>
            </a:r>
            <a:r>
              <a:rPr lang="en-GB" sz="2400" dirty="0"/>
              <a:t>– </a:t>
            </a:r>
            <a:r>
              <a:rPr lang="en-GB" sz="2400" dirty="0" err="1" smtClean="0"/>
              <a:t>v</a:t>
            </a:r>
            <a:r>
              <a:rPr lang="en-GB" sz="2400" baseline="-25000" dirty="0" err="1" smtClean="0"/>
              <a:t>ref</a:t>
            </a:r>
            <a:r>
              <a:rPr lang="en-GB" sz="2400" baseline="-25000" dirty="0" smtClean="0"/>
              <a:t> </a:t>
            </a:r>
            <a:r>
              <a:rPr lang="en-GB" sz="2400" dirty="0" smtClean="0"/>
              <a:t>*</a:t>
            </a:r>
            <a:r>
              <a:rPr lang="en-GB" sz="2400" dirty="0" err="1" smtClean="0"/>
              <a:t>a</a:t>
            </a:r>
            <a:r>
              <a:rPr lang="en-GB" sz="2400" baseline="-25000" dirty="0" err="1" smtClean="0"/>
              <a:t>ref</a:t>
            </a:r>
            <a:r>
              <a:rPr lang="en-GB" sz="2400" dirty="0" smtClean="0"/>
              <a:t>) </a:t>
            </a:r>
          </a:p>
          <a:p>
            <a:r>
              <a:rPr lang="en-GB" sz="2400" dirty="0" err="1" smtClean="0"/>
              <a:t>L</a:t>
            </a:r>
            <a:r>
              <a:rPr lang="en-GB" sz="2400" baseline="-25000" dirty="0" err="1" smtClean="0"/>
              <a:t>vehicle,expected</a:t>
            </a:r>
            <a:r>
              <a:rPr lang="en-GB" sz="2400" baseline="30000" dirty="0" smtClean="0"/>
              <a:t> </a:t>
            </a:r>
            <a:r>
              <a:rPr lang="en-GB" sz="2400" dirty="0"/>
              <a:t>(</a:t>
            </a:r>
            <a:r>
              <a:rPr lang="en-GB" sz="2400" dirty="0" err="1"/>
              <a:t>v,a</a:t>
            </a:r>
            <a:r>
              <a:rPr lang="en-GB" sz="2400" dirty="0"/>
              <a:t>) =</a:t>
            </a:r>
            <a:r>
              <a:rPr lang="en-GB" sz="2400" dirty="0" err="1"/>
              <a:t>L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+ </a:t>
            </a:r>
            <a:r>
              <a:rPr lang="en-GB" sz="2400" dirty="0" smtClean="0"/>
              <a:t>c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*v  + c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*a</a:t>
            </a:r>
          </a:p>
          <a:p>
            <a:r>
              <a:rPr lang="en-GB" sz="2400" dirty="0" err="1"/>
              <a:t>L</a:t>
            </a:r>
            <a:r>
              <a:rPr lang="en-GB" sz="2400" baseline="-25000" dirty="0" err="1"/>
              <a:t>vehicle,expected</a:t>
            </a:r>
            <a:r>
              <a:rPr lang="en-GB" sz="2400" baseline="30000" dirty="0"/>
              <a:t> </a:t>
            </a:r>
            <a:r>
              <a:rPr lang="en-GB" sz="2400" dirty="0"/>
              <a:t>(</a:t>
            </a:r>
            <a:r>
              <a:rPr lang="en-GB" sz="2400" dirty="0" err="1"/>
              <a:t>v,a</a:t>
            </a:r>
            <a:r>
              <a:rPr lang="en-GB" sz="2400" dirty="0"/>
              <a:t>) =</a:t>
            </a:r>
            <a:r>
              <a:rPr lang="en-GB" sz="2400" dirty="0" err="1"/>
              <a:t>L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+ c</a:t>
            </a:r>
            <a:r>
              <a:rPr lang="en-GB" sz="2400" baseline="-25000" dirty="0"/>
              <a:t>1</a:t>
            </a:r>
            <a:r>
              <a:rPr lang="en-GB" sz="2400" dirty="0" smtClean="0"/>
              <a:t>*(</a:t>
            </a:r>
            <a:r>
              <a:rPr lang="en-GB" sz="2400" dirty="0"/>
              <a:t>v – </a:t>
            </a:r>
            <a:r>
              <a:rPr lang="en-GB" sz="2400" dirty="0" err="1"/>
              <a:t>v</a:t>
            </a:r>
            <a:r>
              <a:rPr lang="en-GB" sz="2400" baseline="-25000" dirty="0" err="1"/>
              <a:t>ref</a:t>
            </a:r>
            <a:r>
              <a:rPr lang="en-GB" sz="2400" dirty="0"/>
              <a:t>) + </a:t>
            </a:r>
            <a:r>
              <a:rPr lang="en-GB" sz="2400" dirty="0" smtClean="0"/>
              <a:t>c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*(</a:t>
            </a:r>
            <a:r>
              <a:rPr lang="en-GB" sz="2400" dirty="0"/>
              <a:t>a – </a:t>
            </a:r>
            <a:r>
              <a:rPr lang="en-GB" sz="2400" dirty="0" err="1"/>
              <a:t>va</a:t>
            </a:r>
            <a:r>
              <a:rPr lang="en-GB" sz="2400" baseline="-25000" dirty="0" err="1"/>
              <a:t>ref</a:t>
            </a:r>
            <a:r>
              <a:rPr lang="en-GB" sz="2400" dirty="0"/>
              <a:t>) </a:t>
            </a:r>
            <a:endParaRPr lang="en-GB" sz="2400" dirty="0" smtClean="0"/>
          </a:p>
          <a:p>
            <a:r>
              <a:rPr lang="en-GB" sz="2400" dirty="0" err="1"/>
              <a:t>L</a:t>
            </a:r>
            <a:r>
              <a:rPr lang="en-GB" sz="2400" baseline="-25000" dirty="0" err="1"/>
              <a:t>vehicle,expected</a:t>
            </a:r>
            <a:r>
              <a:rPr lang="en-GB" sz="2400" baseline="30000" dirty="0"/>
              <a:t> </a:t>
            </a:r>
            <a:r>
              <a:rPr lang="en-GB" sz="2400" dirty="0"/>
              <a:t>(</a:t>
            </a:r>
            <a:r>
              <a:rPr lang="en-GB" sz="2400" dirty="0" err="1"/>
              <a:t>v,a</a:t>
            </a:r>
            <a:r>
              <a:rPr lang="en-GB" sz="2400" dirty="0"/>
              <a:t>) =</a:t>
            </a:r>
            <a:r>
              <a:rPr lang="en-GB" sz="2400" dirty="0" err="1"/>
              <a:t>L</a:t>
            </a:r>
            <a:r>
              <a:rPr lang="en-GB" sz="2400" baseline="-25000" dirty="0" err="1"/>
              <a:t>ref</a:t>
            </a:r>
            <a:r>
              <a:rPr lang="en-GB" sz="2400" baseline="-25000" dirty="0"/>
              <a:t> </a:t>
            </a:r>
            <a:r>
              <a:rPr lang="en-GB" sz="2400" dirty="0"/>
              <a:t>+ </a:t>
            </a:r>
            <a:r>
              <a:rPr lang="en-GB" sz="2400" dirty="0" smtClean="0"/>
              <a:t>c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*log(v/</a:t>
            </a:r>
            <a:r>
              <a:rPr lang="en-GB" sz="2400" dirty="0" err="1" smtClean="0"/>
              <a:t>v</a:t>
            </a:r>
            <a:r>
              <a:rPr lang="en-GB" sz="2400" baseline="-25000" dirty="0" err="1" smtClean="0"/>
              <a:t>ref</a:t>
            </a:r>
            <a:r>
              <a:rPr lang="en-GB" sz="2400" dirty="0"/>
              <a:t>) + </a:t>
            </a:r>
            <a:r>
              <a:rPr lang="en-GB" sz="2400" dirty="0" smtClean="0"/>
              <a:t>c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*a</a:t>
            </a:r>
          </a:p>
          <a:p>
            <a:r>
              <a:rPr lang="fr-FR" sz="2400" dirty="0" smtClean="0"/>
              <a:t>…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9388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err="1"/>
              <a:t>From</a:t>
            </a:r>
            <a:r>
              <a:rPr lang="fr-FR" sz="4000" dirty="0"/>
              <a:t> </a:t>
            </a:r>
            <a:r>
              <a:rPr lang="fr-FR" sz="4000" dirty="0" err="1"/>
              <a:t>previous</a:t>
            </a:r>
            <a:r>
              <a:rPr lang="fr-FR" sz="4000" dirty="0"/>
              <a:t> ASEP IWG </a:t>
            </a:r>
            <a:endParaRPr lang="en-GB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75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 err="1" smtClean="0"/>
              <a:t>Some</a:t>
            </a:r>
            <a:r>
              <a:rPr lang="fr-FR" sz="2800" dirty="0" smtClean="0"/>
              <a:t> </a:t>
            </a:r>
            <a:r>
              <a:rPr lang="fr-FR" sz="2800" dirty="0" err="1" smtClean="0"/>
              <a:t>anchor</a:t>
            </a:r>
            <a:r>
              <a:rPr lang="fr-FR" sz="2800" dirty="0" smtClean="0"/>
              <a:t> points : </a:t>
            </a:r>
          </a:p>
          <a:p>
            <a:r>
              <a:rPr lang="fr-FR" sz="2000" dirty="0" smtClean="0"/>
              <a:t>L </a:t>
            </a:r>
            <a:r>
              <a:rPr lang="fr-FR" sz="2000" baseline="-25000" dirty="0" err="1"/>
              <a:t>ref</a:t>
            </a:r>
            <a:r>
              <a:rPr lang="fr-FR" sz="2000" dirty="0"/>
              <a:t> = L 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</a:t>
            </a:r>
            <a:r>
              <a:rPr lang="fr-FR" sz="2000" baseline="-25000" dirty="0" smtClean="0"/>
              <a:t>i</a:t>
            </a:r>
            <a:r>
              <a:rPr lang="fr-FR" sz="2000" dirty="0" smtClean="0"/>
              <a:t> and </a:t>
            </a:r>
            <a:r>
              <a:rPr lang="fr-FR" sz="2000" dirty="0" err="1" smtClean="0"/>
              <a:t>n</a:t>
            </a:r>
            <a:r>
              <a:rPr lang="fr-FR" sz="2000" baseline="-25000" dirty="0" err="1" smtClean="0"/>
              <a:t>ref</a:t>
            </a:r>
            <a:r>
              <a:rPr lang="fr-FR" sz="2000" baseline="-25000" dirty="0" smtClean="0"/>
              <a:t> </a:t>
            </a:r>
            <a:r>
              <a:rPr lang="fr-FR" sz="2000" dirty="0" smtClean="0"/>
              <a:t>= </a:t>
            </a:r>
            <a:r>
              <a:rPr lang="fr-FR" sz="2000" dirty="0" err="1"/>
              <a:t>n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i</a:t>
            </a:r>
            <a:r>
              <a:rPr lang="fr-FR" sz="2000" dirty="0" smtClean="0"/>
              <a:t>  and </a:t>
            </a:r>
            <a:r>
              <a:rPr lang="fr-FR" sz="2000" dirty="0" err="1" smtClean="0"/>
              <a:t>v</a:t>
            </a:r>
            <a:r>
              <a:rPr lang="fr-FR" sz="2000" baseline="-25000" dirty="0" err="1" smtClean="0"/>
              <a:t>ref</a:t>
            </a:r>
            <a:r>
              <a:rPr lang="fr-FR" sz="2000" dirty="0" smtClean="0"/>
              <a:t> =</a:t>
            </a:r>
            <a:r>
              <a:rPr lang="fr-FR" sz="2000" baseline="-25000" dirty="0" smtClean="0"/>
              <a:t> </a:t>
            </a:r>
            <a:r>
              <a:rPr lang="fr-FR" sz="2000" dirty="0" err="1" smtClean="0"/>
              <a:t>v</a:t>
            </a:r>
            <a:r>
              <a:rPr lang="fr-FR" sz="2000" baseline="-25000" dirty="0" err="1" smtClean="0"/>
              <a:t>wot</a:t>
            </a:r>
            <a:r>
              <a:rPr lang="fr-FR" sz="2000" baseline="-25000" dirty="0" smtClean="0"/>
              <a:t> i</a:t>
            </a:r>
            <a:r>
              <a:rPr lang="fr-FR" sz="2000" dirty="0"/>
              <a:t> k&lt;i </a:t>
            </a:r>
            <a:endParaRPr lang="fr-FR" sz="2000" baseline="-25000" dirty="0" smtClean="0"/>
          </a:p>
          <a:p>
            <a:r>
              <a:rPr lang="fr-FR" sz="2000" dirty="0" smtClean="0"/>
              <a:t>L</a:t>
            </a:r>
            <a:r>
              <a:rPr lang="fr-FR" sz="2000" baseline="-25000" dirty="0" smtClean="0"/>
              <a:t> </a:t>
            </a:r>
            <a:r>
              <a:rPr lang="fr-FR" sz="2000" baseline="-25000" dirty="0" err="1"/>
              <a:t>ref</a:t>
            </a:r>
            <a:r>
              <a:rPr lang="fr-FR" sz="2000" baseline="-25000" dirty="0"/>
              <a:t> </a:t>
            </a:r>
            <a:r>
              <a:rPr lang="fr-FR" sz="2000" dirty="0"/>
              <a:t>= </a:t>
            </a:r>
            <a:r>
              <a:rPr lang="en-GB" sz="2000" dirty="0"/>
              <a:t>L </a:t>
            </a:r>
            <a:r>
              <a:rPr lang="en-GB" sz="2000" baseline="-25000" dirty="0"/>
              <a:t>urban limit 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- </a:t>
            </a:r>
            <a:r>
              <a:rPr lang="en-GB" sz="2000" dirty="0" err="1" smtClean="0"/>
              <a:t>k</a:t>
            </a:r>
            <a:r>
              <a:rPr lang="en-GB" sz="2000" baseline="-25000" dirty="0" err="1" smtClean="0"/>
              <a:t>p</a:t>
            </a:r>
            <a:r>
              <a:rPr lang="en-GB" sz="2000" baseline="-25000" dirty="0" smtClean="0"/>
              <a:t> </a:t>
            </a:r>
            <a:r>
              <a:rPr lang="en-GB" sz="2000" baseline="-25000" dirty="0"/>
              <a:t>* </a:t>
            </a:r>
            <a:r>
              <a:rPr lang="en-GB" sz="2000" dirty="0"/>
              <a:t>L </a:t>
            </a:r>
            <a:r>
              <a:rPr lang="en-GB" sz="2000" baseline="-25000" dirty="0" err="1"/>
              <a:t>crs</a:t>
            </a:r>
            <a:r>
              <a:rPr lang="en-GB" sz="2000" dirty="0"/>
              <a:t>)/(</a:t>
            </a:r>
            <a:r>
              <a:rPr lang="en-GB" sz="2000" dirty="0" smtClean="0"/>
              <a:t>1-k</a:t>
            </a:r>
            <a:r>
              <a:rPr lang="en-GB" sz="2000" baseline="-25000" dirty="0" smtClean="0"/>
              <a:t>p</a:t>
            </a:r>
            <a:r>
              <a:rPr lang="en-GB" sz="2000" dirty="0" smtClean="0"/>
              <a:t>) 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and </a:t>
            </a:r>
            <a:r>
              <a:rPr lang="fr-FR" sz="2000" dirty="0" err="1" smtClean="0"/>
              <a:t>n</a:t>
            </a:r>
            <a:r>
              <a:rPr lang="fr-FR" sz="2000" baseline="-25000" dirty="0" err="1" smtClean="0"/>
              <a:t>ref</a:t>
            </a:r>
            <a:r>
              <a:rPr lang="fr-FR" sz="2000" baseline="-25000" dirty="0" smtClean="0"/>
              <a:t> </a:t>
            </a:r>
            <a:r>
              <a:rPr lang="fr-FR" sz="2000" baseline="-25000" dirty="0"/>
              <a:t>i</a:t>
            </a:r>
            <a:r>
              <a:rPr lang="fr-FR" sz="2000" dirty="0"/>
              <a:t>= </a:t>
            </a:r>
            <a:r>
              <a:rPr lang="fr-FR" sz="2000" dirty="0" err="1" smtClean="0"/>
              <a:t>n</a:t>
            </a:r>
            <a:r>
              <a:rPr lang="fr-FR" sz="2000" baseline="-25000" dirty="0" err="1" smtClean="0"/>
              <a:t>urban</a:t>
            </a:r>
            <a:r>
              <a:rPr lang="fr-FR" sz="2000" dirty="0" smtClean="0"/>
              <a:t> = S*1,65*PMR</a:t>
            </a:r>
            <a:r>
              <a:rPr lang="fr-FR" sz="2000" baseline="30000" dirty="0" smtClean="0"/>
              <a:t>-0,32</a:t>
            </a:r>
            <a:r>
              <a:rPr lang="fr-FR" sz="2000" dirty="0" smtClean="0"/>
              <a:t> and </a:t>
            </a:r>
            <a:r>
              <a:rPr lang="fr-FR" sz="2000" dirty="0" err="1"/>
              <a:t>v</a:t>
            </a:r>
            <a:r>
              <a:rPr lang="fr-FR" sz="2000" baseline="-25000" dirty="0" err="1"/>
              <a:t>ref</a:t>
            </a:r>
            <a:r>
              <a:rPr lang="fr-FR" sz="2000" dirty="0"/>
              <a:t> =</a:t>
            </a:r>
            <a:r>
              <a:rPr lang="fr-FR" sz="2000" baseline="-25000" dirty="0"/>
              <a:t> </a:t>
            </a:r>
            <a:r>
              <a:rPr lang="fr-FR" sz="2000" dirty="0" smtClean="0"/>
              <a:t>50 km/h</a:t>
            </a:r>
          </a:p>
          <a:p>
            <a:r>
              <a:rPr lang="fr-FR" sz="2000" dirty="0" smtClean="0"/>
              <a:t>L</a:t>
            </a:r>
            <a:r>
              <a:rPr lang="fr-FR" sz="2000" baseline="-25000" dirty="0" smtClean="0"/>
              <a:t> </a:t>
            </a:r>
            <a:r>
              <a:rPr lang="fr-FR" sz="2000" baseline="-25000" dirty="0" err="1"/>
              <a:t>ref</a:t>
            </a:r>
            <a:r>
              <a:rPr lang="fr-FR" sz="2000" dirty="0"/>
              <a:t>= L 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i</a:t>
            </a:r>
            <a:r>
              <a:rPr lang="fr-FR" sz="2000" dirty="0"/>
              <a:t> </a:t>
            </a:r>
            <a:r>
              <a:rPr lang="fr-FR" sz="2000" dirty="0" smtClean="0"/>
              <a:t>- </a:t>
            </a:r>
            <a:r>
              <a:rPr lang="en-GB" sz="2000" dirty="0" smtClean="0"/>
              <a:t>max(0 </a:t>
            </a:r>
            <a:r>
              <a:rPr lang="en-GB" sz="2000" dirty="0"/>
              <a:t>, 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wot,i</a:t>
            </a:r>
            <a:r>
              <a:rPr lang="en-GB" sz="2000" dirty="0" smtClean="0"/>
              <a:t>(</a:t>
            </a:r>
            <a:r>
              <a:rPr lang="en-GB" sz="2000" dirty="0" err="1" smtClean="0"/>
              <a:t>n</a:t>
            </a:r>
            <a:r>
              <a:rPr lang="en-GB" sz="2000" baseline="-25000" dirty="0" err="1" smtClean="0"/>
              <a:t>ref</a:t>
            </a:r>
            <a:r>
              <a:rPr lang="en-GB" sz="2000" dirty="0"/>
              <a:t>) </a:t>
            </a:r>
            <a:r>
              <a:rPr lang="en-GB" sz="2000" dirty="0" smtClean="0"/>
              <a:t>– 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wot,k</a:t>
            </a:r>
            <a:r>
              <a:rPr lang="en-GB" sz="2000" dirty="0" smtClean="0"/>
              <a:t>(</a:t>
            </a:r>
            <a:r>
              <a:rPr lang="en-GB" sz="2000" dirty="0" err="1" smtClean="0"/>
              <a:t>n</a:t>
            </a:r>
            <a:r>
              <a:rPr lang="en-GB" sz="2000" baseline="-25000" dirty="0" err="1" smtClean="0"/>
              <a:t>ref</a:t>
            </a:r>
            <a:r>
              <a:rPr lang="en-GB" sz="2000" dirty="0" smtClean="0"/>
              <a:t>) and </a:t>
            </a:r>
            <a:r>
              <a:rPr lang="fr-FR" sz="2000" dirty="0" err="1"/>
              <a:t>n</a:t>
            </a:r>
            <a:r>
              <a:rPr lang="fr-FR" sz="2000" baseline="-25000" dirty="0" err="1"/>
              <a:t>ref</a:t>
            </a:r>
            <a:r>
              <a:rPr lang="fr-FR" sz="2000" baseline="-25000" dirty="0"/>
              <a:t> </a:t>
            </a:r>
            <a:r>
              <a:rPr lang="fr-FR" sz="2000" dirty="0"/>
              <a:t>= </a:t>
            </a:r>
            <a:r>
              <a:rPr lang="fr-FR" sz="2000" dirty="0" err="1"/>
              <a:t>n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i</a:t>
            </a:r>
            <a:r>
              <a:rPr lang="fr-FR" sz="2000" dirty="0"/>
              <a:t> </a:t>
            </a:r>
            <a:endParaRPr lang="en-GB" sz="2000" dirty="0"/>
          </a:p>
          <a:p>
            <a:endParaRPr lang="fr-FR" sz="2000" baseline="-25000" dirty="0"/>
          </a:p>
          <a:p>
            <a:r>
              <a:rPr lang="en-GB" sz="2000" dirty="0" err="1"/>
              <a:t>L</a:t>
            </a:r>
            <a:r>
              <a:rPr lang="en-GB" sz="2000" baseline="-25000" dirty="0" err="1"/>
              <a:t>ref_k</a:t>
            </a:r>
            <a:r>
              <a:rPr lang="en-GB" sz="2000" baseline="-25000" dirty="0"/>
              <a:t> </a:t>
            </a:r>
            <a:r>
              <a:rPr lang="en-GB" sz="2000" dirty="0"/>
              <a:t>= 10 * log(10</a:t>
            </a:r>
            <a:r>
              <a:rPr lang="en-GB" sz="2000" baseline="30000" dirty="0"/>
              <a:t>(</a:t>
            </a:r>
            <a:r>
              <a:rPr lang="en-GB" sz="2000" baseline="30000" dirty="0" err="1"/>
              <a:t>Lwoti</a:t>
            </a:r>
            <a:r>
              <a:rPr lang="en-GB" sz="2000" baseline="30000" dirty="0"/>
              <a:t>/10) </a:t>
            </a:r>
            <a:r>
              <a:rPr lang="en-GB" sz="2000" dirty="0"/>
              <a:t>- 10</a:t>
            </a:r>
            <a:r>
              <a:rPr lang="en-GB" sz="2000" baseline="30000" dirty="0"/>
              <a:t>(</a:t>
            </a:r>
            <a:r>
              <a:rPr lang="en-GB" sz="2000" baseline="30000" dirty="0" err="1"/>
              <a:t>Lcrsi</a:t>
            </a:r>
            <a:r>
              <a:rPr lang="en-GB" sz="2000" baseline="30000" dirty="0"/>
              <a:t>/10) </a:t>
            </a:r>
            <a:r>
              <a:rPr lang="en-GB" sz="2000" dirty="0"/>
              <a:t>+ 10</a:t>
            </a:r>
            <a:r>
              <a:rPr lang="en-GB" sz="2000" baseline="30000" dirty="0"/>
              <a:t>((32*log(</a:t>
            </a:r>
            <a:r>
              <a:rPr lang="en-GB" sz="2000" baseline="30000" dirty="0" err="1"/>
              <a:t>gear_ratio_k</a:t>
            </a:r>
            <a:r>
              <a:rPr lang="en-GB" sz="2000" baseline="30000" dirty="0"/>
              <a:t>/</a:t>
            </a:r>
            <a:r>
              <a:rPr lang="en-GB" sz="2000" baseline="30000" dirty="0" err="1"/>
              <a:t>gear_ratio_i</a:t>
            </a:r>
            <a:r>
              <a:rPr lang="en-GB" sz="2000" baseline="30000" dirty="0"/>
              <a:t>)+</a:t>
            </a:r>
            <a:r>
              <a:rPr lang="en-GB" sz="2000" baseline="30000" dirty="0" err="1"/>
              <a:t>Lcrsi</a:t>
            </a:r>
            <a:r>
              <a:rPr lang="en-GB" sz="2000" baseline="30000" dirty="0"/>
              <a:t>)/10))</a:t>
            </a:r>
          </a:p>
          <a:p>
            <a:pPr marL="0" indent="0">
              <a:buNone/>
            </a:pPr>
            <a:r>
              <a:rPr lang="en-GB" sz="2000" dirty="0" smtClean="0"/>
              <a:t>	with </a:t>
            </a:r>
            <a:r>
              <a:rPr lang="en-GB" sz="2000" dirty="0"/>
              <a:t>k = </a:t>
            </a:r>
            <a:r>
              <a:rPr lang="en-GB" sz="2000" dirty="0" smtClean="0"/>
              <a:t>gear </a:t>
            </a:r>
            <a:r>
              <a:rPr lang="en-GB" sz="2000" dirty="0"/>
              <a:t>to be measured </a:t>
            </a:r>
            <a:r>
              <a:rPr lang="fr-FR" sz="2000" dirty="0" smtClean="0"/>
              <a:t>(</a:t>
            </a:r>
            <a:r>
              <a:rPr lang="fr-FR" sz="2000" dirty="0" err="1"/>
              <a:t>n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i</a:t>
            </a:r>
            <a:r>
              <a:rPr lang="fr-FR" sz="2000" dirty="0"/>
              <a:t>, </a:t>
            </a:r>
            <a:r>
              <a:rPr lang="fr-FR" sz="2000" dirty="0" err="1"/>
              <a:t>v</a:t>
            </a:r>
            <a:r>
              <a:rPr lang="fr-FR" sz="2000" baseline="-25000" dirty="0" err="1"/>
              <a:t>wot</a:t>
            </a:r>
            <a:r>
              <a:rPr lang="fr-FR" sz="2000" baseline="-25000" dirty="0"/>
              <a:t> i</a:t>
            </a:r>
            <a:r>
              <a:rPr lang="fr-FR" sz="2000" dirty="0"/>
              <a:t>)</a:t>
            </a:r>
            <a:endParaRPr lang="en-GB" sz="2000" dirty="0"/>
          </a:p>
          <a:p>
            <a:r>
              <a:rPr lang="fr-FR" sz="2000" dirty="0" smtClean="0"/>
              <a:t>…</a:t>
            </a: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96287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464</Words>
  <Application>Microsoft Office PowerPoint</Application>
  <PresentationFormat>Affichage à l'écran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Off-cycles principles</vt:lpstr>
      <vt:lpstr>General principles</vt:lpstr>
      <vt:lpstr>Some off-cycles principles</vt:lpstr>
      <vt:lpstr>Some off-cycles principles</vt:lpstr>
      <vt:lpstr>Some off-cycles principles</vt:lpstr>
      <vt:lpstr>Some off-cycles principles</vt:lpstr>
      <vt:lpstr>From previous ASEP IWG </vt:lpstr>
      <vt:lpstr> From previous ASEP IWG  </vt:lpstr>
      <vt:lpstr>From previous ASEP IWG </vt:lpstr>
      <vt:lpstr>From previous ASEP IWG </vt:lpstr>
      <vt:lpstr>Conclusions and perspectives</vt:lpstr>
    </vt:vector>
  </TitlesOfParts>
  <Company>UTAC SAS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Louis-Ferdinand PARDO</dc:creator>
  <cp:lastModifiedBy>Louis-Ferdinand PARDO</cp:lastModifiedBy>
  <cp:revision>43</cp:revision>
  <dcterms:created xsi:type="dcterms:W3CDTF">2017-05-04T07:55:59Z</dcterms:created>
  <dcterms:modified xsi:type="dcterms:W3CDTF">2017-05-09T20:25:54Z</dcterms:modified>
</cp:coreProperties>
</file>