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67" r:id="rId5"/>
    <p:sldId id="293" r:id="rId6"/>
    <p:sldId id="297" r:id="rId7"/>
    <p:sldId id="299" r:id="rId8"/>
    <p:sldId id="288" r:id="rId9"/>
    <p:sldId id="294" r:id="rId10"/>
    <p:sldId id="298" r:id="rId11"/>
    <p:sldId id="281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56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0057"/>
    <a:srgbClr val="E6E6E6"/>
    <a:srgbClr val="AEC9E8"/>
    <a:srgbClr val="F18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26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050" y="78"/>
      </p:cViewPr>
      <p:guideLst>
        <p:guide orient="horz" pos="2160"/>
        <p:guide pos="2880"/>
        <p:guide pos="136"/>
        <p:guide pos="56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E329E-2A04-41C0-872D-6285DD66C45E}" type="datetimeFigureOut">
              <a:rPr lang="en-US" noProof="0" smtClean="0"/>
              <a:t>5/10/2017</a:t>
            </a:fld>
            <a:endParaRPr lang="en-US" noProof="0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Quatrième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Cinquième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483AF-378F-4478-9161-B50402D90A37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7413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noProof="0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4026864"/>
              <a:ext cx="296067" cy="396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noProof="0" dirty="0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296067" y="4026864"/>
              <a:ext cx="8847933" cy="39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noProof="0" dirty="0"/>
            </a:p>
          </p:txBody>
        </p:sp>
      </p:grpSp>
      <p:sp>
        <p:nvSpPr>
          <p:cNvPr id="2" name="Titre 1"/>
          <p:cNvSpPr>
            <a:spLocks noGrp="1"/>
          </p:cNvSpPr>
          <p:nvPr userDrawn="1">
            <p:ph type="ctrTitle"/>
          </p:nvPr>
        </p:nvSpPr>
        <p:spPr>
          <a:xfrm>
            <a:off x="296066" y="2366313"/>
            <a:ext cx="3780000" cy="2058953"/>
          </a:xfrm>
          <a:solidFill>
            <a:schemeClr val="bg1"/>
          </a:solidFill>
          <a:ln>
            <a:noFill/>
          </a:ln>
          <a:effectLst>
            <a:outerShdw blurRad="88900" dist="50800" dir="16200000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88000" tIns="288000" rIns="288000" bIns="288000" rtlCol="0" anchor="b" anchorCtr="0">
            <a:spAutoFit/>
          </a:bodyPr>
          <a:lstStyle>
            <a:lvl1pPr>
              <a:defRPr kumimoji="0" lang="fr-FR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46435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5204" y="1527917"/>
            <a:ext cx="8723057" cy="3632421"/>
          </a:xfrm>
        </p:spPr>
        <p:txBody>
          <a:bodyPr/>
          <a:lstStyle>
            <a:lvl1pPr marL="228594" indent="-228594"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</a:defRPr>
            </a:lvl1pPr>
            <a:lvl2pPr marL="685783" indent="-228594"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</a:defRPr>
            </a:lvl2pPr>
            <a:lvl3pPr marL="1142971" indent="-228594">
              <a:buClr>
                <a:schemeClr val="tx1"/>
              </a:buClr>
              <a:buFont typeface="Century Gothic" panose="020B0502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 marL="2057349" indent="-228594">
              <a:buFont typeface="Century Gothic" panose="020B0502020202020204" pitchFamily="34" charset="0"/>
              <a:buChar char="-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Footer</a:t>
            </a:r>
            <a:endParaRPr lang="en-US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3B3670-7CFA-4AE8-BD91-982E0BBFB5F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2532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1502" y="1474741"/>
            <a:ext cx="4278527" cy="4351338"/>
          </a:xfrm>
        </p:spPr>
        <p:txBody>
          <a:bodyPr vert="horz" lIns="0" tIns="36000" rIns="0" bIns="36000" rtlCol="0">
            <a:normAutofit/>
          </a:bodyPr>
          <a:lstStyle>
            <a:lvl1pPr>
              <a:defRPr lang="fr-FR" smtClean="0">
                <a:solidFill>
                  <a:schemeClr val="tx1"/>
                </a:solidFill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mtClean="0">
                <a:solidFill>
                  <a:schemeClr val="tx1"/>
                </a:solidFill>
              </a:defRPr>
            </a:lvl3pPr>
            <a:lvl4pPr>
              <a:defRPr lang="fr-FR" smtClean="0">
                <a:solidFill>
                  <a:schemeClr val="tx1"/>
                </a:solidFill>
              </a:defRPr>
            </a:lvl4pPr>
            <a:lvl5pPr>
              <a:defRPr lang="fr-FR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9734" y="1474741"/>
            <a:ext cx="4278527" cy="4351338"/>
          </a:xfrm>
        </p:spPr>
        <p:txBody>
          <a:bodyPr vert="horz" lIns="0" tIns="36000" rIns="0" bIns="36000" rtlCol="0">
            <a:normAutofit/>
          </a:bodyPr>
          <a:lstStyle>
            <a:lvl1pPr>
              <a:defRPr lang="fr-FR" smtClean="0">
                <a:solidFill>
                  <a:schemeClr val="tx1"/>
                </a:solidFill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mtClean="0">
                <a:solidFill>
                  <a:schemeClr val="tx1"/>
                </a:solidFill>
              </a:defRPr>
            </a:lvl3pPr>
            <a:lvl4pPr>
              <a:defRPr lang="fr-FR" smtClean="0">
                <a:solidFill>
                  <a:schemeClr val="tx1"/>
                </a:solidFill>
              </a:defRPr>
            </a:lvl4pPr>
            <a:lvl5pPr>
              <a:defRPr lang="fr-FR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Footer</a:t>
            </a:r>
            <a:endParaRPr lang="en-US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3B3670-7CFA-4AE8-BD91-982E0BBFB5F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22310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D35756-3CE2-4A2D-B34B-47CB6F09887D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3259-5300-4C1E-95C9-CD3C0849C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37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11502" y="0"/>
            <a:ext cx="8726759" cy="875204"/>
          </a:xfrm>
          <a:prstGeom prst="rect">
            <a:avLst/>
          </a:prstGeom>
        </p:spPr>
        <p:txBody>
          <a:bodyPr lIns="0" tIns="36000" rIns="0" bIns="36000" anchor="ctr" anchorCtr="0"/>
          <a:lstStyle/>
          <a:p>
            <a:pPr lvl="0">
              <a:lnSpc>
                <a:spcPct val="95000"/>
              </a:lnSpc>
            </a:pPr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15204" y="1527917"/>
            <a:ext cx="8723057" cy="3632421"/>
          </a:xfrm>
          <a:prstGeom prst="rect">
            <a:avLst/>
          </a:prstGeom>
        </p:spPr>
        <p:txBody>
          <a:bodyPr vert="horz" lIns="0" tIns="36000" rIns="0" bIns="36000" rtlCol="0">
            <a:normAutofit/>
          </a:bodyPr>
          <a:lstStyle/>
          <a:p>
            <a:pPr lvl="0"/>
            <a:r>
              <a:rPr lang="en-US" noProof="0" dirty="0" smtClean="0"/>
              <a:t>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</a:pPr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>
              <a:buClr>
                <a:schemeClr val="tx1"/>
              </a:buClr>
              <a:buFont typeface="Century Gothic" panose="020B0502020202020204" pitchFamily="34" charset="0"/>
              <a:buChar char="−"/>
            </a:pPr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Quatrième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4">
              <a:buFont typeface="Century Gothic" panose="020B0502020202020204" pitchFamily="34" charset="0"/>
              <a:buChar char="-"/>
            </a:pPr>
            <a:r>
              <a:rPr lang="en-US" noProof="0" dirty="0" err="1" smtClean="0"/>
              <a:t>Cinquième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4870" y="6425620"/>
            <a:ext cx="3086100" cy="226591"/>
          </a:xfrm>
          <a:prstGeom prst="rect">
            <a:avLst/>
          </a:prstGeom>
        </p:spPr>
        <p:txBody>
          <a:bodyPr vert="horz" lIns="0" tIns="36000" rIns="0" bIns="36000" rtlCol="0" anchor="ctr">
            <a:spAutoFit/>
          </a:bodyPr>
          <a:lstStyle>
            <a:lvl1pPr>
              <a:defRPr lang="fr-FR" sz="1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noProof="0" dirty="0" smtClean="0"/>
              <a:t>Footer</a:t>
            </a:r>
            <a:endParaRPr lang="en-US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68052" y="6425620"/>
            <a:ext cx="247087" cy="226591"/>
          </a:xfrm>
          <a:prstGeom prst="rect">
            <a:avLst/>
          </a:prstGeom>
        </p:spPr>
        <p:txBody>
          <a:bodyPr vert="horz" wrap="square" lIns="0" tIns="36000" rIns="0" bIns="36000" rtlCol="0" anchor="ctr">
            <a:spAutoFit/>
          </a:bodyPr>
          <a:lstStyle>
            <a:lvl1pPr>
              <a:defRPr lang="fr-FR" sz="1000" smtClean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233B3670-7CFA-4AE8-BD91-982E0BBFB5F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grpSp>
        <p:nvGrpSpPr>
          <p:cNvPr id="11" name="Groupe 10"/>
          <p:cNvGrpSpPr/>
          <p:nvPr/>
        </p:nvGrpSpPr>
        <p:grpSpPr>
          <a:xfrm>
            <a:off x="205740" y="880638"/>
            <a:ext cx="8732520" cy="45719"/>
            <a:chOff x="309156" y="880635"/>
            <a:chExt cx="11643360" cy="45719"/>
          </a:xfrm>
        </p:grpSpPr>
        <p:sp>
          <p:nvSpPr>
            <p:cNvPr id="8" name="Rectangle 7"/>
            <p:cNvSpPr/>
            <p:nvPr userDrawn="1"/>
          </p:nvSpPr>
          <p:spPr>
            <a:xfrm flipV="1">
              <a:off x="309156" y="880635"/>
              <a:ext cx="376992" cy="4571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noProof="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 flipV="1">
              <a:off x="686148" y="880635"/>
              <a:ext cx="11266368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noProof="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15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lang="fr-FR" sz="2400" b="1" kern="1200" dirty="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10000"/>
        </a:lnSpc>
        <a:spcBef>
          <a:spcPts val="1000"/>
        </a:spcBef>
        <a:buClr>
          <a:schemeClr val="bg2"/>
        </a:buClr>
        <a:buSzPct val="80000"/>
        <a:buFont typeface="Wingdings" panose="05000000000000000000" pitchFamily="2" charset="2"/>
        <a:buChar char="n"/>
        <a:defRPr lang="fr-FR" sz="2000" b="1" kern="1200" dirty="0" smtClean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10000"/>
        </a:lnSpc>
        <a:spcBef>
          <a:spcPts val="500"/>
        </a:spcBef>
        <a:buSzPct val="80000"/>
        <a:buFont typeface="Arial" panose="020B0604020202020204" pitchFamily="34" charset="0"/>
        <a:buChar char="•"/>
        <a:defRPr lang="fr-FR" sz="2000" kern="1200" dirty="0" smtClean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fr-FR" sz="2000" kern="1200" dirty="0" smtClean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fr-FR" sz="2000" kern="1200" dirty="0" smtClean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fr-FR" sz="2000" kern="1200" dirty="0" smtClean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287337" y="2957248"/>
            <a:ext cx="4589463" cy="1468022"/>
          </a:xfr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88900" dist="50800" dir="16200000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88000" tIns="288000" rIns="288000" bIns="288000" rtlCol="0" anchor="b" anchorCtr="0">
            <a:spAutoFit/>
          </a:bodyPr>
          <a:lstStyle/>
          <a:p>
            <a:pPr marL="0" indent="0"/>
            <a:r>
              <a:rPr lang="de-DE" dirty="0" smtClean="0"/>
              <a:t>CLEPA Input for 3rd IWG ASEP meeting</a:t>
            </a:r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4399916" y="3543302"/>
            <a:ext cx="4529772" cy="390295"/>
          </a:xfrm>
          <a:prstGeom prst="rect">
            <a:avLst/>
          </a:prstGeom>
          <a:noFill/>
        </p:spPr>
        <p:txBody>
          <a:bodyPr wrap="square" tIns="36000" rIns="0">
            <a:spAutoFit/>
          </a:bodyPr>
          <a:lstStyle/>
          <a:p>
            <a:pPr lvl="0" algn="r"/>
            <a:r>
              <a:rPr lang="en-US" sz="2000" dirty="0" smtClean="0">
                <a:latin typeface="Century Gothic" panose="020B0502020202020204" pitchFamily="34" charset="0"/>
              </a:rPr>
              <a:t>Brussels, 2017-05-10</a:t>
            </a:r>
            <a:endParaRPr lang="en-US" sz="16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75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17" y="1364010"/>
            <a:ext cx="7000408" cy="4525963"/>
          </a:xfrm>
        </p:spPr>
        <p:txBody>
          <a:bodyPr>
            <a:noAutofit/>
          </a:bodyPr>
          <a:lstStyle/>
          <a:p>
            <a:pPr marL="857250" lvl="1" indent="-400050">
              <a:buFont typeface="+mj-lt"/>
              <a:buAutoNum type="romanUcPeriod"/>
            </a:pPr>
            <a:endParaRPr lang="de-DE" sz="1400" b="1" dirty="0"/>
          </a:p>
          <a:p>
            <a:pPr marL="400050" indent="-400050">
              <a:buFont typeface="+mj-lt"/>
              <a:buAutoNum type="romanUcPeriod"/>
            </a:pPr>
            <a:r>
              <a:rPr lang="de-DE" sz="1600" dirty="0" smtClean="0"/>
              <a:t>Does the flow </a:t>
            </a:r>
            <a:r>
              <a:rPr lang="de-DE" sz="1600" dirty="0"/>
              <a:t>chart (figure 3) </a:t>
            </a:r>
            <a:r>
              <a:rPr lang="de-DE" sz="1600" dirty="0" smtClean="0"/>
              <a:t>capture all cases?</a:t>
            </a:r>
          </a:p>
          <a:p>
            <a:pPr marL="400050" indent="-400050">
              <a:buFont typeface="+mj-lt"/>
              <a:buAutoNum type="romanUcPeriod"/>
            </a:pPr>
            <a:endParaRPr lang="de-DE" sz="1600" dirty="0" smtClean="0"/>
          </a:p>
          <a:p>
            <a:pPr marL="400050" indent="-400050">
              <a:buFont typeface="+mj-lt"/>
              <a:buAutoNum type="romanUcPeriod"/>
            </a:pPr>
            <a:r>
              <a:rPr lang="de-DE" sz="1600" dirty="0" smtClean="0"/>
              <a:t>Application of electronically controlled technologies</a:t>
            </a:r>
          </a:p>
          <a:p>
            <a:pPr marL="857239" lvl="1" indent="-400050">
              <a:buFont typeface="+mj-lt"/>
              <a:buAutoNum type="romanLcPeriod"/>
            </a:pPr>
            <a:r>
              <a:rPr lang="de-DE" sz="1600" dirty="0" smtClean="0"/>
              <a:t>Application of variable exhaust system valve</a:t>
            </a:r>
          </a:p>
          <a:p>
            <a:pPr marL="857239" lvl="1" indent="-400050">
              <a:buFont typeface="+mj-lt"/>
              <a:buAutoNum type="romanLcPeriod"/>
            </a:pPr>
            <a:r>
              <a:rPr lang="de-DE" sz="1600" dirty="0"/>
              <a:t>Application of sound </a:t>
            </a:r>
            <a:r>
              <a:rPr lang="de-DE" sz="1600" dirty="0" smtClean="0"/>
              <a:t>box</a:t>
            </a:r>
          </a:p>
          <a:p>
            <a:pPr marL="857239" lvl="1" indent="-400050">
              <a:buFont typeface="+mj-lt"/>
              <a:buAutoNum type="romanLcPeriod"/>
            </a:pPr>
            <a:r>
              <a:rPr lang="de-DE" sz="1600" dirty="0" smtClean="0"/>
              <a:t>Conclusion</a:t>
            </a:r>
            <a:endParaRPr lang="de-DE" sz="1600" dirty="0"/>
          </a:p>
          <a:p>
            <a:pPr marL="457200" indent="-457200">
              <a:buAutoNum type="romanUcPeriod"/>
            </a:pPr>
            <a:endParaRPr lang="de-DE" sz="1400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211502" y="0"/>
            <a:ext cx="8726759" cy="875204"/>
          </a:xfrm>
          <a:prstGeom prst="rect">
            <a:avLst/>
          </a:prstGeom>
        </p:spPr>
        <p:txBody>
          <a:bodyPr lIns="0" tIns="36000" rIns="0" bIns="36000" anchor="ctr" anchorCtr="0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400" b="1" kern="1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de-DE" dirty="0" smtClean="0"/>
          </a:p>
          <a:p>
            <a:r>
              <a:rPr lang="de-DE" dirty="0" smtClean="0"/>
              <a:t>Feedback on current procedure</a:t>
            </a:r>
            <a:endParaRPr lang="en-US" dirty="0"/>
          </a:p>
          <a:p>
            <a:r>
              <a:rPr lang="de-DE" sz="1200" dirty="0" smtClean="0"/>
              <a:t>Overview</a:t>
            </a:r>
            <a:endParaRPr lang="de-DE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266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87752" y="1319436"/>
            <a:ext cx="51923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buClr>
                <a:srgbClr val="FA0057"/>
              </a:buClr>
              <a:buSzPct val="80000"/>
              <a:buFont typeface="Wingdings" panose="05000000000000000000" pitchFamily="2" charset="2"/>
              <a:buChar char=""/>
            </a:pPr>
            <a:r>
              <a:rPr lang="de-DE" sz="1400" b="1" dirty="0" smtClean="0">
                <a:latin typeface="Century Gothic" panose="020B0502020202020204" pitchFamily="34" charset="0"/>
              </a:rPr>
              <a:t>Does the Flow </a:t>
            </a:r>
            <a:r>
              <a:rPr lang="de-DE" sz="1400" b="1" dirty="0">
                <a:latin typeface="Century Gothic" panose="020B0502020202020204" pitchFamily="34" charset="0"/>
              </a:rPr>
              <a:t>chart </a:t>
            </a:r>
            <a:r>
              <a:rPr lang="de-DE" sz="1400" b="1" dirty="0" smtClean="0">
                <a:latin typeface="Century Gothic" panose="020B0502020202020204" pitchFamily="34" charset="0"/>
              </a:rPr>
              <a:t>capture </a:t>
            </a:r>
            <a:r>
              <a:rPr lang="de-DE" b="1" dirty="0"/>
              <a:t>all </a:t>
            </a:r>
            <a:r>
              <a:rPr lang="de-DE" b="1" dirty="0" smtClean="0"/>
              <a:t>cases?</a:t>
            </a:r>
          </a:p>
          <a:p>
            <a:pPr marL="342900" lvl="1" indent="-342900">
              <a:buClr>
                <a:srgbClr val="FA0057"/>
              </a:buClr>
              <a:buSzPct val="80000"/>
              <a:buFont typeface="Wingdings" panose="05000000000000000000" pitchFamily="2" charset="2"/>
              <a:buChar char=""/>
            </a:pPr>
            <a:endParaRPr lang="de-DE" b="1" dirty="0"/>
          </a:p>
          <a:p>
            <a:r>
              <a:rPr lang="en-US" sz="1400" b="1" u="sng" dirty="0" smtClean="0">
                <a:latin typeface="Century Gothic" panose="020B0502020202020204" pitchFamily="34" charset="0"/>
              </a:rPr>
              <a:t>for </a:t>
            </a:r>
            <a:r>
              <a:rPr lang="en-US" sz="1400" b="1" u="sng" dirty="0">
                <a:latin typeface="Century Gothic" panose="020B0502020202020204" pitchFamily="34" charset="0"/>
              </a:rPr>
              <a:t>P1 test </a:t>
            </a:r>
          </a:p>
          <a:p>
            <a:r>
              <a:rPr lang="de-DE" sz="1400" dirty="0">
                <a:latin typeface="Century Gothic" panose="020B0502020202020204" pitchFamily="34" charset="0"/>
              </a:rPr>
              <a:t>If one of both criteria </a:t>
            </a:r>
            <a:r>
              <a:rPr lang="en-US" sz="1400" i="1" dirty="0">
                <a:latin typeface="Century Gothic" panose="020B0502020202020204" pitchFamily="34" charset="0"/>
              </a:rPr>
              <a:t>"</a:t>
            </a:r>
            <a:r>
              <a:rPr lang="en-US" sz="1400" i="1" dirty="0" err="1">
                <a:latin typeface="Century Gothic" panose="020B0502020202020204" pitchFamily="34" charset="0"/>
              </a:rPr>
              <a:t>n</a:t>
            </a:r>
            <a:r>
              <a:rPr lang="en-US" sz="800" i="1" dirty="0" err="1">
                <a:latin typeface="Century Gothic" panose="020B0502020202020204" pitchFamily="34" charset="0"/>
              </a:rPr>
              <a:t>BB</a:t>
            </a:r>
            <a:r>
              <a:rPr lang="en-US" sz="1400" i="1" dirty="0">
                <a:latin typeface="Century Gothic" panose="020B0502020202020204" pitchFamily="34" charset="0"/>
              </a:rPr>
              <a:t> </a:t>
            </a:r>
            <a:r>
              <a:rPr lang="en-US" sz="1400" i="1" dirty="0" smtClean="0">
                <a:latin typeface="Century Gothic" panose="020B0502020202020204" pitchFamily="34" charset="0"/>
              </a:rPr>
              <a:t>&lt;= </a:t>
            </a:r>
            <a:r>
              <a:rPr lang="en-US" sz="1400" i="1" dirty="0" err="1">
                <a:latin typeface="Century Gothic" panose="020B0502020202020204" pitchFamily="34" charset="0"/>
              </a:rPr>
              <a:t>n</a:t>
            </a:r>
            <a:r>
              <a:rPr lang="en-US" sz="800" i="1" dirty="0" err="1">
                <a:latin typeface="Century Gothic" panose="020B0502020202020204" pitchFamily="34" charset="0"/>
              </a:rPr>
              <a:t>BB_ASEP</a:t>
            </a:r>
            <a:r>
              <a:rPr lang="en-US" sz="1400" i="1" dirty="0">
                <a:latin typeface="Century Gothic" panose="020B0502020202020204" pitchFamily="34" charset="0"/>
              </a:rPr>
              <a:t> or </a:t>
            </a:r>
            <a:r>
              <a:rPr lang="en-US" sz="1400" i="1" dirty="0" err="1">
                <a:latin typeface="Century Gothic" panose="020B0502020202020204" pitchFamily="34" charset="0"/>
              </a:rPr>
              <a:t>v</a:t>
            </a:r>
            <a:r>
              <a:rPr lang="en-US" sz="800" i="1" dirty="0" err="1">
                <a:latin typeface="Century Gothic" panose="020B0502020202020204" pitchFamily="34" charset="0"/>
              </a:rPr>
              <a:t>BB</a:t>
            </a:r>
            <a:r>
              <a:rPr lang="en-US" sz="1400" i="1" dirty="0">
                <a:latin typeface="Century Gothic" panose="020B0502020202020204" pitchFamily="34" charset="0"/>
              </a:rPr>
              <a:t> </a:t>
            </a:r>
            <a:r>
              <a:rPr lang="en-US" sz="1400" i="1" dirty="0" smtClean="0">
                <a:latin typeface="Century Gothic" panose="020B0502020202020204" pitchFamily="34" charset="0"/>
              </a:rPr>
              <a:t>&lt;= </a:t>
            </a:r>
            <a:r>
              <a:rPr lang="en-US" sz="1400" i="1" dirty="0">
                <a:latin typeface="Century Gothic" panose="020B0502020202020204" pitchFamily="34" charset="0"/>
              </a:rPr>
              <a:t>80 km/h“</a:t>
            </a:r>
            <a:r>
              <a:rPr lang="de-DE" sz="1400" i="1" dirty="0">
                <a:latin typeface="Century Gothic" panose="020B0502020202020204" pitchFamily="34" charset="0"/>
              </a:rPr>
              <a:t> </a:t>
            </a:r>
            <a:r>
              <a:rPr lang="de-DE" sz="1400" dirty="0">
                <a:latin typeface="Century Gothic" panose="020B0502020202020204" pitchFamily="34" charset="0"/>
              </a:rPr>
              <a:t>is fullfilled, while the </a:t>
            </a:r>
            <a:r>
              <a:rPr lang="de-DE" sz="1400" dirty="0" err="1">
                <a:latin typeface="Century Gothic" panose="020B0502020202020204" pitchFamily="34" charset="0"/>
              </a:rPr>
              <a:t>other</a:t>
            </a:r>
            <a:r>
              <a:rPr lang="de-DE" sz="1400" dirty="0">
                <a:latin typeface="Century Gothic" panose="020B0502020202020204" pitchFamily="34" charset="0"/>
              </a:rPr>
              <a:t> </a:t>
            </a:r>
            <a:r>
              <a:rPr lang="de-DE" sz="1400" dirty="0" err="1" smtClean="0">
                <a:latin typeface="Century Gothic" panose="020B0502020202020204" pitchFamily="34" charset="0"/>
              </a:rPr>
              <a:t>one</a:t>
            </a:r>
            <a:r>
              <a:rPr lang="de-DE" sz="1400" dirty="0" smtClean="0">
                <a:latin typeface="Century Gothic" panose="020B0502020202020204" pitchFamily="34" charset="0"/>
              </a:rPr>
              <a:t> </a:t>
            </a:r>
            <a:r>
              <a:rPr lang="de-DE" sz="1400" dirty="0" err="1" smtClean="0">
                <a:latin typeface="Century Gothic" panose="020B0502020202020204" pitchFamily="34" charset="0"/>
              </a:rPr>
              <a:t>is</a:t>
            </a:r>
            <a:r>
              <a:rPr lang="de-DE" sz="1400" dirty="0" smtClean="0">
                <a:latin typeface="Century Gothic" panose="020B0502020202020204" pitchFamily="34" charset="0"/>
              </a:rPr>
              <a:t> </a:t>
            </a:r>
            <a:r>
              <a:rPr lang="de-DE" sz="1400" dirty="0">
                <a:latin typeface="Century Gothic" panose="020B0502020202020204" pitchFamily="34" charset="0"/>
              </a:rPr>
              <a:t>not, the </a:t>
            </a:r>
            <a:r>
              <a:rPr lang="de-DE" sz="1400" dirty="0" err="1">
                <a:latin typeface="Century Gothic" panose="020B0502020202020204" pitchFamily="34" charset="0"/>
              </a:rPr>
              <a:t>gear</a:t>
            </a:r>
            <a:r>
              <a:rPr lang="de-DE" sz="1400" dirty="0">
                <a:latin typeface="Century Gothic" panose="020B0502020202020204" pitchFamily="34" charset="0"/>
              </a:rPr>
              <a:t> </a:t>
            </a:r>
            <a:r>
              <a:rPr lang="de-DE" sz="1400" dirty="0" err="1" smtClean="0">
                <a:latin typeface="Century Gothic" panose="020B0502020202020204" pitchFamily="34" charset="0"/>
              </a:rPr>
              <a:t>is</a:t>
            </a:r>
            <a:r>
              <a:rPr lang="de-DE" sz="1400" dirty="0" smtClean="0">
                <a:latin typeface="Century Gothic" panose="020B0502020202020204" pitchFamily="34" charset="0"/>
              </a:rPr>
              <a:t> valid</a:t>
            </a:r>
            <a:r>
              <a:rPr lang="de-DE" sz="1400" dirty="0">
                <a:latin typeface="Century Gothic" panose="020B0502020202020204" pitchFamily="34" charset="0"/>
              </a:rPr>
              <a:t>.</a:t>
            </a: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r>
              <a:rPr lang="en-US" sz="1400" dirty="0">
                <a:latin typeface="Century Gothic" panose="020B0502020202020204" pitchFamily="34" charset="0"/>
              </a:rPr>
              <a:t>-&gt; Proposal to split both </a:t>
            </a:r>
            <a:r>
              <a:rPr lang="en-US" sz="1400" dirty="0" smtClean="0">
                <a:latin typeface="Century Gothic" panose="020B0502020202020204" pitchFamily="34" charset="0"/>
              </a:rPr>
              <a:t>requirements.</a:t>
            </a:r>
            <a:endParaRPr lang="en-US" sz="1400" dirty="0">
              <a:latin typeface="Century Gothic" panose="020B0502020202020204" pitchFamily="34" charset="0"/>
            </a:endParaRP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r>
              <a:rPr lang="en-US" sz="1400" b="1" u="sng" dirty="0" smtClean="0">
                <a:latin typeface="Century Gothic" panose="020B0502020202020204" pitchFamily="34" charset="0"/>
              </a:rPr>
              <a:t>for </a:t>
            </a:r>
            <a:r>
              <a:rPr lang="en-US" sz="1400" b="1" u="sng" dirty="0">
                <a:latin typeface="Century Gothic" panose="020B0502020202020204" pitchFamily="34" charset="0"/>
              </a:rPr>
              <a:t>P4 test</a:t>
            </a:r>
          </a:p>
          <a:p>
            <a:r>
              <a:rPr lang="en-US" sz="1400" dirty="0">
                <a:latin typeface="Century Gothic" panose="020B0502020202020204" pitchFamily="34" charset="0"/>
              </a:rPr>
              <a:t>Some cases may not be covered if it’s the lowest gear: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entury Gothic" panose="020B0502020202020204" pitchFamily="34" charset="0"/>
              </a:rPr>
              <a:t>n</a:t>
            </a:r>
            <a:r>
              <a:rPr lang="en-US" sz="800" dirty="0" err="1">
                <a:latin typeface="Century Gothic" panose="020B0502020202020204" pitchFamily="34" charset="0"/>
              </a:rPr>
              <a:t>bb_ASEP</a:t>
            </a:r>
            <a:r>
              <a:rPr lang="en-US" sz="1400" dirty="0">
                <a:latin typeface="Century Gothic" panose="020B0502020202020204" pitchFamily="34" charset="0"/>
              </a:rPr>
              <a:t> is not reached in locked transmission:  Target=70km/h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entury Gothic" panose="020B0502020202020204" pitchFamily="34" charset="0"/>
              </a:rPr>
              <a:t>n</a:t>
            </a:r>
            <a:r>
              <a:rPr lang="en-US" sz="800" dirty="0" err="1">
                <a:latin typeface="Century Gothic" panose="020B0502020202020204" pitchFamily="34" charset="0"/>
              </a:rPr>
              <a:t>bb_ASEP</a:t>
            </a:r>
            <a:r>
              <a:rPr lang="en-US" sz="1400" dirty="0">
                <a:latin typeface="Century Gothic" panose="020B0502020202020204" pitchFamily="34" charset="0"/>
              </a:rPr>
              <a:t> is reached in locked transmission: Target=80km/h</a:t>
            </a: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r>
              <a:rPr lang="de-DE" sz="1400" dirty="0">
                <a:latin typeface="Century Gothic" panose="020B0502020202020204" pitchFamily="34" charset="0"/>
              </a:rPr>
              <a:t>-&gt; Proposal to include </a:t>
            </a:r>
            <a:r>
              <a:rPr lang="en-US" sz="1400" dirty="0" err="1">
                <a:latin typeface="Century Gothic" panose="020B0502020202020204" pitchFamily="34" charset="0"/>
              </a:rPr>
              <a:t>n</a:t>
            </a:r>
            <a:r>
              <a:rPr lang="en-US" sz="800" dirty="0" err="1">
                <a:latin typeface="Century Gothic" panose="020B0502020202020204" pitchFamily="34" charset="0"/>
              </a:rPr>
              <a:t>bb_ASEP</a:t>
            </a:r>
            <a:r>
              <a:rPr lang="en-US" sz="1400" dirty="0">
                <a:latin typeface="Century Gothic" panose="020B0502020202020204" pitchFamily="34" charset="0"/>
              </a:rPr>
              <a:t> </a:t>
            </a:r>
            <a:r>
              <a:rPr lang="en-US" sz="1400" dirty="0" smtClean="0">
                <a:latin typeface="Century Gothic" panose="020B0502020202020204" pitchFamily="34" charset="0"/>
              </a:rPr>
              <a:t>criteria.</a:t>
            </a:r>
            <a:endParaRPr lang="en-US" sz="1400" dirty="0">
              <a:latin typeface="Century Gothic" panose="020B0502020202020204" pitchFamily="34" charset="0"/>
            </a:endParaRPr>
          </a:p>
          <a:p>
            <a:r>
              <a:rPr lang="de-DE" sz="1400" dirty="0">
                <a:latin typeface="Century Gothic" panose="020B0502020202020204" pitchFamily="34" charset="0"/>
              </a:rPr>
              <a:t>-&gt; Proposal to include n</a:t>
            </a:r>
            <a:r>
              <a:rPr lang="en-US" sz="1400" dirty="0">
                <a:latin typeface="Century Gothic" panose="020B0502020202020204" pitchFamily="34" charset="0"/>
              </a:rPr>
              <a:t>on-locked transmission </a:t>
            </a:r>
            <a:r>
              <a:rPr lang="en-US" sz="1400" dirty="0" smtClean="0">
                <a:latin typeface="Century Gothic" panose="020B0502020202020204" pitchFamily="34" charset="0"/>
              </a:rPr>
              <a:t>cases          </a:t>
            </a:r>
          </a:p>
          <a:p>
            <a:r>
              <a:rPr lang="en-US" sz="1400" dirty="0">
                <a:latin typeface="Century Gothic" panose="020B0502020202020204" pitchFamily="34" charset="0"/>
              </a:rPr>
              <a:t> </a:t>
            </a:r>
            <a:r>
              <a:rPr lang="en-US" sz="1400" dirty="0" smtClean="0">
                <a:latin typeface="Century Gothic" panose="020B0502020202020204" pitchFamily="34" charset="0"/>
              </a:rPr>
              <a:t>    Target=80km/h</a:t>
            </a:r>
            <a:endParaRPr lang="en-US" sz="1400" dirty="0">
              <a:latin typeface="Century Gothic" panose="020B0502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079029"/>
            <a:ext cx="3456384" cy="531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211502" y="0"/>
            <a:ext cx="8726759" cy="875204"/>
          </a:xfrm>
          <a:prstGeom prst="rect">
            <a:avLst/>
          </a:prstGeom>
        </p:spPr>
        <p:txBody>
          <a:bodyPr lIns="0" tIns="36000" rIns="0" bIns="36000" anchor="ctr" anchorCtr="0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400" b="1" kern="1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de-DE" dirty="0" smtClean="0"/>
          </a:p>
          <a:p>
            <a:r>
              <a:rPr lang="de-DE" dirty="0"/>
              <a:t>Feedback on current procedure</a:t>
            </a:r>
            <a:endParaRPr lang="en-US" dirty="0"/>
          </a:p>
          <a:p>
            <a:r>
              <a:rPr lang="de-DE" sz="1200" dirty="0" smtClean="0"/>
              <a:t>Flow chart (1 of 2)</a:t>
            </a:r>
            <a:endParaRPr lang="de-DE" sz="1200" dirty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050234" y="6404327"/>
            <a:ext cx="27127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latin typeface="Century Gothic" panose="020B0502020202020204" pitchFamily="34" charset="0"/>
              </a:rPr>
              <a:t> Source: Figure 3 of ECE/TRANS/WP.29/GRB/2017/2 </a:t>
            </a:r>
            <a:endParaRPr lang="en-US" dirty="0">
              <a:latin typeface="Century Gothic" panose="020B0502020202020204" pitchFamily="34" charset="0"/>
            </a:endParaRPr>
          </a:p>
        </p:txBody>
      </p:sp>
      <p:cxnSp>
        <p:nvCxnSpPr>
          <p:cNvPr id="12" name="Straight Connector 11"/>
          <p:cNvCxnSpPr>
            <a:stCxn id="13" idx="1"/>
            <a:endCxn id="14" idx="3"/>
          </p:cNvCxnSpPr>
          <p:nvPr/>
        </p:nvCxnSpPr>
        <p:spPr>
          <a:xfrm flipH="1" flipV="1">
            <a:off x="5580109" y="2499122"/>
            <a:ext cx="630191" cy="106203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6210300" y="3188493"/>
            <a:ext cx="1809751" cy="745332"/>
          </a:xfrm>
          <a:prstGeom prst="round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7280" y="1809751"/>
            <a:ext cx="5192829" cy="137874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68052" y="6425620"/>
            <a:ext cx="247087" cy="226591"/>
          </a:xfrm>
        </p:spPr>
        <p:txBody>
          <a:bodyPr/>
          <a:lstStyle/>
          <a:p>
            <a:fld id="{233B3670-7CFA-4AE8-BD91-982E0BBFB5F8}" type="slidenum">
              <a:rPr lang="en-US" noProof="0" smtClean="0"/>
              <a:pPr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8491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87752" y="1319436"/>
            <a:ext cx="51923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buClr>
                <a:srgbClr val="FA0057"/>
              </a:buClr>
              <a:buSzPct val="80000"/>
              <a:buFont typeface="Wingdings" panose="05000000000000000000" pitchFamily="2" charset="2"/>
              <a:buChar char=""/>
            </a:pPr>
            <a:r>
              <a:rPr lang="de-DE" sz="1400" b="1" dirty="0" smtClean="0">
                <a:latin typeface="Century Gothic" panose="020B0502020202020204" pitchFamily="34" charset="0"/>
              </a:rPr>
              <a:t>Does the Flow </a:t>
            </a:r>
            <a:r>
              <a:rPr lang="de-DE" sz="1400" b="1" dirty="0">
                <a:latin typeface="Century Gothic" panose="020B0502020202020204" pitchFamily="34" charset="0"/>
              </a:rPr>
              <a:t>chart </a:t>
            </a:r>
            <a:r>
              <a:rPr lang="de-DE" sz="1400" b="1" dirty="0" smtClean="0">
                <a:latin typeface="Century Gothic" panose="020B0502020202020204" pitchFamily="34" charset="0"/>
              </a:rPr>
              <a:t>capture </a:t>
            </a:r>
            <a:r>
              <a:rPr lang="de-DE" b="1" dirty="0"/>
              <a:t>all </a:t>
            </a:r>
            <a:r>
              <a:rPr lang="de-DE" b="1" dirty="0" smtClean="0"/>
              <a:t>cases?</a:t>
            </a:r>
          </a:p>
          <a:p>
            <a:pPr marL="342900" lvl="1" indent="-342900">
              <a:buClr>
                <a:srgbClr val="FA0057"/>
              </a:buClr>
              <a:buSzPct val="80000"/>
              <a:buFont typeface="Wingdings" panose="05000000000000000000" pitchFamily="2" charset="2"/>
              <a:buChar char=""/>
            </a:pPr>
            <a:endParaRPr lang="de-DE" b="1" dirty="0"/>
          </a:p>
          <a:p>
            <a:r>
              <a:rPr lang="en-US" sz="1400" b="1" u="sng" dirty="0" smtClean="0">
                <a:latin typeface="Century Gothic" panose="020B0502020202020204" pitchFamily="34" charset="0"/>
              </a:rPr>
              <a:t>for </a:t>
            </a:r>
            <a:r>
              <a:rPr lang="en-US" sz="1400" b="1" u="sng" dirty="0">
                <a:latin typeface="Century Gothic" panose="020B0502020202020204" pitchFamily="34" charset="0"/>
              </a:rPr>
              <a:t>P1 test </a:t>
            </a:r>
          </a:p>
          <a:p>
            <a:r>
              <a:rPr lang="de-DE" sz="1400" dirty="0">
                <a:latin typeface="Century Gothic" panose="020B0502020202020204" pitchFamily="34" charset="0"/>
              </a:rPr>
              <a:t>If one of both criteria </a:t>
            </a:r>
            <a:r>
              <a:rPr lang="en-US" sz="1400" i="1" dirty="0">
                <a:latin typeface="Century Gothic" panose="020B0502020202020204" pitchFamily="34" charset="0"/>
              </a:rPr>
              <a:t>"</a:t>
            </a:r>
            <a:r>
              <a:rPr lang="en-US" sz="1400" i="1" dirty="0" err="1">
                <a:latin typeface="Century Gothic" panose="020B0502020202020204" pitchFamily="34" charset="0"/>
              </a:rPr>
              <a:t>n</a:t>
            </a:r>
            <a:r>
              <a:rPr lang="en-US" sz="800" i="1" dirty="0" err="1">
                <a:latin typeface="Century Gothic" panose="020B0502020202020204" pitchFamily="34" charset="0"/>
              </a:rPr>
              <a:t>BB</a:t>
            </a:r>
            <a:r>
              <a:rPr lang="en-US" sz="1400" i="1" dirty="0">
                <a:latin typeface="Century Gothic" panose="020B0502020202020204" pitchFamily="34" charset="0"/>
              </a:rPr>
              <a:t> &lt; </a:t>
            </a:r>
            <a:r>
              <a:rPr lang="en-US" sz="1400" i="1" dirty="0" err="1">
                <a:latin typeface="Century Gothic" panose="020B0502020202020204" pitchFamily="34" charset="0"/>
              </a:rPr>
              <a:t>n</a:t>
            </a:r>
            <a:r>
              <a:rPr lang="en-US" sz="800" i="1" dirty="0" err="1">
                <a:latin typeface="Century Gothic" panose="020B0502020202020204" pitchFamily="34" charset="0"/>
              </a:rPr>
              <a:t>BB_ASEP</a:t>
            </a:r>
            <a:r>
              <a:rPr lang="en-US" sz="1400" i="1" dirty="0">
                <a:latin typeface="Century Gothic" panose="020B0502020202020204" pitchFamily="34" charset="0"/>
              </a:rPr>
              <a:t> or </a:t>
            </a:r>
            <a:r>
              <a:rPr lang="en-US" sz="1400" i="1" dirty="0" err="1">
                <a:latin typeface="Century Gothic" panose="020B0502020202020204" pitchFamily="34" charset="0"/>
              </a:rPr>
              <a:t>v</a:t>
            </a:r>
            <a:r>
              <a:rPr lang="en-US" sz="800" i="1" dirty="0" err="1">
                <a:latin typeface="Century Gothic" panose="020B0502020202020204" pitchFamily="34" charset="0"/>
              </a:rPr>
              <a:t>BB</a:t>
            </a:r>
            <a:r>
              <a:rPr lang="en-US" sz="1400" i="1" dirty="0">
                <a:latin typeface="Century Gothic" panose="020B0502020202020204" pitchFamily="34" charset="0"/>
              </a:rPr>
              <a:t> &lt; 80 km/h“</a:t>
            </a:r>
            <a:r>
              <a:rPr lang="de-DE" sz="1400" i="1" dirty="0">
                <a:latin typeface="Century Gothic" panose="020B0502020202020204" pitchFamily="34" charset="0"/>
              </a:rPr>
              <a:t> </a:t>
            </a:r>
            <a:r>
              <a:rPr lang="de-DE" sz="1400" dirty="0">
                <a:latin typeface="Century Gothic" panose="020B0502020202020204" pitchFamily="34" charset="0"/>
              </a:rPr>
              <a:t>is </a:t>
            </a:r>
            <a:r>
              <a:rPr lang="de-DE" sz="1400" dirty="0" smtClean="0">
                <a:latin typeface="Century Gothic" panose="020B0502020202020204" pitchFamily="34" charset="0"/>
              </a:rPr>
              <a:t>fullfilled, while the other one not, the </a:t>
            </a:r>
            <a:r>
              <a:rPr lang="de-DE" sz="1400" dirty="0">
                <a:latin typeface="Century Gothic" panose="020B0502020202020204" pitchFamily="34" charset="0"/>
              </a:rPr>
              <a:t>gear would be valid?</a:t>
            </a: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r>
              <a:rPr lang="en-US" sz="1400" dirty="0">
                <a:latin typeface="Century Gothic" panose="020B0502020202020204" pitchFamily="34" charset="0"/>
              </a:rPr>
              <a:t>-&gt; Proposal to split both </a:t>
            </a:r>
            <a:r>
              <a:rPr lang="en-US" sz="1400" dirty="0" smtClean="0">
                <a:latin typeface="Century Gothic" panose="020B0502020202020204" pitchFamily="34" charset="0"/>
              </a:rPr>
              <a:t>requirements.</a:t>
            </a:r>
            <a:endParaRPr lang="en-US" sz="1400" dirty="0">
              <a:latin typeface="Century Gothic" panose="020B0502020202020204" pitchFamily="34" charset="0"/>
            </a:endParaRP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r>
              <a:rPr lang="en-US" sz="1400" b="1" u="sng" dirty="0" smtClean="0">
                <a:latin typeface="Century Gothic" panose="020B0502020202020204" pitchFamily="34" charset="0"/>
              </a:rPr>
              <a:t>for </a:t>
            </a:r>
            <a:r>
              <a:rPr lang="en-US" sz="1400" b="1" u="sng" dirty="0">
                <a:latin typeface="Century Gothic" panose="020B0502020202020204" pitchFamily="34" charset="0"/>
              </a:rPr>
              <a:t>P4 test</a:t>
            </a:r>
          </a:p>
          <a:p>
            <a:r>
              <a:rPr lang="en-US" sz="1400" dirty="0">
                <a:latin typeface="Century Gothic" panose="020B0502020202020204" pitchFamily="34" charset="0"/>
              </a:rPr>
              <a:t>Some cases may not be covered if it’s the lowest gear: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entury Gothic" panose="020B0502020202020204" pitchFamily="34" charset="0"/>
              </a:rPr>
              <a:t>n</a:t>
            </a:r>
            <a:r>
              <a:rPr lang="en-US" sz="800" dirty="0" err="1">
                <a:latin typeface="Century Gothic" panose="020B0502020202020204" pitchFamily="34" charset="0"/>
              </a:rPr>
              <a:t>bb_ASEP</a:t>
            </a:r>
            <a:r>
              <a:rPr lang="en-US" sz="1400" dirty="0">
                <a:latin typeface="Century Gothic" panose="020B0502020202020204" pitchFamily="34" charset="0"/>
              </a:rPr>
              <a:t> is not reached in locked transmission:  Target=70km/h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entury Gothic" panose="020B0502020202020204" pitchFamily="34" charset="0"/>
              </a:rPr>
              <a:t>n</a:t>
            </a:r>
            <a:r>
              <a:rPr lang="en-US" sz="800" dirty="0" err="1">
                <a:latin typeface="Century Gothic" panose="020B0502020202020204" pitchFamily="34" charset="0"/>
              </a:rPr>
              <a:t>bb_ASEP</a:t>
            </a:r>
            <a:r>
              <a:rPr lang="en-US" sz="1400" dirty="0">
                <a:latin typeface="Century Gothic" panose="020B0502020202020204" pitchFamily="34" charset="0"/>
              </a:rPr>
              <a:t> is reached in locked transmission: Target=80km/h</a:t>
            </a: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r>
              <a:rPr lang="de-DE" sz="1400" dirty="0">
                <a:latin typeface="Century Gothic" panose="020B0502020202020204" pitchFamily="34" charset="0"/>
              </a:rPr>
              <a:t>-&gt; Proposal to include </a:t>
            </a:r>
            <a:r>
              <a:rPr lang="en-US" sz="1400" dirty="0" err="1">
                <a:latin typeface="Century Gothic" panose="020B0502020202020204" pitchFamily="34" charset="0"/>
              </a:rPr>
              <a:t>n</a:t>
            </a:r>
            <a:r>
              <a:rPr lang="en-US" sz="800" dirty="0" err="1">
                <a:latin typeface="Century Gothic" panose="020B0502020202020204" pitchFamily="34" charset="0"/>
              </a:rPr>
              <a:t>bb_ASEP</a:t>
            </a:r>
            <a:r>
              <a:rPr lang="en-US" sz="1400" dirty="0">
                <a:latin typeface="Century Gothic" panose="020B0502020202020204" pitchFamily="34" charset="0"/>
              </a:rPr>
              <a:t> </a:t>
            </a:r>
            <a:r>
              <a:rPr lang="en-US" sz="1400" dirty="0" smtClean="0">
                <a:latin typeface="Century Gothic" panose="020B0502020202020204" pitchFamily="34" charset="0"/>
              </a:rPr>
              <a:t>criteria.</a:t>
            </a:r>
            <a:endParaRPr lang="en-US" sz="1400" dirty="0">
              <a:latin typeface="Century Gothic" panose="020B0502020202020204" pitchFamily="34" charset="0"/>
            </a:endParaRPr>
          </a:p>
          <a:p>
            <a:r>
              <a:rPr lang="de-DE" sz="1400" dirty="0">
                <a:latin typeface="Century Gothic" panose="020B0502020202020204" pitchFamily="34" charset="0"/>
              </a:rPr>
              <a:t>-&gt; Proposal to include n</a:t>
            </a:r>
            <a:r>
              <a:rPr lang="en-US" sz="1400" dirty="0">
                <a:latin typeface="Century Gothic" panose="020B0502020202020204" pitchFamily="34" charset="0"/>
              </a:rPr>
              <a:t>on-locked transmission </a:t>
            </a:r>
            <a:r>
              <a:rPr lang="en-US" sz="1400" dirty="0" smtClean="0">
                <a:latin typeface="Century Gothic" panose="020B0502020202020204" pitchFamily="34" charset="0"/>
              </a:rPr>
              <a:t>cases          </a:t>
            </a:r>
          </a:p>
          <a:p>
            <a:r>
              <a:rPr lang="en-US" sz="1400" dirty="0">
                <a:latin typeface="Century Gothic" panose="020B0502020202020204" pitchFamily="34" charset="0"/>
              </a:rPr>
              <a:t> </a:t>
            </a:r>
            <a:r>
              <a:rPr lang="en-US" sz="1400" dirty="0" smtClean="0">
                <a:latin typeface="Century Gothic" panose="020B0502020202020204" pitchFamily="34" charset="0"/>
              </a:rPr>
              <a:t>    Target=80km/h</a:t>
            </a:r>
            <a:endParaRPr lang="en-US" sz="1400" dirty="0">
              <a:latin typeface="Century Gothic" panose="020B0502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079029"/>
            <a:ext cx="3456384" cy="531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stCxn id="11" idx="1"/>
            <a:endCxn id="8" idx="3"/>
          </p:cNvCxnSpPr>
          <p:nvPr/>
        </p:nvCxnSpPr>
        <p:spPr>
          <a:xfrm flipH="1">
            <a:off x="5580109" y="4170759"/>
            <a:ext cx="3" cy="43227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5580112" y="3798093"/>
            <a:ext cx="3106688" cy="745332"/>
          </a:xfrm>
          <a:prstGeom prst="round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7280" y="3362325"/>
            <a:ext cx="5192829" cy="248142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211502" y="0"/>
            <a:ext cx="8726759" cy="875204"/>
          </a:xfrm>
          <a:prstGeom prst="rect">
            <a:avLst/>
          </a:prstGeom>
        </p:spPr>
        <p:txBody>
          <a:bodyPr lIns="0" tIns="36000" rIns="0" bIns="36000" anchor="ctr" anchorCtr="0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400" b="1" kern="1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Feedback on current procedure</a:t>
            </a:r>
            <a:endParaRPr lang="en-US" dirty="0"/>
          </a:p>
          <a:p>
            <a:r>
              <a:rPr lang="de-DE" sz="1200" dirty="0" smtClean="0"/>
              <a:t>Flow chart (2 of 2)</a:t>
            </a:r>
            <a:endParaRPr lang="de-DE" sz="1200" dirty="0"/>
          </a:p>
        </p:txBody>
      </p:sp>
      <p:sp>
        <p:nvSpPr>
          <p:cNvPr id="2" name="Rectangle 1"/>
          <p:cNvSpPr/>
          <p:nvPr/>
        </p:nvSpPr>
        <p:spPr>
          <a:xfrm>
            <a:off x="6050234" y="6404327"/>
            <a:ext cx="27127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latin typeface="Century Gothic" panose="020B0502020202020204" pitchFamily="34" charset="0"/>
              </a:rPr>
              <a:t> Source: Figure 3 of ECE/TRANS/WP.29/GRB/2017/2 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68052" y="6425620"/>
            <a:ext cx="247087" cy="226591"/>
          </a:xfrm>
        </p:spPr>
        <p:txBody>
          <a:bodyPr/>
          <a:lstStyle/>
          <a:p>
            <a:fld id="{233B3670-7CFA-4AE8-BD91-982E0BBFB5F8}" type="slidenum">
              <a:rPr lang="en-US" noProof="0" smtClean="0"/>
              <a:pPr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70709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06802" y="1178717"/>
            <a:ext cx="7003648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buClr>
                <a:srgbClr val="FA0057"/>
              </a:buClr>
              <a:buSzPct val="80000"/>
              <a:buFont typeface="Wingdings" panose="05000000000000000000" pitchFamily="2" charset="2"/>
              <a:buChar char=""/>
            </a:pPr>
            <a:r>
              <a:rPr lang="en-US" sz="1400" b="1" dirty="0" smtClean="0">
                <a:latin typeface="Century Gothic" panose="020B0502020202020204" pitchFamily="34" charset="0"/>
              </a:rPr>
              <a:t>Application of variable exhaust system valve</a:t>
            </a:r>
          </a:p>
          <a:p>
            <a:pPr marL="342900" lvl="1" indent="-342900">
              <a:buClr>
                <a:srgbClr val="FA0057"/>
              </a:buClr>
              <a:buSzPct val="80000"/>
              <a:buFont typeface="Wingdings" panose="05000000000000000000" pitchFamily="2" charset="2"/>
              <a:buChar char=""/>
            </a:pPr>
            <a:endParaRPr lang="de-DE" sz="1400" b="1" dirty="0" smtClean="0">
              <a:latin typeface="Century Gothic" panose="020B0502020202020204" pitchFamily="34" charset="0"/>
            </a:endParaRPr>
          </a:p>
          <a:p>
            <a:pPr marL="342900" lvl="1" indent="-342900">
              <a:buClr>
                <a:srgbClr val="FA0057"/>
              </a:buClr>
              <a:buSzPct val="80000"/>
              <a:buFont typeface="Wingdings" panose="05000000000000000000" pitchFamily="2" charset="2"/>
              <a:buChar char=""/>
            </a:pPr>
            <a:endParaRPr lang="en-US" sz="1400" b="1" dirty="0">
              <a:latin typeface="Century Gothic" panose="020B0502020202020204" pitchFamily="34" charset="0"/>
            </a:endParaRPr>
          </a:p>
          <a:p>
            <a:pPr marL="742950" lvl="2" indent="-285750">
              <a:buFont typeface="Wingdings" panose="05000000000000000000" pitchFamily="2" charset="2"/>
              <a:buChar char="v"/>
            </a:pPr>
            <a:r>
              <a:rPr lang="de-DE" sz="1400" b="1" dirty="0" err="1">
                <a:latin typeface="Century Gothic" panose="020B0502020202020204" pitchFamily="34" charset="0"/>
              </a:rPr>
              <a:t>Example</a:t>
            </a:r>
            <a:r>
              <a:rPr lang="de-DE" sz="1400" b="1" dirty="0">
                <a:latin typeface="Century Gothic" panose="020B0502020202020204" pitchFamily="34" charset="0"/>
              </a:rPr>
              <a:t>: </a:t>
            </a:r>
            <a:r>
              <a:rPr lang="de-DE" sz="1400" b="1" dirty="0" err="1">
                <a:latin typeface="Century Gothic" panose="020B0502020202020204" pitchFamily="34" charset="0"/>
              </a:rPr>
              <a:t>Vehicle</a:t>
            </a:r>
            <a:r>
              <a:rPr lang="de-DE" sz="1400" b="1" dirty="0">
                <a:latin typeface="Century Gothic" panose="020B0502020202020204" pitchFamily="34" charset="0"/>
              </a:rPr>
              <a:t> </a:t>
            </a:r>
            <a:r>
              <a:rPr lang="de-DE" sz="1400" b="1" dirty="0" err="1">
                <a:latin typeface="Century Gothic" panose="020B0502020202020204" pitchFamily="34" charset="0"/>
              </a:rPr>
              <a:t>with</a:t>
            </a:r>
            <a:r>
              <a:rPr lang="de-DE" sz="1400" b="1" dirty="0">
                <a:latin typeface="Century Gothic" panose="020B0502020202020204" pitchFamily="34" charset="0"/>
              </a:rPr>
              <a:t> PMR&gt;160kW/t </a:t>
            </a:r>
            <a:r>
              <a:rPr lang="de-DE" sz="1400" b="1" dirty="0" err="1">
                <a:latin typeface="Century Gothic" panose="020B0502020202020204" pitchFamily="34" charset="0"/>
              </a:rPr>
              <a:t>with</a:t>
            </a:r>
            <a:r>
              <a:rPr lang="de-DE" sz="1400" b="1" dirty="0">
                <a:latin typeface="Century Gothic" panose="020B0502020202020204" pitchFamily="34" charset="0"/>
              </a:rPr>
              <a:t> </a:t>
            </a:r>
            <a:r>
              <a:rPr lang="de-DE" sz="1400" b="1" dirty="0" err="1">
                <a:latin typeface="Century Gothic" panose="020B0502020202020204" pitchFamily="34" charset="0"/>
              </a:rPr>
              <a:t>by</a:t>
            </a:r>
            <a:r>
              <a:rPr lang="de-DE" sz="1400" b="1" dirty="0">
                <a:latin typeface="Century Gothic" panose="020B0502020202020204" pitchFamily="34" charset="0"/>
              </a:rPr>
              <a:t>-pass </a:t>
            </a:r>
            <a:r>
              <a:rPr lang="de-DE" sz="1400" b="1" dirty="0" err="1">
                <a:latin typeface="Century Gothic" panose="020B0502020202020204" pitchFamily="34" charset="0"/>
              </a:rPr>
              <a:t>valve</a:t>
            </a:r>
            <a:r>
              <a:rPr lang="de-DE" sz="1400" b="1" dirty="0">
                <a:latin typeface="Century Gothic" panose="020B0502020202020204" pitchFamily="34" charset="0"/>
              </a:rPr>
              <a:t> (</a:t>
            </a:r>
            <a:r>
              <a:rPr lang="de-DE" sz="1400" b="1" dirty="0" err="1">
                <a:latin typeface="Century Gothic" panose="020B0502020202020204" pitchFamily="34" charset="0"/>
              </a:rPr>
              <a:t>worst</a:t>
            </a:r>
            <a:r>
              <a:rPr lang="de-DE" sz="1400" b="1" dirty="0">
                <a:latin typeface="Century Gothic" panose="020B0502020202020204" pitchFamily="34" charset="0"/>
              </a:rPr>
              <a:t> </a:t>
            </a:r>
            <a:r>
              <a:rPr lang="de-DE" sz="1400" b="1" dirty="0" err="1">
                <a:latin typeface="Century Gothic" panose="020B0502020202020204" pitchFamily="34" charset="0"/>
              </a:rPr>
              <a:t>case</a:t>
            </a:r>
            <a:r>
              <a:rPr lang="de-DE" sz="1400" b="1" dirty="0">
                <a:latin typeface="Century Gothic" panose="020B0502020202020204" pitchFamily="34" charset="0"/>
              </a:rPr>
              <a:t>)</a:t>
            </a:r>
          </a:p>
          <a:p>
            <a:endParaRPr lang="en-US" sz="1400" dirty="0" smtClean="0">
              <a:latin typeface="Century Gothic" panose="020B0502020202020204" pitchFamily="34" charset="0"/>
            </a:endParaRP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endParaRPr lang="en-US" sz="1400" dirty="0" smtClean="0">
              <a:latin typeface="Century Gothic" panose="020B0502020202020204" pitchFamily="34" charset="0"/>
            </a:endParaRP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endParaRPr lang="en-US" sz="1400" dirty="0" smtClean="0">
              <a:latin typeface="Century Gothic" panose="020B0502020202020204" pitchFamily="34" charset="0"/>
            </a:endParaRP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endParaRPr lang="en-US" sz="1400" dirty="0" smtClean="0">
              <a:latin typeface="Century Gothic" panose="020B0502020202020204" pitchFamily="34" charset="0"/>
            </a:endParaRP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endParaRPr lang="en-US" sz="1400" dirty="0" smtClean="0">
              <a:latin typeface="Century Gothic" panose="020B0502020202020204" pitchFamily="34" charset="0"/>
            </a:endParaRP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endParaRPr lang="en-US" sz="1400" dirty="0" smtClean="0">
              <a:latin typeface="Century Gothic" panose="020B0502020202020204" pitchFamily="34" charset="0"/>
            </a:endParaRP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endParaRPr lang="en-US" sz="1400" dirty="0" smtClean="0">
              <a:latin typeface="Century Gothic" panose="020B0502020202020204" pitchFamily="34" charset="0"/>
            </a:endParaRPr>
          </a:p>
          <a:p>
            <a:endParaRPr lang="en-US" sz="1400" dirty="0">
              <a:latin typeface="Century Gothic" panose="020B0502020202020204" pitchFamily="34" charset="0"/>
            </a:endParaRPr>
          </a:p>
          <a:p>
            <a:endParaRPr lang="en-US" sz="1400" dirty="0" smtClean="0">
              <a:latin typeface="Century Gothic" panose="020B0502020202020204" pitchFamily="34" charset="0"/>
            </a:endParaRPr>
          </a:p>
          <a:p>
            <a:r>
              <a:rPr lang="en-US" sz="1400" dirty="0" smtClean="0">
                <a:latin typeface="Century Gothic" panose="020B0502020202020204" pitchFamily="34" charset="0"/>
              </a:rPr>
              <a:t>Variable </a:t>
            </a:r>
            <a:r>
              <a:rPr lang="en-US" sz="1400" dirty="0">
                <a:latin typeface="Century Gothic" panose="020B0502020202020204" pitchFamily="34" charset="0"/>
              </a:rPr>
              <a:t>exhaust system </a:t>
            </a:r>
            <a:r>
              <a:rPr lang="en-US" sz="1400" dirty="0" smtClean="0">
                <a:latin typeface="Century Gothic" panose="020B0502020202020204" pitchFamily="34" charset="0"/>
              </a:rPr>
              <a:t>valves </a:t>
            </a:r>
            <a:r>
              <a:rPr lang="en-US" sz="1400" dirty="0">
                <a:latin typeface="Century Gothic" panose="020B0502020202020204" pitchFamily="34" charset="0"/>
              </a:rPr>
              <a:t>help to comply with Annex 3 </a:t>
            </a:r>
          </a:p>
          <a:p>
            <a:r>
              <a:rPr lang="en-US" sz="1400" dirty="0">
                <a:latin typeface="Century Gothic" panose="020B0502020202020204" pitchFamily="34" charset="0"/>
              </a:rPr>
              <a:t>while retaining compliant according to Annex 7.</a:t>
            </a:r>
            <a:endParaRPr lang="de-DE" sz="14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dirty="0" smtClean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211502" y="0"/>
            <a:ext cx="8726759" cy="875204"/>
          </a:xfrm>
          <a:prstGeom prst="rect">
            <a:avLst/>
          </a:prstGeom>
        </p:spPr>
        <p:txBody>
          <a:bodyPr lIns="0" tIns="36000" rIns="0" bIns="36000" anchor="ctr" anchorCtr="0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400" b="1" kern="1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de-DE" dirty="0" smtClean="0"/>
          </a:p>
          <a:p>
            <a:r>
              <a:rPr lang="de-DE" dirty="0"/>
              <a:t>Feedback on current procedure</a:t>
            </a:r>
            <a:endParaRPr lang="en-US" dirty="0"/>
          </a:p>
          <a:p>
            <a:r>
              <a:rPr lang="de-DE" sz="1200" dirty="0" smtClean="0"/>
              <a:t>Application of electronically controlled technologies (1 of 3)</a:t>
            </a:r>
            <a:endParaRPr lang="de-DE" sz="1200" dirty="0"/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181" y="2366964"/>
            <a:ext cx="2890837" cy="207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4020" y="2271714"/>
            <a:ext cx="26885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 smtClean="0">
                <a:latin typeface="Century Gothic" panose="020B0502020202020204" pitchFamily="34" charset="0"/>
              </a:rPr>
              <a:t>Slope assessment for lowest valid gear</a:t>
            </a:r>
            <a:endParaRPr lang="en-US" sz="1050" b="1" dirty="0">
              <a:latin typeface="Century Gothic" panose="020B0502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60180" y="2271713"/>
            <a:ext cx="2921795" cy="220005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09689"/>
            <a:ext cx="4133364" cy="232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stCxn id="4" idx="1"/>
          </p:cNvCxnSpPr>
          <p:nvPr/>
        </p:nvCxnSpPr>
        <p:spPr>
          <a:xfrm flipH="1">
            <a:off x="2867025" y="3371739"/>
            <a:ext cx="2393155" cy="4573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914" y="2249471"/>
            <a:ext cx="988423" cy="926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406801" y="1781175"/>
            <a:ext cx="8403824" cy="2943225"/>
          </a:xfrm>
          <a:prstGeom prst="round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68052" y="6425620"/>
            <a:ext cx="247087" cy="226591"/>
          </a:xfrm>
        </p:spPr>
        <p:txBody>
          <a:bodyPr/>
          <a:lstStyle/>
          <a:p>
            <a:fld id="{233B3670-7CFA-4AE8-BD91-982E0BBFB5F8}" type="slidenum">
              <a:rPr lang="en-US" noProof="0" smtClean="0"/>
              <a:pPr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0378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06801" y="1185360"/>
            <a:ext cx="798472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buClr>
                <a:srgbClr val="FA0057"/>
              </a:buClr>
              <a:buSzPct val="80000"/>
              <a:buFont typeface="Wingdings" panose="05000000000000000000" pitchFamily="2" charset="2"/>
              <a:buChar char=""/>
            </a:pPr>
            <a:r>
              <a:rPr lang="en-US" sz="1400" b="1" dirty="0" smtClean="0">
                <a:latin typeface="Century Gothic" panose="020B0502020202020204" pitchFamily="34" charset="0"/>
              </a:rPr>
              <a:t>Application of sound box</a:t>
            </a:r>
          </a:p>
          <a:p>
            <a:pPr marL="342900" lvl="1" indent="-342900">
              <a:buClr>
                <a:srgbClr val="FA0057"/>
              </a:buClr>
              <a:buSzPct val="80000"/>
              <a:buFont typeface="Wingdings" panose="05000000000000000000" pitchFamily="2" charset="2"/>
              <a:buChar char=""/>
            </a:pPr>
            <a:endParaRPr lang="de-DE" sz="1400" dirty="0" smtClean="0"/>
          </a:p>
          <a:p>
            <a:pPr marL="0" lvl="1">
              <a:buClr>
                <a:srgbClr val="FA0057"/>
              </a:buClr>
              <a:buSzPct val="80000"/>
            </a:pPr>
            <a:endParaRPr lang="en-US" sz="1400" dirty="0" smtClean="0"/>
          </a:p>
          <a:p>
            <a:pPr marL="742950" lvl="2" indent="-285750">
              <a:buFont typeface="Wingdings" panose="05000000000000000000" pitchFamily="2" charset="2"/>
              <a:buChar char="v"/>
            </a:pPr>
            <a:r>
              <a:rPr lang="de-DE" sz="1400" b="1" dirty="0" err="1">
                <a:latin typeface="Century Gothic" panose="020B0502020202020204" pitchFamily="34" charset="0"/>
              </a:rPr>
              <a:t>Example</a:t>
            </a:r>
            <a:r>
              <a:rPr lang="de-DE" sz="1400" b="1" dirty="0">
                <a:latin typeface="Century Gothic" panose="020B0502020202020204" pitchFamily="34" charset="0"/>
              </a:rPr>
              <a:t>: </a:t>
            </a:r>
            <a:r>
              <a:rPr lang="de-DE" sz="1400" b="1" dirty="0" err="1">
                <a:latin typeface="Century Gothic" panose="020B0502020202020204" pitchFamily="34" charset="0"/>
              </a:rPr>
              <a:t>Vehicle</a:t>
            </a:r>
            <a:r>
              <a:rPr lang="de-DE" sz="1400" b="1" dirty="0">
                <a:latin typeface="Century Gothic" panose="020B0502020202020204" pitchFamily="34" charset="0"/>
              </a:rPr>
              <a:t> </a:t>
            </a:r>
            <a:r>
              <a:rPr lang="de-DE" sz="1400" b="1" dirty="0" err="1">
                <a:latin typeface="Century Gothic" panose="020B0502020202020204" pitchFamily="34" charset="0"/>
              </a:rPr>
              <a:t>with</a:t>
            </a:r>
            <a:r>
              <a:rPr lang="de-DE" sz="1400" b="1" dirty="0">
                <a:latin typeface="Century Gothic" panose="020B0502020202020204" pitchFamily="34" charset="0"/>
              </a:rPr>
              <a:t> PMR&lt;120kW/t </a:t>
            </a:r>
            <a:r>
              <a:rPr lang="de-DE" sz="1400" b="1" dirty="0" err="1">
                <a:latin typeface="Century Gothic" panose="020B0502020202020204" pitchFamily="34" charset="0"/>
              </a:rPr>
              <a:t>with</a:t>
            </a:r>
            <a:r>
              <a:rPr lang="de-DE" sz="1400" b="1" dirty="0">
                <a:latin typeface="Century Gothic" panose="020B0502020202020204" pitchFamily="34" charset="0"/>
              </a:rPr>
              <a:t> </a:t>
            </a:r>
            <a:r>
              <a:rPr lang="de-DE" sz="1400" b="1" dirty="0" err="1">
                <a:latin typeface="Century Gothic" panose="020B0502020202020204" pitchFamily="34" charset="0"/>
              </a:rPr>
              <a:t>sound</a:t>
            </a:r>
            <a:r>
              <a:rPr lang="de-DE" sz="1400" b="1" dirty="0">
                <a:latin typeface="Century Gothic" panose="020B0502020202020204" pitchFamily="34" charset="0"/>
              </a:rPr>
              <a:t> box</a:t>
            </a:r>
          </a:p>
          <a:p>
            <a:endParaRPr lang="de-DE" sz="1400" dirty="0" smtClean="0">
              <a:latin typeface="Century Gothic" panose="020B0502020202020204" pitchFamily="34" charset="0"/>
            </a:endParaRPr>
          </a:p>
          <a:p>
            <a:endParaRPr lang="de-DE" sz="1400" dirty="0">
              <a:latin typeface="Century Gothic" panose="020B0502020202020204" pitchFamily="34" charset="0"/>
            </a:endParaRPr>
          </a:p>
          <a:p>
            <a:endParaRPr lang="de-DE" sz="1400" dirty="0" smtClean="0">
              <a:latin typeface="Century Gothic" panose="020B0502020202020204" pitchFamily="34" charset="0"/>
            </a:endParaRPr>
          </a:p>
          <a:p>
            <a:endParaRPr lang="de-DE" sz="1400" dirty="0">
              <a:latin typeface="Century Gothic" panose="020B0502020202020204" pitchFamily="34" charset="0"/>
            </a:endParaRPr>
          </a:p>
          <a:p>
            <a:endParaRPr lang="de-DE" sz="1400" dirty="0" smtClean="0">
              <a:latin typeface="Century Gothic" panose="020B0502020202020204" pitchFamily="34" charset="0"/>
            </a:endParaRPr>
          </a:p>
          <a:p>
            <a:endParaRPr lang="de-DE" sz="1400" dirty="0">
              <a:latin typeface="Century Gothic" panose="020B0502020202020204" pitchFamily="34" charset="0"/>
            </a:endParaRPr>
          </a:p>
          <a:p>
            <a:endParaRPr lang="de-DE" sz="1400" dirty="0" smtClean="0">
              <a:latin typeface="Century Gothic" panose="020B0502020202020204" pitchFamily="34" charset="0"/>
            </a:endParaRPr>
          </a:p>
          <a:p>
            <a:endParaRPr lang="de-DE" sz="1400" dirty="0">
              <a:latin typeface="Century Gothic" panose="020B0502020202020204" pitchFamily="34" charset="0"/>
            </a:endParaRPr>
          </a:p>
          <a:p>
            <a:endParaRPr lang="de-DE" sz="1400" dirty="0" smtClean="0">
              <a:latin typeface="Century Gothic" panose="020B0502020202020204" pitchFamily="34" charset="0"/>
            </a:endParaRPr>
          </a:p>
          <a:p>
            <a:endParaRPr lang="de-DE" sz="1400" dirty="0">
              <a:latin typeface="Century Gothic" panose="020B0502020202020204" pitchFamily="34" charset="0"/>
            </a:endParaRPr>
          </a:p>
          <a:p>
            <a:endParaRPr lang="de-DE" sz="1400" dirty="0" smtClean="0">
              <a:latin typeface="Century Gothic" panose="020B0502020202020204" pitchFamily="34" charset="0"/>
            </a:endParaRPr>
          </a:p>
          <a:p>
            <a:endParaRPr lang="de-DE" sz="1400" dirty="0">
              <a:latin typeface="Century Gothic" panose="020B0502020202020204" pitchFamily="34" charset="0"/>
            </a:endParaRPr>
          </a:p>
          <a:p>
            <a:endParaRPr lang="de-DE" sz="1400" dirty="0" smtClean="0">
              <a:latin typeface="Century Gothic" panose="020B0502020202020204" pitchFamily="34" charset="0"/>
            </a:endParaRPr>
          </a:p>
          <a:p>
            <a:endParaRPr lang="de-DE" sz="1400" dirty="0">
              <a:latin typeface="Century Gothic" panose="020B0502020202020204" pitchFamily="34" charset="0"/>
            </a:endParaRPr>
          </a:p>
          <a:p>
            <a:endParaRPr lang="de-DE" sz="1400" dirty="0" smtClean="0">
              <a:latin typeface="Century Gothic" panose="020B0502020202020204" pitchFamily="34" charset="0"/>
            </a:endParaRPr>
          </a:p>
          <a:p>
            <a:r>
              <a:rPr lang="de-DE" sz="1400" dirty="0" smtClean="0">
                <a:latin typeface="Century Gothic" panose="020B0502020202020204" pitchFamily="34" charset="0"/>
              </a:rPr>
              <a:t>A proper sound box application does not significantly increase the emitted noise (Annex 3)                                                nor does it affect the linearity of noise emission (Annex 7).</a:t>
            </a:r>
            <a:endParaRPr lang="en-US" sz="14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 smtClean="0"/>
          </a:p>
          <a:p>
            <a:r>
              <a:rPr lang="de-DE" sz="1400" dirty="0" smtClean="0">
                <a:latin typeface="Century Gothic" panose="020B0502020202020204" pitchFamily="34" charset="0"/>
              </a:rPr>
              <a:t>-&gt; </a:t>
            </a:r>
            <a:r>
              <a:rPr lang="de-DE" sz="1400" dirty="0">
                <a:latin typeface="Century Gothic" panose="020B0502020202020204" pitchFamily="34" charset="0"/>
              </a:rPr>
              <a:t>Sound box systems may also be used for cancellation (upcoming </a:t>
            </a:r>
            <a:r>
              <a:rPr lang="de-DE" sz="1400" dirty="0" err="1">
                <a:latin typeface="Century Gothic" panose="020B0502020202020204" pitchFamily="34" charset="0"/>
              </a:rPr>
              <a:t>phases</a:t>
            </a:r>
            <a:r>
              <a:rPr lang="de-DE" sz="1400" dirty="0" smtClean="0">
                <a:latin typeface="Century Gothic" panose="020B0502020202020204" pitchFamily="34" charset="0"/>
              </a:rPr>
              <a:t>).</a:t>
            </a:r>
            <a:endParaRPr lang="de-DE" sz="1400" dirty="0">
              <a:latin typeface="Century Gothic" panose="020B0502020202020204" pitchFamily="34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211502" y="0"/>
            <a:ext cx="8726759" cy="875204"/>
          </a:xfrm>
          <a:prstGeom prst="rect">
            <a:avLst/>
          </a:prstGeom>
        </p:spPr>
        <p:txBody>
          <a:bodyPr lIns="0" tIns="36000" rIns="0" bIns="36000" anchor="ctr" anchorCtr="0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400" b="1" kern="1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de-DE" dirty="0" smtClean="0"/>
          </a:p>
          <a:p>
            <a:r>
              <a:rPr lang="de-DE" dirty="0"/>
              <a:t>Feedback on current procedure</a:t>
            </a:r>
            <a:endParaRPr lang="en-US" dirty="0"/>
          </a:p>
          <a:p>
            <a:r>
              <a:rPr lang="de-DE" sz="1200" dirty="0" smtClean="0"/>
              <a:t>Application </a:t>
            </a:r>
            <a:r>
              <a:rPr lang="de-DE" sz="1200" dirty="0"/>
              <a:t>of electronically controlled </a:t>
            </a:r>
            <a:r>
              <a:rPr lang="de-DE" sz="1200" dirty="0" smtClean="0"/>
              <a:t>technologies (2 of 3)</a:t>
            </a:r>
            <a:endParaRPr lang="de-DE" sz="1200" dirty="0"/>
          </a:p>
          <a:p>
            <a:endParaRPr lang="en-US" dirty="0"/>
          </a:p>
        </p:txBody>
      </p:sp>
      <p:pic>
        <p:nvPicPr>
          <p:cNvPr id="3075" name="Picture 3" descr="Z:\E\Global Engineering\COC\Cold End\09 Home\Schindele\Legislation\7.conferences\INTERNOISE\paper\ds5_run2_mic_right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" t="5556" r="3056" b="41560"/>
          <a:stretch>
            <a:fillRect/>
          </a:stretch>
        </p:blipFill>
        <p:spPr bwMode="auto">
          <a:xfrm>
            <a:off x="4819650" y="2555982"/>
            <a:ext cx="3839384" cy="152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249927" y="2372365"/>
            <a:ext cx="29788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Sound box off		  Sound box on</a:t>
            </a:r>
          </a:p>
          <a:p>
            <a:endParaRPr lang="de-DE" sz="1200" b="1" dirty="0"/>
          </a:p>
          <a:p>
            <a:endParaRPr lang="de-DE" sz="1200" b="1" dirty="0" smtClean="0"/>
          </a:p>
          <a:p>
            <a:endParaRPr lang="de-DE" sz="1200" b="1" dirty="0"/>
          </a:p>
          <a:p>
            <a:endParaRPr lang="de-DE" sz="1200" b="1" dirty="0" smtClean="0"/>
          </a:p>
          <a:p>
            <a:endParaRPr lang="de-DE" sz="1200" b="1" dirty="0"/>
          </a:p>
          <a:p>
            <a:endParaRPr lang="de-DE" sz="1200" b="1" dirty="0" smtClean="0"/>
          </a:p>
          <a:p>
            <a:endParaRPr lang="de-DE" sz="1200" b="1" dirty="0"/>
          </a:p>
          <a:p>
            <a:endParaRPr lang="de-DE" sz="1200" b="1" dirty="0" smtClean="0"/>
          </a:p>
          <a:p>
            <a:r>
              <a:rPr lang="de-DE" sz="1200" b="1" dirty="0" smtClean="0"/>
              <a:t>                 -&gt;Linear addition of sound</a:t>
            </a:r>
            <a:endParaRPr lang="en-US" sz="12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282976" y="2309812"/>
            <a:ext cx="4756558" cy="2357437"/>
            <a:chOff x="282976" y="2795587"/>
            <a:chExt cx="4756558" cy="2357437"/>
          </a:xfrm>
        </p:grpSpPr>
        <p:pic>
          <p:nvPicPr>
            <p:cNvPr id="3" name="Chart 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976" y="2795587"/>
              <a:ext cx="4756558" cy="235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1610" y="3027979"/>
              <a:ext cx="962025" cy="446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8449">
            <a:off x="2857336" y="2042310"/>
            <a:ext cx="1409400" cy="109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406801" y="1781175"/>
            <a:ext cx="8403824" cy="2943225"/>
          </a:xfrm>
          <a:prstGeom prst="round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68052" y="6425620"/>
            <a:ext cx="247087" cy="226591"/>
          </a:xfrm>
        </p:spPr>
        <p:txBody>
          <a:bodyPr/>
          <a:lstStyle/>
          <a:p>
            <a:fld id="{233B3670-7CFA-4AE8-BD91-982E0BBFB5F8}" type="slidenum">
              <a:rPr lang="en-US" noProof="0" smtClean="0"/>
              <a:pPr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94079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755" y="1404092"/>
            <a:ext cx="5090219" cy="3632421"/>
          </a:xfrm>
        </p:spPr>
        <p:txBody>
          <a:bodyPr>
            <a:noAutofit/>
          </a:bodyPr>
          <a:lstStyle/>
          <a:p>
            <a:r>
              <a:rPr lang="de-DE" sz="1600" dirty="0"/>
              <a:t>Application of electronically controlled technologies helps to achieve compliance with Annex 3 while retaining compliant with Annex 7.</a:t>
            </a:r>
          </a:p>
          <a:p>
            <a:endParaRPr lang="de-DE" sz="1600" dirty="0"/>
          </a:p>
          <a:p>
            <a:r>
              <a:rPr lang="de-DE" sz="1600" dirty="0"/>
              <a:t>Electronically controlled technologies (sound box for noise cancellation and electrical valves) are important products to reduce the noise emission and </a:t>
            </a:r>
            <a:r>
              <a:rPr lang="de-DE" sz="1600" dirty="0" smtClean="0"/>
              <a:t>ensure compliance</a:t>
            </a:r>
            <a:r>
              <a:rPr lang="de-DE" sz="1600" dirty="0"/>
              <a:t> </a:t>
            </a:r>
            <a:r>
              <a:rPr lang="de-DE" sz="1600" dirty="0" smtClean="0"/>
              <a:t>in the future.</a:t>
            </a:r>
          </a:p>
          <a:p>
            <a:endParaRPr lang="de-DE" sz="1600" dirty="0"/>
          </a:p>
          <a:p>
            <a:r>
              <a:rPr lang="de-DE" sz="1600" dirty="0" smtClean="0"/>
              <a:t>However, a clear definition of the „modes“ to be tested (e.g. solution 2 in proposal by „ASEP-02-09“) may be required.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3670-7CFA-4AE8-BD91-982E0BBFB5F8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211502" y="0"/>
            <a:ext cx="8726759" cy="875204"/>
          </a:xfrm>
          <a:prstGeom prst="rect">
            <a:avLst/>
          </a:prstGeom>
        </p:spPr>
        <p:txBody>
          <a:bodyPr lIns="0" tIns="36000" rIns="0" bIns="36000" anchor="ctr" anchorCtr="0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400" b="1" kern="1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de-DE" dirty="0" smtClean="0"/>
          </a:p>
          <a:p>
            <a:r>
              <a:rPr lang="de-DE" dirty="0"/>
              <a:t>Feedback on current procedure</a:t>
            </a:r>
            <a:endParaRPr lang="en-US" dirty="0"/>
          </a:p>
          <a:p>
            <a:r>
              <a:rPr lang="de-DE" sz="1200" dirty="0" smtClean="0"/>
              <a:t>Application </a:t>
            </a:r>
            <a:r>
              <a:rPr lang="de-DE" sz="1200" dirty="0"/>
              <a:t>of electronically controlled </a:t>
            </a:r>
            <a:r>
              <a:rPr lang="de-DE" sz="1200" dirty="0" smtClean="0"/>
              <a:t>technologies (3 of 3)</a:t>
            </a:r>
            <a:endParaRPr lang="de-DE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275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2348314" y="2410420"/>
            <a:ext cx="44473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/>
              <a:t>Thank you for </a:t>
            </a:r>
          </a:p>
          <a:p>
            <a:pPr algn="ctr"/>
            <a:r>
              <a:rPr lang="en-US" sz="5400" dirty="0"/>
              <a:t>y</a:t>
            </a:r>
            <a:r>
              <a:rPr lang="en-US" sz="5400" dirty="0" smtClean="0"/>
              <a:t>our Attention.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9227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plate Clean Mobility 4 3">
  <a:themeElements>
    <a:clrScheme name="Faurecia">
      <a:dk1>
        <a:srgbClr val="001884"/>
      </a:dk1>
      <a:lt1>
        <a:srgbClr val="FFFFFF"/>
      </a:lt1>
      <a:dk2>
        <a:srgbClr val="575756"/>
      </a:dk2>
      <a:lt2>
        <a:srgbClr val="FA0057"/>
      </a:lt2>
      <a:accent1>
        <a:srgbClr val="00AAA8"/>
      </a:accent1>
      <a:accent2>
        <a:srgbClr val="FFCC00"/>
      </a:accent2>
      <a:accent3>
        <a:srgbClr val="CF122E"/>
      </a:accent3>
      <a:accent4>
        <a:srgbClr val="458AC9"/>
      </a:accent4>
      <a:accent5>
        <a:srgbClr val="B4DEDF"/>
      </a:accent5>
      <a:accent6>
        <a:srgbClr val="FFF29A"/>
      </a:accent6>
      <a:hlink>
        <a:srgbClr val="F1896E"/>
      </a:hlink>
      <a:folHlink>
        <a:srgbClr val="AEC9E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lean 4 3" id="{84D40B53-88E6-4C68-855E-193113D2D5D4}" vid="{7EE7B581-0997-4FB8-B16C-C6A59130960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D93998378FCC4EA07AF806DBCFE58E" ma:contentTypeVersion="0" ma:contentTypeDescription="Create a new document." ma:contentTypeScope="" ma:versionID="b1fac9e65e2438e6547b8526e7d37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6BFEA-FBE1-436C-843A-DDAF202DEE8B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793F30E-5044-4C27-9E72-3C910D8940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569766-A94E-4B7E-A7DE-4D14D9C5FC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Clean Mobility 4 3</Template>
  <TotalTime>0</TotalTime>
  <Words>501</Words>
  <Application>Microsoft Office PowerPoint</Application>
  <PresentationFormat>On-screen Show (4:3)</PresentationFormat>
  <Paragraphs>140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Template Clean Mobility 4 3</vt:lpstr>
      <vt:lpstr>CLEPA Input for 3rd IWG ASEP meeting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Faurecia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BINDER Benjamin</dc:creator>
  <cp:lastModifiedBy>schindt</cp:lastModifiedBy>
  <cp:revision>85</cp:revision>
  <dcterms:created xsi:type="dcterms:W3CDTF">2017-02-10T05:43:21Z</dcterms:created>
  <dcterms:modified xsi:type="dcterms:W3CDTF">2017-05-10T06:06:11Z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0x0101003FD93998378FCC4EA07AF806DBCFE58E</vt:lpwstr>
  </property>
</Properties>
</file>