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74" r:id="rId3"/>
    <p:sldId id="272" r:id="rId4"/>
    <p:sldId id="271" r:id="rId5"/>
    <p:sldId id="270" r:id="rId6"/>
    <p:sldId id="273" r:id="rId7"/>
    <p:sldId id="277" r:id="rId8"/>
    <p:sldId id="278" r:id="rId9"/>
    <p:sldId id="279" r:id="rId10"/>
    <p:sldId id="264" r:id="rId11"/>
    <p:sldId id="265" r:id="rId12"/>
    <p:sldId id="280" r:id="rId13"/>
    <p:sldId id="281" r:id="rId14"/>
    <p:sldId id="275" r:id="rId15"/>
  </p:sldIdLst>
  <p:sldSz cx="9144000" cy="6858000" type="screen4x3"/>
  <p:notesSz cx="6802438" cy="9934575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A111915-BE36-4E01-A7E5-04B1672EAD32}" styleName="淡色スタイル 2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748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798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2863" y="0"/>
            <a:ext cx="2947987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160D88-C3BC-4C08-9E28-2B9F5DB71403}" type="datetimeFigureOut">
              <a:rPr kumimoji="1" lang="ja-JP" altLang="en-US" smtClean="0"/>
              <a:t>2017/8/24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7288" cy="3725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19638"/>
            <a:ext cx="5441950" cy="44704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36100"/>
            <a:ext cx="2947988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2863" y="9436100"/>
            <a:ext cx="2947987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6EFC34-AE90-46F9-AC70-A9ABA91472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262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ノート プレースホルダー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ja-JP" altLang="en-US">
              <a:latin typeface="Arial" charset="0"/>
              <a:ea typeface="ＭＳ Ｐ明朝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2017/8/24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2017/8/24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2017/8/24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7620000" y="0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600" dirty="0"/>
              <a:t>TFCS-06-19</a:t>
            </a:r>
            <a:endParaRPr lang="en-US" sz="160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7620000" y="6519446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E0854EA3-DB4F-4D22-A409-D839C7E64F08}" type="slidenum">
              <a:rPr lang="de-DE" sz="1600" smtClean="0"/>
              <a:t>‹#›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66196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2017/8/24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2017/8/24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2017/8/24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2017/8/24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2017/8/24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2017/8/24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2017/8/24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2017/8/24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t>2017/8/24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79512" y="1700808"/>
            <a:ext cx="8712968" cy="1872208"/>
          </a:xfrm>
        </p:spPr>
        <p:txBody>
          <a:bodyPr>
            <a:normAutofit/>
          </a:bodyPr>
          <a:lstStyle/>
          <a:p>
            <a:r>
              <a:rPr kumimoji="1" lang="en-US" altLang="ja-JP" sz="3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&lt;Discussion point&gt;</a:t>
            </a:r>
            <a:br>
              <a:rPr kumimoji="1" lang="en-US" altLang="ja-JP" sz="3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</a:br>
            <a:r>
              <a:rPr lang="en-US" altLang="ja-JP" sz="3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How the position of CSTF’s recommendation can be given in WP29? </a:t>
            </a:r>
            <a:endParaRPr kumimoji="1" lang="ja-JP" altLang="en-US" sz="36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23528" y="3789040"/>
            <a:ext cx="8424936" cy="1752600"/>
          </a:xfrm>
        </p:spPr>
        <p:txBody>
          <a:bodyPr>
            <a:normAutofit fontScale="92500"/>
          </a:bodyPr>
          <a:lstStyle/>
          <a:p>
            <a:r>
              <a:rPr lang="en-US" altLang="ja-JP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Japan</a:t>
            </a:r>
          </a:p>
          <a:p>
            <a:r>
              <a:rPr lang="en-US" altLang="ja-JP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(Security TF of ITS/AD</a:t>
            </a:r>
          </a:p>
          <a:p>
            <a:r>
              <a:rPr lang="en-US" altLang="ja-JP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30-31, August 2017 Den Hague, Netherlands)</a:t>
            </a:r>
          </a:p>
        </p:txBody>
      </p:sp>
    </p:spTree>
    <p:extLst>
      <p:ext uri="{BB962C8B-B14F-4D97-AF65-F5344CB8AC3E}">
        <p14:creationId xmlns:p14="http://schemas.microsoft.com/office/powerpoint/2010/main" val="6201279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798379" y="2295216"/>
            <a:ext cx="4820883" cy="2522270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7" name="グループ化 6"/>
          <p:cNvGrpSpPr/>
          <p:nvPr/>
        </p:nvGrpSpPr>
        <p:grpSpPr>
          <a:xfrm>
            <a:off x="798378" y="2365392"/>
            <a:ext cx="4738560" cy="2381918"/>
            <a:chOff x="1613487" y="2540000"/>
            <a:chExt cx="5133440" cy="2381918"/>
          </a:xfrm>
          <a:noFill/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2872156" y="2540000"/>
              <a:ext cx="3874771" cy="23819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左中かっこ 4"/>
            <p:cNvSpPr/>
            <p:nvPr/>
          </p:nvSpPr>
          <p:spPr>
            <a:xfrm>
              <a:off x="2707056" y="3053626"/>
              <a:ext cx="330200" cy="1856985"/>
            </a:xfrm>
            <a:prstGeom prst="leftBrace">
              <a:avLst>
                <a:gd name="adj1" fmla="val 51923"/>
                <a:gd name="adj2" fmla="val 50000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テキスト ボックス 5"/>
            <p:cNvSpPr txBox="1"/>
            <p:nvPr/>
          </p:nvSpPr>
          <p:spPr>
            <a:xfrm>
              <a:off x="1613487" y="3793371"/>
              <a:ext cx="1144758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86 items</a:t>
              </a:r>
              <a:endParaRPr kumimoji="1" lang="ja-JP" altLang="en-US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1676805" y="2540000"/>
              <a:ext cx="104750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Threats</a:t>
              </a:r>
              <a:endParaRPr kumimoji="1" lang="ja-JP" altLang="en-US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  <p:sp>
        <p:nvSpPr>
          <p:cNvPr id="11" name="正方形/長方形 10"/>
          <p:cNvSpPr/>
          <p:nvPr/>
        </p:nvSpPr>
        <p:spPr>
          <a:xfrm>
            <a:off x="5897749" y="2295216"/>
            <a:ext cx="3035068" cy="252227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03649" y="2365392"/>
            <a:ext cx="1399395" cy="2124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5993710" y="2365392"/>
            <a:ext cx="118494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Principles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9" name="角丸四角形吹き出し 8"/>
          <p:cNvSpPr/>
          <p:nvPr/>
        </p:nvSpPr>
        <p:spPr>
          <a:xfrm>
            <a:off x="7563560" y="1805297"/>
            <a:ext cx="1139483" cy="560095"/>
          </a:xfrm>
          <a:prstGeom prst="wedgeRoundRectCallout">
            <a:avLst>
              <a:gd name="adj1" fmla="val -21450"/>
              <a:gd name="adj2" fmla="val 89710"/>
              <a:gd name="adj3" fmla="val 16667"/>
            </a:avLst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26 items</a:t>
            </a:r>
            <a:endParaRPr kumimoji="1" lang="ja-JP" altLang="en-US" dirty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677071" y="4460495"/>
            <a:ext cx="2255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+ 8 items by UK </a:t>
            </a:r>
            <a:r>
              <a:rPr kumimoji="1" lang="en-US" altLang="ja-JP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DfT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" name="ストライプ矢印 15"/>
          <p:cNvSpPr/>
          <p:nvPr/>
        </p:nvSpPr>
        <p:spPr>
          <a:xfrm flipH="1">
            <a:off x="4905195" y="3131232"/>
            <a:ext cx="964938" cy="975063"/>
          </a:xfrm>
          <a:prstGeom prst="stripedRightArrow">
            <a:avLst>
              <a:gd name="adj1" fmla="val 100000"/>
              <a:gd name="adj2" fmla="val 50000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タイトル 1"/>
          <p:cNvSpPr txBox="1">
            <a:spLocks/>
          </p:cNvSpPr>
          <p:nvPr/>
        </p:nvSpPr>
        <p:spPr>
          <a:xfrm>
            <a:off x="168804" y="292896"/>
            <a:ext cx="9083715" cy="6881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Reminder:</a:t>
            </a:r>
          </a:p>
          <a:p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Process of Matching between the threats and the principles</a:t>
            </a:r>
            <a:endParaRPr lang="ja-JP" altLang="en-US" sz="2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9" name="Rectangle 7"/>
          <p:cNvSpPr>
            <a:spLocks noChangeArrowheads="1"/>
          </p:cNvSpPr>
          <p:nvPr/>
        </p:nvSpPr>
        <p:spPr bwMode="auto">
          <a:xfrm>
            <a:off x="165589" y="981076"/>
            <a:ext cx="8678961" cy="144463"/>
          </a:xfrm>
          <a:prstGeom prst="rect">
            <a:avLst/>
          </a:prstGeom>
          <a:gradFill rotWithShape="1">
            <a:gsLst>
              <a:gs pos="80000">
                <a:srgbClr val="86D9F8"/>
              </a:gs>
              <a:gs pos="0">
                <a:srgbClr val="00B0F0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/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800">
              <a:latin typeface="Calibri" panose="020F0502020204030204" pitchFamily="34" charset="0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44289" y="1135945"/>
            <a:ext cx="8999711" cy="5343129"/>
          </a:xfrm>
        </p:spPr>
        <p:txBody>
          <a:bodyPr>
            <a:noAutofit/>
          </a:bodyPr>
          <a:lstStyle/>
          <a:p>
            <a:pPr>
              <a:tabLst>
                <a:tab pos="1346200" algn="l"/>
              </a:tabLst>
            </a:pPr>
            <a:r>
              <a:rPr kumimoji="1" lang="en-US" altLang="ja-JP" sz="2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Japan worked on </a:t>
            </a:r>
            <a:r>
              <a:rPr lang="en-US" altLang="ja-JP" sz="2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matching between the threats and the existing principles.</a:t>
            </a:r>
          </a:p>
          <a:p>
            <a:pPr marL="0" indent="0">
              <a:buNone/>
              <a:tabLst>
                <a:tab pos="1346200" algn="l"/>
              </a:tabLst>
            </a:pPr>
            <a:endParaRPr lang="en-US" altLang="ja-JP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marL="0" indent="0">
              <a:buNone/>
              <a:tabLst>
                <a:tab pos="1346200" algn="l"/>
              </a:tabLst>
            </a:pPr>
            <a:endParaRPr lang="en-US" altLang="ja-JP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>
              <a:tabLst>
                <a:tab pos="1346200" algn="l"/>
              </a:tabLst>
            </a:pPr>
            <a:endParaRPr lang="en-US" altLang="ja-JP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>
              <a:tabLst>
                <a:tab pos="1346200" algn="l"/>
              </a:tabLst>
            </a:pPr>
            <a:endParaRPr lang="en-US" altLang="ja-JP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marL="0" indent="0">
              <a:buNone/>
              <a:tabLst>
                <a:tab pos="1346200" algn="l"/>
              </a:tabLst>
            </a:pPr>
            <a:endParaRPr lang="en-US" altLang="ja-JP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marL="712788" indent="-712788">
              <a:buNone/>
              <a:tabLst>
                <a:tab pos="1346200" algn="l"/>
              </a:tabLst>
            </a:pPr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     The point of matching was that </a:t>
            </a:r>
            <a:r>
              <a:rPr lang="en-US" altLang="ja-JP" sz="2400" b="1" u="sng" dirty="0">
                <a:solidFill>
                  <a:srgbClr val="00B05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the “principles” can mitigate the “threats” on the table</a:t>
            </a:r>
            <a:r>
              <a:rPr lang="en-US" altLang="ja-JP" sz="24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</a:t>
            </a:r>
          </a:p>
          <a:p>
            <a:pPr>
              <a:tabLst>
                <a:tab pos="1346200" algn="l"/>
              </a:tabLst>
            </a:pPr>
            <a:r>
              <a:rPr lang="en-US" altLang="ja-JP" sz="2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Then, matched/unmatched items were identified.</a:t>
            </a:r>
            <a:endParaRPr kumimoji="1" lang="ja-JP" altLang="en-US" sz="28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892235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989418"/>
              </p:ext>
            </p:extLst>
          </p:nvPr>
        </p:nvGraphicFramePr>
        <p:xfrm>
          <a:off x="165589" y="1290864"/>
          <a:ext cx="8826192" cy="475488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2942064">
                  <a:extLst>
                    <a:ext uri="{9D8B030D-6E8A-4147-A177-3AD203B41FA5}">
                      <a16:colId xmlns:a16="http://schemas.microsoft.com/office/drawing/2014/main" val="1954510547"/>
                    </a:ext>
                  </a:extLst>
                </a:gridCol>
                <a:gridCol w="2792962">
                  <a:extLst>
                    <a:ext uri="{9D8B030D-6E8A-4147-A177-3AD203B41FA5}">
                      <a16:colId xmlns:a16="http://schemas.microsoft.com/office/drawing/2014/main" val="574043284"/>
                    </a:ext>
                  </a:extLst>
                </a:gridCol>
                <a:gridCol w="3091166">
                  <a:extLst>
                    <a:ext uri="{9D8B030D-6E8A-4147-A177-3AD203B41FA5}">
                      <a16:colId xmlns:a16="http://schemas.microsoft.com/office/drawing/2014/main" val="24632873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Items listed on the threat analysis table </a:t>
                      </a:r>
                    </a:p>
                    <a:p>
                      <a:r>
                        <a:rPr kumimoji="1" lang="en-US" altLang="ja-JP" dirty="0"/>
                        <a:t>(TFCS-05-05-Rev1)</a:t>
                      </a:r>
                    </a:p>
                    <a:p>
                      <a:r>
                        <a:rPr kumimoji="1" lang="en-US" altLang="ja-JP" dirty="0"/>
                        <a:t>- Total 86 items</a:t>
                      </a:r>
                      <a:r>
                        <a:rPr kumimoji="1" lang="en-US" altLang="ja-JP" baseline="0" dirty="0"/>
                        <a:t> -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>
                    <a:lnR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Condition</a:t>
                      </a:r>
                      <a:r>
                        <a:rPr kumimoji="1" lang="en-US" altLang="ja-JP" baseline="0" dirty="0"/>
                        <a:t>s of </a:t>
                      </a:r>
                      <a:r>
                        <a:rPr kumimoji="1" lang="en-US" altLang="ja-JP" dirty="0"/>
                        <a:t>existing principles (ITS/AD, UK DfT)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>
                    <a:lnL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Proposed Next Actions</a:t>
                      </a:r>
                    </a:p>
                    <a:p>
                      <a:endParaRPr kumimoji="1" lang="ja-JP" altLang="en-US" dirty="0">
                        <a:solidFill>
                          <a:schemeClr val="tx1"/>
                        </a:solidFill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>
                    <a:lnL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5836833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62 items</a:t>
                      </a:r>
                      <a:endParaRPr kumimoji="1" lang="en-US" altLang="ja-JP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>
                    <a:lnR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Existing principles are</a:t>
                      </a:r>
                      <a:r>
                        <a:rPr kumimoji="1" lang="en-US" altLang="ja-JP" baseline="0" dirty="0"/>
                        <a:t> applicable.</a:t>
                      </a:r>
                    </a:p>
                    <a:p>
                      <a:r>
                        <a:rPr kumimoji="1" lang="en-US" altLang="ja-JP" baseline="0" dirty="0"/>
                        <a:t>(UK </a:t>
                      </a:r>
                      <a:r>
                        <a:rPr kumimoji="1" lang="en-US" altLang="ja-JP" baseline="0" dirty="0" err="1"/>
                        <a:t>DfT</a:t>
                      </a:r>
                      <a:r>
                        <a:rPr kumimoji="1" lang="en-US" altLang="ja-JP" baseline="0" dirty="0"/>
                        <a:t> could cover more.)</a:t>
                      </a:r>
                      <a:endParaRPr kumimoji="1" lang="ja-JP" altLang="en-US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>
                    <a:lnL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Review the matching / Modification of principles</a:t>
                      </a:r>
                    </a:p>
                    <a:p>
                      <a:r>
                        <a:rPr kumimoji="1" lang="en-US" altLang="ja-JP" dirty="0"/>
                        <a:t>(If</a:t>
                      </a:r>
                      <a:r>
                        <a:rPr kumimoji="1" lang="en-US" altLang="ja-JP" baseline="0" dirty="0"/>
                        <a:t> necessary</a:t>
                      </a:r>
                      <a:r>
                        <a:rPr kumimoji="1" lang="en-US" altLang="ja-JP" dirty="0"/>
                        <a:t>)</a:t>
                      </a:r>
                      <a:endParaRPr kumimoji="1" lang="ja-JP" altLang="en-US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>
                    <a:lnL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38252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24 items</a:t>
                      </a:r>
                      <a:endParaRPr kumimoji="1" lang="en-US" altLang="ja-JP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>
                    <a:lnR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Existing principles are</a:t>
                      </a:r>
                      <a:r>
                        <a:rPr kumimoji="1" lang="en-US" altLang="ja-JP" baseline="0" dirty="0"/>
                        <a:t> NOT applicable.</a:t>
                      </a:r>
                      <a:endParaRPr kumimoji="1" lang="ja-JP" altLang="en-US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>
                    <a:lnL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Reference/Development</a:t>
                      </a:r>
                      <a:r>
                        <a:rPr kumimoji="1" lang="en-US" altLang="ja-JP" baseline="0" dirty="0"/>
                        <a:t> of principles</a:t>
                      </a:r>
                    </a:p>
                    <a:p>
                      <a:r>
                        <a:rPr kumimoji="1" lang="en-US" altLang="ja-JP" baseline="0" dirty="0"/>
                        <a:t>(Mitigations to justify the principles are necessary)</a:t>
                      </a:r>
                      <a:endParaRPr kumimoji="1" lang="en-US" altLang="ja-JP" baseline="0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>
                    <a:lnL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433619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0(Zero) items</a:t>
                      </a:r>
                      <a:endParaRPr kumimoji="1" lang="ja-JP" altLang="en-US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>
                    <a:lnR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12 principles are unmatched</a:t>
                      </a:r>
                    </a:p>
                    <a:p>
                      <a:r>
                        <a:rPr kumimoji="1" lang="en-US" altLang="ja-JP" dirty="0"/>
                        <a:t>(1 principle by </a:t>
                      </a:r>
                      <a:r>
                        <a:rPr kumimoji="1" lang="en-US" altLang="ja-JP" baseline="0" dirty="0"/>
                        <a:t>UK </a:t>
                      </a:r>
                      <a:r>
                        <a:rPr kumimoji="1" lang="en-US" altLang="ja-JP" baseline="0" dirty="0" err="1"/>
                        <a:t>DfT</a:t>
                      </a:r>
                      <a:r>
                        <a:rPr kumimoji="1" lang="en-US" altLang="ja-JP" baseline="0" dirty="0"/>
                        <a:t> is unmatched.</a:t>
                      </a:r>
                      <a:r>
                        <a:rPr kumimoji="1" lang="en-US" altLang="ja-JP" dirty="0"/>
                        <a:t>)</a:t>
                      </a:r>
                      <a:endParaRPr kumimoji="1" lang="en-US" altLang="ja-JP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>
                    <a:lnL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Reasoning</a:t>
                      </a:r>
                      <a:r>
                        <a:rPr kumimoji="1" lang="en-US" altLang="ja-JP" baseline="0" dirty="0"/>
                        <a:t> for these principles</a:t>
                      </a:r>
                      <a:r>
                        <a:rPr kumimoji="1" lang="en-US" altLang="ja-JP" dirty="0"/>
                        <a:t> </a:t>
                      </a:r>
                    </a:p>
                    <a:p>
                      <a:r>
                        <a:rPr kumimoji="1" lang="en-US" altLang="ja-JP" dirty="0"/>
                        <a:t>(Principles</a:t>
                      </a:r>
                      <a:r>
                        <a:rPr kumimoji="1" lang="en-US" altLang="ja-JP" baseline="0" dirty="0"/>
                        <a:t> for d</a:t>
                      </a:r>
                      <a:r>
                        <a:rPr kumimoji="1" lang="en-US" altLang="ja-JP" dirty="0"/>
                        <a:t>ata protection</a:t>
                      </a:r>
                      <a:r>
                        <a:rPr kumimoji="1" lang="en-US" altLang="ja-JP" baseline="0" dirty="0"/>
                        <a:t> will be majority.</a:t>
                      </a:r>
                      <a:r>
                        <a:rPr kumimoji="1" lang="en-US" altLang="ja-JP" dirty="0"/>
                        <a:t> Response</a:t>
                      </a:r>
                      <a:r>
                        <a:rPr kumimoji="1" lang="en-US" altLang="ja-JP" baseline="0" dirty="0"/>
                        <a:t>s in post attack should be considered.)</a:t>
                      </a:r>
                      <a:endParaRPr kumimoji="1" lang="ja-JP" altLang="en-US" dirty="0"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>
                    <a:lnL w="1905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038056464"/>
                  </a:ext>
                </a:extLst>
              </a:tr>
            </a:tbl>
          </a:graphicData>
        </a:graphic>
      </p:graphicFrame>
      <p:sp>
        <p:nvSpPr>
          <p:cNvPr id="3" name="タイトル 1"/>
          <p:cNvSpPr txBox="1">
            <a:spLocks/>
          </p:cNvSpPr>
          <p:nvPr/>
        </p:nvSpPr>
        <p:spPr>
          <a:xfrm>
            <a:off x="165589" y="292896"/>
            <a:ext cx="8675746" cy="6881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Reminder:</a:t>
            </a:r>
          </a:p>
          <a:p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Proposal of next actions</a:t>
            </a:r>
            <a:endParaRPr lang="ja-JP" altLang="en-US" sz="2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65589" y="6002867"/>
            <a:ext cx="33982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The count is ITS/AD guideline basis.</a:t>
            </a:r>
            <a:endParaRPr kumimoji="1" lang="ja-JP" altLang="en-US" sz="1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165589" y="981076"/>
            <a:ext cx="8678961" cy="144463"/>
          </a:xfrm>
          <a:prstGeom prst="rect">
            <a:avLst/>
          </a:prstGeom>
          <a:gradFill rotWithShape="1">
            <a:gsLst>
              <a:gs pos="80000">
                <a:srgbClr val="86D9F8"/>
              </a:gs>
              <a:gs pos="0">
                <a:srgbClr val="00B0F0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/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8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24484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Recommended contents of “Recommendation”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1251500"/>
              </p:ext>
            </p:extLst>
          </p:nvPr>
        </p:nvGraphicFramePr>
        <p:xfrm>
          <a:off x="539552" y="1797905"/>
          <a:ext cx="8136903" cy="321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56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069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243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The security guideline by</a:t>
                      </a:r>
                      <a:r>
                        <a:rPr kumimoji="1" lang="en-US" altLang="ja-JP" baseline="0" dirty="0">
                          <a:solidFill>
                            <a:schemeClr val="tx1"/>
                          </a:solidFill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 ITS/AD (Annex 6 to Resolution 6)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The recommendation(mitigation) by CSTF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Reference</a:t>
                      </a:r>
                      <a:r>
                        <a:rPr kumimoji="1" lang="en-US" altLang="ja-JP" baseline="0" dirty="0">
                          <a:solidFill>
                            <a:schemeClr val="tx1"/>
                          </a:solidFill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 model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Not covered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Covered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Possible attack,  threats to the systems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Not covered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Covered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Mitigations, Security controls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Not covered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Covered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Principles 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Covered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Covered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左右矢印 5"/>
          <p:cNvSpPr/>
          <p:nvPr/>
        </p:nvSpPr>
        <p:spPr>
          <a:xfrm>
            <a:off x="5292080" y="4776493"/>
            <a:ext cx="648072" cy="21602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572000" y="5014131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Similar in many parts</a:t>
            </a:r>
            <a:endParaRPr kumimoji="1" lang="ja-JP" altLang="en-US" dirty="0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F824F76-E848-41FB-8843-8D2671ACD575}"/>
              </a:ext>
            </a:extLst>
          </p:cNvPr>
          <p:cNvSpPr/>
          <p:nvPr/>
        </p:nvSpPr>
        <p:spPr>
          <a:xfrm>
            <a:off x="5724128" y="2725012"/>
            <a:ext cx="2880320" cy="188120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0905876-480F-48BA-8A5F-403474E38795}"/>
              </a:ext>
            </a:extLst>
          </p:cNvPr>
          <p:cNvSpPr txBox="1"/>
          <p:nvPr/>
        </p:nvSpPr>
        <p:spPr>
          <a:xfrm>
            <a:off x="107504" y="5383463"/>
            <a:ext cx="84969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kumimoji="1"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Japan recommends </a:t>
            </a:r>
            <a:r>
              <a:rPr kumimoji="1" lang="en-US" altLang="ja-JP" b="1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area</a:t>
            </a:r>
            <a:r>
              <a:rPr kumimoji="1"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 to be reflected on the “Recommendation” .</a:t>
            </a:r>
          </a:p>
          <a:p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     The “Mitigations” provide concrete security control to follow “Principles”.</a:t>
            </a:r>
            <a:endParaRPr kumimoji="1" lang="en-US" altLang="ja-JP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We should take care that “Mitigations” are recommended security controls and are </a:t>
            </a:r>
            <a:r>
              <a:rPr lang="en-US" altLang="ja-JP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 regulations. (The “Mitigations” are providing flexibilities on vehicle design.)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172BEC07-C204-4532-A609-A452DB42E9A8}"/>
              </a:ext>
            </a:extLst>
          </p:cNvPr>
          <p:cNvCxnSpPr/>
          <p:nvPr/>
        </p:nvCxnSpPr>
        <p:spPr>
          <a:xfrm flipV="1">
            <a:off x="3203848" y="4119855"/>
            <a:ext cx="2520280" cy="1430772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7382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524ED00-10C0-4D16-86BC-4753255FFE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332856"/>
          </a:xfrm>
        </p:spPr>
        <p:txBody>
          <a:bodyPr/>
          <a:lstStyle/>
          <a:p>
            <a:pPr marL="0" indent="0" algn="just">
              <a:buNone/>
            </a:pPr>
            <a:r>
              <a:rPr kumimoji="1" lang="en-US" altLang="ja-JP" dirty="0"/>
              <a:t>In addition, Japan needs time to peer at “Mitigations” until #8 session of CSTF because </a:t>
            </a:r>
            <a:r>
              <a:rPr lang="en-US" altLang="ja-JP" dirty="0"/>
              <a:t>“Mitigations” will be the most major output in the recommendation.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432394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91264" cy="434908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altLang="ja-JP" sz="2800" dirty="0"/>
              <a:t>Threat:</a:t>
            </a:r>
          </a:p>
          <a:p>
            <a:pPr marL="1079500" indent="0">
              <a:buNone/>
            </a:pPr>
            <a:r>
              <a:rPr lang="en-US" altLang="ja-JP" sz="2800" dirty="0"/>
              <a:t>Spoofing of messages (e.g. 802.11p V2X during platooning, GPS messages, etc.) by impersonation</a:t>
            </a:r>
          </a:p>
          <a:p>
            <a:pPr marL="0" indent="0">
              <a:buNone/>
            </a:pPr>
            <a:endParaRPr lang="en-US" altLang="ja-JP" sz="2800" dirty="0"/>
          </a:p>
          <a:p>
            <a:pPr marL="0" indent="0">
              <a:buNone/>
            </a:pPr>
            <a:r>
              <a:rPr lang="en-US" altLang="ja-JP" sz="2800" dirty="0"/>
              <a:t>Principle:</a:t>
            </a:r>
          </a:p>
          <a:p>
            <a:pPr marL="1254125" indent="-1254125">
              <a:buNone/>
              <a:tabLst>
                <a:tab pos="1254125" algn="l"/>
              </a:tabLst>
            </a:pPr>
            <a:r>
              <a:rPr lang="en-US" altLang="ja-JP" sz="2800" dirty="0"/>
              <a:t>(ITSAD) 2.4.4   Online Services for remote access into connected vehicles and vehicles with ADT should have a strong mutual authentication of messages and assure secure communication (confidential and integrity protected) between the involved entities.</a:t>
            </a:r>
          </a:p>
          <a:p>
            <a:pPr marL="1079500" indent="-1079500">
              <a:buNone/>
            </a:pPr>
            <a:endParaRPr lang="en-US" altLang="ja-JP" sz="2800" dirty="0"/>
          </a:p>
          <a:p>
            <a:pPr marL="0" indent="0">
              <a:buNone/>
            </a:pPr>
            <a:r>
              <a:rPr lang="en-US" altLang="ja-JP" sz="2800" dirty="0"/>
              <a:t>Mitigation:</a:t>
            </a:r>
          </a:p>
          <a:p>
            <a:pPr marL="1079500" indent="0">
              <a:buNone/>
            </a:pPr>
            <a:r>
              <a:rPr lang="en-US" altLang="ja-JP" sz="2800" dirty="0"/>
              <a:t>Messages processed by a receiving vehicle shall be Authenticated and Integrity protected.</a:t>
            </a:r>
          </a:p>
          <a:p>
            <a:pPr marL="1079500" indent="0">
              <a:buNone/>
            </a:pPr>
            <a:r>
              <a:rPr lang="en-US" altLang="ja-JP" sz="2800" dirty="0"/>
              <a:t>Controls may include: </a:t>
            </a:r>
          </a:p>
          <a:p>
            <a:pPr marL="1079500" indent="0">
              <a:buNone/>
            </a:pPr>
            <a:r>
              <a:rPr lang="en-US" altLang="ja-JP" sz="2800" dirty="0"/>
              <a:t>o Message authentication for all messages received. </a:t>
            </a:r>
          </a:p>
          <a:p>
            <a:pPr marL="1079500" indent="0">
              <a:buNone/>
            </a:pPr>
            <a:r>
              <a:rPr lang="en-US" altLang="ja-JP" sz="2800" dirty="0"/>
              <a:t>o Encryption for communications containing sensitive data. </a:t>
            </a:r>
          </a:p>
          <a:p>
            <a:pPr marL="1079500" indent="0">
              <a:buNone/>
            </a:pPr>
            <a:r>
              <a:rPr lang="en-US" altLang="ja-JP" sz="2800" dirty="0"/>
              <a:t>o Techniques to prevent replay attacks, such as timestamping and use of freshness values</a:t>
            </a:r>
          </a:p>
          <a:p>
            <a:pPr marL="1079500" indent="0">
              <a:buNone/>
            </a:pPr>
            <a:r>
              <a:rPr lang="en-US" altLang="ja-JP" sz="2800" dirty="0"/>
              <a:t>o Use of techniques for integrity checking, such as hashing, secure protocols and packet filtering.</a:t>
            </a:r>
          </a:p>
          <a:p>
            <a:pPr marL="1079500" indent="0">
              <a:buNone/>
            </a:pPr>
            <a:r>
              <a:rPr lang="en-US" altLang="ja-JP" sz="2800" dirty="0"/>
              <a:t>o Session management policies to avoid session hijacking</a:t>
            </a:r>
          </a:p>
          <a:p>
            <a:pPr marL="1079500" indent="0">
              <a:buNone/>
            </a:pPr>
            <a:r>
              <a:rPr lang="en-US" altLang="ja-JP" sz="2800" dirty="0"/>
              <a:t>o </a:t>
            </a:r>
            <a:r>
              <a:rPr lang="en-US" altLang="ja-JP" sz="2800" dirty="0" err="1"/>
              <a:t>consitency</a:t>
            </a:r>
            <a:r>
              <a:rPr lang="en-US" altLang="ja-JP" sz="2800" dirty="0"/>
              <a:t> checks using other vehicle sensors (e.g. temperature, radar…)</a:t>
            </a:r>
          </a:p>
        </p:txBody>
      </p:sp>
    </p:spTree>
    <p:extLst>
      <p:ext uri="{BB962C8B-B14F-4D97-AF65-F5344CB8AC3E}">
        <p14:creationId xmlns:p14="http://schemas.microsoft.com/office/powerpoint/2010/main" val="3105219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394" y="990599"/>
            <a:ext cx="8352928" cy="5616239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Mitigations:</a:t>
            </a:r>
            <a:br>
              <a:rPr lang="en-US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10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630237" lvl="1" indent="-342900">
              <a:buFontTx/>
              <a:buChar char="-"/>
            </a:pPr>
            <a:r>
              <a:rPr lang="en-US" sz="2400" u="sng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OICA/CLEPA introduced proposal for “extended CIA” approach</a:t>
            </a:r>
            <a:r>
              <a:rPr lang="en-US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with corresponding mitigations defined (see document TFCS-06-11:</a:t>
            </a:r>
            <a:br>
              <a:rPr lang="en-US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	</a:t>
            </a:r>
            <a:br>
              <a:rPr lang="en-US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	&gt;  mitigations based on threats identified in the table</a:t>
            </a:r>
            <a:br>
              <a:rPr lang="en-US" sz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	&gt;  18 mitigations identified</a:t>
            </a:r>
          </a:p>
          <a:p>
            <a:pPr marL="630237" lvl="1" indent="-342900">
              <a:buFontTx/>
              <a:buChar char="-"/>
            </a:pPr>
            <a:endParaRPr lang="de-DE" sz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630237" lvl="1" indent="-342900">
              <a:buFontTx/>
              <a:buChar char="-"/>
            </a:pPr>
            <a:r>
              <a:rPr lang="de-DE" sz="2400" u="sng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Based on comments from ITU/NICT the 18 mitigations in combination with the UK DfT principles had been reviewed</a:t>
            </a:r>
          </a:p>
          <a:p>
            <a:pPr marL="630237" lvl="1" indent="-342900">
              <a:buFontTx/>
              <a:buChar char="-"/>
            </a:pPr>
            <a:endParaRPr lang="de-DE" sz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630237" lvl="1" indent="-342900">
              <a:buFontTx/>
              <a:buChar char="-"/>
            </a:pPr>
            <a:r>
              <a:rPr lang="de-DE" sz="2400" u="sng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group reviewed the threat table accordingly and cross checked the 18 mitigations with the ITS/AD guideline principles</a:t>
            </a:r>
            <a:r>
              <a:rPr lang="de-DE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in order to identify necessary amendments/additions</a:t>
            </a:r>
            <a:endParaRPr lang="en-US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Rectangle 2"/>
          <p:cNvSpPr/>
          <p:nvPr/>
        </p:nvSpPr>
        <p:spPr>
          <a:xfrm>
            <a:off x="304800" y="304800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/>
              <a:t>Remind:Outcome TFCS-06 @ TIA, Arlington/VA (USA)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72047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79512" y="990601"/>
            <a:ext cx="8784976" cy="5616238"/>
          </a:xfrm>
          <a:prstGeom prst="roundRect">
            <a:avLst>
              <a:gd name="adj" fmla="val 738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</a:rPr>
              <a:t>Mitigations (continued):</a:t>
            </a:r>
            <a:br>
              <a:rPr lang="de-DE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630237" lvl="1" indent="-342900">
              <a:buFontTx/>
              <a:buChar char="-"/>
            </a:pPr>
            <a:r>
              <a:rPr lang="de-DE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group agree to </a:t>
            </a:r>
            <a:r>
              <a:rPr lang="de-DE" sz="2400" u="sng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clarify the terms „Software“, „Data“, „Messages“, „Configuration“ and „Information</a:t>
            </a:r>
            <a:r>
              <a:rPr lang="de-DE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“</a:t>
            </a:r>
          </a:p>
          <a:p>
            <a:pPr marL="630237" lvl="1" indent="-342900">
              <a:buFontTx/>
              <a:buChar char="-"/>
            </a:pPr>
            <a:endParaRPr lang="de-DE" sz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630237" lvl="1" indent="-342900">
              <a:buFontTx/>
              <a:buChar char="-"/>
            </a:pPr>
            <a:r>
              <a:rPr lang="de-DE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Reference document added: </a:t>
            </a:r>
            <a:r>
              <a:rPr lang="de-DE" sz="2400" dirty="0">
                <a:solidFill>
                  <a:schemeClr val="tx1"/>
                </a:solidFill>
              </a:rPr>
              <a:t>ISO 19790 „Security requirements for cryptographic modules“</a:t>
            </a:r>
            <a:endParaRPr lang="de-DE" sz="10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287337" lvl="1"/>
            <a:endParaRPr lang="de-DE" sz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630237" lvl="1" indent="-342900">
              <a:buFontTx/>
              <a:buChar char="-"/>
            </a:pPr>
            <a:r>
              <a:rPr lang="de-DE" sz="2400" u="sng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An ad hoc meeting „Mitigations“ was agreed </a:t>
            </a:r>
            <a:r>
              <a:rPr lang="de-DE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(mid/end July – doodle poll) to review the table of threats with mitigations by OICA, ITS/AD principles, UK DfT Principles and NL comments on the OICA/CLEPA mitigations in order to conclude on the mitigations </a:t>
            </a:r>
          </a:p>
          <a:p>
            <a:pPr marL="287337" lvl="1"/>
            <a:r>
              <a:rPr lang="de-DE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     &gt; CS/OTA ad hoc "Mitigations„ Web meeting</a:t>
            </a:r>
          </a:p>
          <a:p>
            <a:pPr marL="287337" lvl="1"/>
            <a:r>
              <a:rPr lang="de-DE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         (3rd, Aug. 2017), </a:t>
            </a:r>
            <a:r>
              <a:rPr lang="de-DE" sz="24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31 of threats were reviewed and modified</a:t>
            </a:r>
            <a:endParaRPr lang="de-DE" sz="2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4800" y="304800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/>
              <a:t>Remind:Outcome TFCS-06 @ TIA, Arlington/VA (USA)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057070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Toward finalizing CSTF’s work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kumimoji="1"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How can we appeal the recommendation to public through the system of WP29?</a:t>
            </a:r>
          </a:p>
          <a:p>
            <a:endParaRPr lang="en-US" altLang="ja-JP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marL="0" indent="0" algn="just">
              <a:buNone/>
            </a:pPr>
            <a:r>
              <a:rPr kumimoji="1" lang="en-US" altLang="ja-JP" sz="2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For example</a:t>
            </a:r>
            <a:r>
              <a:rPr lang="en-US" altLang="ja-JP" sz="2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“Guideline on cybersecurity and data protection” by ITS/AD was combined to “Consolidated Resolution on the Construction of Vehicles (R.E.3) ” 11, July 2017.</a:t>
            </a:r>
          </a:p>
          <a:p>
            <a:pPr marL="0" indent="0" algn="just">
              <a:buNone/>
            </a:pPr>
            <a:r>
              <a:rPr lang="en-US" altLang="ja-JP" sz="2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R.E.3 is an official document of WP29 and is accessible for everyone (includes manufacturer).</a:t>
            </a:r>
            <a:endParaRPr kumimoji="1" lang="ja-JP" altLang="en-US" sz="2600" dirty="0"/>
          </a:p>
        </p:txBody>
      </p:sp>
    </p:spTree>
    <p:extLst>
      <p:ext uri="{BB962C8B-B14F-4D97-AF65-F5344CB8AC3E}">
        <p14:creationId xmlns:p14="http://schemas.microsoft.com/office/powerpoint/2010/main" val="13612680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Contents of ITS/AD’s guideline and CSTF’s recommendation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7074368"/>
              </p:ext>
            </p:extLst>
          </p:nvPr>
        </p:nvGraphicFramePr>
        <p:xfrm>
          <a:off x="539552" y="2132856"/>
          <a:ext cx="8136903" cy="321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56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069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243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The security guideline by</a:t>
                      </a:r>
                      <a:r>
                        <a:rPr kumimoji="1" lang="en-US" altLang="ja-JP" baseline="0" dirty="0">
                          <a:solidFill>
                            <a:schemeClr val="tx1"/>
                          </a:solidFill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 ITS/AD (Annex 6 to Resolution 6)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The recommendation(mitigation) by CSTF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Reference</a:t>
                      </a:r>
                      <a:r>
                        <a:rPr kumimoji="1" lang="en-US" altLang="ja-JP" baseline="0" dirty="0">
                          <a:solidFill>
                            <a:schemeClr val="tx1"/>
                          </a:solidFill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 model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Not covered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Covered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Possible attack,  threats to the systems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Not covered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Covered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Mitigations, Security controls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Not covered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Covered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Principles 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Covered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chemeClr val="tx1"/>
                          </a:solidFill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Covered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左右矢印 5"/>
          <p:cNvSpPr/>
          <p:nvPr/>
        </p:nvSpPr>
        <p:spPr>
          <a:xfrm>
            <a:off x="5292080" y="5111444"/>
            <a:ext cx="648072" cy="21602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572000" y="5349082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Similar in many parts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792483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Possible instruction for ITS/AD on the recommendation document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03671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kumimoji="1" lang="en-US" altLang="ja-JP" dirty="0"/>
              <a:t>To replace </a:t>
            </a:r>
            <a:r>
              <a:rPr lang="en-US" altLang="ja-JP" dirty="0"/>
              <a:t>the recommendation to Annex 6 of Resolution 6.</a:t>
            </a:r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8732805"/>
              </p:ext>
            </p:extLst>
          </p:nvPr>
        </p:nvGraphicFramePr>
        <p:xfrm>
          <a:off x="1403648" y="2492896"/>
          <a:ext cx="6192688" cy="16014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35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35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735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735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350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32516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87004">
                <a:tc gridSpan="6">
                  <a:txBody>
                    <a:bodyPr/>
                    <a:lstStyle/>
                    <a:p>
                      <a:pPr algn="ctr"/>
                      <a:r>
                        <a:rPr kumimoji="1" lang="en-US" altLang="ja-JP" b="0" i="0" dirty="0">
                          <a:solidFill>
                            <a:schemeClr val="tx1"/>
                          </a:solidFill>
                        </a:rPr>
                        <a:t>Resolution 6</a:t>
                      </a:r>
                    </a:p>
                    <a:p>
                      <a:pPr algn="ctr"/>
                      <a:r>
                        <a:rPr kumimoji="1" lang="en-US" altLang="ja-JP" b="0" i="0" dirty="0">
                          <a:solidFill>
                            <a:schemeClr val="tx1"/>
                          </a:solidFill>
                        </a:rPr>
                        <a:t>(administrated</a:t>
                      </a:r>
                      <a:r>
                        <a:rPr kumimoji="1" lang="en-US" altLang="ja-JP" b="0" i="0" baseline="0" dirty="0">
                          <a:solidFill>
                            <a:schemeClr val="tx1"/>
                          </a:solidFill>
                        </a:rPr>
                        <a:t> by GRSG?</a:t>
                      </a:r>
                      <a:r>
                        <a:rPr kumimoji="1" lang="en-US" altLang="ja-JP" b="0" i="0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kumimoji="1" lang="ja-JP" altLang="en-US" b="0" i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9317"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>
                          <a:solidFill>
                            <a:schemeClr val="tx1"/>
                          </a:solidFill>
                        </a:rPr>
                        <a:t>Annex 6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>
                          <a:solidFill>
                            <a:schemeClr val="tx1"/>
                          </a:solidFill>
                        </a:rPr>
                        <a:t>Security</a:t>
                      </a:r>
                      <a:r>
                        <a:rPr kumimoji="1" lang="en-US" altLang="ja-JP" b="1" baseline="0" dirty="0">
                          <a:solidFill>
                            <a:schemeClr val="tx1"/>
                          </a:solidFill>
                        </a:rPr>
                        <a:t> guideline by ITS/AD</a:t>
                      </a:r>
                      <a:endParaRPr kumimoji="1" lang="ja-JP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1" name="コンテンツ プレースホルダー 2"/>
          <p:cNvSpPr txBox="1">
            <a:spLocks/>
          </p:cNvSpPr>
          <p:nvPr/>
        </p:nvSpPr>
        <p:spPr>
          <a:xfrm>
            <a:off x="781309" y="4293096"/>
            <a:ext cx="7463099" cy="1512168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dirty="0"/>
              <a:t>Remind: steps for the amendment of annex 6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ja-JP" dirty="0"/>
              <a:t>Proposal by CSTF to ITS/AD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ja-JP" dirty="0"/>
              <a:t>Adoption by ITS/AD, proposal by ITS/AD to WP29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ja-JP" dirty="0"/>
              <a:t>Adoption by WP29, request by WP29 to GRSG(? administration body of Resolution 6)</a:t>
            </a:r>
          </a:p>
          <a:p>
            <a:pPr marL="0" indent="0">
              <a:buNone/>
            </a:pPr>
            <a:endParaRPr lang="en-US" altLang="ja-JP" dirty="0"/>
          </a:p>
        </p:txBody>
      </p:sp>
      <p:sp>
        <p:nvSpPr>
          <p:cNvPr id="11" name="コンテンツ プレースホルダー 2"/>
          <p:cNvSpPr txBox="1">
            <a:spLocks/>
          </p:cNvSpPr>
          <p:nvPr/>
        </p:nvSpPr>
        <p:spPr>
          <a:xfrm>
            <a:off x="773760" y="5949281"/>
            <a:ext cx="7902696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altLang="ja-JP" dirty="0"/>
              <a:t>This plan depends on ITS/AD’s decision.</a:t>
            </a:r>
          </a:p>
        </p:txBody>
      </p:sp>
    </p:spTree>
    <p:extLst>
      <p:ext uri="{BB962C8B-B14F-4D97-AF65-F5344CB8AC3E}">
        <p14:creationId xmlns:p14="http://schemas.microsoft.com/office/powerpoint/2010/main" val="23440322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スライド番号プレースホルダー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F0F5575-CA78-4F9D-B39E-3A3079C2CAE5}" type="slidenum">
              <a:rPr lang="en-US" altLang="ja-JP" sz="1400" smtClean="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ja-JP" sz="1400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648282"/>
              </p:ext>
            </p:extLst>
          </p:nvPr>
        </p:nvGraphicFramePr>
        <p:xfrm>
          <a:off x="160079" y="1303338"/>
          <a:ext cx="8766497" cy="37818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05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10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80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8803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8803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8803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4885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6331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576879">
                <a:tc gridSpan="11">
                  <a:txBody>
                    <a:bodyPr/>
                    <a:lstStyle/>
                    <a:p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</a:rPr>
                        <a:t>2017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5" marR="91435"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5" marR="91435"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5" marR="91435"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5" marR="91435"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5" marR="91435"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</a:rPr>
                        <a:t>2018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267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</a:rPr>
                        <a:t>F</a:t>
                      </a:r>
                    </a:p>
                    <a:p>
                      <a:pPr algn="ctr"/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</a:rPr>
                        <a:t>M</a:t>
                      </a:r>
                    </a:p>
                    <a:p>
                      <a:pPr algn="ctr"/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</a:rPr>
                        <a:t>A</a:t>
                      </a:r>
                    </a:p>
                    <a:p>
                      <a:pPr algn="ctr"/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</a:rPr>
                        <a:t>M</a:t>
                      </a:r>
                    </a:p>
                    <a:p>
                      <a:pPr algn="ctr"/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</a:rPr>
                        <a:t>J</a:t>
                      </a:r>
                    </a:p>
                    <a:p>
                      <a:pPr algn="ctr"/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</a:rPr>
                        <a:t>J</a:t>
                      </a:r>
                    </a:p>
                    <a:p>
                      <a:pPr algn="ctr"/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</a:rPr>
                        <a:t>A</a:t>
                      </a:r>
                    </a:p>
                    <a:p>
                      <a:pPr algn="ctr"/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</a:rPr>
                        <a:t>Sep.</a:t>
                      </a:r>
                    </a:p>
                    <a:p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</a:rPr>
                        <a:t>(9)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</a:rPr>
                        <a:t>Oct.</a:t>
                      </a:r>
                    </a:p>
                    <a:p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</a:rPr>
                        <a:t>(10)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</a:rPr>
                        <a:t>Nov.</a:t>
                      </a:r>
                    </a:p>
                    <a:p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</a:rPr>
                        <a:t>(11)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</a:rPr>
                        <a:t>Dec.</a:t>
                      </a:r>
                    </a:p>
                    <a:p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</a:rPr>
                        <a:t>(12)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</a:rPr>
                        <a:t>Jan.</a:t>
                      </a:r>
                    </a:p>
                    <a:p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</a:rPr>
                        <a:t>(1)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</a:rPr>
                        <a:t>Feb.</a:t>
                      </a:r>
                    </a:p>
                    <a:p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</a:rPr>
                        <a:t>(2)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</a:rPr>
                        <a:t>Mar.</a:t>
                      </a:r>
                    </a:p>
                    <a:p>
                      <a:r>
                        <a:rPr kumimoji="1" lang="en-US" altLang="ja-JP" sz="1800" dirty="0">
                          <a:solidFill>
                            <a:schemeClr val="tx1"/>
                          </a:solidFill>
                        </a:rPr>
                        <a:t>(3)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64911"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6" marR="91436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264" name="テキスト ボックス 6"/>
          <p:cNvSpPr txBox="1">
            <a:spLocks noChangeArrowheads="1"/>
          </p:cNvSpPr>
          <p:nvPr/>
        </p:nvSpPr>
        <p:spPr bwMode="auto">
          <a:xfrm>
            <a:off x="284209" y="2587625"/>
            <a:ext cx="100951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dirty="0"/>
              <a:t>★</a:t>
            </a:r>
            <a:r>
              <a:rPr lang="en-US" altLang="ja-JP" sz="1100" dirty="0"/>
              <a:t>2/16-17</a:t>
            </a:r>
            <a:r>
              <a:rPr lang="ja-JP" altLang="en-US" sz="1100" dirty="0"/>
              <a:t> </a:t>
            </a:r>
            <a:r>
              <a:rPr lang="en-US" altLang="ja-JP" sz="1100" dirty="0"/>
              <a:t>TF#3@Paris</a:t>
            </a:r>
            <a:endParaRPr lang="ja-JP" altLang="en-US" sz="1100" dirty="0"/>
          </a:p>
        </p:txBody>
      </p:sp>
      <p:sp>
        <p:nvSpPr>
          <p:cNvPr id="9267" name="Rectangle 7"/>
          <p:cNvSpPr>
            <a:spLocks noChangeArrowheads="1"/>
          </p:cNvSpPr>
          <p:nvPr/>
        </p:nvSpPr>
        <p:spPr bwMode="auto">
          <a:xfrm>
            <a:off x="179388" y="981075"/>
            <a:ext cx="8785225" cy="144463"/>
          </a:xfrm>
          <a:prstGeom prst="rect">
            <a:avLst/>
          </a:prstGeom>
          <a:gradFill rotWithShape="1">
            <a:gsLst>
              <a:gs pos="0">
                <a:srgbClr val="008000"/>
              </a:gs>
              <a:gs pos="100000">
                <a:srgbClr val="92D05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800">
              <a:latin typeface="Calibri" pitchFamily="34" charset="0"/>
            </a:endParaRPr>
          </a:p>
        </p:txBody>
      </p:sp>
      <p:sp>
        <p:nvSpPr>
          <p:cNvPr id="23" name="タイトル 1"/>
          <p:cNvSpPr txBox="1">
            <a:spLocks/>
          </p:cNvSpPr>
          <p:nvPr/>
        </p:nvSpPr>
        <p:spPr bwMode="auto">
          <a:xfrm>
            <a:off x="0" y="333375"/>
            <a:ext cx="8353425" cy="49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normAutofit fontScale="90000" lnSpcReduction="1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indent="180975" algn="l" eaLnBrk="1" fontAlgn="auto" hangingPunct="1">
              <a:spcAft>
                <a:spcPts val="0"/>
              </a:spcAft>
              <a:defRPr/>
            </a:pPr>
            <a:r>
              <a:rPr lang="en-GB" altLang="ja-JP" sz="3200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Schedule(TBD)</a:t>
            </a:r>
          </a:p>
        </p:txBody>
      </p:sp>
      <p:sp>
        <p:nvSpPr>
          <p:cNvPr id="9269" name="テキスト ボックス 6"/>
          <p:cNvSpPr txBox="1">
            <a:spLocks noChangeArrowheads="1"/>
          </p:cNvSpPr>
          <p:nvPr/>
        </p:nvSpPr>
        <p:spPr bwMode="auto">
          <a:xfrm>
            <a:off x="475992" y="3127375"/>
            <a:ext cx="121761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dirty="0"/>
              <a:t>★</a:t>
            </a:r>
            <a:r>
              <a:rPr lang="en-US" altLang="ja-JP" sz="1100" dirty="0"/>
              <a:t>3/13-14</a:t>
            </a:r>
            <a:r>
              <a:rPr lang="ja-JP" altLang="en-US" sz="1100" dirty="0"/>
              <a:t> </a:t>
            </a:r>
            <a:r>
              <a:rPr lang="en-US" altLang="ja-JP" sz="1100" dirty="0"/>
              <a:t>TF#4@Geneva</a:t>
            </a:r>
            <a:endParaRPr lang="ja-JP" altLang="en-US" sz="1100" dirty="0"/>
          </a:p>
        </p:txBody>
      </p:sp>
      <p:sp>
        <p:nvSpPr>
          <p:cNvPr id="9270" name="テキスト ボックス 6"/>
          <p:cNvSpPr txBox="1">
            <a:spLocks noChangeArrowheads="1"/>
          </p:cNvSpPr>
          <p:nvPr/>
        </p:nvSpPr>
        <p:spPr bwMode="auto">
          <a:xfrm>
            <a:off x="1116245" y="2589213"/>
            <a:ext cx="111214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dirty="0"/>
              <a:t>★</a:t>
            </a:r>
            <a:r>
              <a:rPr lang="en-US" altLang="ja-JP" sz="1100" dirty="0"/>
              <a:t>5/10-11</a:t>
            </a:r>
            <a:r>
              <a:rPr lang="ja-JP" altLang="en-US" sz="1100" dirty="0"/>
              <a:t> </a:t>
            </a:r>
            <a:r>
              <a:rPr lang="en-US" altLang="ja-JP" sz="1100" dirty="0"/>
              <a:t>TF#5@Paris</a:t>
            </a:r>
            <a:endParaRPr lang="ja-JP" altLang="en-US" sz="1100" dirty="0"/>
          </a:p>
        </p:txBody>
      </p:sp>
      <p:sp>
        <p:nvSpPr>
          <p:cNvPr id="9271" name="テキスト ボックス 6"/>
          <p:cNvSpPr txBox="1">
            <a:spLocks noChangeArrowheads="1"/>
          </p:cNvSpPr>
          <p:nvPr/>
        </p:nvSpPr>
        <p:spPr bwMode="auto">
          <a:xfrm>
            <a:off x="1495930" y="3155950"/>
            <a:ext cx="146491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dirty="0"/>
              <a:t>★</a:t>
            </a:r>
            <a:r>
              <a:rPr lang="en-US" altLang="ja-JP" sz="1100" dirty="0"/>
              <a:t>6/13-14</a:t>
            </a:r>
            <a:r>
              <a:rPr lang="ja-JP" altLang="en-US" sz="1100" dirty="0"/>
              <a:t> </a:t>
            </a:r>
            <a:r>
              <a:rPr lang="en-US" altLang="ja-JP" sz="1100" dirty="0"/>
              <a:t>TF#6@Washington</a:t>
            </a:r>
            <a:endParaRPr lang="ja-JP" altLang="en-US" sz="1100" dirty="0"/>
          </a:p>
        </p:txBody>
      </p:sp>
      <p:sp>
        <p:nvSpPr>
          <p:cNvPr id="9272" name="テキスト ボックス 6"/>
          <p:cNvSpPr txBox="1">
            <a:spLocks noChangeArrowheads="1"/>
          </p:cNvSpPr>
          <p:nvPr/>
        </p:nvSpPr>
        <p:spPr bwMode="auto">
          <a:xfrm>
            <a:off x="3199595" y="3155950"/>
            <a:ext cx="1296144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/>
              <a:t>★</a:t>
            </a:r>
            <a:r>
              <a:rPr lang="en-US" altLang="ja-JP" sz="1400" dirty="0"/>
              <a:t>10/11-12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400" dirty="0"/>
              <a:t>TF#8@Tokyo</a:t>
            </a:r>
            <a:endParaRPr lang="ja-JP" altLang="en-US" sz="1400" dirty="0"/>
          </a:p>
        </p:txBody>
      </p:sp>
      <p:cxnSp>
        <p:nvCxnSpPr>
          <p:cNvPr id="37" name="直線矢印コネクタ 36"/>
          <p:cNvCxnSpPr/>
          <p:nvPr/>
        </p:nvCxnSpPr>
        <p:spPr>
          <a:xfrm>
            <a:off x="2354030" y="4061787"/>
            <a:ext cx="2574194" cy="0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77" name="テキスト ボックス 5"/>
          <p:cNvSpPr txBox="1">
            <a:spLocks noChangeArrowheads="1"/>
          </p:cNvSpPr>
          <p:nvPr/>
        </p:nvSpPr>
        <p:spPr bwMode="auto">
          <a:xfrm>
            <a:off x="2354030" y="3693743"/>
            <a:ext cx="298727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/>
              <a:t>Drafting</a:t>
            </a:r>
            <a:r>
              <a:rPr lang="ja-JP" altLang="en-US" sz="1800" dirty="0"/>
              <a:t>　</a:t>
            </a:r>
            <a:r>
              <a:rPr lang="en-US" altLang="ja-JP" sz="1800" dirty="0"/>
              <a:t>recommendation</a:t>
            </a:r>
            <a:endParaRPr lang="ja-JP" altLang="en-US" sz="1800" dirty="0"/>
          </a:p>
        </p:txBody>
      </p:sp>
      <p:sp>
        <p:nvSpPr>
          <p:cNvPr id="9278" name="テキスト ボックス 6"/>
          <p:cNvSpPr txBox="1">
            <a:spLocks noChangeArrowheads="1"/>
          </p:cNvSpPr>
          <p:nvPr/>
        </p:nvSpPr>
        <p:spPr bwMode="auto">
          <a:xfrm>
            <a:off x="4751457" y="3168140"/>
            <a:ext cx="112679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/>
              <a:t>★</a:t>
            </a:r>
            <a:r>
              <a:rPr lang="en-US" altLang="ja-JP" sz="1400" dirty="0"/>
              <a:t>12/x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400" dirty="0"/>
              <a:t>TF#10 @xx</a:t>
            </a:r>
            <a:endParaRPr lang="ja-JP" altLang="en-US" sz="1400" dirty="0"/>
          </a:p>
        </p:txBody>
      </p:sp>
      <p:sp>
        <p:nvSpPr>
          <p:cNvPr id="9279" name="テキスト ボックス 6"/>
          <p:cNvSpPr txBox="1">
            <a:spLocks noChangeArrowheads="1"/>
          </p:cNvSpPr>
          <p:nvPr/>
        </p:nvSpPr>
        <p:spPr bwMode="auto">
          <a:xfrm>
            <a:off x="2177792" y="2586038"/>
            <a:ext cx="103338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/>
              <a:t>★</a:t>
            </a:r>
            <a:r>
              <a:rPr lang="en-US" altLang="ja-JP" sz="1400" dirty="0"/>
              <a:t>8/30-31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400" dirty="0"/>
              <a:t>TF#7@NL</a:t>
            </a:r>
            <a:endParaRPr lang="ja-JP" altLang="en-US" sz="1400" dirty="0"/>
          </a:p>
        </p:txBody>
      </p:sp>
      <p:sp>
        <p:nvSpPr>
          <p:cNvPr id="21" name="テキスト ボックス 6"/>
          <p:cNvSpPr txBox="1">
            <a:spLocks noChangeArrowheads="1"/>
          </p:cNvSpPr>
          <p:nvPr/>
        </p:nvSpPr>
        <p:spPr bwMode="auto">
          <a:xfrm>
            <a:off x="3886989" y="2571750"/>
            <a:ext cx="151204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/>
              <a:t>★</a:t>
            </a:r>
            <a:r>
              <a:rPr lang="en-US" altLang="ja-JP" sz="1400" dirty="0"/>
              <a:t>11/9-10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400" dirty="0"/>
              <a:t>TF#9@Europe?</a:t>
            </a:r>
            <a:endParaRPr lang="ja-JP" altLang="en-US" sz="1400" dirty="0"/>
          </a:p>
        </p:txBody>
      </p:sp>
      <p:sp>
        <p:nvSpPr>
          <p:cNvPr id="22" name="テキスト ボックス 6"/>
          <p:cNvSpPr txBox="1">
            <a:spLocks noChangeArrowheads="1"/>
          </p:cNvSpPr>
          <p:nvPr/>
        </p:nvSpPr>
        <p:spPr bwMode="auto">
          <a:xfrm>
            <a:off x="4066791" y="4437112"/>
            <a:ext cx="151204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/>
              <a:t>☆</a:t>
            </a:r>
            <a:r>
              <a:rPr lang="en-US" altLang="ja-JP" sz="1400" dirty="0"/>
              <a:t>11/16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400" dirty="0"/>
              <a:t>ITS/AD #13</a:t>
            </a:r>
            <a:endParaRPr lang="ja-JP" altLang="en-US" sz="1400" dirty="0"/>
          </a:p>
        </p:txBody>
      </p:sp>
      <p:sp>
        <p:nvSpPr>
          <p:cNvPr id="24" name="テキスト ボックス 6"/>
          <p:cNvSpPr txBox="1">
            <a:spLocks noChangeArrowheads="1"/>
          </p:cNvSpPr>
          <p:nvPr/>
        </p:nvSpPr>
        <p:spPr bwMode="auto">
          <a:xfrm>
            <a:off x="7990368" y="4437112"/>
            <a:ext cx="115225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/>
              <a:t>☆</a:t>
            </a:r>
            <a:r>
              <a:rPr lang="en-US" altLang="ja-JP" sz="1400" b="1" dirty="0"/>
              <a:t>March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400" dirty="0"/>
              <a:t>ITS/AD #14</a:t>
            </a:r>
            <a:endParaRPr lang="ja-JP" altLang="en-US" sz="1400" dirty="0"/>
          </a:p>
        </p:txBody>
      </p:sp>
      <p:cxnSp>
        <p:nvCxnSpPr>
          <p:cNvPr id="26" name="直線矢印コネクタ 25"/>
          <p:cNvCxnSpPr/>
          <p:nvPr/>
        </p:nvCxnSpPr>
        <p:spPr>
          <a:xfrm>
            <a:off x="8138283" y="4960332"/>
            <a:ext cx="970221" cy="0"/>
          </a:xfrm>
          <a:prstGeom prst="straightConnector1">
            <a:avLst/>
          </a:prstGeom>
          <a:ln w="25400">
            <a:solidFill>
              <a:schemeClr val="tx1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四角形吹き出し 5"/>
          <p:cNvSpPr/>
          <p:nvPr/>
        </p:nvSpPr>
        <p:spPr>
          <a:xfrm>
            <a:off x="4928224" y="5436388"/>
            <a:ext cx="4104456" cy="800923"/>
          </a:xfrm>
          <a:prstGeom prst="wedgeRectCallout">
            <a:avLst>
              <a:gd name="adj1" fmla="val 34270"/>
              <a:gd name="adj2" fmla="val -1060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altLang="ja-JP" sz="1600" dirty="0">
                <a:solidFill>
                  <a:schemeClr val="tx1"/>
                </a:solidFill>
              </a:rPr>
              <a:t>The CSTF’s document will be reviewed in March(2018) and its position will be given in later sessions.</a:t>
            </a:r>
          </a:p>
        </p:txBody>
      </p:sp>
    </p:spTree>
    <p:extLst>
      <p:ext uri="{BB962C8B-B14F-4D97-AF65-F5344CB8AC3E}">
        <p14:creationId xmlns:p14="http://schemas.microsoft.com/office/powerpoint/2010/main" val="27951942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Proposal of interim approach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US" altLang="ja-JP" dirty="0"/>
              <a:t>The position of CSTF’s document (e.g. endorsement as a formal document) depends on ITS/AD’s decision.</a:t>
            </a:r>
          </a:p>
          <a:p>
            <a:pPr algn="just"/>
            <a:r>
              <a:rPr lang="en-US" altLang="ja-JP" dirty="0"/>
              <a:t>Until its position is clarified, the CSTF’s document could be posted as a “referable document” on the WP29’s website. (Proposal)</a:t>
            </a:r>
          </a:p>
          <a:p>
            <a:pPr marL="0" indent="0">
              <a:buNone/>
            </a:pPr>
            <a:endParaRPr lang="en-US" altLang="ja-JP" dirty="0"/>
          </a:p>
          <a:p>
            <a:pPr marL="0" indent="0" algn="just">
              <a:buNone/>
            </a:pPr>
            <a:r>
              <a:rPr kumimoji="1" lang="en-US" altLang="ja-JP" dirty="0"/>
              <a:t>As an interim approach, CSTF may ask ITS/AD to store the CSTF’s document in a dedicated stationary folder which everyone can access to.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595431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Proposal of interim approach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1520" y="1600200"/>
            <a:ext cx="86868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kumimoji="1" lang="en-US" altLang="ja-JP" dirty="0"/>
              <a:t>Advantage: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ja-JP" dirty="0"/>
              <a:t>People can refer the CSTF’s document soon.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ja-JP" dirty="0"/>
              <a:t>The CSTF’s document can be modified flexibly when its position is fixed.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ja-JP" dirty="0"/>
              <a:t>No need to compromise with the ITS/AD’s guideline</a:t>
            </a:r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Disadvantage: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ja-JP" dirty="0"/>
              <a:t>Some task will be left after CSTF is closed.</a:t>
            </a:r>
          </a:p>
          <a:p>
            <a:pPr marL="0" indent="0">
              <a:buNone/>
            </a:pPr>
            <a:r>
              <a:rPr lang="ja-JP" altLang="en-US" dirty="0"/>
              <a:t>　　</a:t>
            </a:r>
            <a:r>
              <a:rPr lang="en-US" altLang="ja-JP" dirty="0"/>
              <a:t>e.g. To modify the CSTF’s recommendation as a guideline</a:t>
            </a:r>
            <a:r>
              <a:rPr lang="ja-JP" altLang="en-US" dirty="0"/>
              <a:t> </a:t>
            </a:r>
            <a:r>
              <a:rPr lang="en-US" altLang="ja-JP" dirty="0"/>
              <a:t>or to amend the ITS/AD’s guideline.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altLang="ja-JP" dirty="0"/>
          </a:p>
          <a:p>
            <a:pPr>
              <a:buFont typeface="Wingdings" panose="05000000000000000000" pitchFamily="2" charset="2"/>
              <a:buChar char="Ø"/>
            </a:pPr>
            <a:endParaRPr kumimoji="1" lang="en-US" altLang="ja-JP" dirty="0"/>
          </a:p>
          <a:p>
            <a:pPr marL="0" indent="0">
              <a:buNone/>
            </a:pPr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99309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859</TotalTime>
  <Words>1055</Words>
  <Application>Microsoft Office PowerPoint</Application>
  <PresentationFormat>画面に合わせる (4:3)</PresentationFormat>
  <Paragraphs>190</Paragraphs>
  <Slides>14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21" baseType="lpstr">
      <vt:lpstr>Arial Unicode MS</vt:lpstr>
      <vt:lpstr>ＭＳ Ｐゴシック</vt:lpstr>
      <vt:lpstr>ＭＳ Ｐ明朝</vt:lpstr>
      <vt:lpstr>Arial</vt:lpstr>
      <vt:lpstr>Calibri</vt:lpstr>
      <vt:lpstr>Wingdings</vt:lpstr>
      <vt:lpstr>Office テーマ</vt:lpstr>
      <vt:lpstr>&lt;Discussion point&gt; How the position of CSTF’s recommendation can be given in WP29? </vt:lpstr>
      <vt:lpstr>PowerPoint プレゼンテーション</vt:lpstr>
      <vt:lpstr>PowerPoint プレゼンテーション</vt:lpstr>
      <vt:lpstr>Toward finalizing CSTF’s work</vt:lpstr>
      <vt:lpstr>Contents of ITS/AD’s guideline and CSTF’s recommendation</vt:lpstr>
      <vt:lpstr>Possible instruction for ITS/AD on the recommendation document</vt:lpstr>
      <vt:lpstr>PowerPoint プレゼンテーション</vt:lpstr>
      <vt:lpstr>Proposal of interim approach</vt:lpstr>
      <vt:lpstr>Proposal of interim approach</vt:lpstr>
      <vt:lpstr>PowerPoint プレゼンテーション</vt:lpstr>
      <vt:lpstr>PowerPoint プレゼンテーション</vt:lpstr>
      <vt:lpstr>Recommended contents of “Recommendation”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Proposal for the construction of recommendation by CSTF</dc:title>
  <dc:creator>niikuni</dc:creator>
  <cp:lastModifiedBy>新国哲也</cp:lastModifiedBy>
  <cp:revision>58</cp:revision>
  <cp:lastPrinted>2017-08-09T02:14:46Z</cp:lastPrinted>
  <dcterms:created xsi:type="dcterms:W3CDTF">2017-07-13T07:55:19Z</dcterms:created>
  <dcterms:modified xsi:type="dcterms:W3CDTF">2017-08-24T07:54:14Z</dcterms:modified>
</cp:coreProperties>
</file>