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75" r:id="rId3"/>
    <p:sldId id="276" r:id="rId4"/>
    <p:sldId id="277" r:id="rId5"/>
    <p:sldId id="266" r:id="rId6"/>
    <p:sldId id="268" r:id="rId7"/>
    <p:sldId id="267" r:id="rId8"/>
  </p:sldIdLst>
  <p:sldSz cx="9144000" cy="6858000" type="screen4x3"/>
  <p:notesSz cx="6802438" cy="9934575"/>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244" y="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7988"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2863" y="0"/>
            <a:ext cx="2947987" cy="496888"/>
          </a:xfrm>
          <a:prstGeom prst="rect">
            <a:avLst/>
          </a:prstGeom>
        </p:spPr>
        <p:txBody>
          <a:bodyPr vert="horz" lIns="91440" tIns="45720" rIns="91440" bIns="45720" rtlCol="0"/>
          <a:lstStyle>
            <a:lvl1pPr algn="r">
              <a:defRPr sz="1200"/>
            </a:lvl1pPr>
          </a:lstStyle>
          <a:p>
            <a:fld id="{5F160D88-C3BC-4C08-9E28-2B9F5DB71403}" type="datetimeFigureOut">
              <a:rPr kumimoji="1" lang="ja-JP" altLang="en-US" smtClean="0"/>
              <a:t>2017/8/24</a:t>
            </a:fld>
            <a:endParaRPr kumimoji="1" lang="ja-JP" altLang="en-US"/>
          </a:p>
        </p:txBody>
      </p:sp>
      <p:sp>
        <p:nvSpPr>
          <p:cNvPr id="4" name="スライド イメージ プレースホルダー 3"/>
          <p:cNvSpPr>
            <a:spLocks noGrp="1" noRot="1" noChangeAspect="1"/>
          </p:cNvSpPr>
          <p:nvPr>
            <p:ph type="sldImg" idx="2"/>
          </p:nvPr>
        </p:nvSpPr>
        <p:spPr>
          <a:xfrm>
            <a:off x="917575" y="744538"/>
            <a:ext cx="4967288" cy="37258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19638"/>
            <a:ext cx="5441950" cy="44704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36100"/>
            <a:ext cx="2947988" cy="49688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2863" y="9436100"/>
            <a:ext cx="2947987" cy="496888"/>
          </a:xfrm>
          <a:prstGeom prst="rect">
            <a:avLst/>
          </a:prstGeom>
        </p:spPr>
        <p:txBody>
          <a:bodyPr vert="horz" lIns="91440" tIns="45720" rIns="91440" bIns="45720" rtlCol="0" anchor="b"/>
          <a:lstStyle>
            <a:lvl1pPr algn="r">
              <a:defRPr sz="1200"/>
            </a:lvl1pPr>
          </a:lstStyle>
          <a:p>
            <a:fld id="{E16EFC34-AE90-46F9-AC70-A9ABA9147287}" type="slidenum">
              <a:rPr kumimoji="1" lang="ja-JP" altLang="en-US" smtClean="0"/>
              <a:t>‹#›</a:t>
            </a:fld>
            <a:endParaRPr kumimoji="1" lang="ja-JP" altLang="en-US"/>
          </a:p>
        </p:txBody>
      </p:sp>
    </p:spTree>
    <p:extLst>
      <p:ext uri="{BB962C8B-B14F-4D97-AF65-F5344CB8AC3E}">
        <p14:creationId xmlns:p14="http://schemas.microsoft.com/office/powerpoint/2010/main" val="107326285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2017/8/24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2017/8/24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2017/8/24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7" name="TextBox 6"/>
          <p:cNvSpPr txBox="1"/>
          <p:nvPr userDrawn="1"/>
        </p:nvSpPr>
        <p:spPr>
          <a:xfrm>
            <a:off x="7620000" y="0"/>
            <a:ext cx="1524000" cy="338554"/>
          </a:xfrm>
          <a:prstGeom prst="rect">
            <a:avLst/>
          </a:prstGeom>
          <a:noFill/>
        </p:spPr>
        <p:txBody>
          <a:bodyPr wrap="square" rtlCol="0">
            <a:spAutoFit/>
          </a:bodyPr>
          <a:lstStyle/>
          <a:p>
            <a:pPr algn="r"/>
            <a:r>
              <a:rPr lang="de-DE" sz="1600" dirty="0"/>
              <a:t>TFCS-06-19</a:t>
            </a:r>
            <a:endParaRPr lang="en-US" sz="1600" dirty="0"/>
          </a:p>
        </p:txBody>
      </p:sp>
      <p:sp>
        <p:nvSpPr>
          <p:cNvPr id="8" name="TextBox 7"/>
          <p:cNvSpPr txBox="1"/>
          <p:nvPr userDrawn="1"/>
        </p:nvSpPr>
        <p:spPr>
          <a:xfrm>
            <a:off x="7620000" y="6519446"/>
            <a:ext cx="1524000" cy="338554"/>
          </a:xfrm>
          <a:prstGeom prst="rect">
            <a:avLst/>
          </a:prstGeom>
          <a:noFill/>
        </p:spPr>
        <p:txBody>
          <a:bodyPr wrap="square" rtlCol="0">
            <a:spAutoFit/>
          </a:bodyPr>
          <a:lstStyle/>
          <a:p>
            <a:pPr algn="r"/>
            <a:fld id="{E0854EA3-DB4F-4D22-A409-D839C7E64F08}" type="slidenum">
              <a:rPr lang="de-DE" sz="1600" smtClean="0"/>
              <a:t>‹#›</a:t>
            </a:fld>
            <a:endParaRPr lang="en-US" sz="1600" dirty="0"/>
          </a:p>
        </p:txBody>
      </p:sp>
    </p:spTree>
    <p:extLst>
      <p:ext uri="{BB962C8B-B14F-4D97-AF65-F5344CB8AC3E}">
        <p14:creationId xmlns:p14="http://schemas.microsoft.com/office/powerpoint/2010/main" val="966196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2017/8/24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E90ED720-0104-4369-84BC-D37694168613}" type="datetimeFigureOut">
              <a:rPr kumimoji="1" lang="ja-JP" altLang="en-US" smtClean="0"/>
              <a:t>2017/8/24</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2017/8/24</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E90ED720-0104-4369-84BC-D37694168613}" type="datetimeFigureOut">
              <a:rPr kumimoji="1" lang="ja-JP" altLang="en-US" smtClean="0"/>
              <a:t>2017/8/24</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E90ED720-0104-4369-84BC-D37694168613}" type="datetimeFigureOut">
              <a:rPr kumimoji="1" lang="ja-JP" altLang="en-US" smtClean="0"/>
              <a:t>2017/8/24</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90ED720-0104-4369-84BC-D37694168613}" type="datetimeFigureOut">
              <a:rPr kumimoji="1" lang="ja-JP" altLang="en-US" smtClean="0"/>
              <a:t>2017/8/24</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2017/8/24</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E90ED720-0104-4369-84BC-D37694168613}" type="datetimeFigureOut">
              <a:rPr kumimoji="1" lang="ja-JP" altLang="en-US" smtClean="0"/>
              <a:t>2017/8/24</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D2D8002D-B5B0-4BAC-B1F6-782DDCCE6D9C}"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kumimoji="1" lang="ja-JP" altLang="en-US" smtClean="0"/>
              <a:t>2017/8/24</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9512" y="1700808"/>
            <a:ext cx="8712968" cy="1872208"/>
          </a:xfrm>
        </p:spPr>
        <p:txBody>
          <a:bodyPr>
            <a:normAutofit/>
          </a:bodyPr>
          <a:lstStyle/>
          <a:p>
            <a:r>
              <a:rPr lang="en-US" altLang="ja-JP" sz="3600" dirty="0">
                <a:latin typeface="Arial Unicode MS" panose="020B0604020202020204" pitchFamily="50" charset="-128"/>
                <a:ea typeface="Arial Unicode MS" panose="020B0604020202020204" pitchFamily="50" charset="-128"/>
                <a:cs typeface="Arial Unicode MS" panose="020B0604020202020204" pitchFamily="50" charset="-128"/>
              </a:rPr>
              <a:t>Case studies on software update</a:t>
            </a:r>
          </a:p>
        </p:txBody>
      </p:sp>
      <p:sp>
        <p:nvSpPr>
          <p:cNvPr id="3" name="サブタイトル 2"/>
          <p:cNvSpPr>
            <a:spLocks noGrp="1"/>
          </p:cNvSpPr>
          <p:nvPr>
            <p:ph type="subTitle" idx="1"/>
          </p:nvPr>
        </p:nvSpPr>
        <p:spPr>
          <a:xfrm>
            <a:off x="323528" y="3789040"/>
            <a:ext cx="8424936" cy="1752600"/>
          </a:xfrm>
        </p:spPr>
        <p:txBody>
          <a:bodyPr>
            <a:normAutofit fontScale="92500"/>
          </a:bodyPr>
          <a:lstStyle/>
          <a:p>
            <a:r>
              <a:rPr lang="en-US" altLang="ja-JP"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Japan</a:t>
            </a:r>
          </a:p>
          <a:p>
            <a:r>
              <a:rPr lang="en-US" altLang="ja-JP"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(Security TF of ITS/AD</a:t>
            </a:r>
          </a:p>
          <a:p>
            <a:r>
              <a:rPr lang="en-US" altLang="ja-JP" dirty="0">
                <a:solidFill>
                  <a:schemeClr val="tx1"/>
                </a:solidFill>
                <a:latin typeface="Arial Unicode MS" panose="020B0604020202020204" pitchFamily="50" charset="-128"/>
                <a:ea typeface="Arial Unicode MS" panose="020B0604020202020204" pitchFamily="50" charset="-128"/>
                <a:cs typeface="Arial Unicode MS" panose="020B0604020202020204" pitchFamily="50" charset="-128"/>
              </a:rPr>
              <a:t> 30-31, August 2017 Den Hague, Netherlands)</a:t>
            </a:r>
          </a:p>
        </p:txBody>
      </p:sp>
    </p:spTree>
    <p:extLst>
      <p:ext uri="{BB962C8B-B14F-4D97-AF65-F5344CB8AC3E}">
        <p14:creationId xmlns:p14="http://schemas.microsoft.com/office/powerpoint/2010/main" val="620127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342900" lvl="4" indent="-342900">
              <a:buFont typeface="Arial" panose="020B0604020202020204" pitchFamily="34" charset="0"/>
              <a:buChar char="•"/>
            </a:pPr>
            <a:r>
              <a:rPr lang="de-DE" sz="2400" dirty="0">
                <a:solidFill>
                  <a:schemeClr val="tx1"/>
                </a:solidFill>
              </a:rPr>
              <a:t>Software updates:</a:t>
            </a:r>
            <a:br>
              <a:rPr lang="de-DE" sz="2400" dirty="0">
                <a:solidFill>
                  <a:schemeClr val="tx1"/>
                </a:solidFill>
              </a:rPr>
            </a:br>
            <a:endParaRPr lang="de-DE" sz="1000" dirty="0">
              <a:solidFill>
                <a:schemeClr val="tx1"/>
              </a:solidFill>
            </a:endParaRPr>
          </a:p>
          <a:p>
            <a:pPr marL="800100" lvl="1" indent="-342900">
              <a:buFontTx/>
              <a:buChar char="-"/>
            </a:pPr>
            <a:r>
              <a:rPr lang="de-DE" sz="2400" dirty="0">
                <a:solidFill>
                  <a:schemeClr val="tx1"/>
                </a:solidFill>
                <a:latin typeface="+mj-lt"/>
                <a:ea typeface="+mj-ea"/>
                <a:cs typeface="+mj-cs"/>
              </a:rPr>
              <a:t>While post-registration updates are dealt with nationally, the group agreed to exchange further on such national processes to support them.</a:t>
            </a:r>
            <a:br>
              <a:rPr lang="de-DE" sz="2400" dirty="0">
                <a:solidFill>
                  <a:schemeClr val="tx1"/>
                </a:solidFill>
                <a:latin typeface="+mj-lt"/>
                <a:ea typeface="+mj-ea"/>
                <a:cs typeface="+mj-cs"/>
              </a:rPr>
            </a:br>
            <a:endParaRPr lang="en-US" sz="1200" dirty="0">
              <a:solidFill>
                <a:schemeClr val="tx1"/>
              </a:solidFill>
              <a:latin typeface="+mj-lt"/>
              <a:ea typeface="+mj-ea"/>
              <a:cs typeface="+mj-cs"/>
            </a:endParaRPr>
          </a:p>
          <a:p>
            <a:pPr marL="800100" lvl="1" indent="-342900">
              <a:buFontTx/>
              <a:buChar char="-"/>
            </a:pPr>
            <a:r>
              <a:rPr lang="en-US" sz="2400" dirty="0">
                <a:solidFill>
                  <a:schemeClr val="tx1"/>
                </a:solidFill>
                <a:latin typeface="+mj-lt"/>
                <a:ea typeface="+mj-ea"/>
                <a:cs typeface="+mj-cs"/>
              </a:rPr>
              <a:t>The “S/W TAN” approach as measure to manage configuration control for the approval process (incl. pre- and post-registration issues) and checking during PTI/CTI was confirmed by the group</a:t>
            </a:r>
            <a:br>
              <a:rPr lang="en-US" sz="2400" dirty="0">
                <a:solidFill>
                  <a:schemeClr val="tx1"/>
                </a:solidFill>
                <a:latin typeface="+mj-lt"/>
                <a:ea typeface="+mj-ea"/>
                <a:cs typeface="+mj-cs"/>
              </a:rPr>
            </a:br>
            <a:br>
              <a:rPr lang="en-US" sz="1200" dirty="0">
                <a:solidFill>
                  <a:schemeClr val="tx1"/>
                </a:solidFill>
                <a:latin typeface="+mj-lt"/>
                <a:ea typeface="+mj-ea"/>
                <a:cs typeface="+mj-cs"/>
              </a:rPr>
            </a:br>
            <a:r>
              <a:rPr lang="en-US" sz="2400" dirty="0">
                <a:solidFill>
                  <a:schemeClr val="tx1"/>
                </a:solidFill>
                <a:latin typeface="+mj-lt"/>
                <a:ea typeface="+mj-ea"/>
                <a:cs typeface="+mj-cs"/>
              </a:rPr>
              <a:t>An “offline meeting” for interested parties dealing with the S/W update approval process incl. S/W TAN  was agreed (participants from GER, NL, JPN, CITA, OICA/CLEPA)</a:t>
            </a:r>
          </a:p>
          <a:p>
            <a:pPr marL="800100" lvl="1" indent="-342900">
              <a:buFontTx/>
              <a:buChar char="-"/>
            </a:pPr>
            <a:endParaRPr lang="de-DE" sz="2400" dirty="0">
              <a:solidFill>
                <a:schemeClr val="tx1"/>
              </a:solidFill>
              <a:latin typeface="+mj-lt"/>
              <a:ea typeface="+mj-ea"/>
              <a:cs typeface="+mj-cs"/>
            </a:endParaRPr>
          </a:p>
        </p:txBody>
      </p:sp>
      <p:sp>
        <p:nvSpPr>
          <p:cNvPr id="6" name="Rectangle 5"/>
          <p:cNvSpPr/>
          <p:nvPr/>
        </p:nvSpPr>
        <p:spPr>
          <a:xfrm>
            <a:off x="304800" y="304800"/>
            <a:ext cx="8382000" cy="461665"/>
          </a:xfrm>
          <a:prstGeom prst="rect">
            <a:avLst/>
          </a:prstGeom>
        </p:spPr>
        <p:txBody>
          <a:bodyPr wrap="square">
            <a:spAutoFit/>
          </a:bodyPr>
          <a:lstStyle/>
          <a:p>
            <a:r>
              <a:rPr lang="de-DE" sz="2400" dirty="0"/>
              <a:t>Outcome TFCS-06 // 13-14 June 2017 @ TIA, Arlington/VA (USA)</a:t>
            </a:r>
            <a:endParaRPr lang="en-US" sz="2400" dirty="0"/>
          </a:p>
        </p:txBody>
      </p:sp>
    </p:spTree>
    <p:extLst>
      <p:ext uri="{BB962C8B-B14F-4D97-AF65-F5344CB8AC3E}">
        <p14:creationId xmlns:p14="http://schemas.microsoft.com/office/powerpoint/2010/main" val="29658981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342900" lvl="4" indent="-342900">
              <a:buFont typeface="Arial" panose="020B0604020202020204" pitchFamily="34" charset="0"/>
              <a:buChar char="•"/>
            </a:pPr>
            <a:r>
              <a:rPr lang="de-DE" sz="2400" dirty="0">
                <a:solidFill>
                  <a:schemeClr val="tx1"/>
                </a:solidFill>
              </a:rPr>
              <a:t>Software updates (continued):</a:t>
            </a:r>
          </a:p>
          <a:p>
            <a:pPr marL="342900" lvl="4"/>
            <a:endParaRPr lang="de-DE" sz="1200" dirty="0">
              <a:solidFill>
                <a:schemeClr val="tx1"/>
              </a:solidFill>
              <a:latin typeface="+mj-lt"/>
              <a:ea typeface="+mj-ea"/>
              <a:cs typeface="+mj-cs"/>
            </a:endParaRPr>
          </a:p>
          <a:p>
            <a:pPr marL="342900" lvl="4"/>
            <a:r>
              <a:rPr lang="de-DE" sz="2400" dirty="0">
                <a:solidFill>
                  <a:schemeClr val="tx1"/>
                </a:solidFill>
                <a:latin typeface="+mj-lt"/>
                <a:ea typeface="+mj-ea"/>
                <a:cs typeface="+mj-cs"/>
              </a:rPr>
              <a:t>Further consideration shall be given to:</a:t>
            </a:r>
          </a:p>
          <a:p>
            <a:pPr marL="342900" lvl="4"/>
            <a:endParaRPr lang="de-DE" sz="1200" dirty="0">
              <a:solidFill>
                <a:schemeClr val="tx1"/>
              </a:solidFill>
              <a:latin typeface="+mj-lt"/>
              <a:ea typeface="+mj-ea"/>
              <a:cs typeface="+mj-cs"/>
            </a:endParaRPr>
          </a:p>
          <a:p>
            <a:pPr marL="800100" lvl="4" indent="-457200">
              <a:buAutoNum type="arabicParenR"/>
            </a:pPr>
            <a:r>
              <a:rPr lang="de-DE" sz="2400" dirty="0">
                <a:solidFill>
                  <a:schemeClr val="tx1"/>
                </a:solidFill>
                <a:latin typeface="+mj-lt"/>
                <a:ea typeface="+mj-ea"/>
                <a:cs typeface="+mj-cs"/>
              </a:rPr>
              <a:t>Software Type Approval Number (S/W TAN):</a:t>
            </a:r>
          </a:p>
          <a:p>
            <a:pPr marL="1600200" lvl="6" indent="-342900">
              <a:buFontTx/>
              <a:buChar char="-"/>
            </a:pPr>
            <a:r>
              <a:rPr lang="de-DE" sz="2400" dirty="0">
                <a:solidFill>
                  <a:schemeClr val="tx1"/>
                </a:solidFill>
                <a:latin typeface="+mj-lt"/>
                <a:ea typeface="+mj-ea"/>
                <a:cs typeface="+mj-cs"/>
              </a:rPr>
              <a:t>Review approach for „Whole Vehicle S/W TAN“ vs. „System-based S/W TAN“</a:t>
            </a:r>
          </a:p>
          <a:p>
            <a:pPr marL="1600200" lvl="6" indent="-342900">
              <a:buFontTx/>
              <a:buChar char="-"/>
            </a:pPr>
            <a:endParaRPr lang="de-DE" sz="1200" dirty="0">
              <a:solidFill>
                <a:schemeClr val="tx1"/>
              </a:solidFill>
              <a:latin typeface="+mj-lt"/>
              <a:ea typeface="+mj-ea"/>
              <a:cs typeface="+mj-cs"/>
            </a:endParaRPr>
          </a:p>
          <a:p>
            <a:pPr marL="342900" lvl="4"/>
            <a:r>
              <a:rPr lang="de-DE" sz="2400" dirty="0">
                <a:solidFill>
                  <a:schemeClr val="tx1"/>
                </a:solidFill>
              </a:rPr>
              <a:t>2) Administrative process to realize S/W TAN concept:</a:t>
            </a:r>
          </a:p>
          <a:p>
            <a:pPr marL="1600200" lvl="4" indent="-342900">
              <a:buFontTx/>
              <a:buChar char="-"/>
            </a:pPr>
            <a:r>
              <a:rPr lang="de-DE" sz="2400" dirty="0">
                <a:solidFill>
                  <a:schemeClr val="tx1"/>
                </a:solidFill>
              </a:rPr>
              <a:t>Review approach for linking S/W versions, ECU‘s involved, etc. with S/W TAN</a:t>
            </a:r>
          </a:p>
          <a:p>
            <a:pPr marL="1600200" lvl="4" indent="-342900">
              <a:buFontTx/>
              <a:buChar char="-"/>
            </a:pPr>
            <a:r>
              <a:rPr lang="de-DE" sz="2400" dirty="0">
                <a:solidFill>
                  <a:schemeClr val="tx1"/>
                </a:solidFill>
              </a:rPr>
              <a:t>Clarify roles and responsibilities in the process, e.g. involvement of Technical Service, etc.</a:t>
            </a:r>
          </a:p>
          <a:p>
            <a:pPr marL="1600200" lvl="4" indent="-342900">
              <a:buFontTx/>
              <a:buChar char="-"/>
            </a:pPr>
            <a:r>
              <a:rPr lang="de-DE" sz="2400" dirty="0">
                <a:solidFill>
                  <a:schemeClr val="tx1"/>
                </a:solidFill>
              </a:rPr>
              <a:t>Role of customer involvement</a:t>
            </a:r>
          </a:p>
          <a:p>
            <a:pPr marL="1600200" lvl="4" indent="-342900">
              <a:buFontTx/>
              <a:buChar char="-"/>
            </a:pPr>
            <a:r>
              <a:rPr lang="de-DE" sz="2400" dirty="0">
                <a:solidFill>
                  <a:schemeClr val="tx1"/>
                </a:solidFill>
              </a:rPr>
              <a:t>Information requirements to support the process</a:t>
            </a:r>
          </a:p>
          <a:p>
            <a:pPr marL="1600200" lvl="6" indent="-342900">
              <a:buFontTx/>
              <a:buChar char="-"/>
            </a:pPr>
            <a:endParaRPr lang="de-DE" sz="2400" dirty="0">
              <a:solidFill>
                <a:schemeClr val="tx1"/>
              </a:solidFill>
              <a:latin typeface="+mj-lt"/>
              <a:ea typeface="+mj-ea"/>
              <a:cs typeface="+mj-cs"/>
            </a:endParaRPr>
          </a:p>
          <a:p>
            <a:pPr marL="1600200" lvl="6" indent="-342900">
              <a:buFontTx/>
              <a:buChar char="-"/>
            </a:pPr>
            <a:endParaRPr lang="de-DE" sz="2400" dirty="0">
              <a:solidFill>
                <a:schemeClr val="tx1"/>
              </a:solidFill>
              <a:latin typeface="+mj-lt"/>
              <a:ea typeface="+mj-ea"/>
              <a:cs typeface="+mj-cs"/>
            </a:endParaRPr>
          </a:p>
          <a:p>
            <a:pPr marL="342900" lvl="3"/>
            <a:endParaRPr lang="de-DE" sz="2400" dirty="0">
              <a:solidFill>
                <a:schemeClr val="tx1"/>
              </a:solidFill>
              <a:latin typeface="+mj-lt"/>
              <a:ea typeface="+mj-ea"/>
              <a:cs typeface="+mj-cs"/>
            </a:endParaRPr>
          </a:p>
          <a:p>
            <a:pPr marL="342900" lvl="4"/>
            <a:br>
              <a:rPr lang="de-DE" sz="1200" dirty="0">
                <a:solidFill>
                  <a:schemeClr val="tx1"/>
                </a:solidFill>
                <a:latin typeface="+mj-lt"/>
                <a:ea typeface="+mj-ea"/>
                <a:cs typeface="+mj-cs"/>
              </a:rPr>
            </a:br>
            <a:endParaRPr lang="de-DE" sz="2400" dirty="0">
              <a:solidFill>
                <a:schemeClr val="tx1"/>
              </a:solidFill>
              <a:latin typeface="+mj-lt"/>
              <a:ea typeface="+mj-ea"/>
              <a:cs typeface="+mj-cs"/>
            </a:endParaRPr>
          </a:p>
        </p:txBody>
      </p:sp>
      <p:sp>
        <p:nvSpPr>
          <p:cNvPr id="3" name="Rectangle 2"/>
          <p:cNvSpPr/>
          <p:nvPr/>
        </p:nvSpPr>
        <p:spPr>
          <a:xfrm>
            <a:off x="304800" y="304800"/>
            <a:ext cx="8382000" cy="461665"/>
          </a:xfrm>
          <a:prstGeom prst="rect">
            <a:avLst/>
          </a:prstGeom>
        </p:spPr>
        <p:txBody>
          <a:bodyPr wrap="square">
            <a:spAutoFit/>
          </a:bodyPr>
          <a:lstStyle/>
          <a:p>
            <a:r>
              <a:rPr lang="de-DE" sz="2400" dirty="0"/>
              <a:t>Outcome TFCS-06 // 13-14 June 2017 @ TIA, Arlington/VA (USA)</a:t>
            </a:r>
            <a:endParaRPr lang="en-US" sz="2400" dirty="0"/>
          </a:p>
        </p:txBody>
      </p:sp>
    </p:spTree>
    <p:extLst>
      <p:ext uri="{BB962C8B-B14F-4D97-AF65-F5344CB8AC3E}">
        <p14:creationId xmlns:p14="http://schemas.microsoft.com/office/powerpoint/2010/main" val="32919475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342900" lvl="4" indent="-342900">
              <a:buFont typeface="Arial" panose="020B0604020202020204" pitchFamily="34" charset="0"/>
              <a:buChar char="•"/>
            </a:pPr>
            <a:r>
              <a:rPr lang="de-DE" sz="2400" dirty="0">
                <a:solidFill>
                  <a:schemeClr val="tx1"/>
                </a:solidFill>
              </a:rPr>
              <a:t>Software updates (continued):</a:t>
            </a:r>
          </a:p>
          <a:p>
            <a:pPr marL="342900" lvl="4"/>
            <a:endParaRPr lang="de-DE" sz="1200" dirty="0">
              <a:solidFill>
                <a:schemeClr val="tx1"/>
              </a:solidFill>
              <a:latin typeface="+mj-lt"/>
              <a:ea typeface="+mj-ea"/>
              <a:cs typeface="+mj-cs"/>
            </a:endParaRPr>
          </a:p>
          <a:p>
            <a:pPr marL="342900" lvl="4"/>
            <a:r>
              <a:rPr lang="de-DE" sz="2400" dirty="0">
                <a:solidFill>
                  <a:schemeClr val="tx1"/>
                </a:solidFill>
                <a:latin typeface="+mj-lt"/>
                <a:ea typeface="+mj-ea"/>
                <a:cs typeface="+mj-cs"/>
              </a:rPr>
              <a:t>3) </a:t>
            </a:r>
            <a:r>
              <a:rPr lang="de-DE" sz="2400" b="1" u="sng" dirty="0">
                <a:solidFill>
                  <a:schemeClr val="tx1"/>
                </a:solidFill>
                <a:latin typeface="+mj-lt"/>
                <a:ea typeface="+mj-ea"/>
                <a:cs typeface="+mj-cs"/>
              </a:rPr>
              <a:t>Safety aspects of software updates</a:t>
            </a:r>
            <a:r>
              <a:rPr lang="de-DE" sz="2400" dirty="0">
                <a:solidFill>
                  <a:schemeClr val="tx1"/>
                </a:solidFill>
                <a:latin typeface="+mj-lt"/>
                <a:ea typeface="+mj-ea"/>
                <a:cs typeface="+mj-cs"/>
              </a:rPr>
              <a:t>:</a:t>
            </a:r>
          </a:p>
          <a:p>
            <a:pPr marL="1600200" lvl="4" indent="-342900">
              <a:buFontTx/>
              <a:buChar char="-"/>
            </a:pPr>
            <a:r>
              <a:rPr lang="de-DE" sz="2400" dirty="0">
                <a:solidFill>
                  <a:schemeClr val="tx1"/>
                </a:solidFill>
                <a:latin typeface="+mj-lt"/>
                <a:ea typeface="+mj-ea"/>
                <a:cs typeface="+mj-cs"/>
              </a:rPr>
              <a:t>Develop principles/recommendations for safe execution of software updates</a:t>
            </a:r>
          </a:p>
          <a:p>
            <a:pPr marL="1600200" lvl="4" indent="-342900">
              <a:buFontTx/>
              <a:buChar char="-"/>
            </a:pPr>
            <a:endParaRPr lang="de-DE" sz="2400" dirty="0">
              <a:solidFill>
                <a:schemeClr val="tx1"/>
              </a:solidFill>
              <a:latin typeface="+mj-lt"/>
              <a:ea typeface="+mj-ea"/>
              <a:cs typeface="+mj-cs"/>
            </a:endParaRPr>
          </a:p>
          <a:p>
            <a:pPr marL="628650" lvl="4" indent="-285750"/>
            <a:r>
              <a:rPr lang="de-DE" sz="2400" dirty="0">
                <a:solidFill>
                  <a:schemeClr val="tx1"/>
                </a:solidFill>
              </a:rPr>
              <a:t>4) Impact of different reasons for updates on the requirements/approval process</a:t>
            </a:r>
          </a:p>
          <a:p>
            <a:pPr marL="1600200" lvl="4" indent="-342900">
              <a:buFontTx/>
              <a:buChar char="-"/>
            </a:pPr>
            <a:endParaRPr lang="de-DE" sz="2400" dirty="0">
              <a:solidFill>
                <a:schemeClr val="tx1"/>
              </a:solidFill>
              <a:latin typeface="+mj-lt"/>
              <a:ea typeface="+mj-ea"/>
              <a:cs typeface="+mj-cs"/>
            </a:endParaRPr>
          </a:p>
        </p:txBody>
      </p:sp>
      <p:sp>
        <p:nvSpPr>
          <p:cNvPr id="3" name="Rectangle 2"/>
          <p:cNvSpPr/>
          <p:nvPr/>
        </p:nvSpPr>
        <p:spPr>
          <a:xfrm>
            <a:off x="304800" y="304800"/>
            <a:ext cx="8382000" cy="461665"/>
          </a:xfrm>
          <a:prstGeom prst="rect">
            <a:avLst/>
          </a:prstGeom>
        </p:spPr>
        <p:txBody>
          <a:bodyPr wrap="square">
            <a:spAutoFit/>
          </a:bodyPr>
          <a:lstStyle/>
          <a:p>
            <a:r>
              <a:rPr lang="de-DE" sz="2400" dirty="0"/>
              <a:t>Outcome TFCS-06 // 13-14 June 2017 @ TIA, Arlington/VA (USA)</a:t>
            </a:r>
            <a:endParaRPr lang="en-US" sz="2400" dirty="0"/>
          </a:p>
        </p:txBody>
      </p:sp>
    </p:spTree>
    <p:extLst>
      <p:ext uri="{BB962C8B-B14F-4D97-AF65-F5344CB8AC3E}">
        <p14:creationId xmlns:p14="http://schemas.microsoft.com/office/powerpoint/2010/main" val="24822777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Case studies on software update</a:t>
            </a:r>
            <a:endParaRPr kumimoji="1" lang="ja-JP" altLang="en-US" dirty="0"/>
          </a:p>
        </p:txBody>
      </p:sp>
      <p:sp>
        <p:nvSpPr>
          <p:cNvPr id="3" name="コンテンツ プレースホルダー 2"/>
          <p:cNvSpPr>
            <a:spLocks noGrp="1"/>
          </p:cNvSpPr>
          <p:nvPr>
            <p:ph idx="1"/>
          </p:nvPr>
        </p:nvSpPr>
        <p:spPr/>
        <p:txBody>
          <a:bodyPr>
            <a:normAutofit fontScale="85000" lnSpcReduction="10000"/>
          </a:bodyPr>
          <a:lstStyle/>
          <a:p>
            <a:pPr algn="just"/>
            <a:r>
              <a:rPr kumimoji="1" lang="en-US" altLang="ja-JP" dirty="0"/>
              <a:t>Reports of cases which ECU program updates were conducted for service campaign or recall (2014~) were collected and reviewed.</a:t>
            </a:r>
          </a:p>
          <a:p>
            <a:pPr algn="just"/>
            <a:r>
              <a:rPr kumimoji="1" lang="en-US" altLang="ja-JP" dirty="0"/>
              <a:t>Cases in which the updated program directly controlled the hardware accompanied physical inspection after the updates.</a:t>
            </a:r>
          </a:p>
          <a:p>
            <a:pPr algn="just"/>
            <a:r>
              <a:rPr kumimoji="1" lang="en-US" altLang="ja-JP" dirty="0"/>
              <a:t>In some cases, the calibration of actuator which required physical movement of </a:t>
            </a:r>
            <a:r>
              <a:rPr lang="en-US" altLang="ja-JP" dirty="0"/>
              <a:t>the mechanism were followed to software update</a:t>
            </a:r>
            <a:r>
              <a:rPr kumimoji="1" lang="en-US" altLang="ja-JP" dirty="0"/>
              <a:t>.</a:t>
            </a:r>
            <a:endParaRPr lang="en-US" altLang="ja-JP" dirty="0"/>
          </a:p>
          <a:p>
            <a:pPr algn="just"/>
            <a:r>
              <a:rPr lang="en-US" altLang="ja-JP" b="1" dirty="0"/>
              <a:t>These cases should be clearly separated from cases which can be enable OTA software updates.</a:t>
            </a:r>
          </a:p>
        </p:txBody>
      </p:sp>
    </p:spTree>
    <p:extLst>
      <p:ext uri="{BB962C8B-B14F-4D97-AF65-F5344CB8AC3E}">
        <p14:creationId xmlns:p14="http://schemas.microsoft.com/office/powerpoint/2010/main" val="23037194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l"/>
            <a:r>
              <a:rPr kumimoji="1" lang="en-US" altLang="ja-JP" sz="3200" dirty="0"/>
              <a:t>Examples of software updates with physical inspections or calibrations</a:t>
            </a:r>
            <a:endParaRPr kumimoji="1" lang="ja-JP" altLang="en-US" sz="3200" dirty="0"/>
          </a:p>
        </p:txBody>
      </p:sp>
      <p:graphicFrame>
        <p:nvGraphicFramePr>
          <p:cNvPr id="4" name="表 3"/>
          <p:cNvGraphicFramePr>
            <a:graphicFrameLocks noGrp="1"/>
          </p:cNvGraphicFramePr>
          <p:nvPr>
            <p:extLst>
              <p:ext uri="{D42A27DB-BD31-4B8C-83A1-F6EECF244321}">
                <p14:modId xmlns:p14="http://schemas.microsoft.com/office/powerpoint/2010/main" val="1949227311"/>
              </p:ext>
            </p:extLst>
          </p:nvPr>
        </p:nvGraphicFramePr>
        <p:xfrm>
          <a:off x="539552" y="1556792"/>
          <a:ext cx="8280920" cy="4119880"/>
        </p:xfrm>
        <a:graphic>
          <a:graphicData uri="http://schemas.openxmlformats.org/drawingml/2006/table">
            <a:tbl>
              <a:tblPr firstRow="1" bandRow="1">
                <a:tableStyleId>{616DA210-FB5B-4158-B5E0-FEB733F419BA}</a:tableStyleId>
              </a:tblPr>
              <a:tblGrid>
                <a:gridCol w="1728192">
                  <a:extLst>
                    <a:ext uri="{9D8B030D-6E8A-4147-A177-3AD203B41FA5}">
                      <a16:colId xmlns:a16="http://schemas.microsoft.com/office/drawing/2014/main" val="20000"/>
                    </a:ext>
                  </a:extLst>
                </a:gridCol>
                <a:gridCol w="3312368">
                  <a:extLst>
                    <a:ext uri="{9D8B030D-6E8A-4147-A177-3AD203B41FA5}">
                      <a16:colId xmlns:a16="http://schemas.microsoft.com/office/drawing/2014/main" val="20001"/>
                    </a:ext>
                  </a:extLst>
                </a:gridCol>
                <a:gridCol w="3240360">
                  <a:extLst>
                    <a:ext uri="{9D8B030D-6E8A-4147-A177-3AD203B41FA5}">
                      <a16:colId xmlns:a16="http://schemas.microsoft.com/office/drawing/2014/main" val="20002"/>
                    </a:ext>
                  </a:extLst>
                </a:gridCol>
              </a:tblGrid>
              <a:tr h="370840">
                <a:tc>
                  <a:txBody>
                    <a:bodyPr/>
                    <a:lstStyle/>
                    <a:p>
                      <a:endParaRPr kumimoji="1" lang="ja-JP" altLang="en-US" dirty="0">
                        <a:solidFill>
                          <a:schemeClr val="tx1"/>
                        </a:solidFill>
                      </a:endParaRPr>
                    </a:p>
                  </a:txBody>
                  <a:tcPr>
                    <a:lnB w="9525" cap="flat" cmpd="sng" algn="ctr">
                      <a:solidFill>
                        <a:schemeClr val="tx1"/>
                      </a:solidFill>
                      <a:prstDash val="solid"/>
                      <a:round/>
                      <a:headEnd type="none" w="med" len="med"/>
                      <a:tailEnd type="none" w="med" len="med"/>
                    </a:lnB>
                  </a:tcPr>
                </a:tc>
                <a:tc>
                  <a:txBody>
                    <a:bodyPr/>
                    <a:lstStyle/>
                    <a:p>
                      <a:r>
                        <a:rPr kumimoji="1" lang="en-US" altLang="ja-JP" dirty="0">
                          <a:solidFill>
                            <a:schemeClr val="tx1"/>
                          </a:solidFill>
                        </a:rPr>
                        <a:t>Description of malfunction</a:t>
                      </a:r>
                      <a:endParaRPr kumimoji="1" lang="ja-JP" altLang="en-US" dirty="0">
                        <a:solidFill>
                          <a:schemeClr val="tx1"/>
                        </a:solidFill>
                      </a:endParaRPr>
                    </a:p>
                  </a:txBody>
                  <a:tcPr>
                    <a:lnB w="9525" cap="flat" cmpd="sng" algn="ctr">
                      <a:solidFill>
                        <a:schemeClr val="tx1"/>
                      </a:solidFill>
                      <a:prstDash val="solid"/>
                      <a:round/>
                      <a:headEnd type="none" w="med" len="med"/>
                      <a:tailEnd type="none" w="med" len="med"/>
                    </a:lnB>
                  </a:tcPr>
                </a:tc>
                <a:tc>
                  <a:txBody>
                    <a:bodyPr/>
                    <a:lstStyle/>
                    <a:p>
                      <a:r>
                        <a:rPr kumimoji="1" lang="en-US" altLang="ja-JP" dirty="0">
                          <a:solidFill>
                            <a:schemeClr val="tx1"/>
                          </a:solidFill>
                        </a:rPr>
                        <a:t>Update and follow up</a:t>
                      </a:r>
                      <a:endParaRPr kumimoji="1" lang="ja-JP" altLang="en-US" dirty="0">
                        <a:solidFill>
                          <a:schemeClr val="tx1"/>
                        </a:solidFill>
                      </a:endParaRPr>
                    </a:p>
                  </a:txBody>
                  <a:tcPr>
                    <a:lnB w="952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213336">
                <a:tc>
                  <a:txBody>
                    <a:bodyPr/>
                    <a:lstStyle/>
                    <a:p>
                      <a:r>
                        <a:rPr kumimoji="1" lang="en-US" altLang="ja-JP" dirty="0">
                          <a:solidFill>
                            <a:schemeClr val="tx1"/>
                          </a:solidFill>
                        </a:rPr>
                        <a:t>Case A</a:t>
                      </a:r>
                    </a:p>
                    <a:p>
                      <a:r>
                        <a:rPr kumimoji="1" lang="en-US" altLang="ja-JP" sz="1800" dirty="0"/>
                        <a:t>(Inspections are followed)</a:t>
                      </a:r>
                      <a:endParaRPr kumimoji="1" lang="ja-JP" altLang="en-US" dirty="0">
                        <a:solidFill>
                          <a:schemeClr val="tx1"/>
                        </a:solidFill>
                      </a:endParaRPr>
                    </a:p>
                  </a:txBody>
                  <a:tcPr>
                    <a:lnT w="9525" cap="flat" cmpd="sng" algn="ctr">
                      <a:solidFill>
                        <a:schemeClr val="tx1"/>
                      </a:solidFill>
                      <a:prstDash val="solid"/>
                      <a:round/>
                      <a:headEnd type="none" w="med" len="med"/>
                      <a:tailEnd type="none" w="med" len="med"/>
                    </a:lnT>
                    <a:noFill/>
                  </a:tcPr>
                </a:tc>
                <a:tc>
                  <a:txBody>
                    <a:bodyPr/>
                    <a:lstStyle/>
                    <a:p>
                      <a:pPr algn="just"/>
                      <a:r>
                        <a:rPr kumimoji="1" lang="en-US" altLang="ja-JP" dirty="0">
                          <a:solidFill>
                            <a:schemeClr val="tx1"/>
                          </a:solidFill>
                        </a:rPr>
                        <a:t>The</a:t>
                      </a:r>
                      <a:r>
                        <a:rPr kumimoji="1" lang="en-US" altLang="ja-JP" baseline="0" dirty="0">
                          <a:solidFill>
                            <a:schemeClr val="tx1"/>
                          </a:solidFill>
                        </a:rPr>
                        <a:t> diagnosis for catalyst condition for pollutants in the exhaust gas did not function properly because of the fail of the original software. The system would not warn the degradation of catalysis.</a:t>
                      </a:r>
                      <a:endParaRPr kumimoji="1" lang="ja-JP" altLang="en-US" dirty="0">
                        <a:solidFill>
                          <a:schemeClr val="tx1"/>
                        </a:solidFill>
                      </a:endParaRPr>
                    </a:p>
                  </a:txBody>
                  <a:tcPr>
                    <a:lnT w="9525" cap="flat" cmpd="sng" algn="ctr">
                      <a:solidFill>
                        <a:schemeClr val="tx1"/>
                      </a:solidFill>
                      <a:prstDash val="solid"/>
                      <a:round/>
                      <a:headEnd type="none" w="med" len="med"/>
                      <a:tailEnd type="none" w="med" len="med"/>
                    </a:lnT>
                    <a:noFill/>
                  </a:tcPr>
                </a:tc>
                <a:tc>
                  <a:txBody>
                    <a:bodyPr/>
                    <a:lstStyle/>
                    <a:p>
                      <a:pPr algn="just"/>
                      <a:r>
                        <a:rPr kumimoji="1" lang="en-US" altLang="ja-JP" dirty="0">
                          <a:solidFill>
                            <a:schemeClr val="tx1"/>
                          </a:solidFill>
                        </a:rPr>
                        <a:t>The program of engine control unit was updated. Then, </a:t>
                      </a:r>
                      <a:r>
                        <a:rPr kumimoji="1" lang="en-US" altLang="ja-JP" b="1" u="sng" dirty="0">
                          <a:solidFill>
                            <a:schemeClr val="tx1"/>
                          </a:solidFill>
                        </a:rPr>
                        <a:t>the </a:t>
                      </a:r>
                      <a:r>
                        <a:rPr kumimoji="1" lang="en-US" altLang="ja-JP" b="1" u="sng" baseline="0" dirty="0">
                          <a:solidFill>
                            <a:schemeClr val="tx1"/>
                          </a:solidFill>
                        </a:rPr>
                        <a:t>catalysis was inspected</a:t>
                      </a:r>
                      <a:r>
                        <a:rPr kumimoji="1" lang="en-US" altLang="ja-JP" baseline="0" dirty="0">
                          <a:solidFill>
                            <a:schemeClr val="tx1"/>
                          </a:solidFill>
                        </a:rPr>
                        <a:t> if the lifetime was over. The catalysis was replaced in case the lifetime ended.</a:t>
                      </a:r>
                      <a:endParaRPr kumimoji="1" lang="ja-JP" altLang="en-US" dirty="0">
                        <a:solidFill>
                          <a:schemeClr val="tx1"/>
                        </a:solidFill>
                      </a:endParaRPr>
                    </a:p>
                  </a:txBody>
                  <a:tcPr>
                    <a:lnT w="9525"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0001"/>
                  </a:ext>
                </a:extLst>
              </a:tr>
              <a:tr h="1634584">
                <a:tc>
                  <a:txBody>
                    <a:bodyPr/>
                    <a:lstStyle/>
                    <a:p>
                      <a:r>
                        <a:rPr kumimoji="1" lang="en-US" altLang="ja-JP" dirty="0">
                          <a:solidFill>
                            <a:schemeClr val="tx1"/>
                          </a:solidFill>
                        </a:rPr>
                        <a:t>Case</a:t>
                      </a:r>
                      <a:r>
                        <a:rPr kumimoji="1" lang="en-US" altLang="ja-JP" baseline="0" dirty="0">
                          <a:solidFill>
                            <a:schemeClr val="tx1"/>
                          </a:solidFill>
                        </a:rPr>
                        <a:t> B</a:t>
                      </a:r>
                      <a:endParaRPr kumimoji="1" lang="en-US" altLang="ja-JP" dirty="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800" dirty="0"/>
                        <a:t>(calibrations are followed)</a:t>
                      </a:r>
                      <a:endParaRPr kumimoji="1" lang="ja-JP" altLang="en-US" dirty="0">
                        <a:solidFill>
                          <a:schemeClr val="tx1"/>
                        </a:solidFill>
                      </a:endParaRPr>
                    </a:p>
                    <a:p>
                      <a:endParaRPr kumimoji="1" lang="ja-JP" altLang="en-US" dirty="0">
                        <a:solidFill>
                          <a:schemeClr val="tx1"/>
                        </a:solidFill>
                      </a:endParaRPr>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1" lang="en-US" altLang="ja-JP" dirty="0">
                          <a:solidFill>
                            <a:schemeClr val="tx1"/>
                          </a:solidFill>
                        </a:rPr>
                        <a:t>The</a:t>
                      </a:r>
                      <a:r>
                        <a:rPr kumimoji="1" lang="en-US" altLang="ja-JP" baseline="0" dirty="0">
                          <a:solidFill>
                            <a:schemeClr val="tx1"/>
                          </a:solidFill>
                        </a:rPr>
                        <a:t> fuel direct injection was not controlled properly because of the fail of the original software. Then, the engine would not function properly.</a:t>
                      </a:r>
                      <a:endParaRPr kumimoji="1" lang="ja-JP" altLang="en-US" dirty="0">
                        <a:solidFill>
                          <a:schemeClr val="tx1"/>
                        </a:solidFill>
                      </a:endParaRPr>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1" lang="en-US" altLang="ja-JP" dirty="0">
                          <a:solidFill>
                            <a:schemeClr val="tx1"/>
                          </a:solidFill>
                        </a:rPr>
                        <a:t>The program of engine control unit was updated. Then, the </a:t>
                      </a:r>
                      <a:r>
                        <a:rPr kumimoji="1" lang="en-US" altLang="ja-JP" b="1" u="sng" baseline="0" dirty="0">
                          <a:solidFill>
                            <a:schemeClr val="tx1"/>
                          </a:solidFill>
                        </a:rPr>
                        <a:t>leaning process of injection was conducted.</a:t>
                      </a:r>
                      <a:r>
                        <a:rPr kumimoji="1" lang="en-US" altLang="ja-JP" baseline="0" dirty="0">
                          <a:solidFill>
                            <a:schemeClr val="tx1"/>
                          </a:solidFill>
                        </a:rPr>
                        <a:t> The relevant parts were inspected and replaced in case of getting damaged.</a:t>
                      </a:r>
                      <a:endParaRPr kumimoji="1" lang="ja-JP" altLang="en-US" dirty="0">
                        <a:solidFill>
                          <a:schemeClr val="tx1"/>
                        </a:solidFill>
                      </a:endParaRPr>
                    </a:p>
                  </a:txBody>
                  <a:tcPr/>
                </a:tc>
                <a:extLst>
                  <a:ext uri="{0D108BD9-81ED-4DB2-BD59-A6C34878D82A}">
                    <a16:rowId xmlns:a16="http://schemas.microsoft.com/office/drawing/2014/main" val="10002"/>
                  </a:ext>
                </a:extLst>
              </a:tr>
            </a:tbl>
          </a:graphicData>
        </a:graphic>
      </p:graphicFrame>
      <p:sp>
        <p:nvSpPr>
          <p:cNvPr id="5" name="正方形/長方形 4"/>
          <p:cNvSpPr/>
          <p:nvPr/>
        </p:nvSpPr>
        <p:spPr>
          <a:xfrm>
            <a:off x="467544" y="5774504"/>
            <a:ext cx="8352928" cy="923330"/>
          </a:xfrm>
          <a:prstGeom prst="rect">
            <a:avLst/>
          </a:prstGeom>
        </p:spPr>
        <p:txBody>
          <a:bodyPr wrap="square">
            <a:spAutoFit/>
          </a:bodyPr>
          <a:lstStyle/>
          <a:p>
            <a:pPr algn="just"/>
            <a:r>
              <a:rPr lang="en-US" altLang="ja-JP" dirty="0"/>
              <a:t>In these cases, the updated software directly controlled hardware. Inspection or leaning process were followed after the updates. Such processes should be completed by technical experts and then OTA is not applicable for these cases.</a:t>
            </a:r>
          </a:p>
        </p:txBody>
      </p:sp>
    </p:spTree>
    <p:extLst>
      <p:ext uri="{BB962C8B-B14F-4D97-AF65-F5344CB8AC3E}">
        <p14:creationId xmlns:p14="http://schemas.microsoft.com/office/powerpoint/2010/main" val="40939504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14400" y="260648"/>
            <a:ext cx="7715200" cy="1143000"/>
          </a:xfrm>
        </p:spPr>
        <p:txBody>
          <a:bodyPr>
            <a:normAutofit fontScale="90000"/>
          </a:bodyPr>
          <a:lstStyle/>
          <a:p>
            <a:r>
              <a:rPr lang="en-US" altLang="ja-JP" dirty="0"/>
              <a:t>Proposal for Case Studies on Software Update</a:t>
            </a:r>
            <a:endParaRPr kumimoji="1" lang="ja-JP" altLang="en-US" dirty="0"/>
          </a:p>
        </p:txBody>
      </p:sp>
      <p:sp>
        <p:nvSpPr>
          <p:cNvPr id="3" name="コンテンツ プレースホルダー 2"/>
          <p:cNvSpPr>
            <a:spLocks noGrp="1"/>
          </p:cNvSpPr>
          <p:nvPr>
            <p:ph idx="1"/>
          </p:nvPr>
        </p:nvSpPr>
        <p:spPr>
          <a:xfrm>
            <a:off x="457200" y="1988840"/>
            <a:ext cx="8229600" cy="3556992"/>
          </a:xfrm>
        </p:spPr>
        <p:txBody>
          <a:bodyPr>
            <a:normAutofit fontScale="92500" lnSpcReduction="20000"/>
          </a:bodyPr>
          <a:lstStyle/>
          <a:p>
            <a:pPr algn="just"/>
            <a:r>
              <a:rPr kumimoji="1" lang="en-US" altLang="ja-JP" dirty="0"/>
              <a:t>Security </a:t>
            </a:r>
            <a:r>
              <a:rPr lang="en-US" altLang="ja-JP" dirty="0"/>
              <a:t>issues on software update have been addressed in the cyber-security session of CSTF.</a:t>
            </a:r>
          </a:p>
          <a:p>
            <a:pPr algn="just"/>
            <a:r>
              <a:rPr lang="en-US" altLang="ja-JP" dirty="0"/>
              <a:t>On the other hand, the case study of software update including OTA needs more time for summarizing.</a:t>
            </a:r>
            <a:endParaRPr kumimoji="1" lang="en-US" altLang="ja-JP" dirty="0"/>
          </a:p>
          <a:p>
            <a:pPr algn="just"/>
            <a:r>
              <a:rPr kumimoji="1" lang="en-US" altLang="ja-JP" dirty="0"/>
              <a:t>Japan proposes </a:t>
            </a:r>
            <a:r>
              <a:rPr lang="en-US" altLang="ja-JP" dirty="0"/>
              <a:t>to postpone case studies of software update to next year (2018~) to invite experts for hardware controls.</a:t>
            </a:r>
          </a:p>
        </p:txBody>
      </p:sp>
    </p:spTree>
    <p:extLst>
      <p:ext uri="{BB962C8B-B14F-4D97-AF65-F5344CB8AC3E}">
        <p14:creationId xmlns:p14="http://schemas.microsoft.com/office/powerpoint/2010/main" val="238245405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810</TotalTime>
  <Words>548</Words>
  <Application>Microsoft Office PowerPoint</Application>
  <PresentationFormat>画面に合わせる (4:3)</PresentationFormat>
  <Paragraphs>53</Paragraphs>
  <Slides>7</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7</vt:i4>
      </vt:variant>
    </vt:vector>
  </HeadingPairs>
  <TitlesOfParts>
    <vt:vector size="12" baseType="lpstr">
      <vt:lpstr>Arial Unicode MS</vt:lpstr>
      <vt:lpstr>ＭＳ Ｐゴシック</vt:lpstr>
      <vt:lpstr>Arial</vt:lpstr>
      <vt:lpstr>Calibri</vt:lpstr>
      <vt:lpstr>Office テーマ</vt:lpstr>
      <vt:lpstr>Case studies on software update</vt:lpstr>
      <vt:lpstr>PowerPoint プレゼンテーション</vt:lpstr>
      <vt:lpstr>PowerPoint プレゼンテーション</vt:lpstr>
      <vt:lpstr>PowerPoint プレゼンテーション</vt:lpstr>
      <vt:lpstr>Case studies on software update</vt:lpstr>
      <vt:lpstr>Examples of software updates with physical inspections or calibrations</vt:lpstr>
      <vt:lpstr>Proposal for Case Studies on Software Update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 for the construction of recommendation by CSTF</dc:title>
  <dc:creator>niikuni</dc:creator>
  <cp:lastModifiedBy>新国哲也</cp:lastModifiedBy>
  <cp:revision>54</cp:revision>
  <cp:lastPrinted>2017-08-08T02:17:43Z</cp:lastPrinted>
  <dcterms:created xsi:type="dcterms:W3CDTF">2017-07-13T07:55:19Z</dcterms:created>
  <dcterms:modified xsi:type="dcterms:W3CDTF">2017-08-24T07:50:35Z</dcterms:modified>
</cp:coreProperties>
</file>