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70" r:id="rId3"/>
    <p:sldId id="266" r:id="rId4"/>
    <p:sldId id="267" r:id="rId5"/>
    <p:sldId id="268" r:id="rId6"/>
    <p:sldId id="262" r:id="rId7"/>
    <p:sldId id="256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54" autoAdjust="0"/>
    <p:restoredTop sz="94660"/>
  </p:normalViewPr>
  <p:slideViewPr>
    <p:cSldViewPr>
      <p:cViewPr varScale="1">
        <p:scale>
          <a:sx n="109" d="100"/>
          <a:sy n="109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20000" y="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/>
              <a:t>TFCS-07-14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Mitigations: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group confirmed the mitigations for each threat identified in the spread sheet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Note: a </a:t>
            </a:r>
            <a:r>
              <a:rPr lang="de-DE" sz="2000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non-cleaned up version is available as document TFCS-07-10-Rev1, a cleaned up version will be made available on the TFCS-08 page for final confirmation during TFCS-08</a:t>
            </a:r>
          </a:p>
          <a:p>
            <a:pPr marL="630237" lvl="1" indent="-342900">
              <a:buFontTx/>
              <a:buChar char="-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structure of the recommendation paper on cyber security was agreed, reproduced in document TFCS-07-11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1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1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000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Note: The group agreed that a drafting group of interested experts will prepare detailed input for TFCS-08</a:t>
            </a:r>
            <a:br>
              <a:rPr lang="de-DE" sz="2000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000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 consists of Mr. Nakao (ITU/NICT), Mr. Ramakrishnan (NL), Mr. Poulson (OICA), Mr. Leimbach (CITA), Mr Preuß (FIA), Mr. Handley (co-chair UK), Mr. Niikuni (co-chair JPN) and Mr. Schenkenberger (Secretary)</a:t>
            </a:r>
            <a:endParaRPr lang="en-US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TFCS-07 // 30-31 August 2017 @ NH Den Haag, NL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980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Mitigations (continued):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group discussed, how the recommendations/results could be made publically available, based on the presentation from Japan (TFCS-07-08)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Consilidates Resolution (R.E. 3), already incorporating the ITS/AD guideline on Cyber Security for Connected and Automated , was identified as a suitable document  </a:t>
            </a:r>
            <a:endParaRPr lang="en-US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TFCS-07 // 30-31 August 2017 @ NH Den Haag, NL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742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Software updates: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en-US" sz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Results of the ad hoc meeting “Software TAN / Software updates” in Hamburg (2 August 2017) were presented: 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143000" lvl="2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possibility to introduce a Regulation-linked Software Identification Number (=&gt; </a:t>
            </a:r>
            <a:r>
              <a:rPr lang="en-US" sz="24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RxSWIN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), formerly named S/W TAN, was confirmed.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143000" lvl="2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Different views on introducing the number: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 each relevant Regulation (OICA/CLEPA approach) vs. introducing a standalone “Software Regulation” (NL)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NL tabled a draft proposal for a new standalone Software Regulation (TFCS-07-05). Members were asked to provide</a:t>
            </a:r>
            <a:r>
              <a:rPr lang="en-US" sz="2000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comments 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on the paper by 15 September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2017 to </a:t>
            </a:r>
            <a:r>
              <a:rPr lang="en-US" sz="1400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       </a:t>
            </a:r>
            <a:r>
              <a:rPr lang="en-US" sz="1200" b="1" i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PStriekwold@rdw.nl; Darren.Handley@dft.gsi.gov.uk; niikuni@ntsel.go.jp; jschenkenberger@hyundai-europe.com </a:t>
            </a:r>
            <a:endParaRPr lang="de-DE" sz="2400" b="1" i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TFCS-07 // 30-31 August 2017 @ NH Den Haag, NL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181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Software updates (continued):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en-US" sz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Presentation on EUCARIS and DETA by NL: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presentations gave valuable background information on (a) how the respective systems/databases work and (b) how they may support the administrative process for software updates.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Japan presented a view on the different registration schemes established in the EU and Japan</a:t>
            </a:r>
          </a:p>
          <a:p>
            <a:pPr marL="628650" lvl="1" indent="-285750">
              <a:buFontTx/>
              <a:buChar char="-"/>
            </a:pP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group agreed to hold a dedicated webmeeting  (ad hoc „Software updates 2“) on 27 September 2017 in order to elaborate further on a common position for an approach on software updates (excl. security related issues covered within the cyber security/mitigations </a:t>
            </a:r>
            <a:r>
              <a:rPr lang="de-DE" sz="2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part)</a:t>
            </a: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TFCS-07 // 30-31 August 2017 @ NH Den Haag, NL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546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Delivery of the results of TF-CS/OTA to parental group: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en-US" sz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While the task force is schedule to work until the end of 2017 it was recognized that an earliest delivery to UNECE WP.29 IWG ITS/AD will be in March 2018.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This means that the results would be delivered at a time where the group formally no longer exists</a:t>
            </a:r>
          </a:p>
          <a:p>
            <a:pPr marL="628650" lvl="1" indent="-285750">
              <a:buFontTx/>
              <a:buChar char="-"/>
            </a:pP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As a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possible way forward it was proposed to extend the task force‘s mandate by 6 month in order to deliver the recommendations to IWG ITS/AD in March 2018 and in to prepare feedback to requests from IWG ITS/AD, if any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status update on the TF-CS/OTA work shall be given during the next IWG ITS/AD session in November 2017</a:t>
            </a:r>
          </a:p>
          <a:p>
            <a:pPr marL="342900" lvl="1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TFCS-07 // 30-31 August 2017 @ NH Den Haag, NL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1383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en-US" sz="2400" u="sng" dirty="0" smtClean="0">
                <a:solidFill>
                  <a:schemeClr val="tx1"/>
                </a:solidFill>
              </a:rPr>
              <a:t>Action items: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</a:endParaRPr>
          </a:p>
          <a:p>
            <a:pPr marL="0" lvl="4"/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Threats/mitigations:</a:t>
            </a:r>
          </a:p>
          <a:p>
            <a:pPr marL="0" lvl="4"/>
            <a:endParaRPr lang="en-US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71450" indent="-171450">
              <a:buFontTx/>
              <a:buChar char="-"/>
              <a:tabLst>
                <a:tab pos="4400550" algn="l"/>
                <a:tab pos="6343650" algn="l"/>
              </a:tabLst>
            </a:pPr>
            <a:r>
              <a:rPr lang="de-DE" sz="2000" dirty="0" smtClean="0">
                <a:solidFill>
                  <a:schemeClr val="tx1"/>
                </a:solidFill>
              </a:rPr>
              <a:t>Cleaned up version of the table 	D. Handley	TFCS-08</a:t>
            </a:r>
          </a:p>
          <a:p>
            <a:pPr marL="171450" indent="-171450" defTabSz="1257300">
              <a:buFontTx/>
              <a:buChar char="-"/>
              <a:tabLst>
                <a:tab pos="4400550" algn="l"/>
                <a:tab pos="6343650" algn="l"/>
              </a:tabLst>
            </a:pPr>
            <a:r>
              <a:rPr lang="de-DE" sz="2000" dirty="0" smtClean="0">
                <a:solidFill>
                  <a:schemeClr val="tx1"/>
                </a:solidFill>
              </a:rPr>
              <a:t>Draft recommendation paper	Drafting group   	TFCS-08</a:t>
            </a:r>
            <a:br>
              <a:rPr lang="de-DE" sz="2000" dirty="0" smtClean="0">
                <a:solidFill>
                  <a:schemeClr val="tx1"/>
                </a:solidFill>
              </a:rPr>
            </a:br>
            <a:r>
              <a:rPr lang="de-DE" sz="2000" dirty="0" smtClean="0">
                <a:solidFill>
                  <a:schemeClr val="tx1"/>
                </a:solidFill>
              </a:rPr>
              <a:t>on mitigations (structure + content)</a:t>
            </a:r>
          </a:p>
          <a:p>
            <a:pPr marL="630237" lvl="1" indent="-342900">
              <a:buFontTx/>
              <a:buChar char="-"/>
            </a:pPr>
            <a:endParaRPr lang="de-DE" sz="2000" dirty="0">
              <a:solidFill>
                <a:schemeClr val="tx1"/>
              </a:solidFill>
            </a:endParaRPr>
          </a:p>
          <a:p>
            <a:pPr indent="-169863"/>
            <a:r>
              <a:rPr lang="de-DE" sz="2000" dirty="0" smtClean="0">
                <a:solidFill>
                  <a:schemeClr val="tx1"/>
                </a:solidFill>
              </a:rPr>
              <a:t>Software updates: </a:t>
            </a:r>
          </a:p>
          <a:p>
            <a:pPr marL="171450" indent="-171450">
              <a:buFontTx/>
              <a:buChar char="-"/>
              <a:tabLst>
                <a:tab pos="4400550" algn="l"/>
                <a:tab pos="6343650" algn="l"/>
              </a:tabLst>
            </a:pPr>
            <a:r>
              <a:rPr lang="de-DE" sz="2000" dirty="0" smtClean="0">
                <a:solidFill>
                  <a:schemeClr val="tx1"/>
                </a:solidFill>
              </a:rPr>
              <a:t>Comments on NL proposal („S/W Reg“)	all	15 Sept. 2017</a:t>
            </a:r>
          </a:p>
          <a:p>
            <a:pPr marL="171450" indent="-171450">
              <a:buFontTx/>
              <a:buChar char="-"/>
              <a:tabLst>
                <a:tab pos="4400550" algn="l"/>
                <a:tab pos="6343650" algn="l"/>
              </a:tabLst>
            </a:pPr>
            <a:r>
              <a:rPr lang="de-DE" sz="2000" dirty="0">
                <a:solidFill>
                  <a:schemeClr val="tx1"/>
                </a:solidFill>
              </a:rPr>
              <a:t>Draft recommendation </a:t>
            </a:r>
            <a:r>
              <a:rPr lang="de-DE" sz="2000" dirty="0" smtClean="0">
                <a:solidFill>
                  <a:schemeClr val="tx1"/>
                </a:solidFill>
              </a:rPr>
              <a:t>paper	Co-chairs/Sec</a:t>
            </a:r>
            <a:r>
              <a:rPr lang="de-DE" sz="2000" dirty="0">
                <a:solidFill>
                  <a:schemeClr val="tx1"/>
                </a:solidFill>
              </a:rPr>
              <a:t>	TFCS-08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on mitigations (</a:t>
            </a:r>
            <a:r>
              <a:rPr lang="de-DE" sz="2000" dirty="0" smtClean="0">
                <a:solidFill>
                  <a:schemeClr val="tx1"/>
                </a:solidFill>
              </a:rPr>
              <a:t>structure)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TFCS-07 // 30-31 August 2017 @ NH Den Haag, NL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652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u="sng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Next </a:t>
            </a:r>
            <a:r>
              <a:rPr lang="en-US" sz="24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meetings:</a:t>
            </a:r>
          </a:p>
          <a:p>
            <a:pPr defTabSz="633413"/>
            <a:endParaRPr lang="de-DE" sz="105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842963"/>
            <a:r>
              <a:rPr lang="de-DE" sz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de-DE" sz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			</a:t>
            </a:r>
          </a:p>
          <a:p>
            <a:pPr lvl="0" defTabSz="842963">
              <a:tabLst>
                <a:tab pos="1657350" algn="l"/>
                <a:tab pos="5029200" algn="l"/>
              </a:tabLst>
            </a:pPr>
            <a:r>
              <a:rPr lang="de-DE" sz="2400" dirty="0" smtClean="0">
                <a:solidFill>
                  <a:schemeClr val="tx1"/>
                </a:solidFill>
              </a:rPr>
              <a:t>TFCS ad hoc „Mitigation paper“	</a:t>
            </a:r>
            <a:r>
              <a:rPr lang="de-DE" sz="2400" dirty="0" smtClean="0">
                <a:solidFill>
                  <a:srgbClr val="FF0000"/>
                </a:solidFill>
              </a:rPr>
              <a:t>25 September 2017</a:t>
            </a:r>
            <a:r>
              <a:rPr lang="de-DE" sz="2400" dirty="0" smtClean="0">
                <a:solidFill>
                  <a:prstClr val="black"/>
                </a:solidFill>
              </a:rPr>
              <a:t/>
            </a:r>
            <a:br>
              <a:rPr lang="de-DE" sz="2400" dirty="0" smtClean="0">
                <a:solidFill>
                  <a:prstClr val="black"/>
                </a:solidFill>
              </a:rPr>
            </a:br>
            <a:r>
              <a:rPr lang="de-DE" sz="2000" dirty="0" smtClean="0">
                <a:solidFill>
                  <a:prstClr val="black"/>
                </a:solidFill>
              </a:rPr>
              <a:t>	</a:t>
            </a:r>
            <a:r>
              <a:rPr lang="de-DE" sz="2000" i="1" dirty="0">
                <a:solidFill>
                  <a:prstClr val="black"/>
                </a:solidFill>
              </a:rPr>
              <a:t> (Webmeeting) </a:t>
            </a:r>
            <a:r>
              <a:rPr lang="de-DE" sz="2000" dirty="0" smtClean="0">
                <a:solidFill>
                  <a:prstClr val="black"/>
                </a:solidFill>
              </a:rPr>
              <a:t>	</a:t>
            </a:r>
            <a:r>
              <a:rPr lang="de-DE" sz="2000" i="1" dirty="0" smtClean="0">
                <a:solidFill>
                  <a:srgbClr val="FF0000"/>
                </a:solidFill>
              </a:rPr>
              <a:t>10 am – 12 pm CEST</a:t>
            </a:r>
            <a:endParaRPr lang="de-DE" sz="2000" i="1" dirty="0">
              <a:solidFill>
                <a:srgbClr val="FF0000"/>
              </a:solidFill>
            </a:endParaRPr>
          </a:p>
          <a:p>
            <a:pPr defTabSz="671513">
              <a:tabLst>
                <a:tab pos="1657350" algn="l"/>
                <a:tab pos="5029200" algn="l"/>
              </a:tabLst>
            </a:pPr>
            <a:r>
              <a:rPr lang="de-DE" sz="1000" dirty="0" smtClean="0">
                <a:solidFill>
                  <a:prstClr val="black"/>
                </a:solidFill>
              </a:rPr>
              <a:t/>
            </a:r>
            <a:br>
              <a:rPr lang="de-DE" sz="1000" dirty="0" smtClean="0">
                <a:solidFill>
                  <a:prstClr val="black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TFCS ad hoc „Software updates 2“	27 September 2017</a:t>
            </a:r>
          </a:p>
          <a:p>
            <a:pPr defTabSz="842963">
              <a:tabLst>
                <a:tab pos="1657350" algn="l"/>
                <a:tab pos="5029200" algn="l"/>
              </a:tabLst>
            </a:pPr>
            <a:r>
              <a:rPr lang="de-DE" sz="2000" dirty="0">
                <a:solidFill>
                  <a:schemeClr val="tx1"/>
                </a:solidFill>
              </a:rPr>
              <a:t>	</a:t>
            </a:r>
            <a:r>
              <a:rPr lang="de-DE" sz="2000" i="1" dirty="0">
                <a:solidFill>
                  <a:schemeClr val="tx1"/>
                </a:solidFill>
              </a:rPr>
              <a:t>(Webmeeting)	</a:t>
            </a:r>
            <a:r>
              <a:rPr lang="de-DE" sz="2000" i="1" dirty="0" smtClean="0">
                <a:solidFill>
                  <a:schemeClr val="tx1"/>
                </a:solidFill>
              </a:rPr>
              <a:t>time tbd</a:t>
            </a:r>
            <a:endParaRPr lang="de-DE" sz="2000" i="1" dirty="0">
              <a:solidFill>
                <a:schemeClr val="tx1"/>
              </a:solidFill>
            </a:endParaRPr>
          </a:p>
          <a:p>
            <a:pPr defTabSz="671513">
              <a:tabLst>
                <a:tab pos="1657350" algn="l"/>
                <a:tab pos="5029200" algn="l"/>
              </a:tabLst>
            </a:pPr>
            <a:endParaRPr lang="de-DE" sz="1000" dirty="0" smtClean="0">
              <a:solidFill>
                <a:schemeClr val="tx1"/>
              </a:solidFill>
            </a:endParaRPr>
          </a:p>
          <a:p>
            <a:pPr defTabSz="800100">
              <a:tabLst>
                <a:tab pos="1657350" algn="l"/>
                <a:tab pos="5029200" algn="l"/>
              </a:tabLst>
            </a:pPr>
            <a:r>
              <a:rPr lang="de-DE" sz="2400" dirty="0" smtClean="0">
                <a:solidFill>
                  <a:schemeClr val="tx1"/>
                </a:solidFill>
              </a:rPr>
              <a:t>TFCS-08</a:t>
            </a:r>
            <a:r>
              <a:rPr lang="de-DE" sz="2400" dirty="0" smtClean="0">
                <a:solidFill>
                  <a:schemeClr val="tx1"/>
                </a:solidFill>
              </a:rPr>
              <a:t>	</a:t>
            </a:r>
            <a:r>
              <a:rPr lang="de-DE" sz="2400" i="1" dirty="0" smtClean="0">
                <a:solidFill>
                  <a:schemeClr val="tx1"/>
                </a:solidFill>
              </a:rPr>
              <a:t>11-12 Oct. 2017 </a:t>
            </a:r>
            <a:r>
              <a:rPr lang="de-DE" sz="2400" i="1" dirty="0">
                <a:solidFill>
                  <a:schemeClr val="tx1"/>
                </a:solidFill>
              </a:rPr>
              <a:t>	</a:t>
            </a:r>
            <a:r>
              <a:rPr lang="de-DE" sz="2400" i="1" dirty="0" smtClean="0">
                <a:solidFill>
                  <a:schemeClr val="tx1"/>
                </a:solidFill>
              </a:rPr>
              <a:t>JASIC Office, Tokyo</a:t>
            </a:r>
            <a:endParaRPr lang="de-DE" sz="2400" i="1" dirty="0">
              <a:solidFill>
                <a:schemeClr val="tx1"/>
              </a:solidFill>
            </a:endParaRPr>
          </a:p>
          <a:p>
            <a:pPr defTabSz="800100">
              <a:tabLst>
                <a:tab pos="1657350" algn="l"/>
                <a:tab pos="4171950" algn="l"/>
              </a:tabLst>
            </a:pPr>
            <a:endParaRPr lang="de-DE" sz="1000" i="1" dirty="0">
              <a:solidFill>
                <a:schemeClr val="tx1"/>
              </a:solidFill>
            </a:endParaRPr>
          </a:p>
          <a:p>
            <a:pPr defTabSz="800100">
              <a:tabLst>
                <a:tab pos="1657350" algn="l"/>
                <a:tab pos="5029200" algn="l"/>
              </a:tabLst>
            </a:pPr>
            <a:r>
              <a:rPr lang="de-DE" sz="2400" dirty="0" smtClean="0">
                <a:solidFill>
                  <a:schemeClr val="tx1"/>
                </a:solidFill>
              </a:rPr>
              <a:t>TFCS-09</a:t>
            </a:r>
            <a:r>
              <a:rPr lang="de-DE" sz="2400" dirty="0">
                <a:solidFill>
                  <a:schemeClr val="tx1"/>
                </a:solidFill>
              </a:rPr>
              <a:t>	</a:t>
            </a:r>
            <a:r>
              <a:rPr lang="de-DE" sz="2400" i="1" dirty="0" smtClean="0">
                <a:solidFill>
                  <a:schemeClr val="tx1"/>
                </a:solidFill>
              </a:rPr>
              <a:t>09-10 Nov. 2017 </a:t>
            </a:r>
            <a:r>
              <a:rPr lang="de-DE" sz="2400" i="1" dirty="0">
                <a:solidFill>
                  <a:schemeClr val="tx1"/>
                </a:solidFill>
              </a:rPr>
              <a:t>	</a:t>
            </a:r>
            <a:r>
              <a:rPr lang="de-DE" sz="2400" b="1" i="1" dirty="0" smtClean="0">
                <a:solidFill>
                  <a:srgbClr val="FF0000"/>
                </a:solidFill>
              </a:rPr>
              <a:t>OICA Office, Paris </a:t>
            </a:r>
            <a:r>
              <a:rPr lang="de-DE" sz="2400" i="1" dirty="0" smtClean="0">
                <a:solidFill>
                  <a:schemeClr val="tx1"/>
                </a:solidFill>
              </a:rPr>
              <a:t>	</a:t>
            </a:r>
            <a:r>
              <a:rPr lang="de-DE" sz="1200" i="1" dirty="0" smtClean="0">
                <a:solidFill>
                  <a:schemeClr val="tx1"/>
                </a:solidFill>
              </a:rPr>
              <a:t>	                                                                    </a:t>
            </a:r>
            <a:r>
              <a:rPr lang="de-DE" sz="1200" b="1" i="1" dirty="0" smtClean="0">
                <a:solidFill>
                  <a:srgbClr val="FF0000"/>
                </a:solidFill>
              </a:rPr>
              <a:t>Note</a:t>
            </a:r>
            <a:r>
              <a:rPr lang="de-DE" sz="1200" b="1" i="1" dirty="0">
                <a:solidFill>
                  <a:srgbClr val="FF0000"/>
                </a:solidFill>
              </a:rPr>
              <a:t>: </a:t>
            </a:r>
            <a:r>
              <a:rPr lang="de-DE" sz="1200" b="1" i="1" dirty="0" smtClean="0">
                <a:solidFill>
                  <a:srgbClr val="FF0000"/>
                </a:solidFill>
              </a:rPr>
              <a:t>Since the meeting room at the UN in Geneva is no longer </a:t>
            </a:r>
            <a:br>
              <a:rPr lang="de-DE" sz="1200" b="1" i="1" dirty="0" smtClean="0">
                <a:solidFill>
                  <a:srgbClr val="FF0000"/>
                </a:solidFill>
              </a:rPr>
            </a:br>
            <a:r>
              <a:rPr lang="de-DE" sz="1200" b="1" i="1" dirty="0" smtClean="0">
                <a:solidFill>
                  <a:srgbClr val="FF0000"/>
                </a:solidFill>
              </a:rPr>
              <a:t>	                                                                      available, the co-chairs decided to change the venue to Paris</a:t>
            </a:r>
            <a:endParaRPr lang="en-US" sz="1200" b="1" i="1" dirty="0">
              <a:solidFill>
                <a:srgbClr val="FF0000"/>
              </a:solidFill>
            </a:endParaRPr>
          </a:p>
          <a:p>
            <a:pPr lvl="0" defTabSz="842963">
              <a:tabLst>
                <a:tab pos="1657350" algn="l"/>
                <a:tab pos="5029200" algn="l"/>
              </a:tabLst>
            </a:pPr>
            <a:r>
              <a:rPr lang="de-DE" sz="1000" i="1" dirty="0" smtClean="0">
                <a:solidFill>
                  <a:schemeClr val="tx1"/>
                </a:solidFill>
              </a:rPr>
              <a:t/>
            </a:r>
            <a:br>
              <a:rPr lang="de-DE" sz="1000" i="1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TFCS ad hoc „Recommendations“</a:t>
            </a:r>
            <a:r>
              <a:rPr lang="de-DE" sz="2400" dirty="0" smtClean="0">
                <a:solidFill>
                  <a:schemeClr val="tx1"/>
                </a:solidFill>
              </a:rPr>
              <a:t>         </a:t>
            </a:r>
            <a:r>
              <a:rPr lang="de-DE" sz="2400" b="1" i="1" dirty="0" smtClean="0">
                <a:solidFill>
                  <a:srgbClr val="FF0000"/>
                </a:solidFill>
              </a:rPr>
              <a:t>(8 or 15) </a:t>
            </a:r>
            <a:r>
              <a:rPr lang="de-DE" sz="2400" i="1" dirty="0" smtClean="0">
                <a:solidFill>
                  <a:schemeClr val="tx1"/>
                </a:solidFill>
              </a:rPr>
              <a:t>December 2017</a:t>
            </a:r>
            <a:br>
              <a:rPr lang="de-DE" sz="2400" i="1" dirty="0" smtClean="0">
                <a:solidFill>
                  <a:schemeClr val="tx1"/>
                </a:solidFill>
              </a:rPr>
            </a:br>
            <a:r>
              <a:rPr lang="de-DE" sz="2000" dirty="0">
                <a:solidFill>
                  <a:prstClr val="black"/>
                </a:solidFill>
              </a:rPr>
              <a:t>	</a:t>
            </a:r>
            <a:r>
              <a:rPr lang="de-DE" sz="2000" i="1" dirty="0">
                <a:solidFill>
                  <a:prstClr val="black"/>
                </a:solidFill>
              </a:rPr>
              <a:t>(Webmeeting)	time tbd</a:t>
            </a:r>
          </a:p>
          <a:p>
            <a:pPr defTabSz="842963">
              <a:tabLst>
                <a:tab pos="1657350" algn="l"/>
                <a:tab pos="5033963" algn="l"/>
              </a:tabLst>
            </a:pPr>
            <a:r>
              <a:rPr lang="de-DE" sz="1400" i="1" dirty="0">
                <a:solidFill>
                  <a:schemeClr val="tx1"/>
                </a:solidFill>
              </a:rPr>
              <a:t/>
            </a:r>
            <a:br>
              <a:rPr lang="de-DE" sz="1400" i="1" dirty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prstClr val="black"/>
                </a:solidFill>
              </a:rPr>
              <a:t>TFCS-10</a:t>
            </a:r>
            <a:r>
              <a:rPr lang="de-DE" sz="2400" dirty="0">
                <a:solidFill>
                  <a:prstClr val="black"/>
                </a:solidFill>
              </a:rPr>
              <a:t>	</a:t>
            </a:r>
            <a:r>
              <a:rPr lang="de-DE" sz="2400" dirty="0" smtClean="0">
                <a:solidFill>
                  <a:prstClr val="black"/>
                </a:solidFill>
              </a:rPr>
              <a:t>16-17 Jan. 2018 </a:t>
            </a:r>
            <a:r>
              <a:rPr lang="de-DE" sz="2400" dirty="0">
                <a:solidFill>
                  <a:prstClr val="black"/>
                </a:solidFill>
              </a:rPr>
              <a:t>	</a:t>
            </a:r>
            <a:r>
              <a:rPr lang="de-DE" sz="2400" dirty="0" smtClean="0">
                <a:solidFill>
                  <a:prstClr val="black"/>
                </a:solidFill>
              </a:rPr>
              <a:t>	London </a:t>
            </a:r>
            <a:r>
              <a:rPr lang="de-DE" sz="2400" dirty="0" smtClean="0">
                <a:solidFill>
                  <a:prstClr val="black"/>
                </a:solidFill>
              </a:rPr>
              <a:t>or Stuttgart</a:t>
            </a:r>
          </a:p>
          <a:p>
            <a:pPr defTabSz="842963">
              <a:tabLst>
                <a:tab pos="1657350" algn="l"/>
                <a:tab pos="5029200" algn="l"/>
              </a:tabLst>
            </a:pPr>
            <a:r>
              <a:rPr lang="en-US" dirty="0">
                <a:solidFill>
                  <a:prstClr val="black"/>
                </a:solidFill>
              </a:rPr>
              <a:t>	</a:t>
            </a:r>
            <a:r>
              <a:rPr lang="de-DE" sz="2000" i="1" dirty="0" smtClean="0">
                <a:solidFill>
                  <a:prstClr val="black"/>
                </a:solidFill>
              </a:rPr>
              <a:t>tbc</a:t>
            </a:r>
            <a:r>
              <a:rPr lang="de-DE" sz="2000" i="1" dirty="0">
                <a:solidFill>
                  <a:prstClr val="black"/>
                </a:solidFill>
              </a:rPr>
              <a:t>	</a:t>
            </a:r>
            <a:r>
              <a:rPr lang="de-DE" sz="2000" i="1" dirty="0" smtClean="0">
                <a:solidFill>
                  <a:prstClr val="black"/>
                </a:solidFill>
              </a:rPr>
              <a:t>	tbc</a:t>
            </a:r>
            <a:endParaRPr lang="en-US" sz="2000" dirty="0">
              <a:solidFill>
                <a:prstClr val="black"/>
              </a:solidFill>
            </a:endParaRPr>
          </a:p>
          <a:p>
            <a:pPr defTabSz="842963">
              <a:tabLst>
                <a:tab pos="1657350" algn="l"/>
                <a:tab pos="5029200" algn="l"/>
              </a:tabLst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TFCS-07 // 30-31 August 2017 @ NH Den Haag, NL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93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1000" y="990600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u="sng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Timeline/Work program:</a:t>
            </a:r>
          </a:p>
          <a:p>
            <a:endParaRPr lang="de-DE" sz="2400" u="sng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US" sz="2400" u="sng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633413"/>
            <a:endParaRPr lang="de-DE" sz="105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842963"/>
            <a:r>
              <a:rPr lang="de-DE" sz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de-DE" sz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			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TFCS-07 // 30-31 August 2017 @ NH Den Haag, NL</a:t>
            </a:r>
            <a:endParaRPr lang="en-US" sz="2400" dirty="0"/>
          </a:p>
        </p:txBody>
      </p:sp>
      <p:sp>
        <p:nvSpPr>
          <p:cNvPr id="6" name="Pentagon 5"/>
          <p:cNvSpPr/>
          <p:nvPr/>
        </p:nvSpPr>
        <p:spPr>
          <a:xfrm>
            <a:off x="4419600" y="3200400"/>
            <a:ext cx="3657600" cy="152400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entagon 1"/>
          <p:cNvSpPr/>
          <p:nvPr/>
        </p:nvSpPr>
        <p:spPr>
          <a:xfrm>
            <a:off x="609600" y="3200400"/>
            <a:ext cx="5105400" cy="152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1676400" y="2209800"/>
            <a:ext cx="914400" cy="3657600"/>
            <a:chOff x="2438400" y="2971800"/>
            <a:chExt cx="914400" cy="36576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2895600" y="3505200"/>
              <a:ext cx="0" cy="3124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 flipV="1">
              <a:off x="28194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2438400" y="2971800"/>
              <a:ext cx="9144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smtClean="0"/>
                <a:t>TFCS-08</a:t>
              </a:r>
              <a:br>
                <a:rPr lang="de-DE" sz="1600" b="1" dirty="0" smtClean="0"/>
              </a:br>
              <a:r>
                <a:rPr lang="de-DE" sz="1600" b="1" dirty="0" smtClean="0"/>
                <a:t>Tokyo</a:t>
              </a:r>
              <a:endParaRPr lang="en-US" sz="1600" b="1" dirty="0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4384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11-12 Oct. 2017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667000" y="2209800"/>
            <a:ext cx="914400" cy="3657600"/>
            <a:chOff x="3505200" y="2971800"/>
            <a:chExt cx="914400" cy="365760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3962400" y="3505200"/>
              <a:ext cx="0" cy="3124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505200" y="2971800"/>
              <a:ext cx="9144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smtClean="0"/>
                <a:t>TFCS-09</a:t>
              </a:r>
              <a:br>
                <a:rPr lang="de-DE" sz="1600" b="1" dirty="0" smtClean="0"/>
              </a:br>
              <a:r>
                <a:rPr lang="de-DE" sz="1600" b="1" dirty="0" smtClean="0"/>
                <a:t>Paris</a:t>
              </a:r>
              <a:endParaRPr lang="en-US" sz="1600" b="1" dirty="0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09-10 Nov. 2017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41" name="Straight Connector 40"/>
          <p:cNvCxnSpPr/>
          <p:nvPr/>
        </p:nvCxnSpPr>
        <p:spPr>
          <a:xfrm>
            <a:off x="5715000" y="1905000"/>
            <a:ext cx="0" cy="22860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5334000" y="4114800"/>
            <a:ext cx="9144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2"/>
                </a:solidFill>
              </a:rPr>
              <a:t>Dec. 2017</a:t>
            </a:r>
            <a:endParaRPr lang="en-US" sz="1200" b="1" dirty="0">
              <a:solidFill>
                <a:schemeClr val="tx2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648200" y="2209800"/>
            <a:ext cx="914400" cy="1981200"/>
            <a:chOff x="3657600" y="3124200"/>
            <a:chExt cx="914400" cy="1981200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4114800" y="3657600"/>
              <a:ext cx="0" cy="12954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 flipV="1">
              <a:off x="4038600" y="41148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3657600" y="3124200"/>
              <a:ext cx="9144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smtClean="0"/>
                <a:t>Ad hoc „Recom“</a:t>
              </a:r>
              <a:endParaRPr lang="en-US" sz="1400" b="1" dirty="0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3657600" y="46482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Dec. 2017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2" name="Rounded Rectangle 51"/>
          <p:cNvSpPr/>
          <p:nvPr/>
        </p:nvSpPr>
        <p:spPr>
          <a:xfrm>
            <a:off x="5257800" y="1371600"/>
            <a:ext cx="9144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2"/>
                </a:solidFill>
              </a:rPr>
              <a:t>End of original mandate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7620000" y="1371600"/>
            <a:ext cx="9144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2"/>
                </a:solidFill>
              </a:rPr>
              <a:t>End of extendedmandate</a:t>
            </a:r>
            <a:endParaRPr lang="en-US" sz="1200" b="1" dirty="0">
              <a:solidFill>
                <a:schemeClr val="tx2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8077200" y="1905000"/>
            <a:ext cx="0" cy="22860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7696200" y="4114800"/>
            <a:ext cx="9144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2"/>
                </a:solidFill>
              </a:rPr>
              <a:t>Jun. 2018</a:t>
            </a:r>
            <a:endParaRPr lang="en-US" sz="1200" b="1" dirty="0">
              <a:solidFill>
                <a:schemeClr val="tx2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934200" y="2209800"/>
            <a:ext cx="914400" cy="3657600"/>
            <a:chOff x="3657600" y="3124200"/>
            <a:chExt cx="914400" cy="365760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4114800" y="3657600"/>
              <a:ext cx="0" cy="312420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 flipV="1">
              <a:off x="4038600" y="41148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3657600" y="3124200"/>
              <a:ext cx="914400" cy="4572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smtClean="0">
                  <a:solidFill>
                    <a:schemeClr val="accent5">
                      <a:lumMod val="75000"/>
                    </a:schemeClr>
                  </a:solidFill>
                </a:rPr>
                <a:t>ITS/ADGeneva</a:t>
              </a:r>
              <a:endParaRPr lang="en-U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657600" y="46482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  <a:t>March 2018</a:t>
              </a:r>
              <a:endParaRPr lang="en-US" sz="12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657600" y="2209800"/>
            <a:ext cx="914400" cy="3657600"/>
            <a:chOff x="3657600" y="3124200"/>
            <a:chExt cx="914400" cy="3657600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4114800" y="3657600"/>
              <a:ext cx="0" cy="312420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 flipV="1">
              <a:off x="4038600" y="41148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3657600" y="3124200"/>
              <a:ext cx="914400" cy="4572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smtClean="0">
                  <a:solidFill>
                    <a:schemeClr val="accent5">
                      <a:lumMod val="75000"/>
                    </a:schemeClr>
                  </a:solidFill>
                </a:rPr>
                <a:t>ITS/ADGeneva</a:t>
              </a:r>
              <a:endParaRPr lang="en-U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3657600" y="46482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  <a:t>Nov</a:t>
              </a:r>
            </a:p>
            <a:p>
              <a:pPr algn="ctr"/>
              <a: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  <a:t>2017</a:t>
              </a:r>
              <a:endParaRPr lang="en-US" sz="12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867400" y="2209800"/>
            <a:ext cx="914400" cy="3657600"/>
            <a:chOff x="3505200" y="2971800"/>
            <a:chExt cx="914400" cy="3657600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3962400" y="3505200"/>
              <a:ext cx="0" cy="3124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3505200" y="2971800"/>
              <a:ext cx="9144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smtClean="0"/>
                <a:t>TFCS-10</a:t>
              </a:r>
              <a:br>
                <a:rPr lang="de-DE" sz="1600" b="1" dirty="0" smtClean="0"/>
              </a:br>
              <a:r>
                <a:rPr lang="de-DE" sz="1600" b="1" dirty="0" smtClean="0"/>
                <a:t>UK or D</a:t>
              </a:r>
              <a:endParaRPr lang="en-US" sz="1600" b="1" dirty="0"/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16-17 Jan. 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85800" y="2209800"/>
            <a:ext cx="914400" cy="3657600"/>
            <a:chOff x="3657600" y="3124200"/>
            <a:chExt cx="914400" cy="3657600"/>
          </a:xfrm>
        </p:grpSpPr>
        <p:cxnSp>
          <p:nvCxnSpPr>
            <p:cNvPr id="80" name="Straight Connector 79"/>
            <p:cNvCxnSpPr/>
            <p:nvPr/>
          </p:nvCxnSpPr>
          <p:spPr>
            <a:xfrm>
              <a:off x="4114800" y="3657600"/>
              <a:ext cx="0" cy="3124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80"/>
            <p:cNvSpPr/>
            <p:nvPr/>
          </p:nvSpPr>
          <p:spPr>
            <a:xfrm flipV="1">
              <a:off x="4038600" y="41148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ounded Rectangle 81"/>
            <p:cNvSpPr/>
            <p:nvPr/>
          </p:nvSpPr>
          <p:spPr>
            <a:xfrm>
              <a:off x="3657600" y="3124200"/>
              <a:ext cx="9144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smtClean="0"/>
                <a:t>Ad hoc „SWU2“</a:t>
              </a:r>
              <a:endParaRPr lang="en-US" sz="1400" b="1" dirty="0"/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3657600" y="46482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27 Sep. 2017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97" name="Pentagon 96"/>
          <p:cNvSpPr/>
          <p:nvPr/>
        </p:nvSpPr>
        <p:spPr>
          <a:xfrm>
            <a:off x="685800" y="4876800"/>
            <a:ext cx="56388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Drafting of Cyber Security recommendation</a:t>
            </a:r>
            <a:endParaRPr lang="en-US" sz="1400" b="1" dirty="0"/>
          </a:p>
        </p:txBody>
      </p:sp>
      <p:sp>
        <p:nvSpPr>
          <p:cNvPr id="98" name="Pentagon 97"/>
          <p:cNvSpPr/>
          <p:nvPr/>
        </p:nvSpPr>
        <p:spPr>
          <a:xfrm>
            <a:off x="2133600" y="5181600"/>
            <a:ext cx="41910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Drafting of S/W update recommendation</a:t>
            </a:r>
            <a:endParaRPr lang="en-US" sz="1400" b="1" dirty="0"/>
          </a:p>
        </p:txBody>
      </p:sp>
      <p:sp>
        <p:nvSpPr>
          <p:cNvPr id="100" name="Pentagon 99"/>
          <p:cNvSpPr/>
          <p:nvPr/>
        </p:nvSpPr>
        <p:spPr>
          <a:xfrm>
            <a:off x="685800" y="4572000"/>
            <a:ext cx="14478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CS/M table</a:t>
            </a:r>
            <a:endParaRPr lang="en-US" sz="1400" b="1" dirty="0"/>
          </a:p>
        </p:txBody>
      </p:sp>
      <p:sp>
        <p:nvSpPr>
          <p:cNvPr id="109" name="Rounded Rectangle 108"/>
          <p:cNvSpPr/>
          <p:nvPr/>
        </p:nvSpPr>
        <p:spPr>
          <a:xfrm>
            <a:off x="609600" y="6019800"/>
            <a:ext cx="10668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2"/>
                </a:solidFill>
              </a:rPr>
              <a:t>Commonize position on S/W Updates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1524000" y="6019800"/>
            <a:ext cx="12192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2"/>
                </a:solidFill>
              </a:rPr>
              <a:t>Adopt CS/M table;</a:t>
            </a:r>
            <a:br>
              <a:rPr lang="de-DE" sz="1000" b="1" dirty="0" smtClean="0">
                <a:solidFill>
                  <a:schemeClr val="tx2"/>
                </a:solidFill>
              </a:rPr>
            </a:br>
            <a:r>
              <a:rPr lang="de-DE" sz="1000" b="1" dirty="0" smtClean="0">
                <a:solidFill>
                  <a:schemeClr val="tx2"/>
                </a:solidFill>
              </a:rPr>
              <a:t>Agree format for recommendations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2514600" y="5943600"/>
            <a:ext cx="12192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2"/>
                </a:solidFill>
              </a:rPr>
              <a:t>Agree status</a:t>
            </a:r>
            <a:br>
              <a:rPr lang="de-DE" sz="1000" b="1" dirty="0" smtClean="0">
                <a:solidFill>
                  <a:schemeClr val="tx2"/>
                </a:solidFill>
              </a:rPr>
            </a:br>
            <a:r>
              <a:rPr lang="de-DE" sz="1000" b="1" dirty="0" smtClean="0">
                <a:solidFill>
                  <a:schemeClr val="tx2"/>
                </a:solidFill>
              </a:rPr>
              <a:t>report for ITS/AD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3505200" y="5943600"/>
            <a:ext cx="12192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accent5">
                    <a:lumMod val="75000"/>
                  </a:schemeClr>
                </a:solidFill>
              </a:rPr>
              <a:t>Status</a:t>
            </a:r>
            <a:br>
              <a:rPr lang="de-DE" sz="1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de-DE" sz="1000" b="1" dirty="0" smtClean="0">
                <a:solidFill>
                  <a:schemeClr val="accent5">
                    <a:lumMod val="75000"/>
                  </a:schemeClr>
                </a:solidFill>
              </a:rPr>
              <a:t>report</a:t>
            </a:r>
            <a:endParaRPr lang="en-US" sz="1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8" name="Pentagon 117"/>
          <p:cNvSpPr/>
          <p:nvPr/>
        </p:nvSpPr>
        <p:spPr>
          <a:xfrm>
            <a:off x="2133600" y="5486400"/>
            <a:ext cx="41910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Elaborate safety aspects of S/W updates</a:t>
            </a:r>
            <a:endParaRPr lang="en-US" sz="1400" b="1" dirty="0"/>
          </a:p>
        </p:txBody>
      </p:sp>
      <p:sp>
        <p:nvSpPr>
          <p:cNvPr id="121" name="Rounded Rectangle 120"/>
          <p:cNvSpPr/>
          <p:nvPr/>
        </p:nvSpPr>
        <p:spPr>
          <a:xfrm>
            <a:off x="5715000" y="5943600"/>
            <a:ext cx="12192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2"/>
                </a:solidFill>
              </a:rPr>
              <a:t>Finalize and adopt recommendation papers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781800" y="5943600"/>
            <a:ext cx="12192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accent5">
                    <a:lumMod val="75000"/>
                  </a:schemeClr>
                </a:solidFill>
              </a:rPr>
              <a:t>Presentation of recommendation papers</a:t>
            </a:r>
            <a:endParaRPr lang="en-US" sz="1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4" name="Pentagon 123"/>
          <p:cNvSpPr/>
          <p:nvPr/>
        </p:nvSpPr>
        <p:spPr>
          <a:xfrm>
            <a:off x="685800" y="5181600"/>
            <a:ext cx="14478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Draft structure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8573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2692</TotalTime>
  <Words>221</Words>
  <Application>Microsoft Office PowerPoint</Application>
  <PresentationFormat>On-screen Show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116</cp:revision>
  <dcterms:created xsi:type="dcterms:W3CDTF">2017-02-17T12:02:37Z</dcterms:created>
  <dcterms:modified xsi:type="dcterms:W3CDTF">2017-09-12T14:33:04Z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