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78" r:id="rId3"/>
    <p:sldId id="275" r:id="rId4"/>
    <p:sldId id="266" r:id="rId5"/>
    <p:sldId id="268" r:id="rId6"/>
    <p:sldId id="267" r:id="rId7"/>
    <p:sldId id="281" r:id="rId8"/>
    <p:sldId id="280" r:id="rId9"/>
  </p:sldIdLst>
  <p:sldSz cx="9144000" cy="6858000" type="screen4x3"/>
  <p:notesSz cx="6802438" cy="993457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58" d="100"/>
          <a:sy n="58" d="100"/>
        </p:scale>
        <p:origin x="63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7988"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2863" y="0"/>
            <a:ext cx="2947987" cy="496888"/>
          </a:xfrm>
          <a:prstGeom prst="rect">
            <a:avLst/>
          </a:prstGeom>
        </p:spPr>
        <p:txBody>
          <a:bodyPr vert="horz" lIns="91440" tIns="45720" rIns="91440" bIns="45720" rtlCol="0"/>
          <a:lstStyle>
            <a:lvl1pPr algn="r">
              <a:defRPr sz="1200"/>
            </a:lvl1pPr>
          </a:lstStyle>
          <a:p>
            <a:fld id="{5F160D88-C3BC-4C08-9E28-2B9F5DB71403}" type="datetimeFigureOut">
              <a:rPr kumimoji="1" lang="ja-JP" altLang="en-US" smtClean="0"/>
              <a:t>2017/10/11</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7288" cy="37258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19638"/>
            <a:ext cx="5441950" cy="44704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36100"/>
            <a:ext cx="2947988"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2863" y="9436100"/>
            <a:ext cx="2947987" cy="496888"/>
          </a:xfrm>
          <a:prstGeom prst="rect">
            <a:avLst/>
          </a:prstGeom>
        </p:spPr>
        <p:txBody>
          <a:bodyPr vert="horz" lIns="91440" tIns="45720" rIns="91440" bIns="45720" rtlCol="0" anchor="b"/>
          <a:lstStyle>
            <a:lvl1pPr algn="r">
              <a:defRPr sz="1200"/>
            </a:lvl1pPr>
          </a:lstStyle>
          <a:p>
            <a:fld id="{E16EFC34-AE90-46F9-AC70-A9ABA9147287}" type="slidenum">
              <a:rPr kumimoji="1" lang="ja-JP" altLang="en-US" smtClean="0"/>
              <a:t>‹#›</a:t>
            </a:fld>
            <a:endParaRPr kumimoji="1" lang="ja-JP" altLang="en-US"/>
          </a:p>
        </p:txBody>
      </p:sp>
    </p:spTree>
    <p:extLst>
      <p:ext uri="{BB962C8B-B14F-4D97-AF65-F5344CB8AC3E}">
        <p14:creationId xmlns:p14="http://schemas.microsoft.com/office/powerpoint/2010/main" val="10732628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2017/10/11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2017/10/11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2017/10/11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8" name="TextBox 7"/>
          <p:cNvSpPr txBox="1"/>
          <p:nvPr userDrawn="1"/>
        </p:nvSpPr>
        <p:spPr>
          <a:xfrm>
            <a:off x="7620000" y="6519446"/>
            <a:ext cx="1524000" cy="338554"/>
          </a:xfrm>
          <a:prstGeom prst="rect">
            <a:avLst/>
          </a:prstGeom>
          <a:noFill/>
        </p:spPr>
        <p:txBody>
          <a:bodyPr wrap="square" rtlCol="0">
            <a:spAutoFit/>
          </a:bodyPr>
          <a:lstStyle/>
          <a:p>
            <a:pPr algn="r"/>
            <a:fld id="{E0854EA3-DB4F-4D22-A409-D839C7E64F08}" type="slidenum">
              <a:rPr lang="de-DE" sz="1600" smtClean="0"/>
              <a:t>‹#›</a:t>
            </a:fld>
            <a:endParaRPr lang="en-US" sz="1600" dirty="0"/>
          </a:p>
        </p:txBody>
      </p:sp>
    </p:spTree>
    <p:extLst>
      <p:ext uri="{BB962C8B-B14F-4D97-AF65-F5344CB8AC3E}">
        <p14:creationId xmlns:p14="http://schemas.microsoft.com/office/powerpoint/2010/main" val="966196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2017/10/11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2017/10/11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2017/10/11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t>2017/10/11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t>2017/10/11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t>2017/10/11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2017/10/11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2017/10/11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2017/10/11</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9512" y="1700808"/>
            <a:ext cx="8712968" cy="1872208"/>
          </a:xfrm>
        </p:spPr>
        <p:txBody>
          <a:bodyPr>
            <a:normAutofit/>
          </a:bodyPr>
          <a:lstStyle/>
          <a:p>
            <a:r>
              <a:rPr lang="en-US" altLang="ja-JP" sz="3600" dirty="0">
                <a:latin typeface="Arial Unicode MS" panose="020B0604020202020204" pitchFamily="50" charset="-128"/>
                <a:ea typeface="Arial Unicode MS" panose="020B0604020202020204" pitchFamily="50" charset="-128"/>
                <a:cs typeface="Arial Unicode MS" panose="020B0604020202020204" pitchFamily="50" charset="-128"/>
              </a:rPr>
              <a:t>Suggestion on software update</a:t>
            </a:r>
          </a:p>
        </p:txBody>
      </p:sp>
      <p:sp>
        <p:nvSpPr>
          <p:cNvPr id="3" name="サブタイトル 2"/>
          <p:cNvSpPr>
            <a:spLocks noGrp="1"/>
          </p:cNvSpPr>
          <p:nvPr>
            <p:ph type="subTitle" idx="1"/>
          </p:nvPr>
        </p:nvSpPr>
        <p:spPr>
          <a:xfrm>
            <a:off x="323528" y="3789040"/>
            <a:ext cx="8424936" cy="1752600"/>
          </a:xfrm>
        </p:spPr>
        <p:txBody>
          <a:bodyPr>
            <a:normAutofit/>
          </a:bodyPr>
          <a:lstStyle/>
          <a:p>
            <a:r>
              <a:rPr lang="en-US" altLang="ja-JP"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Japan</a:t>
            </a:r>
          </a:p>
          <a:p>
            <a:r>
              <a:rPr lang="en-US" altLang="ja-JP"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(CSTF of ITS/AD</a:t>
            </a:r>
          </a:p>
          <a:p>
            <a:r>
              <a:rPr lang="en-US" altLang="ja-JP"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 11-12, October 2017 Tokyo, Japan)</a:t>
            </a:r>
          </a:p>
        </p:txBody>
      </p:sp>
    </p:spTree>
    <p:extLst>
      <p:ext uri="{BB962C8B-B14F-4D97-AF65-F5344CB8AC3E}">
        <p14:creationId xmlns:p14="http://schemas.microsoft.com/office/powerpoint/2010/main" val="620127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2900" lvl="4" indent="-342900">
              <a:buFont typeface="Arial" panose="020B0604020202020204" pitchFamily="34" charset="0"/>
              <a:buChar char="•"/>
            </a:pPr>
            <a:r>
              <a:rPr lang="de-DE" sz="2400" dirty="0">
                <a:solidFill>
                  <a:schemeClr val="tx1"/>
                </a:solidFill>
              </a:rPr>
              <a:t>Software updates:</a:t>
            </a:r>
            <a:br>
              <a:rPr lang="de-DE" sz="2400" dirty="0">
                <a:solidFill>
                  <a:schemeClr val="tx1"/>
                </a:solidFill>
              </a:rPr>
            </a:br>
            <a:endParaRPr lang="en-US" sz="1200" dirty="0">
              <a:solidFill>
                <a:schemeClr val="tx1"/>
              </a:solidFill>
              <a:latin typeface="+mj-lt"/>
              <a:ea typeface="+mj-ea"/>
              <a:cs typeface="+mj-cs"/>
            </a:endParaRPr>
          </a:p>
          <a:p>
            <a:pPr marL="628650" lvl="1" indent="-285750">
              <a:buFontTx/>
              <a:buChar char="-"/>
            </a:pPr>
            <a:r>
              <a:rPr lang="en-US" sz="2400" dirty="0">
                <a:solidFill>
                  <a:schemeClr val="tx1"/>
                </a:solidFill>
                <a:latin typeface="+mj-lt"/>
                <a:ea typeface="+mj-ea"/>
                <a:cs typeface="+mj-cs"/>
              </a:rPr>
              <a:t>Results of the ad hoc meeting “Software TAN / Software updates” in Hamburg (2 August 2017) were presented: </a:t>
            </a:r>
            <a:br>
              <a:rPr lang="en-US" sz="2400" dirty="0">
                <a:solidFill>
                  <a:schemeClr val="tx1"/>
                </a:solidFill>
                <a:latin typeface="+mj-lt"/>
                <a:ea typeface="+mj-ea"/>
                <a:cs typeface="+mj-cs"/>
              </a:rPr>
            </a:br>
            <a:endParaRPr lang="en-US" sz="1000" dirty="0">
              <a:solidFill>
                <a:schemeClr val="tx1"/>
              </a:solidFill>
              <a:latin typeface="+mj-lt"/>
              <a:ea typeface="+mj-ea"/>
              <a:cs typeface="+mj-cs"/>
            </a:endParaRPr>
          </a:p>
          <a:p>
            <a:pPr marL="1143000" lvl="2" indent="-342900">
              <a:buFont typeface="Arial" panose="020B0604020202020204" pitchFamily="34" charset="0"/>
              <a:buChar char="•"/>
            </a:pPr>
            <a:r>
              <a:rPr lang="en-US" sz="2400" dirty="0">
                <a:solidFill>
                  <a:schemeClr val="tx1"/>
                </a:solidFill>
                <a:latin typeface="+mj-lt"/>
                <a:ea typeface="+mj-ea"/>
                <a:cs typeface="+mj-cs"/>
              </a:rPr>
              <a:t>The possibility to introduce a Regulation-linked Software Identification Number (=&gt; </a:t>
            </a:r>
            <a:r>
              <a:rPr lang="en-US" sz="2400" dirty="0" err="1">
                <a:solidFill>
                  <a:schemeClr val="tx1"/>
                </a:solidFill>
                <a:latin typeface="+mj-lt"/>
                <a:ea typeface="+mj-ea"/>
                <a:cs typeface="+mj-cs"/>
              </a:rPr>
              <a:t>RxSWIN</a:t>
            </a:r>
            <a:r>
              <a:rPr lang="en-US" sz="2400" dirty="0">
                <a:solidFill>
                  <a:schemeClr val="tx1"/>
                </a:solidFill>
                <a:latin typeface="+mj-lt"/>
                <a:ea typeface="+mj-ea"/>
                <a:cs typeface="+mj-cs"/>
              </a:rPr>
              <a:t>), formerly named S/W TAN, was confirmed.</a:t>
            </a:r>
            <a:br>
              <a:rPr lang="en-US" sz="2400" dirty="0">
                <a:solidFill>
                  <a:schemeClr val="tx1"/>
                </a:solidFill>
                <a:latin typeface="+mj-lt"/>
                <a:ea typeface="+mj-ea"/>
                <a:cs typeface="+mj-cs"/>
              </a:rPr>
            </a:br>
            <a:endParaRPr lang="en-US" sz="1000" dirty="0">
              <a:solidFill>
                <a:schemeClr val="tx1"/>
              </a:solidFill>
              <a:latin typeface="+mj-lt"/>
              <a:ea typeface="+mj-ea"/>
              <a:cs typeface="+mj-cs"/>
            </a:endParaRPr>
          </a:p>
          <a:p>
            <a:pPr marL="1143000" lvl="2" indent="-342900">
              <a:buFont typeface="Arial" panose="020B0604020202020204" pitchFamily="34" charset="0"/>
              <a:buChar char="•"/>
            </a:pPr>
            <a:r>
              <a:rPr lang="en-US" sz="2400" dirty="0">
                <a:solidFill>
                  <a:schemeClr val="tx1"/>
                </a:solidFill>
                <a:latin typeface="+mj-lt"/>
                <a:ea typeface="+mj-ea"/>
                <a:cs typeface="+mj-cs"/>
              </a:rPr>
              <a:t>Different views on introducing the number:</a:t>
            </a:r>
            <a:br>
              <a:rPr lang="en-US" sz="2400" dirty="0">
                <a:solidFill>
                  <a:schemeClr val="tx1"/>
                </a:solidFill>
                <a:latin typeface="+mj-lt"/>
                <a:ea typeface="+mj-ea"/>
                <a:cs typeface="+mj-cs"/>
              </a:rPr>
            </a:br>
            <a:r>
              <a:rPr lang="en-US" sz="2400" dirty="0">
                <a:solidFill>
                  <a:schemeClr val="tx1"/>
                </a:solidFill>
                <a:latin typeface="+mj-lt"/>
                <a:ea typeface="+mj-ea"/>
                <a:cs typeface="+mj-cs"/>
              </a:rPr>
              <a:t>in each relevant Regulation (OICA/CLEPA approach) vs. introducing a standalone “Software Regulation” (NL)</a:t>
            </a:r>
            <a:br>
              <a:rPr lang="en-US" sz="2400" dirty="0">
                <a:solidFill>
                  <a:schemeClr val="tx1"/>
                </a:solidFill>
                <a:latin typeface="+mj-lt"/>
                <a:ea typeface="+mj-ea"/>
                <a:cs typeface="+mj-cs"/>
              </a:rPr>
            </a:br>
            <a:endParaRPr lang="en-US" sz="1000" dirty="0">
              <a:solidFill>
                <a:schemeClr val="tx1"/>
              </a:solidFill>
              <a:latin typeface="+mj-lt"/>
              <a:ea typeface="+mj-ea"/>
              <a:cs typeface="+mj-cs"/>
            </a:endParaRPr>
          </a:p>
          <a:p>
            <a:pPr marL="628650" lvl="1" indent="-285750">
              <a:buFontTx/>
              <a:buChar char="-"/>
            </a:pPr>
            <a:r>
              <a:rPr lang="en-US" sz="2400" dirty="0">
                <a:solidFill>
                  <a:schemeClr val="tx1"/>
                </a:solidFill>
                <a:latin typeface="+mj-lt"/>
                <a:ea typeface="+mj-ea"/>
                <a:cs typeface="+mj-cs"/>
              </a:rPr>
              <a:t>NL tabled a draft proposal for a new standalone Software Regulation (TFCS-07-05). Members were asked to provide</a:t>
            </a:r>
            <a:r>
              <a:rPr lang="en-US" sz="2000" i="1" dirty="0">
                <a:solidFill>
                  <a:schemeClr val="tx1"/>
                </a:solidFill>
                <a:latin typeface="+mj-lt"/>
                <a:ea typeface="+mj-ea"/>
                <a:cs typeface="+mj-cs"/>
              </a:rPr>
              <a:t> </a:t>
            </a:r>
            <a:r>
              <a:rPr lang="en-US" sz="2400" dirty="0">
                <a:solidFill>
                  <a:schemeClr val="tx1"/>
                </a:solidFill>
                <a:latin typeface="+mj-lt"/>
                <a:ea typeface="+mj-ea"/>
                <a:cs typeface="+mj-cs"/>
              </a:rPr>
              <a:t>comments on the paper by 15 September 2017 to </a:t>
            </a:r>
            <a:r>
              <a:rPr lang="en-US" sz="1400" i="1" dirty="0">
                <a:solidFill>
                  <a:schemeClr val="tx1"/>
                </a:solidFill>
                <a:latin typeface="+mj-lt"/>
                <a:ea typeface="+mj-ea"/>
                <a:cs typeface="+mj-cs"/>
              </a:rPr>
              <a:t>             </a:t>
            </a:r>
            <a:r>
              <a:rPr lang="en-US" sz="1200" b="1" i="1" dirty="0">
                <a:solidFill>
                  <a:srgbClr val="0000FF"/>
                </a:solidFill>
                <a:latin typeface="+mj-lt"/>
                <a:ea typeface="+mj-ea"/>
                <a:cs typeface="+mj-cs"/>
              </a:rPr>
              <a:t>PStriekwold@rdw.nl; Darren.Handley@dft.gsi.gov.uk; niikuni@ntsel.go.jp; jschenkenberger@hyundai-europe.com </a:t>
            </a:r>
            <a:endParaRPr lang="de-DE" sz="2400" b="1" i="1" dirty="0">
              <a:solidFill>
                <a:srgbClr val="0000FF"/>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a:t>Outcome TFCS-07 // 30-31 August 2017 @ NH Den Haag, NL</a:t>
            </a:r>
            <a:endParaRPr lang="en-US" sz="2400" dirty="0"/>
          </a:p>
        </p:txBody>
      </p:sp>
    </p:spTree>
    <p:extLst>
      <p:ext uri="{BB962C8B-B14F-4D97-AF65-F5344CB8AC3E}">
        <p14:creationId xmlns:p14="http://schemas.microsoft.com/office/powerpoint/2010/main" val="2931097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2900" lvl="4" indent="-342900">
              <a:buFont typeface="Arial" panose="020B0604020202020204" pitchFamily="34" charset="0"/>
              <a:buChar char="•"/>
            </a:pPr>
            <a:r>
              <a:rPr lang="de-DE" sz="2400" dirty="0">
                <a:solidFill>
                  <a:schemeClr val="tx1"/>
                </a:solidFill>
              </a:rPr>
              <a:t>Software updates:</a:t>
            </a:r>
            <a:br>
              <a:rPr lang="de-DE" sz="2400" dirty="0">
                <a:solidFill>
                  <a:schemeClr val="tx1"/>
                </a:solidFill>
              </a:rPr>
            </a:br>
            <a:endParaRPr lang="de-DE" sz="1000" dirty="0">
              <a:solidFill>
                <a:schemeClr val="tx1"/>
              </a:solidFill>
            </a:endParaRPr>
          </a:p>
          <a:p>
            <a:pPr lvl="1"/>
            <a:r>
              <a:rPr lang="en-US" sz="2400" dirty="0">
                <a:solidFill>
                  <a:schemeClr val="tx1"/>
                </a:solidFill>
                <a:latin typeface="+mj-lt"/>
                <a:ea typeface="+mj-ea"/>
                <a:cs typeface="+mj-cs"/>
              </a:rPr>
              <a:t>The group agreed to discuss</a:t>
            </a:r>
          </a:p>
          <a:p>
            <a:pPr lvl="1"/>
            <a:endParaRPr lang="en-US" sz="2400" dirty="0">
              <a:solidFill>
                <a:schemeClr val="tx1"/>
              </a:solidFill>
              <a:latin typeface="+mj-lt"/>
              <a:ea typeface="+mj-ea"/>
              <a:cs typeface="+mj-cs"/>
            </a:endParaRPr>
          </a:p>
          <a:p>
            <a:pPr marL="800100" lvl="1" indent="-342900">
              <a:buFontTx/>
              <a:buChar char="-"/>
            </a:pPr>
            <a:r>
              <a:rPr lang="en-US" sz="2400" dirty="0">
                <a:solidFill>
                  <a:schemeClr val="tx1"/>
                </a:solidFill>
                <a:latin typeface="+mj-lt"/>
                <a:ea typeface="+mj-ea"/>
                <a:cs typeface="+mj-cs"/>
              </a:rPr>
              <a:t>ways how the vehicle shall ensure the safety of the update process (to be attached to appropriate regulations)</a:t>
            </a:r>
          </a:p>
          <a:p>
            <a:pPr lvl="1"/>
            <a:r>
              <a:rPr lang="en-US" sz="2400" dirty="0">
                <a:solidFill>
                  <a:schemeClr val="tx1"/>
                </a:solidFill>
                <a:latin typeface="+mj-lt"/>
                <a:ea typeface="+mj-ea"/>
                <a:cs typeface="+mj-cs"/>
              </a:rPr>
              <a:t>      &gt; annex a </a:t>
            </a:r>
            <a:r>
              <a:rPr lang="en-US" altLang="ja-JP" sz="2400" dirty="0">
                <a:solidFill>
                  <a:schemeClr val="tx1"/>
                </a:solidFill>
              </a:rPr>
              <a:t>(Contents to be considered for meeting in Tokyo)</a:t>
            </a:r>
            <a:endParaRPr lang="en-US" sz="2400" dirty="0">
              <a:solidFill>
                <a:schemeClr val="tx1"/>
              </a:solidFill>
              <a:latin typeface="+mj-lt"/>
              <a:ea typeface="+mj-ea"/>
              <a:cs typeface="+mj-cs"/>
            </a:endParaRPr>
          </a:p>
          <a:p>
            <a:pPr marL="800100" lvl="1" indent="-342900">
              <a:buFontTx/>
              <a:buChar char="-"/>
            </a:pPr>
            <a:endParaRPr lang="en-US" sz="2400" dirty="0">
              <a:solidFill>
                <a:schemeClr val="tx1"/>
              </a:solidFill>
              <a:latin typeface="+mj-lt"/>
              <a:ea typeface="+mj-ea"/>
              <a:cs typeface="+mj-cs"/>
            </a:endParaRPr>
          </a:p>
          <a:p>
            <a:pPr marL="800100" lvl="1" indent="-342900">
              <a:buFontTx/>
              <a:buChar char="-"/>
            </a:pPr>
            <a:r>
              <a:rPr lang="en-US" sz="2400" dirty="0">
                <a:solidFill>
                  <a:schemeClr val="tx1"/>
                </a:solidFill>
                <a:latin typeface="+mj-lt"/>
                <a:ea typeface="+mj-ea"/>
                <a:cs typeface="+mj-cs"/>
              </a:rPr>
              <a:t>ways specific regulatory requirements on software updates and help its implementation (to be attached to appropriate regulations)</a:t>
            </a:r>
          </a:p>
          <a:p>
            <a:pPr lvl="1"/>
            <a:r>
              <a:rPr lang="en-US" sz="2400" dirty="0">
                <a:solidFill>
                  <a:schemeClr val="tx1"/>
                </a:solidFill>
                <a:latin typeface="+mj-lt"/>
                <a:ea typeface="+mj-ea"/>
                <a:cs typeface="+mj-cs"/>
              </a:rPr>
              <a:t>      &gt; annex b (Potentially based on OICA proposal)</a:t>
            </a:r>
          </a:p>
          <a:p>
            <a:pPr lvl="1"/>
            <a:r>
              <a:rPr lang="en-US" sz="2400" dirty="0">
                <a:solidFill>
                  <a:schemeClr val="tx1"/>
                </a:solidFill>
                <a:latin typeface="+mj-lt"/>
                <a:ea typeface="+mj-ea"/>
                <a:cs typeface="+mj-cs"/>
              </a:rPr>
              <a:t> </a:t>
            </a:r>
          </a:p>
          <a:p>
            <a:pPr lvl="1"/>
            <a:endParaRPr lang="en-US" sz="2400" dirty="0">
              <a:solidFill>
                <a:schemeClr val="tx1"/>
              </a:solidFill>
              <a:latin typeface="+mj-lt"/>
              <a:ea typeface="+mj-ea"/>
              <a:cs typeface="+mj-cs"/>
            </a:endParaRPr>
          </a:p>
        </p:txBody>
      </p:sp>
      <p:sp>
        <p:nvSpPr>
          <p:cNvPr id="6" name="Rectangle 5"/>
          <p:cNvSpPr/>
          <p:nvPr/>
        </p:nvSpPr>
        <p:spPr>
          <a:xfrm>
            <a:off x="107504" y="304800"/>
            <a:ext cx="9036496" cy="461665"/>
          </a:xfrm>
          <a:prstGeom prst="rect">
            <a:avLst/>
          </a:prstGeom>
        </p:spPr>
        <p:txBody>
          <a:bodyPr wrap="square">
            <a:spAutoFit/>
          </a:bodyPr>
          <a:lstStyle/>
          <a:p>
            <a:r>
              <a:rPr lang="de-DE" sz="2400" dirty="0"/>
              <a:t>Outcome the ad-hoc meeting on software updates 27 Sep. 2017 @ web</a:t>
            </a:r>
            <a:endParaRPr lang="en-US" sz="2400" dirty="0"/>
          </a:p>
        </p:txBody>
      </p:sp>
    </p:spTree>
    <p:extLst>
      <p:ext uri="{BB962C8B-B14F-4D97-AF65-F5344CB8AC3E}">
        <p14:creationId xmlns:p14="http://schemas.microsoft.com/office/powerpoint/2010/main" val="2965898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Case studies on software update</a:t>
            </a:r>
            <a:endParaRPr kumimoji="1" lang="ja-JP" altLang="en-US" dirty="0"/>
          </a:p>
        </p:txBody>
      </p:sp>
      <p:sp>
        <p:nvSpPr>
          <p:cNvPr id="3" name="コンテンツ プレースホルダー 2"/>
          <p:cNvSpPr>
            <a:spLocks noGrp="1"/>
          </p:cNvSpPr>
          <p:nvPr>
            <p:ph idx="1"/>
          </p:nvPr>
        </p:nvSpPr>
        <p:spPr/>
        <p:txBody>
          <a:bodyPr>
            <a:normAutofit fontScale="85000" lnSpcReduction="10000"/>
          </a:bodyPr>
          <a:lstStyle/>
          <a:p>
            <a:pPr algn="just"/>
            <a:r>
              <a:rPr kumimoji="1" lang="en-US" altLang="ja-JP" dirty="0"/>
              <a:t>Reports of cases which ECU program updates were conducted for non-regulatory recall or recall (2014~) were collected and reviewed for discussions on </a:t>
            </a:r>
            <a:r>
              <a:rPr kumimoji="1" lang="en-US" altLang="ja-JP" dirty="0">
                <a:solidFill>
                  <a:srgbClr val="FF0000"/>
                </a:solidFill>
              </a:rPr>
              <a:t>annex a (safety aspects of updates)</a:t>
            </a:r>
            <a:r>
              <a:rPr kumimoji="1" lang="en-US" altLang="ja-JP" dirty="0"/>
              <a:t>.</a:t>
            </a:r>
          </a:p>
          <a:p>
            <a:pPr algn="just"/>
            <a:r>
              <a:rPr kumimoji="1" lang="en-US" altLang="ja-JP" dirty="0"/>
              <a:t>The cases which updating process required physical inspections </a:t>
            </a:r>
            <a:r>
              <a:rPr lang="en-US" altLang="ja-JP" dirty="0"/>
              <a:t>by technical experts were picked up</a:t>
            </a:r>
            <a:r>
              <a:rPr kumimoji="1" lang="en-US" altLang="ja-JP" dirty="0"/>
              <a:t>.</a:t>
            </a:r>
          </a:p>
          <a:p>
            <a:pPr algn="just"/>
            <a:r>
              <a:rPr kumimoji="1" lang="en-US" altLang="ja-JP" dirty="0"/>
              <a:t>In some cases, the calibration of actuator which required physical movement of </a:t>
            </a:r>
            <a:r>
              <a:rPr lang="en-US" altLang="ja-JP" dirty="0"/>
              <a:t>the mechanism were carried out after the software update</a:t>
            </a:r>
            <a:r>
              <a:rPr kumimoji="1" lang="en-US" altLang="ja-JP" dirty="0"/>
              <a:t>.</a:t>
            </a:r>
            <a:endParaRPr lang="en-US" altLang="ja-JP" dirty="0"/>
          </a:p>
          <a:p>
            <a:pPr algn="just"/>
            <a:r>
              <a:rPr lang="en-US" altLang="ja-JP" b="1" dirty="0"/>
              <a:t>These cases should be clearly separated </a:t>
            </a:r>
            <a:r>
              <a:rPr lang="en-US" altLang="ja-JP" b="1"/>
              <a:t>from the cases </a:t>
            </a:r>
            <a:r>
              <a:rPr lang="en-US" altLang="ja-JP" b="1" dirty="0"/>
              <a:t>which enable OTA software updates.</a:t>
            </a:r>
          </a:p>
        </p:txBody>
      </p:sp>
    </p:spTree>
    <p:extLst>
      <p:ext uri="{BB962C8B-B14F-4D97-AF65-F5344CB8AC3E}">
        <p14:creationId xmlns:p14="http://schemas.microsoft.com/office/powerpoint/2010/main" val="2303719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kumimoji="1" lang="en-US" altLang="ja-JP" sz="3200" dirty="0"/>
              <a:t>Examples of software updates with physical inspections or calibrations</a:t>
            </a:r>
            <a:endParaRPr kumimoji="1" lang="ja-JP" altLang="en-US" sz="3200" dirty="0"/>
          </a:p>
        </p:txBody>
      </p:sp>
      <p:graphicFrame>
        <p:nvGraphicFramePr>
          <p:cNvPr id="4" name="表 3"/>
          <p:cNvGraphicFramePr>
            <a:graphicFrameLocks noGrp="1"/>
          </p:cNvGraphicFramePr>
          <p:nvPr>
            <p:extLst>
              <p:ext uri="{D42A27DB-BD31-4B8C-83A1-F6EECF244321}">
                <p14:modId xmlns:p14="http://schemas.microsoft.com/office/powerpoint/2010/main" val="1345017768"/>
              </p:ext>
            </p:extLst>
          </p:nvPr>
        </p:nvGraphicFramePr>
        <p:xfrm>
          <a:off x="553660" y="1347573"/>
          <a:ext cx="8280920" cy="4525155"/>
        </p:xfrm>
        <a:graphic>
          <a:graphicData uri="http://schemas.openxmlformats.org/drawingml/2006/table">
            <a:tbl>
              <a:tblPr firstRow="1" bandRow="1">
                <a:tableStyleId>{616DA210-FB5B-4158-B5E0-FEB733F419BA}</a:tableStyleId>
              </a:tblPr>
              <a:tblGrid>
                <a:gridCol w="1728192">
                  <a:extLst>
                    <a:ext uri="{9D8B030D-6E8A-4147-A177-3AD203B41FA5}">
                      <a16:colId xmlns:a16="http://schemas.microsoft.com/office/drawing/2014/main" val="20000"/>
                    </a:ext>
                  </a:extLst>
                </a:gridCol>
                <a:gridCol w="3312368">
                  <a:extLst>
                    <a:ext uri="{9D8B030D-6E8A-4147-A177-3AD203B41FA5}">
                      <a16:colId xmlns:a16="http://schemas.microsoft.com/office/drawing/2014/main" val="20001"/>
                    </a:ext>
                  </a:extLst>
                </a:gridCol>
                <a:gridCol w="3240360">
                  <a:extLst>
                    <a:ext uri="{9D8B030D-6E8A-4147-A177-3AD203B41FA5}">
                      <a16:colId xmlns:a16="http://schemas.microsoft.com/office/drawing/2014/main" val="20002"/>
                    </a:ext>
                  </a:extLst>
                </a:gridCol>
              </a:tblGrid>
              <a:tr h="370840">
                <a:tc>
                  <a:txBody>
                    <a:bodyPr/>
                    <a:lstStyle/>
                    <a:p>
                      <a:endParaRPr kumimoji="1" lang="ja-JP" altLang="en-US" dirty="0">
                        <a:solidFill>
                          <a:schemeClr val="tx1"/>
                        </a:solidFill>
                      </a:endParaRPr>
                    </a:p>
                  </a:txBody>
                  <a:tcPr>
                    <a:lnB w="9525" cap="flat" cmpd="sng" algn="ctr">
                      <a:solidFill>
                        <a:schemeClr val="tx1"/>
                      </a:solidFill>
                      <a:prstDash val="solid"/>
                      <a:round/>
                      <a:headEnd type="none" w="med" len="med"/>
                      <a:tailEnd type="none" w="med" len="med"/>
                    </a:lnB>
                  </a:tcPr>
                </a:tc>
                <a:tc>
                  <a:txBody>
                    <a:bodyPr/>
                    <a:lstStyle/>
                    <a:p>
                      <a:r>
                        <a:rPr kumimoji="1" lang="en-US" altLang="ja-JP" dirty="0">
                          <a:solidFill>
                            <a:schemeClr val="tx1"/>
                          </a:solidFill>
                        </a:rPr>
                        <a:t>Description of malfunction</a:t>
                      </a:r>
                      <a:endParaRPr kumimoji="1" lang="ja-JP" altLang="en-US" dirty="0">
                        <a:solidFill>
                          <a:schemeClr val="tx1"/>
                        </a:solidFill>
                      </a:endParaRPr>
                    </a:p>
                  </a:txBody>
                  <a:tcPr>
                    <a:lnB w="9525" cap="flat" cmpd="sng" algn="ctr">
                      <a:solidFill>
                        <a:schemeClr val="tx1"/>
                      </a:solidFill>
                      <a:prstDash val="solid"/>
                      <a:round/>
                      <a:headEnd type="none" w="med" len="med"/>
                      <a:tailEnd type="none" w="med" len="med"/>
                    </a:lnB>
                  </a:tcPr>
                </a:tc>
                <a:tc>
                  <a:txBody>
                    <a:bodyPr/>
                    <a:lstStyle/>
                    <a:p>
                      <a:r>
                        <a:rPr kumimoji="1" lang="en-US" altLang="ja-JP" dirty="0">
                          <a:solidFill>
                            <a:schemeClr val="tx1"/>
                          </a:solidFill>
                        </a:rPr>
                        <a:t>Update and follow up</a:t>
                      </a:r>
                      <a:endParaRPr kumimoji="1" lang="ja-JP" altLang="en-US" dirty="0">
                        <a:solidFill>
                          <a:schemeClr val="tx1"/>
                        </a:solidFill>
                      </a:endParaRPr>
                    </a:p>
                  </a:txBody>
                  <a:tcPr>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142635">
                <a:tc>
                  <a:txBody>
                    <a:bodyPr/>
                    <a:lstStyle/>
                    <a:p>
                      <a:r>
                        <a:rPr kumimoji="1" lang="en-US" altLang="ja-JP" dirty="0">
                          <a:solidFill>
                            <a:schemeClr val="tx1"/>
                          </a:solidFill>
                        </a:rPr>
                        <a:t>Case A</a:t>
                      </a:r>
                    </a:p>
                    <a:p>
                      <a:r>
                        <a:rPr kumimoji="1" lang="en-US" altLang="ja-JP" sz="1800" dirty="0"/>
                        <a:t>(Inspections are followed)</a:t>
                      </a:r>
                      <a:endParaRPr kumimoji="1" lang="ja-JP" altLang="en-US" dirty="0">
                        <a:solidFill>
                          <a:schemeClr val="tx1"/>
                        </a:solidFill>
                      </a:endParaRPr>
                    </a:p>
                  </a:txBody>
                  <a:tcPr>
                    <a:lnT w="9525" cap="flat" cmpd="sng" algn="ctr">
                      <a:solidFill>
                        <a:schemeClr val="tx1"/>
                      </a:solidFill>
                      <a:prstDash val="solid"/>
                      <a:round/>
                      <a:headEnd type="none" w="med" len="med"/>
                      <a:tailEnd type="none" w="med" len="med"/>
                    </a:lnT>
                    <a:noFill/>
                  </a:tcPr>
                </a:tc>
                <a:tc>
                  <a:txBody>
                    <a:bodyPr/>
                    <a:lstStyle/>
                    <a:p>
                      <a:pPr algn="just"/>
                      <a:r>
                        <a:rPr kumimoji="1" lang="en-US" altLang="ja-JP" dirty="0">
                          <a:solidFill>
                            <a:schemeClr val="tx1"/>
                          </a:solidFill>
                        </a:rPr>
                        <a:t>The</a:t>
                      </a:r>
                      <a:r>
                        <a:rPr kumimoji="1" lang="en-US" altLang="ja-JP" baseline="0" dirty="0">
                          <a:solidFill>
                            <a:schemeClr val="tx1"/>
                          </a:solidFill>
                        </a:rPr>
                        <a:t> diagnosis for catalyst condition for pollutants in the exhaust gas did not function properly because of the fail of the original software. The system would not warn the degradation of catalyst .</a:t>
                      </a:r>
                      <a:endParaRPr kumimoji="1" lang="ja-JP" altLang="en-US" dirty="0">
                        <a:solidFill>
                          <a:schemeClr val="tx1"/>
                        </a:solidFill>
                      </a:endParaRPr>
                    </a:p>
                  </a:txBody>
                  <a:tcPr>
                    <a:lnT w="9525" cap="flat" cmpd="sng" algn="ctr">
                      <a:solidFill>
                        <a:schemeClr val="tx1"/>
                      </a:solidFill>
                      <a:prstDash val="solid"/>
                      <a:round/>
                      <a:headEnd type="none" w="med" len="med"/>
                      <a:tailEnd type="none" w="med" len="med"/>
                    </a:lnT>
                    <a:noFill/>
                  </a:tcPr>
                </a:tc>
                <a:tc>
                  <a:txBody>
                    <a:bodyPr/>
                    <a:lstStyle/>
                    <a:p>
                      <a:pPr algn="just"/>
                      <a:r>
                        <a:rPr kumimoji="1" lang="en-US" altLang="ja-JP" dirty="0">
                          <a:solidFill>
                            <a:schemeClr val="tx1"/>
                          </a:solidFill>
                        </a:rPr>
                        <a:t>The program of engine control unit was updated. Then, </a:t>
                      </a:r>
                      <a:r>
                        <a:rPr kumimoji="1" lang="en-US" altLang="ja-JP" b="1" u="sng" dirty="0">
                          <a:solidFill>
                            <a:schemeClr val="tx1"/>
                          </a:solidFill>
                        </a:rPr>
                        <a:t>the </a:t>
                      </a:r>
                      <a:r>
                        <a:rPr kumimoji="1" lang="en-US" altLang="ja-JP" b="1" u="sng" baseline="0" dirty="0">
                          <a:solidFill>
                            <a:schemeClr val="tx1"/>
                          </a:solidFill>
                        </a:rPr>
                        <a:t>catalyst was inspected</a:t>
                      </a:r>
                      <a:r>
                        <a:rPr kumimoji="1" lang="en-US" altLang="ja-JP" baseline="0" dirty="0">
                          <a:solidFill>
                            <a:schemeClr val="tx1"/>
                          </a:solidFill>
                        </a:rPr>
                        <a:t> if the lifetime was over. The catalyst  was replaced in case the lifetime ended.</a:t>
                      </a:r>
                      <a:endParaRPr kumimoji="1" lang="ja-JP" altLang="en-US" dirty="0">
                        <a:solidFill>
                          <a:schemeClr val="tx1"/>
                        </a:solidFill>
                      </a:endParaRPr>
                    </a:p>
                  </a:txBody>
                  <a:tcPr>
                    <a:lnT w="9525"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0001"/>
                  </a:ext>
                </a:extLst>
              </a:tr>
              <a:tr h="1634584">
                <a:tc>
                  <a:txBody>
                    <a:bodyPr/>
                    <a:lstStyle/>
                    <a:p>
                      <a:r>
                        <a:rPr kumimoji="1" lang="en-US" altLang="ja-JP" dirty="0">
                          <a:solidFill>
                            <a:schemeClr val="tx1"/>
                          </a:solidFill>
                        </a:rPr>
                        <a:t>Case</a:t>
                      </a:r>
                      <a:r>
                        <a:rPr kumimoji="1" lang="en-US" altLang="ja-JP" baseline="0" dirty="0">
                          <a:solidFill>
                            <a:schemeClr val="tx1"/>
                          </a:solidFill>
                        </a:rPr>
                        <a:t> B</a:t>
                      </a:r>
                      <a:endParaRPr kumimoji="1" lang="en-US" altLang="ja-JP"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800" dirty="0"/>
                        <a:t>(calibrations are followed)</a:t>
                      </a:r>
                      <a:endParaRPr kumimoji="1" lang="ja-JP" altLang="en-US" dirty="0">
                        <a:solidFill>
                          <a:schemeClr val="tx1"/>
                        </a:solidFill>
                      </a:endParaRPr>
                    </a:p>
                    <a:p>
                      <a:endParaRPr kumimoji="1" lang="ja-JP" altLang="en-US" dirty="0">
                        <a:solidFill>
                          <a:schemeClr val="tx1"/>
                        </a:solidFill>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1" lang="en-US" altLang="ja-JP" dirty="0">
                          <a:solidFill>
                            <a:schemeClr val="tx1"/>
                          </a:solidFill>
                        </a:rPr>
                        <a:t>The</a:t>
                      </a:r>
                      <a:r>
                        <a:rPr kumimoji="1" lang="en-US" altLang="ja-JP" baseline="0" dirty="0">
                          <a:solidFill>
                            <a:schemeClr val="tx1"/>
                          </a:solidFill>
                        </a:rPr>
                        <a:t> fuel direct injection was not controlled properly because of the fail of the original software. Then, the engine would not function properly.</a:t>
                      </a:r>
                      <a:endParaRPr kumimoji="1" lang="ja-JP" altLang="en-US" dirty="0">
                        <a:solidFill>
                          <a:schemeClr val="tx1"/>
                        </a:solidFill>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1" lang="en-US" altLang="ja-JP" dirty="0">
                          <a:solidFill>
                            <a:schemeClr val="tx1"/>
                          </a:solidFill>
                        </a:rPr>
                        <a:t>The program of engine control unit was updated. Then, the </a:t>
                      </a:r>
                      <a:r>
                        <a:rPr kumimoji="1" lang="en-US" altLang="ja-JP" b="1" u="sng" baseline="0" dirty="0">
                          <a:solidFill>
                            <a:schemeClr val="tx1"/>
                          </a:solidFill>
                        </a:rPr>
                        <a:t>leaning process of injection actuator was conducted.</a:t>
                      </a:r>
                      <a:r>
                        <a:rPr kumimoji="1" lang="en-US" altLang="ja-JP" baseline="0" dirty="0">
                          <a:solidFill>
                            <a:schemeClr val="tx1"/>
                          </a:solidFill>
                        </a:rPr>
                        <a:t> The relevant parts were inspected and replaced in case of getting damaged.</a:t>
                      </a:r>
                      <a:endParaRPr kumimoji="1" lang="ja-JP" altLang="en-US" dirty="0">
                        <a:solidFill>
                          <a:schemeClr val="tx1"/>
                        </a:solidFill>
                      </a:endParaRPr>
                    </a:p>
                  </a:txBody>
                  <a:tcPr/>
                </a:tc>
                <a:extLst>
                  <a:ext uri="{0D108BD9-81ED-4DB2-BD59-A6C34878D82A}">
                    <a16:rowId xmlns:a16="http://schemas.microsoft.com/office/drawing/2014/main" val="10002"/>
                  </a:ext>
                </a:extLst>
              </a:tr>
            </a:tbl>
          </a:graphicData>
        </a:graphic>
      </p:graphicFrame>
      <p:sp>
        <p:nvSpPr>
          <p:cNvPr id="5" name="正方形/長方形 4"/>
          <p:cNvSpPr/>
          <p:nvPr/>
        </p:nvSpPr>
        <p:spPr>
          <a:xfrm>
            <a:off x="323528" y="5812166"/>
            <a:ext cx="8552472" cy="923330"/>
          </a:xfrm>
          <a:prstGeom prst="rect">
            <a:avLst/>
          </a:prstGeom>
        </p:spPr>
        <p:txBody>
          <a:bodyPr wrap="square">
            <a:spAutoFit/>
          </a:bodyPr>
          <a:lstStyle/>
          <a:p>
            <a:pPr algn="just"/>
            <a:r>
              <a:rPr lang="en-US" altLang="ja-JP" dirty="0">
                <a:solidFill>
                  <a:srgbClr val="FF0000"/>
                </a:solidFill>
              </a:rPr>
              <a:t>These updating cases required the manual work of technical experts. Inspection or leaning process were carried out after the updates. Such processes should be completed by appropriate technical experts and then OTA is not applicable for these cases.</a:t>
            </a:r>
          </a:p>
        </p:txBody>
      </p:sp>
    </p:spTree>
    <p:extLst>
      <p:ext uri="{BB962C8B-B14F-4D97-AF65-F5344CB8AC3E}">
        <p14:creationId xmlns:p14="http://schemas.microsoft.com/office/powerpoint/2010/main" val="4093950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260648"/>
            <a:ext cx="8106072" cy="1143000"/>
          </a:xfrm>
        </p:spPr>
        <p:txBody>
          <a:bodyPr>
            <a:normAutofit fontScale="90000"/>
          </a:bodyPr>
          <a:lstStyle/>
          <a:p>
            <a:r>
              <a:rPr lang="en-US" altLang="ja-JP" dirty="0"/>
              <a:t>Suggestion for Software Update Issue</a:t>
            </a:r>
            <a:endParaRPr kumimoji="1" lang="ja-JP" altLang="en-US" dirty="0"/>
          </a:p>
        </p:txBody>
      </p:sp>
      <p:sp>
        <p:nvSpPr>
          <p:cNvPr id="3" name="コンテンツ プレースホルダー 2"/>
          <p:cNvSpPr>
            <a:spLocks noGrp="1"/>
          </p:cNvSpPr>
          <p:nvPr>
            <p:ph idx="1"/>
          </p:nvPr>
        </p:nvSpPr>
        <p:spPr>
          <a:xfrm>
            <a:off x="457200" y="1844824"/>
            <a:ext cx="8229600" cy="3960440"/>
          </a:xfrm>
        </p:spPr>
        <p:txBody>
          <a:bodyPr>
            <a:normAutofit fontScale="77500" lnSpcReduction="20000"/>
          </a:bodyPr>
          <a:lstStyle/>
          <a:p>
            <a:pPr algn="just"/>
            <a:r>
              <a:rPr kumimoji="1" lang="en-US" altLang="ja-JP" dirty="0"/>
              <a:t>Security </a:t>
            </a:r>
            <a:r>
              <a:rPr lang="en-US" altLang="ja-JP" dirty="0"/>
              <a:t>issues on software update have been addressed in the cyber-security session of CSTF.</a:t>
            </a:r>
          </a:p>
          <a:p>
            <a:pPr algn="just"/>
            <a:r>
              <a:rPr lang="en-US" altLang="ja-JP" dirty="0"/>
              <a:t>On the other hand, safe issues regarding updates including OTA have remained.</a:t>
            </a:r>
          </a:p>
          <a:p>
            <a:pPr algn="just"/>
            <a:r>
              <a:rPr lang="en-US" altLang="ja-JP" dirty="0"/>
              <a:t>The safe issues of updating should be discussed carefully based on case studies of actual software update.</a:t>
            </a:r>
          </a:p>
          <a:p>
            <a:pPr algn="just"/>
            <a:r>
              <a:rPr lang="en-US" altLang="ja-JP" dirty="0"/>
              <a:t>This approach may not be completed within the CSTF’s mandate.</a:t>
            </a:r>
          </a:p>
          <a:p>
            <a:pPr algn="just"/>
            <a:r>
              <a:rPr kumimoji="1" lang="en-US" altLang="ja-JP" dirty="0"/>
              <a:t>Japan suggests to build a dedicated group to discuss </a:t>
            </a:r>
            <a:r>
              <a:rPr lang="en-US" altLang="ja-JP" dirty="0"/>
              <a:t>safe updates inviting experts of relevant systems for updates in 2018.</a:t>
            </a:r>
            <a:endParaRPr kumimoji="1" lang="en-US" altLang="ja-JP" dirty="0"/>
          </a:p>
        </p:txBody>
      </p:sp>
    </p:spTree>
    <p:extLst>
      <p:ext uri="{BB962C8B-B14F-4D97-AF65-F5344CB8AC3E}">
        <p14:creationId xmlns:p14="http://schemas.microsoft.com/office/powerpoint/2010/main" val="2382454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568" y="-27384"/>
            <a:ext cx="7772400" cy="864096"/>
          </a:xfrm>
        </p:spPr>
        <p:txBody>
          <a:bodyPr>
            <a:normAutofit fontScale="90000"/>
          </a:bodyPr>
          <a:lstStyle/>
          <a:p>
            <a:r>
              <a:rPr lang="en-US" altLang="ja-JP" sz="2800" b="1" dirty="0"/>
              <a:t>Possible issues on software update for the next stage</a:t>
            </a:r>
            <a:endParaRPr kumimoji="1" lang="ja-JP" altLang="en-US" sz="2800" b="1" dirty="0"/>
          </a:p>
        </p:txBody>
      </p:sp>
      <p:sp>
        <p:nvSpPr>
          <p:cNvPr id="5" name="テキスト ボックス 4"/>
          <p:cNvSpPr txBox="1"/>
          <p:nvPr/>
        </p:nvSpPr>
        <p:spPr>
          <a:xfrm>
            <a:off x="395536" y="764704"/>
            <a:ext cx="8208912" cy="5355312"/>
          </a:xfrm>
          <a:prstGeom prst="rect">
            <a:avLst/>
          </a:prstGeom>
          <a:noFill/>
        </p:spPr>
        <p:txBody>
          <a:bodyPr wrap="square" rtlCol="0">
            <a:spAutoFit/>
          </a:bodyPr>
          <a:lstStyle/>
          <a:p>
            <a:r>
              <a:rPr lang="en-US" altLang="ja-JP" dirty="0"/>
              <a:t>CSTF considered cases where safety, environmental protection, energy efficiency and anti-theft performance of wheeled vehicles,</a:t>
            </a:r>
            <a:r>
              <a:rPr lang="ja-JP" altLang="en-US" dirty="0"/>
              <a:t> </a:t>
            </a:r>
            <a:r>
              <a:rPr lang="en-US" altLang="ja-JP" dirty="0"/>
              <a:t>equipment and parts is changed through OTA into the one different from information submitted when the type approval was applied</a:t>
            </a:r>
            <a:r>
              <a:rPr lang="en-US" altLang="ja-JP"/>
              <a:t>, and identified </a:t>
            </a:r>
            <a:r>
              <a:rPr lang="en-US" altLang="ja-JP" dirty="0"/>
              <a:t>the exist of issues on procedures for safe updates as well as secure updates…</a:t>
            </a:r>
          </a:p>
          <a:p>
            <a:endParaRPr lang="en-US" altLang="ja-JP" dirty="0"/>
          </a:p>
          <a:p>
            <a:r>
              <a:rPr lang="en-US" altLang="ja-JP" dirty="0"/>
              <a:t>Further discussion points to be considered which include the followings are remained.</a:t>
            </a:r>
          </a:p>
          <a:p>
            <a:endParaRPr lang="en-US" altLang="ja-JP" dirty="0"/>
          </a:p>
          <a:p>
            <a:r>
              <a:rPr lang="en-US" altLang="ja-JP" b="1" dirty="0"/>
              <a:t>Possible issues to be considered:</a:t>
            </a:r>
          </a:p>
          <a:p>
            <a:r>
              <a:rPr lang="en-US" altLang="ja-JP" b="1" dirty="0"/>
              <a:t>e.g.</a:t>
            </a:r>
          </a:p>
          <a:p>
            <a:pPr marL="285750" indent="-285750">
              <a:buFont typeface="Wingdings" panose="05000000000000000000" pitchFamily="2" charset="2"/>
              <a:buChar char="Ø"/>
            </a:pPr>
            <a:r>
              <a:rPr lang="en-US" altLang="ja-JP" dirty="0"/>
              <a:t>Identification of vehicle function areas where “OTA” can cover</a:t>
            </a:r>
          </a:p>
          <a:p>
            <a:pPr marL="285750" indent="-285750">
              <a:buFont typeface="Wingdings" panose="05000000000000000000" pitchFamily="2" charset="2"/>
              <a:buChar char="Ø"/>
            </a:pPr>
            <a:r>
              <a:rPr lang="en-US" altLang="ja-JP" dirty="0"/>
              <a:t>Identification of measures to assure the safe “OTA” :</a:t>
            </a:r>
            <a:br>
              <a:rPr lang="en-US" altLang="ja-JP" dirty="0"/>
            </a:br>
            <a:r>
              <a:rPr lang="en-US" altLang="ja-JP" dirty="0"/>
              <a:t> Whole process of OTA update should be clarified. </a:t>
            </a:r>
          </a:p>
          <a:p>
            <a:r>
              <a:rPr lang="en-US" altLang="ja-JP" dirty="0"/>
              <a:t>      Vehicle situations and stats to enable “OTA” should be clarified.</a:t>
            </a:r>
            <a:br>
              <a:rPr lang="en-US" altLang="ja-JP" dirty="0"/>
            </a:br>
            <a:r>
              <a:rPr lang="en-US" altLang="ja-JP" dirty="0"/>
              <a:t>            (</a:t>
            </a:r>
            <a:r>
              <a:rPr lang="en-US" altLang="ja-JP" dirty="0" err="1"/>
              <a:t>e.g</a:t>
            </a:r>
            <a:r>
              <a:rPr lang="en-US" altLang="ja-JP" dirty="0"/>
              <a:t> on public roads?, in a parking?,  </a:t>
            </a:r>
          </a:p>
          <a:p>
            <a:r>
              <a:rPr lang="en-US" altLang="ja-JP" dirty="0"/>
              <a:t>                       engine off?, )                                                                                etc.</a:t>
            </a:r>
          </a:p>
          <a:p>
            <a:endParaRPr kumimoji="1" lang="en-US" altLang="ja-JP" dirty="0"/>
          </a:p>
          <a:p>
            <a:r>
              <a:rPr lang="en-US" altLang="ja-JP" dirty="0"/>
              <a:t>Such issues may exceed the area where CSTF has discussed and require other knowledges rather than these of cyber security.</a:t>
            </a:r>
          </a:p>
        </p:txBody>
      </p:sp>
    </p:spTree>
    <p:extLst>
      <p:ext uri="{BB962C8B-B14F-4D97-AF65-F5344CB8AC3E}">
        <p14:creationId xmlns:p14="http://schemas.microsoft.com/office/powerpoint/2010/main" val="3964015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Possible items to be reflected on Annex a</a:t>
            </a:r>
            <a:endParaRPr kumimoji="1" lang="ja-JP" altLang="en-US" dirty="0"/>
          </a:p>
        </p:txBody>
      </p:sp>
      <p:sp>
        <p:nvSpPr>
          <p:cNvPr id="5" name="コンテンツ プレースホルダー 2"/>
          <p:cNvSpPr>
            <a:spLocks noGrp="1"/>
          </p:cNvSpPr>
          <p:nvPr>
            <p:ph idx="1"/>
          </p:nvPr>
        </p:nvSpPr>
        <p:spPr>
          <a:xfrm>
            <a:off x="467544" y="1556792"/>
            <a:ext cx="8229600" cy="4752528"/>
          </a:xfrm>
        </p:spPr>
        <p:txBody>
          <a:bodyPr>
            <a:noAutofit/>
          </a:bodyPr>
          <a:lstStyle/>
          <a:p>
            <a:pPr marL="0" indent="0" algn="just">
              <a:buNone/>
            </a:pPr>
            <a:r>
              <a:rPr lang="en-US" altLang="ja-JP" sz="1800" dirty="0">
                <a:latin typeface="+mj-lt"/>
                <a:cs typeface="Times New Roman" panose="02020603050405020304" pitchFamily="18" charset="0"/>
              </a:rPr>
              <a:t>Annex a to the recommendation on software updates could include the following descriptions.</a:t>
            </a:r>
          </a:p>
          <a:p>
            <a:pPr marL="0" indent="0" algn="just">
              <a:buNone/>
            </a:pPr>
            <a:endParaRPr lang="en-US" altLang="ja-JP" sz="1800" dirty="0">
              <a:latin typeface="Times New Roman" panose="02020603050405020304" pitchFamily="18" charset="0"/>
              <a:cs typeface="Times New Roman" panose="02020603050405020304" pitchFamily="18" charset="0"/>
            </a:endParaRPr>
          </a:p>
          <a:p>
            <a:pPr marL="0" indent="0" algn="just">
              <a:buNone/>
            </a:pPr>
            <a:r>
              <a:rPr lang="en-US" altLang="ja-JP" sz="1800" dirty="0">
                <a:latin typeface="Times New Roman" panose="02020603050405020304" pitchFamily="18" charset="0"/>
                <a:cs typeface="Times New Roman" panose="02020603050405020304" pitchFamily="18" charset="0"/>
              </a:rPr>
              <a:t>“ CS/OTA TF identified the exist of issues on procedures for safe updates as well as secure updates.</a:t>
            </a:r>
          </a:p>
          <a:p>
            <a:pPr marL="0" indent="0" algn="just">
              <a:buNone/>
            </a:pPr>
            <a:endParaRPr lang="en-US" altLang="ja-JP" sz="1800" dirty="0">
              <a:latin typeface="Times New Roman" panose="02020603050405020304" pitchFamily="18" charset="0"/>
              <a:cs typeface="Times New Roman" panose="02020603050405020304" pitchFamily="18" charset="0"/>
            </a:endParaRPr>
          </a:p>
          <a:p>
            <a:pPr marL="0" indent="0" algn="just">
              <a:buNone/>
            </a:pPr>
            <a:r>
              <a:rPr lang="en-US" altLang="ja-JP" sz="1800" dirty="0">
                <a:latin typeface="Times New Roman" panose="02020603050405020304" pitchFamily="18" charset="0"/>
                <a:cs typeface="Times New Roman" panose="02020603050405020304" pitchFamily="18" charset="0"/>
              </a:rPr>
              <a:t>Possible discussion items on updates will be </a:t>
            </a:r>
          </a:p>
          <a:p>
            <a:pPr marL="0" indent="0" algn="just">
              <a:buNone/>
            </a:pPr>
            <a:r>
              <a:rPr lang="en-US" altLang="ja-JP" sz="1800" dirty="0">
                <a:latin typeface="Times New Roman" panose="02020603050405020304" pitchFamily="18" charset="0"/>
                <a:cs typeface="Times New Roman" panose="02020603050405020304" pitchFamily="18" charset="0"/>
              </a:rPr>
              <a:t>    Cases to prohibit OTA, Confirmation of vehicle status before/after</a:t>
            </a:r>
            <a:r>
              <a:rPr lang="en-US" altLang="ja-JP" sz="1800" dirty="0">
                <a:solidFill>
                  <a:schemeClr val="accent6">
                    <a:lumMod val="75000"/>
                  </a:schemeClr>
                </a:solidFill>
                <a:latin typeface="Times New Roman" panose="02020603050405020304" pitchFamily="18" charset="0"/>
                <a:cs typeface="Times New Roman" panose="02020603050405020304" pitchFamily="18" charset="0"/>
              </a:rPr>
              <a:t> </a:t>
            </a:r>
            <a:r>
              <a:rPr lang="en-US" altLang="ja-JP" sz="1800" dirty="0">
                <a:latin typeface="Times New Roman" panose="02020603050405020304" pitchFamily="18" charset="0"/>
                <a:cs typeface="Times New Roman" panose="02020603050405020304" pitchFamily="18" charset="0"/>
              </a:rPr>
              <a:t>updates, Assurance of vehicle drive…. </a:t>
            </a:r>
          </a:p>
          <a:p>
            <a:pPr marL="0" indent="0" algn="just">
              <a:buNone/>
            </a:pPr>
            <a:endParaRPr lang="en-US" altLang="ja-JP" sz="1800" dirty="0">
              <a:latin typeface="Times New Roman" panose="02020603050405020304" pitchFamily="18" charset="0"/>
              <a:cs typeface="Times New Roman" panose="02020603050405020304" pitchFamily="18" charset="0"/>
            </a:endParaRPr>
          </a:p>
          <a:p>
            <a:pPr marL="0" indent="0" algn="just">
              <a:buNone/>
            </a:pPr>
            <a:r>
              <a:rPr lang="en-US" altLang="ja-JP" sz="1800" dirty="0">
                <a:latin typeface="Times New Roman" panose="02020603050405020304" pitchFamily="18" charset="0"/>
                <a:cs typeface="Times New Roman" panose="02020603050405020304" pitchFamily="18" charset="0"/>
              </a:rPr>
              <a:t>These common rules should be discussed carefully considering vehicle functions together with not only software but also whole relevant systems. In this perspective, CS/OTA TF</a:t>
            </a:r>
            <a:r>
              <a:rPr kumimoji="1" lang="en-US" altLang="ja-JP" sz="1800" dirty="0">
                <a:latin typeface="Times New Roman" panose="02020603050405020304" pitchFamily="18" charset="0"/>
                <a:cs typeface="Times New Roman" panose="02020603050405020304" pitchFamily="18" charset="0"/>
              </a:rPr>
              <a:t> proposes to set a dedicated group to discuss </a:t>
            </a:r>
            <a:r>
              <a:rPr kumimoji="1" lang="en-US" altLang="ja-JP" sz="1800" dirty="0">
                <a:solidFill>
                  <a:srgbClr val="FF0000"/>
                </a:solidFill>
                <a:latin typeface="Times New Roman" panose="02020603050405020304" pitchFamily="18" charset="0"/>
                <a:cs typeface="Times New Roman" panose="02020603050405020304" pitchFamily="18" charset="0"/>
              </a:rPr>
              <a:t>safe</a:t>
            </a:r>
            <a:r>
              <a:rPr lang="en-US" altLang="ja-JP" sz="1800" dirty="0">
                <a:solidFill>
                  <a:srgbClr val="FF0000"/>
                </a:solidFill>
                <a:latin typeface="Times New Roman" panose="02020603050405020304" pitchFamily="18" charset="0"/>
                <a:cs typeface="Times New Roman" panose="02020603050405020304" pitchFamily="18" charset="0"/>
              </a:rPr>
              <a:t> updates </a:t>
            </a:r>
            <a:r>
              <a:rPr lang="en-US" altLang="ja-JP" sz="1800" dirty="0">
                <a:latin typeface="Times New Roman" panose="02020603050405020304" pitchFamily="18" charset="0"/>
                <a:cs typeface="Times New Roman" panose="02020603050405020304" pitchFamily="18" charset="0"/>
              </a:rPr>
              <a:t>inviting experts of relevant systems for updates.</a:t>
            </a:r>
          </a:p>
        </p:txBody>
      </p:sp>
    </p:spTree>
    <p:extLst>
      <p:ext uri="{BB962C8B-B14F-4D97-AF65-F5344CB8AC3E}">
        <p14:creationId xmlns:p14="http://schemas.microsoft.com/office/powerpoint/2010/main" val="69311969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1352</TotalTime>
  <Words>647</Words>
  <Application>Microsoft Office PowerPoint</Application>
  <PresentationFormat>画面に合わせる (4:3)</PresentationFormat>
  <Paragraphs>65</Paragraphs>
  <Slides>8</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8</vt:i4>
      </vt:variant>
    </vt:vector>
  </HeadingPairs>
  <TitlesOfParts>
    <vt:vector size="15" baseType="lpstr">
      <vt:lpstr>Arial Unicode MS</vt:lpstr>
      <vt:lpstr>ＭＳ Ｐゴシック</vt:lpstr>
      <vt:lpstr>Arial</vt:lpstr>
      <vt:lpstr>Calibri</vt:lpstr>
      <vt:lpstr>Times New Roman</vt:lpstr>
      <vt:lpstr>Wingdings</vt:lpstr>
      <vt:lpstr>Office テーマ</vt:lpstr>
      <vt:lpstr>Suggestion on software update</vt:lpstr>
      <vt:lpstr>PowerPoint プレゼンテーション</vt:lpstr>
      <vt:lpstr>PowerPoint プレゼンテーション</vt:lpstr>
      <vt:lpstr>Case studies on software update</vt:lpstr>
      <vt:lpstr>Examples of software updates with physical inspections or calibrations</vt:lpstr>
      <vt:lpstr>Suggestion for Software Update Issue</vt:lpstr>
      <vt:lpstr>Possible issues on software update for the next stage</vt:lpstr>
      <vt:lpstr>Possible items to be reflected on Annex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for the construction of recommendation by CSTF</dc:title>
  <dc:creator>niikuni</dc:creator>
  <cp:lastModifiedBy>新国哲也</cp:lastModifiedBy>
  <cp:revision>99</cp:revision>
  <cp:lastPrinted>2017-08-08T02:17:43Z</cp:lastPrinted>
  <dcterms:created xsi:type="dcterms:W3CDTF">2017-07-13T07:55:19Z</dcterms:created>
  <dcterms:modified xsi:type="dcterms:W3CDTF">2017-10-11T01:08:07Z</dcterms:modified>
</cp:coreProperties>
</file>