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264" r:id="rId2"/>
    <p:sldId id="296" r:id="rId3"/>
    <p:sldId id="339" r:id="rId4"/>
    <p:sldId id="334" r:id="rId5"/>
    <p:sldId id="340" r:id="rId6"/>
    <p:sldId id="318" r:id="rId7"/>
    <p:sldId id="289" r:id="rId8"/>
    <p:sldId id="341" r:id="rId9"/>
    <p:sldId id="291" r:id="rId10"/>
    <p:sldId id="302" r:id="rId11"/>
    <p:sldId id="299" r:id="rId12"/>
    <p:sldId id="312" r:id="rId13"/>
    <p:sldId id="323" r:id="rId14"/>
    <p:sldId id="324" r:id="rId15"/>
    <p:sldId id="325" r:id="rId16"/>
    <p:sldId id="326" r:id="rId17"/>
    <p:sldId id="327" r:id="rId18"/>
    <p:sldId id="328" r:id="rId19"/>
    <p:sldId id="303" r:id="rId20"/>
    <p:sldId id="313" r:id="rId21"/>
    <p:sldId id="331" r:id="rId22"/>
    <p:sldId id="335" r:id="rId23"/>
    <p:sldId id="315" r:id="rId24"/>
    <p:sldId id="319" r:id="rId25"/>
    <p:sldId id="320" r:id="rId26"/>
    <p:sldId id="321" r:id="rId27"/>
  </p:sldIdLst>
  <p:sldSz cx="9144000" cy="6858000" type="screen4x3"/>
  <p:notesSz cx="6858000" cy="92964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000000"/>
    <a:srgbClr val="1D1399"/>
    <a:srgbClr val="339933"/>
    <a:srgbClr val="ECF4E9"/>
    <a:srgbClr val="FF0000"/>
    <a:srgbClr val="FFFF99"/>
    <a:srgbClr val="7AC143"/>
  </p:clrMru>
</p:presentationPr>
</file>

<file path=ppt/tableStyles.xml><?xml version="1.0" encoding="utf-8"?>
<a:tblStyleLst xmlns:a="http://schemas.openxmlformats.org/drawingml/2006/main" def="{5C22544A-7EE6-4342-B048-85BDC9FD1C3A}">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43" autoAdjust="0"/>
  </p:normalViewPr>
  <p:slideViewPr>
    <p:cSldViewPr snapToGrid="0">
      <p:cViewPr varScale="1">
        <p:scale>
          <a:sx n="109" d="100"/>
          <a:sy n="109" d="100"/>
        </p:scale>
        <p:origin x="-1494" y="-78"/>
      </p:cViewPr>
      <p:guideLst>
        <p:guide orient="horz" pos="2160"/>
        <p:guide pos="2880"/>
      </p:guideLst>
    </p:cSldViewPr>
  </p:slideViewPr>
  <p:outlineViewPr>
    <p:cViewPr>
      <p:scale>
        <a:sx n="33" d="100"/>
        <a:sy n="33" d="100"/>
      </p:scale>
      <p:origin x="0" y="4698"/>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9" d="100"/>
          <a:sy n="99" d="100"/>
        </p:scale>
        <p:origin x="-2820" y="-10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2302" tIns="46151" rIns="92302" bIns="46151" rtlCol="0"/>
          <a:lstStyle>
            <a:lvl1pPr algn="l" fontAlgn="auto">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2302" tIns="46151" rIns="92302" bIns="46151" rtlCol="0"/>
          <a:lstStyle>
            <a:lvl1pPr algn="r" fontAlgn="auto">
              <a:spcBef>
                <a:spcPts val="0"/>
              </a:spcBef>
              <a:spcAft>
                <a:spcPts val="0"/>
              </a:spcAft>
              <a:defRPr sz="1200">
                <a:latin typeface="+mn-lt"/>
              </a:defRPr>
            </a:lvl1pPr>
          </a:lstStyle>
          <a:p>
            <a:pPr>
              <a:defRPr/>
            </a:pPr>
            <a:fld id="{B9B859D0-8B50-40CF-A451-DEDB1F8F53AC}" type="datetimeFigureOut">
              <a:rPr lang="en-US"/>
              <a:pPr>
                <a:defRPr/>
              </a:pPr>
              <a:t>10/21/2012</a:t>
            </a:fld>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2302" tIns="46151" rIns="92302" bIns="46151" rtlCol="0" anchor="b"/>
          <a:lstStyle>
            <a:lvl1pPr algn="l" fontAlgn="auto">
              <a:spcBef>
                <a:spcPts val="0"/>
              </a:spcBef>
              <a:spcAft>
                <a:spcPts val="0"/>
              </a:spcAft>
              <a:defRPr sz="1200" dirty="0">
                <a:latin typeface="+mn-lt"/>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2302" tIns="46151" rIns="92302" bIns="46151" rtlCol="0" anchor="b"/>
          <a:lstStyle>
            <a:lvl1pPr algn="r" fontAlgn="auto">
              <a:spcBef>
                <a:spcPts val="0"/>
              </a:spcBef>
              <a:spcAft>
                <a:spcPts val="0"/>
              </a:spcAft>
              <a:defRPr sz="1200">
                <a:latin typeface="+mn-lt"/>
              </a:defRPr>
            </a:lvl1pPr>
          </a:lstStyle>
          <a:p>
            <a:pPr>
              <a:defRPr/>
            </a:pPr>
            <a:fld id="{E7453FFD-A515-4B37-99FF-617A46A61E9A}"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2302" tIns="46151" rIns="92302" bIns="46151" rtlCol="0"/>
          <a:lstStyle>
            <a:lvl1pPr algn="l" fontAlgn="auto">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2302" tIns="46151" rIns="92302" bIns="46151" rtlCol="0"/>
          <a:lstStyle>
            <a:lvl1pPr algn="r" fontAlgn="auto">
              <a:spcBef>
                <a:spcPts val="0"/>
              </a:spcBef>
              <a:spcAft>
                <a:spcPts val="0"/>
              </a:spcAft>
              <a:defRPr sz="1200">
                <a:latin typeface="+mn-lt"/>
              </a:defRPr>
            </a:lvl1pPr>
          </a:lstStyle>
          <a:p>
            <a:pPr>
              <a:defRPr/>
            </a:pPr>
            <a:fld id="{912D22AE-E9CD-4FEB-AF42-99B80C0D68B2}" type="datetimeFigureOut">
              <a:rPr lang="en-US"/>
              <a:pPr>
                <a:defRPr/>
              </a:pPr>
              <a:t>10/21/2012</a:t>
            </a:fld>
            <a:endParaRPr lang="en-US" dirty="0"/>
          </a:p>
        </p:txBody>
      </p:sp>
      <p:sp>
        <p:nvSpPr>
          <p:cNvPr id="4" name="Slide Image Placeholder 3"/>
          <p:cNvSpPr>
            <a:spLocks noGrp="1" noRot="1" noChangeAspect="1"/>
          </p:cNvSpPr>
          <p:nvPr>
            <p:ph type="sldImg" idx="2"/>
          </p:nvPr>
        </p:nvSpPr>
        <p:spPr>
          <a:xfrm>
            <a:off x="1106488" y="698500"/>
            <a:ext cx="4646612" cy="3486150"/>
          </a:xfrm>
          <a:prstGeom prst="rect">
            <a:avLst/>
          </a:prstGeom>
          <a:noFill/>
          <a:ln w="12700">
            <a:solidFill>
              <a:prstClr val="black"/>
            </a:solidFill>
          </a:ln>
        </p:spPr>
        <p:txBody>
          <a:bodyPr vert="horz" lIns="92302" tIns="46151" rIns="92302" bIns="46151" rtlCol="0" anchor="ctr"/>
          <a:lstStyle/>
          <a:p>
            <a:pPr lvl="0"/>
            <a:endParaRPr lang="en-US" noProof="0" dirty="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2302" tIns="46151" rIns="92302" bIns="4615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71800" cy="465138"/>
          </a:xfrm>
          <a:prstGeom prst="rect">
            <a:avLst/>
          </a:prstGeom>
        </p:spPr>
        <p:txBody>
          <a:bodyPr vert="horz" lIns="92302" tIns="46151" rIns="92302" bIns="46151" rtlCol="0" anchor="b"/>
          <a:lstStyle>
            <a:lvl1pPr algn="l" fontAlgn="auto">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2302" tIns="46151" rIns="92302" bIns="46151" rtlCol="0" anchor="b"/>
          <a:lstStyle>
            <a:lvl1pPr algn="r" fontAlgn="auto">
              <a:spcBef>
                <a:spcPts val="0"/>
              </a:spcBef>
              <a:spcAft>
                <a:spcPts val="0"/>
              </a:spcAft>
              <a:defRPr sz="1200">
                <a:latin typeface="+mn-lt"/>
              </a:defRPr>
            </a:lvl1pPr>
          </a:lstStyle>
          <a:p>
            <a:pPr>
              <a:defRPr/>
            </a:pPr>
            <a:fld id="{84B6AAA1-725B-454A-A8DB-5E505948CE5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72ABC1-D720-490A-AAF9-2FB0A27DC103}" type="slidenum">
              <a:rPr lang="en-US"/>
              <a:pPr fontAlgn="base">
                <a:spcBef>
                  <a:spcPct val="0"/>
                </a:spcBef>
                <a:spcAft>
                  <a:spcPct val="0"/>
                </a:spcAft>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defTabSz="450850" eaLnBrk="1" hangingPunct="1">
              <a:spcBef>
                <a:spcPct val="20000"/>
              </a:spcBef>
              <a:buFontTx/>
              <a:buChar char="•"/>
            </a:pPr>
            <a:r>
              <a:rPr lang="en-US" b="1" smtClean="0">
                <a:latin typeface="Arial Narrow" pitchFamily="34" charset="0"/>
              </a:rPr>
              <a:t>Focus areas interact  with each other by …….. (yellow arrows)</a:t>
            </a:r>
          </a:p>
          <a:p>
            <a:pPr defTabSz="450850" eaLnBrk="1" hangingPunct="1">
              <a:spcBef>
                <a:spcPct val="20000"/>
              </a:spcBef>
              <a:buFontTx/>
              <a:buChar char="•"/>
            </a:pPr>
            <a:r>
              <a:rPr lang="en-US" b="1" smtClean="0">
                <a:latin typeface="Arial Narrow" pitchFamily="34" charset="0"/>
              </a:rPr>
              <a:t>Focus Area activities provide direct and indirect support for evolution  of high efficiency vehicles  as </a:t>
            </a:r>
            <a:r>
              <a:rPr lang="en-US" sz="1400" b="1" smtClean="0">
                <a:latin typeface="Arial Narrow" pitchFamily="34" charset="0"/>
              </a:rPr>
              <a:t>real world product offerings</a:t>
            </a:r>
            <a:endParaRPr lang="en-US" b="1" smtClean="0">
              <a:latin typeface="Arial Narrow" pitchFamily="34" charset="0"/>
            </a:endParaRPr>
          </a:p>
          <a:p>
            <a:pPr defTabSz="450850" eaLnBrk="1" hangingPunct="1">
              <a:spcBef>
                <a:spcPct val="20000"/>
              </a:spcBef>
              <a:buFontTx/>
              <a:buChar char="•"/>
            </a:pPr>
            <a:r>
              <a:rPr lang="en-US" b="1" smtClean="0">
                <a:latin typeface="Arial Narrow" pitchFamily="34" charset="0"/>
              </a:rPr>
              <a:t>Done through analytic evaluation tools and providing results to Key Stakeholders</a:t>
            </a:r>
          </a:p>
          <a:p>
            <a:pPr defTabSz="450850" eaLnBrk="1" hangingPunct="1">
              <a:spcBef>
                <a:spcPct val="20000"/>
              </a:spcBef>
              <a:buFontTx/>
              <a:buChar char="•"/>
            </a:pPr>
            <a:r>
              <a:rPr lang="en-US" b="1" smtClean="0">
                <a:latin typeface="Arial Narrow" pitchFamily="34" charset="0"/>
              </a:rPr>
              <a:t>Products fed to consumers &amp; OEMs</a:t>
            </a:r>
          </a:p>
          <a:p>
            <a:pPr defTabSz="450850" eaLnBrk="1" hangingPunct="1">
              <a:spcBef>
                <a:spcPct val="0"/>
              </a:spcBef>
            </a:pPr>
            <a:endParaRPr lang="en-US" smtClean="0"/>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C40AFE-270C-43CA-BA0F-5276106987A9}" type="slidenum">
              <a:rPr lang="en-US" smtClean="0">
                <a:latin typeface="Arial" charset="0"/>
              </a:rPr>
              <a:pPr fontAlgn="base">
                <a:spcBef>
                  <a:spcPct val="0"/>
                </a:spcBef>
                <a:spcAft>
                  <a:spcPct val="0"/>
                </a:spcAft>
              </a:pPr>
              <a:t>21</a:t>
            </a:fld>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xfrm>
            <a:off x="1106488" y="698500"/>
            <a:ext cx="4643437" cy="3484563"/>
          </a:xfrm>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lIns="91945" tIns="45971" rIns="91945" bIns="45971" numCol="1" anchor="t" anchorCtr="0" compatLnSpc="1">
            <a:prstTxWarp prst="textNoShape">
              <a:avLst/>
            </a:prstTxWarp>
          </a:bodyPr>
          <a:lstStyle/>
          <a:p>
            <a:pPr eaLnBrk="1" hangingPunct="1">
              <a:spcBef>
                <a:spcPct val="0"/>
              </a:spcBef>
            </a:pPr>
            <a:r>
              <a:rPr lang="en-US" smtClean="0"/>
              <a:t>List shows standards that are currently under development.</a:t>
            </a:r>
          </a:p>
        </p:txBody>
      </p:sp>
      <p:sp>
        <p:nvSpPr>
          <p:cNvPr id="47107"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1945" tIns="45971" rIns="91945" bIns="45971" anchor="b"/>
          <a:lstStyle/>
          <a:p>
            <a:pPr algn="r" defTabSz="917575"/>
            <a:fld id="{4C68AB9C-353E-4AB9-BED6-3DF9CA1CFBD0}" type="slidenum">
              <a:rPr lang="en-US" sz="1200">
                <a:solidFill>
                  <a:srgbClr val="000000"/>
                </a:solidFill>
                <a:latin typeface="Calibri" pitchFamily="34" charset="0"/>
                <a:ea typeface="ＭＳ Ｐゴシック"/>
                <a:cs typeface="ＭＳ Ｐゴシック"/>
              </a:rPr>
              <a:pPr algn="r" defTabSz="917575"/>
              <a:t>22</a:t>
            </a:fld>
            <a:endParaRPr lang="en-US" sz="1200">
              <a:solidFill>
                <a:srgbClr val="000000"/>
              </a:solidFill>
              <a:latin typeface="Calibri" pitchFamily="34" charset="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spect="1" noChangeArrowheads="1" noTextEdit="1"/>
          </p:cNvSpPr>
          <p:nvPr>
            <p:ph type="sldImg"/>
          </p:nvPr>
        </p:nvSpPr>
        <p:spPr bwMode="auto">
          <a:xfrm>
            <a:off x="1081088" y="692150"/>
            <a:ext cx="4699000" cy="3524250"/>
          </a:xfrm>
          <a:noFill/>
          <a:ln>
            <a:solidFill>
              <a:srgbClr val="000000"/>
            </a:solidFill>
            <a:miter lim="800000"/>
            <a:headEnd/>
            <a:tailEnd/>
          </a:ln>
        </p:spPr>
      </p:sp>
      <p:sp>
        <p:nvSpPr>
          <p:cNvPr id="19458" name="Rectangle 3"/>
          <p:cNvSpPr>
            <a:spLocks noGrp="1" noChangeArrowheads="1"/>
          </p:cNvSpPr>
          <p:nvPr>
            <p:ph type="body" idx="1"/>
          </p:nvPr>
        </p:nvSpPr>
        <p:spPr bwMode="auto">
          <a:xfrm>
            <a:off x="895350" y="4448175"/>
            <a:ext cx="5067300" cy="4140200"/>
          </a:xfrm>
          <a:noFill/>
        </p:spPr>
        <p:txBody>
          <a:bodyPr wrap="square" lIns="92182" tIns="46091" rIns="92182" bIns="46091"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A7BE60-E415-4352-BFD6-7DC62DA6A4F6}" type="slidenum">
              <a:rPr lang="en-US"/>
              <a:pPr fontAlgn="base">
                <a:spcBef>
                  <a:spcPct val="0"/>
                </a:spcBef>
                <a:spcAft>
                  <a:spcPct val="0"/>
                </a:spcAft>
                <a:defRPr/>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47AD18-5E1F-4A0D-B56A-D22FE85EEC37}" type="slidenum">
              <a:rPr lang="en-US"/>
              <a:pPr fontAlgn="base">
                <a:spcBef>
                  <a:spcPct val="0"/>
                </a:spcBef>
                <a:spcAft>
                  <a:spcPct val="0"/>
                </a:spcAft>
                <a:defRPr/>
              </a:pPr>
              <a:t>13</a:t>
            </a:fld>
            <a:endParaRPr lang="en-US" dirty="0"/>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5983A0-013D-4068-8E82-7822173191D6}" type="slidenum">
              <a:rPr lang="en-US"/>
              <a:pPr fontAlgn="base">
                <a:spcBef>
                  <a:spcPct val="0"/>
                </a:spcBef>
                <a:spcAft>
                  <a:spcPct val="0"/>
                </a:spcAft>
                <a:defRPr/>
              </a:pPr>
              <a:t>14</a:t>
            </a:fld>
            <a:endParaRPr lang="en-US" dirty="0"/>
          </a:p>
        </p:txBody>
      </p:sp>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267A1B-11FE-4360-BA15-D3AF84C0F2A2}" type="slidenum">
              <a:rPr lang="en-US"/>
              <a:pPr fontAlgn="base">
                <a:spcBef>
                  <a:spcPct val="0"/>
                </a:spcBef>
                <a:spcAft>
                  <a:spcPct val="0"/>
                </a:spcAft>
                <a:defRPr/>
              </a:pPr>
              <a:t>15</a:t>
            </a:fld>
            <a:endParaRPr lang="en-US" dirty="0"/>
          </a:p>
        </p:txBody>
      </p:sp>
      <p:sp>
        <p:nvSpPr>
          <p:cNvPr id="348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88EDFE-6A53-4799-8AF1-80B23D45F579}" type="slidenum">
              <a:rPr lang="en-US"/>
              <a:pPr fontAlgn="base">
                <a:spcBef>
                  <a:spcPct val="0"/>
                </a:spcBef>
                <a:spcAft>
                  <a:spcPct val="0"/>
                </a:spcAft>
                <a:defRPr/>
              </a:pPr>
              <a:t>16</a:t>
            </a:fld>
            <a:endParaRPr lang="en-US" dirty="0"/>
          </a:p>
        </p:txBody>
      </p:sp>
      <p:sp>
        <p:nvSpPr>
          <p:cNvPr id="368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68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5F681FE-0213-4E54-85EA-021459DDF25A}" type="slidenum">
              <a:rPr lang="en-US"/>
              <a:pPr fontAlgn="base">
                <a:spcBef>
                  <a:spcPct val="0"/>
                </a:spcBef>
                <a:spcAft>
                  <a:spcPct val="0"/>
                </a:spcAft>
                <a:defRPr/>
              </a:pPr>
              <a:t>17</a:t>
            </a:fld>
            <a:endParaRPr lang="en-US" dirty="0"/>
          </a:p>
        </p:txBody>
      </p:sp>
      <p:sp>
        <p:nvSpPr>
          <p:cNvPr id="389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89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1FDD91-BDA7-40F7-9EC6-9F5F7662CE71}" type="slidenum">
              <a:rPr lang="en-US"/>
              <a:pPr fontAlgn="base">
                <a:spcBef>
                  <a:spcPct val="0"/>
                </a:spcBef>
                <a:spcAft>
                  <a:spcPct val="0"/>
                </a:spcAft>
                <a:defRPr/>
              </a:pPr>
              <a:t>18</a:t>
            </a:fld>
            <a:endParaRPr lang="en-US" dirty="0"/>
          </a:p>
        </p:txBody>
      </p:sp>
      <p:sp>
        <p:nvSpPr>
          <p:cNvPr id="409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09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27" descr="Grid+EVs+chgrs_no iPod_grn_r copy.jpg"/>
          <p:cNvPicPr>
            <a:picLocks noChangeAspect="1"/>
          </p:cNvPicPr>
          <p:nvPr userDrawn="1"/>
        </p:nvPicPr>
        <p:blipFill>
          <a:blip r:embed="rId2"/>
          <a:srcRect/>
          <a:stretch>
            <a:fillRect/>
          </a:stretch>
        </p:blipFill>
        <p:spPr bwMode="auto">
          <a:xfrm>
            <a:off x="0" y="811213"/>
            <a:ext cx="9144000" cy="4389437"/>
          </a:xfrm>
          <a:prstGeom prst="rect">
            <a:avLst/>
          </a:prstGeom>
          <a:noFill/>
          <a:ln w="9525">
            <a:noFill/>
            <a:miter lim="800000"/>
            <a:headEnd/>
            <a:tailEnd/>
          </a:ln>
        </p:spPr>
      </p:pic>
      <p:sp>
        <p:nvSpPr>
          <p:cNvPr id="8" name="Rectangle 20"/>
          <p:cNvSpPr/>
          <p:nvPr userDrawn="1"/>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7"/>
          <p:cNvSpPr/>
          <p:nvPr userDrawn="1"/>
        </p:nvSpPr>
        <p:spPr>
          <a:xfrm>
            <a:off x="0" y="6456363"/>
            <a:ext cx="9144000" cy="40163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6"/>
          <p:cNvSpPr/>
          <p:nvPr userDrawn="1"/>
        </p:nvSpPr>
        <p:spPr>
          <a:xfrm flipH="1">
            <a:off x="0" y="5092700"/>
            <a:ext cx="4572000" cy="136366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Rectangle 8"/>
          <p:cNvSpPr/>
          <p:nvPr userDrawn="1"/>
        </p:nvSpPr>
        <p:spPr>
          <a:xfrm flipH="1">
            <a:off x="4572000" y="5092700"/>
            <a:ext cx="1262063" cy="13636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Rectangle 9"/>
          <p:cNvSpPr/>
          <p:nvPr userDrawn="1"/>
        </p:nvSpPr>
        <p:spPr>
          <a:xfrm flipH="1">
            <a:off x="5834063" y="5092700"/>
            <a:ext cx="3309937" cy="13636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3" name="Group 21"/>
          <p:cNvGrpSpPr>
            <a:grpSpLocks/>
          </p:cNvGrpSpPr>
          <p:nvPr userDrawn="1"/>
        </p:nvGrpSpPr>
        <p:grpSpPr bwMode="auto">
          <a:xfrm flipH="1" flipV="1">
            <a:off x="0" y="920750"/>
            <a:ext cx="9144000" cy="55563"/>
            <a:chOff x="0" y="832104"/>
            <a:chExt cx="9144000" cy="54864"/>
          </a:xfrm>
        </p:grpSpPr>
        <p:sp>
          <p:nvSpPr>
            <p:cNvPr id="14"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Rectangle 24"/>
            <p:cNvSpPr/>
            <p:nvPr userDrawn="1"/>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ectangle 25"/>
            <p:cNvSpPr/>
            <p:nvPr userDrawn="1"/>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pic>
        <p:nvPicPr>
          <p:cNvPr id="17" name="Picture 26" descr="doe_logo_ppt.png"/>
          <p:cNvPicPr>
            <a:picLocks noChangeAspect="1"/>
          </p:cNvPicPr>
          <p:nvPr userDrawn="1"/>
        </p:nvPicPr>
        <p:blipFill>
          <a:blip r:embed="rId3"/>
          <a:srcRect/>
          <a:stretch>
            <a:fillRect/>
          </a:stretch>
        </p:blipFill>
        <p:spPr bwMode="auto">
          <a:xfrm>
            <a:off x="6121400" y="276225"/>
            <a:ext cx="2743200" cy="412750"/>
          </a:xfrm>
          <a:prstGeom prst="rect">
            <a:avLst/>
          </a:prstGeom>
          <a:noFill/>
          <a:ln w="9525">
            <a:noFill/>
            <a:miter lim="800000"/>
            <a:headEnd/>
            <a:tailEnd/>
          </a:ln>
        </p:spPr>
      </p:pic>
      <p:sp>
        <p:nvSpPr>
          <p:cNvPr id="2" name="Title 1"/>
          <p:cNvSpPr>
            <a:spLocks noGrp="1"/>
          </p:cNvSpPr>
          <p:nvPr>
            <p:ph type="ctrTitle"/>
          </p:nvPr>
        </p:nvSpPr>
        <p:spPr>
          <a:xfrm>
            <a:off x="202680" y="147797"/>
            <a:ext cx="5626620" cy="603505"/>
          </a:xfrm>
          <a:prstGeom prst="rect">
            <a:avLst/>
          </a:prstGeom>
        </p:spPr>
        <p:txBody>
          <a:bodyPr lIns="0" rIns="0">
            <a:normAutofit/>
          </a:bodyPr>
          <a:lstStyle>
            <a:lvl1pPr algn="l">
              <a:defRPr sz="1600">
                <a:solidFill>
                  <a:srgbClr val="FFFFFF"/>
                </a:solidFill>
                <a:latin typeface="Arial Narrow"/>
                <a:cs typeface="Arial Narrow"/>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63046" y="5253120"/>
            <a:ext cx="4382300" cy="1175040"/>
          </a:xfrm>
          <a:prstGeom prst="rect">
            <a:avLst/>
          </a:prstGeom>
        </p:spPr>
        <p:txBody>
          <a:bodyPr>
            <a:normAutofit/>
          </a:bodyPr>
          <a:lstStyle>
            <a:lvl1pPr marL="0" indent="0" algn="l">
              <a:buNone/>
              <a:defRPr sz="2400" b="1" i="0">
                <a:solidFill>
                  <a:srgbClr val="FFFFFF"/>
                </a:solidFill>
                <a:latin typeface="Arial Narrow"/>
                <a:cs typeface="Arial Narrow"/>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8" name="Text Placeholder 17"/>
          <p:cNvSpPr>
            <a:spLocks noGrp="1"/>
          </p:cNvSpPr>
          <p:nvPr>
            <p:ph type="body" sz="quarter" idx="10"/>
          </p:nvPr>
        </p:nvSpPr>
        <p:spPr>
          <a:xfrm>
            <a:off x="6054500" y="5206075"/>
            <a:ext cx="3082300" cy="331125"/>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600" b="1" i="0" u="none" strike="noStrike" kern="1200" cap="none" spc="0" normalizeH="0" baseline="0" noProof="0">
                <a:ln>
                  <a:noFill/>
                </a:ln>
                <a:solidFill>
                  <a:schemeClr val="bg1"/>
                </a:solidFill>
                <a:effectLst/>
                <a:uLnTx/>
                <a:uFillTx/>
              </a:defRPr>
            </a:lvl1pPr>
          </a:lstStyle>
          <a:p>
            <a:pPr lvl="0"/>
            <a:r>
              <a:rPr lang="en-US" noProof="0" dirty="0" smtClean="0"/>
              <a:t>Click to edit Master text styles</a:t>
            </a:r>
          </a:p>
        </p:txBody>
      </p:sp>
      <p:sp>
        <p:nvSpPr>
          <p:cNvPr id="19" name="Text Placeholder 18"/>
          <p:cNvSpPr>
            <a:spLocks noGrp="1"/>
          </p:cNvSpPr>
          <p:nvPr>
            <p:ph type="body" sz="quarter" idx="13"/>
          </p:nvPr>
        </p:nvSpPr>
        <p:spPr>
          <a:xfrm>
            <a:off x="168100" y="5672913"/>
            <a:ext cx="1390650" cy="288687"/>
          </a:xfrm>
        </p:spPr>
        <p:txBody>
          <a:bodyPr>
            <a:normAutofit/>
          </a:bodyPr>
          <a:lstStyle>
            <a:lvl1pPr>
              <a:buNone/>
              <a:defRPr sz="1200">
                <a:solidFill>
                  <a:schemeClr val="bg1"/>
                </a:solidFill>
                <a:latin typeface="Arial Narrow" pitchFamily="34" charset="0"/>
              </a:defRPr>
            </a:lvl1pPr>
            <a:lvl5pPr>
              <a:defRPr/>
            </a:lvl5pPr>
          </a:lstStyle>
          <a:p>
            <a:pPr lvl="0"/>
            <a:r>
              <a:rPr lang="en-US" dirty="0" smtClean="0"/>
              <a:t>Click to edit Master text styles</a:t>
            </a:r>
          </a:p>
        </p:txBody>
      </p:sp>
      <p:sp>
        <p:nvSpPr>
          <p:cNvPr id="24" name="Text Placeholder 22"/>
          <p:cNvSpPr>
            <a:spLocks noGrp="1"/>
          </p:cNvSpPr>
          <p:nvPr>
            <p:ph type="body" sz="quarter" idx="12"/>
          </p:nvPr>
        </p:nvSpPr>
        <p:spPr>
          <a:xfrm>
            <a:off x="6054450" y="5543500"/>
            <a:ext cx="3089550" cy="7349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200" b="0" i="0" u="none" strike="noStrike" kern="1200" cap="none" spc="0" normalizeH="0" baseline="0" noProof="0">
                <a:ln>
                  <a:noFill/>
                </a:ln>
                <a:solidFill>
                  <a:schemeClr val="bg1"/>
                </a:solidFill>
                <a:effectLst/>
                <a:uLnTx/>
                <a:uFillTx/>
                <a:latin typeface="Arial Narrow"/>
                <a:cs typeface="Arial Narrow"/>
              </a:defRPr>
            </a:lvl1pPr>
          </a:lstStyle>
          <a:p>
            <a:pPr lvl="0"/>
            <a:r>
              <a:rPr lang="en-US" noProof="0" dirty="0"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90675"/>
            <a:ext cx="8229600" cy="4876800"/>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317097"/>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085975"/>
            <a:ext cx="4040188"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317097"/>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85975"/>
            <a:ext cx="4041775"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238250"/>
            <a:ext cx="5111750" cy="5286375"/>
          </a:xfrm>
          <a:prstGeom prst="rect">
            <a:avLst/>
          </a:prstGeo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908000"/>
            <a:ext cx="3008313" cy="456202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2"/>
          <p:cNvSpPr/>
          <p:nvPr userDrawn="1"/>
        </p:nvSpPr>
        <p:spPr>
          <a:xfrm>
            <a:off x="0" y="6456363"/>
            <a:ext cx="9144000" cy="40163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3"/>
          <p:cNvSpPr/>
          <p:nvPr userDrawn="1"/>
        </p:nvSpPr>
        <p:spPr>
          <a:xfrm flipH="1">
            <a:off x="0" y="5092700"/>
            <a:ext cx="4572000" cy="136366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4"/>
          <p:cNvSpPr/>
          <p:nvPr userDrawn="1"/>
        </p:nvSpPr>
        <p:spPr>
          <a:xfrm flipH="1">
            <a:off x="4572000" y="5092700"/>
            <a:ext cx="1262063" cy="13636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5"/>
          <p:cNvSpPr/>
          <p:nvPr userDrawn="1"/>
        </p:nvSpPr>
        <p:spPr>
          <a:xfrm flipH="1">
            <a:off x="5834063" y="5092700"/>
            <a:ext cx="3309937" cy="13636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Title 1"/>
          <p:cNvSpPr>
            <a:spLocks noGrp="1"/>
          </p:cNvSpPr>
          <p:nvPr>
            <p:ph type="ctrTitle"/>
          </p:nvPr>
        </p:nvSpPr>
        <p:spPr>
          <a:xfrm>
            <a:off x="685800" y="3081845"/>
            <a:ext cx="7772400" cy="1020763"/>
          </a:xfrm>
        </p:spPr>
        <p:txBody>
          <a:bodyPr/>
          <a:lstStyle>
            <a:lvl1pPr>
              <a:defRPr>
                <a:solidFill>
                  <a:schemeClr val="tx1"/>
                </a:solidFill>
              </a:defRPr>
            </a:lvl1pPr>
          </a:lstStyle>
          <a:p>
            <a:r>
              <a:rPr lang="en-US" smtClean="0"/>
              <a:t>Click to edit Master title style</a:t>
            </a:r>
            <a:endParaRPr lang="en-US"/>
          </a:p>
        </p:txBody>
      </p:sp>
      <p:sp>
        <p:nvSpPr>
          <p:cNvPr id="8" name="Subtitle 2"/>
          <p:cNvSpPr>
            <a:spLocks noGrp="1"/>
          </p:cNvSpPr>
          <p:nvPr>
            <p:ph type="subTitle" idx="1"/>
          </p:nvPr>
        </p:nvSpPr>
        <p:spPr>
          <a:xfrm>
            <a:off x="685800" y="4102608"/>
            <a:ext cx="6400800" cy="990600"/>
          </a:xfrm>
        </p:spPr>
        <p:txBody>
          <a:bodyPr>
            <a:normAutofit/>
          </a:bodyPr>
          <a:lstStyle>
            <a:lvl1pPr marL="0" indent="0" algn="l">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800600" y="117475"/>
            <a:ext cx="4191000" cy="685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6553200" y="6245225"/>
            <a:ext cx="2133600" cy="476250"/>
          </a:xfrm>
          <a:prstGeom prst="rect">
            <a:avLst/>
          </a:prstGeom>
        </p:spPr>
        <p:txBody>
          <a:bodyPr/>
          <a:lstStyle>
            <a:lvl1pPr fontAlgn="auto">
              <a:spcBef>
                <a:spcPts val="0"/>
              </a:spcBef>
              <a:spcAft>
                <a:spcPts val="0"/>
              </a:spcAft>
              <a:defRPr>
                <a:latin typeface="+mn-lt"/>
              </a:defRPr>
            </a:lvl1pPr>
          </a:lstStyle>
          <a:p>
            <a:pPr>
              <a:defRPr/>
            </a:pPr>
            <a:fld id="{1EB849E5-C20D-4A79-89C6-8BD6FB1D293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6553200" y="6245225"/>
            <a:ext cx="2133600" cy="476250"/>
          </a:xfrm>
          <a:prstGeom prst="rect">
            <a:avLst/>
          </a:prstGeom>
        </p:spPr>
        <p:txBody>
          <a:bodyPr/>
          <a:lstStyle>
            <a:lvl1pPr fontAlgn="auto">
              <a:spcBef>
                <a:spcPts val="0"/>
              </a:spcBef>
              <a:spcAft>
                <a:spcPts val="0"/>
              </a:spcAft>
              <a:defRPr>
                <a:latin typeface="+mn-lt"/>
              </a:defRPr>
            </a:lvl1pPr>
          </a:lstStyle>
          <a:p>
            <a:pPr>
              <a:defRPr/>
            </a:pPr>
            <a:fld id="{67E5AF8D-0E92-4868-8F38-719FD44DD0A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8" name="Title Placeholder 13"/>
          <p:cNvSpPr>
            <a:spLocks noGrp="1"/>
          </p:cNvSpPr>
          <p:nvPr>
            <p:ph type="title"/>
          </p:nvPr>
        </p:nvSpPr>
        <p:spPr bwMode="auto">
          <a:xfrm>
            <a:off x="177800" y="0"/>
            <a:ext cx="5664200" cy="901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Text Placeholder 14"/>
          <p:cNvSpPr>
            <a:spLocks noGrp="1"/>
          </p:cNvSpPr>
          <p:nvPr>
            <p:ph type="body" idx="1"/>
          </p:nvPr>
        </p:nvSpPr>
        <p:spPr bwMode="auto">
          <a:xfrm>
            <a:off x="457200" y="1590675"/>
            <a:ext cx="8229600" cy="4802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Text Placeholder 9"/>
          <p:cNvSpPr txBox="1">
            <a:spLocks/>
          </p:cNvSpPr>
          <p:nvPr/>
        </p:nvSpPr>
        <p:spPr>
          <a:xfrm>
            <a:off x="130175" y="6616700"/>
            <a:ext cx="7286625" cy="241300"/>
          </a:xfrm>
          <a:prstGeom prst="rect">
            <a:avLst/>
          </a:prstGeom>
        </p:spPr>
        <p:txBody>
          <a:bodyPr>
            <a:normAutofit lnSpcReduction="10000"/>
          </a:bodyPr>
          <a:lstStyle>
            <a:lvl1pPr>
              <a:buNone/>
              <a:defRPr sz="1000" baseline="0">
                <a:solidFill>
                  <a:schemeClr val="bg1"/>
                </a:solidFill>
                <a:latin typeface="Arial" pitchFamily="34" charset="0"/>
                <a:cs typeface="Arial" pitchFamily="34" charset="0"/>
              </a:defRPr>
            </a:lvl1pPr>
          </a:lstStyle>
          <a:p>
            <a:pPr marL="342900" indent="-342900" fontAlgn="auto">
              <a:spcBef>
                <a:spcPct val="20000"/>
              </a:spcBef>
              <a:spcAft>
                <a:spcPts val="0"/>
              </a:spcAft>
              <a:buFont typeface="Arial"/>
              <a:buNone/>
              <a:defRPr/>
            </a:pPr>
            <a:fld id="{443A0B92-03D0-40CD-B9D9-8BC7C6B2AC7E}" type="slidenum">
              <a:rPr lang="en-US" smtClean="0"/>
              <a:pPr marL="342900" indent="-342900" fontAlgn="auto">
                <a:spcBef>
                  <a:spcPct val="20000"/>
                </a:spcBef>
                <a:spcAft>
                  <a:spcPts val="0"/>
                </a:spcAft>
                <a:buFont typeface="Arial"/>
                <a:buNone/>
                <a:defRPr/>
              </a:pPr>
              <a:t>‹#›</a:t>
            </a:fld>
            <a:r>
              <a:rPr lang="en-US" dirty="0" smtClean="0"/>
              <a:t> | Vehicle Technologies</a:t>
            </a:r>
            <a:endParaRPr lang="en-US" dirty="0"/>
          </a:p>
        </p:txBody>
      </p:sp>
      <p:grpSp>
        <p:nvGrpSpPr>
          <p:cNvPr id="1031" name="Group 17"/>
          <p:cNvGrpSpPr>
            <a:grpSpLocks/>
          </p:cNvGrpSpPr>
          <p:nvPr/>
        </p:nvGrpSpPr>
        <p:grpSpPr bwMode="auto">
          <a:xfrm>
            <a:off x="0" y="920750"/>
            <a:ext cx="9144000" cy="55563"/>
            <a:chOff x="0" y="921004"/>
            <a:chExt cx="9144000" cy="54864"/>
          </a:xfrm>
        </p:grpSpPr>
        <p:sp>
          <p:nvSpPr>
            <p:cNvPr id="23" name="Rectangle 22"/>
            <p:cNvSpPr/>
            <p:nvPr userDrawn="1"/>
          </p:nvSpPr>
          <p:spPr>
            <a:xfrm flipH="1" flipV="1">
              <a:off x="0" y="9210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 name="Rectangle 23"/>
            <p:cNvSpPr/>
            <p:nvPr userDrawn="1"/>
          </p:nvSpPr>
          <p:spPr>
            <a:xfrm flipH="1" flipV="1">
              <a:off x="4572000" y="9210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 name="Rectangle 24"/>
            <p:cNvSpPr/>
            <p:nvPr userDrawn="1"/>
          </p:nvSpPr>
          <p:spPr>
            <a:xfrm flipH="1" flipV="1">
              <a:off x="5834063" y="9210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3" name="Text Placeholder 9"/>
          <p:cNvSpPr txBox="1">
            <a:spLocks/>
          </p:cNvSpPr>
          <p:nvPr/>
        </p:nvSpPr>
        <p:spPr>
          <a:xfrm>
            <a:off x="5476875" y="6616700"/>
            <a:ext cx="3667125" cy="241300"/>
          </a:xfrm>
          <a:prstGeom prst="rect">
            <a:avLst/>
          </a:prstGeom>
        </p:spPr>
        <p:txBody>
          <a:bodyPr>
            <a:normAutofit lnSpcReduction="10000"/>
          </a:bodyPr>
          <a:lstStyle>
            <a:lvl1pPr>
              <a:buNone/>
              <a:defRPr sz="1000" baseline="0">
                <a:solidFill>
                  <a:schemeClr val="bg1"/>
                </a:solidFill>
                <a:latin typeface="Arial" pitchFamily="34" charset="0"/>
                <a:cs typeface="Arial" pitchFamily="34" charset="0"/>
              </a:defRPr>
            </a:lvl1pPr>
          </a:lstStyle>
          <a:p>
            <a:pPr marL="342900" indent="-342900" algn="r" fontAlgn="auto">
              <a:spcBef>
                <a:spcPct val="20000"/>
              </a:spcBef>
              <a:spcAft>
                <a:spcPts val="0"/>
              </a:spcAft>
              <a:buFont typeface="Arial"/>
              <a:buNone/>
              <a:defRPr/>
            </a:pPr>
            <a:r>
              <a:rPr lang="en-US" dirty="0" smtClean="0"/>
              <a:t>eere.energy.gov</a:t>
            </a:r>
            <a:endParaRPr lang="en-US" dirty="0"/>
          </a:p>
        </p:txBody>
      </p:sp>
      <p:pic>
        <p:nvPicPr>
          <p:cNvPr id="1033" name="Picture 18" descr="doe_logo_ppt.png"/>
          <p:cNvPicPr>
            <a:picLocks noChangeAspect="1"/>
          </p:cNvPicPr>
          <p:nvPr/>
        </p:nvPicPr>
        <p:blipFill>
          <a:blip r:embed="rId12"/>
          <a:srcRect/>
          <a:stretch>
            <a:fillRect/>
          </a:stretch>
        </p:blipFill>
        <p:spPr bwMode="auto">
          <a:xfrm>
            <a:off x="6121400" y="276225"/>
            <a:ext cx="2743200" cy="4127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61" r:id="rId8"/>
    <p:sldLayoutId id="2147483662" r:id="rId9"/>
    <p:sldLayoutId id="2147483653" r:id="rId10"/>
  </p:sldLayoutIdLst>
  <p:txStyles>
    <p:titleStyle>
      <a:lvl1pPr algn="l" defTabSz="457200" rtl="0" eaLnBrk="0" fontAlgn="base" hangingPunct="0">
        <a:lnSpc>
          <a:spcPts val="2800"/>
        </a:lnSpc>
        <a:spcBef>
          <a:spcPct val="0"/>
        </a:spcBef>
        <a:spcAft>
          <a:spcPct val="0"/>
        </a:spcAft>
        <a:defRPr sz="2600" kern="1200">
          <a:solidFill>
            <a:srgbClr val="FFFFFF"/>
          </a:solidFill>
          <a:latin typeface="+mj-lt"/>
          <a:ea typeface="+mj-ea"/>
          <a:cs typeface="+mj-cs"/>
        </a:defRPr>
      </a:lvl1pPr>
      <a:lvl2pPr algn="l" defTabSz="457200" rtl="0" eaLnBrk="0" fontAlgn="base" hangingPunct="0">
        <a:lnSpc>
          <a:spcPts val="2800"/>
        </a:lnSpc>
        <a:spcBef>
          <a:spcPct val="0"/>
        </a:spcBef>
        <a:spcAft>
          <a:spcPct val="0"/>
        </a:spcAft>
        <a:defRPr sz="2600">
          <a:solidFill>
            <a:srgbClr val="FFFFFF"/>
          </a:solidFill>
          <a:latin typeface="Arial" charset="0"/>
        </a:defRPr>
      </a:lvl2pPr>
      <a:lvl3pPr algn="l" defTabSz="457200" rtl="0" eaLnBrk="0" fontAlgn="base" hangingPunct="0">
        <a:lnSpc>
          <a:spcPts val="2800"/>
        </a:lnSpc>
        <a:spcBef>
          <a:spcPct val="0"/>
        </a:spcBef>
        <a:spcAft>
          <a:spcPct val="0"/>
        </a:spcAft>
        <a:defRPr sz="2600">
          <a:solidFill>
            <a:srgbClr val="FFFFFF"/>
          </a:solidFill>
          <a:latin typeface="Arial" charset="0"/>
        </a:defRPr>
      </a:lvl3pPr>
      <a:lvl4pPr algn="l" defTabSz="457200" rtl="0" eaLnBrk="0" fontAlgn="base" hangingPunct="0">
        <a:lnSpc>
          <a:spcPts val="2800"/>
        </a:lnSpc>
        <a:spcBef>
          <a:spcPct val="0"/>
        </a:spcBef>
        <a:spcAft>
          <a:spcPct val="0"/>
        </a:spcAft>
        <a:defRPr sz="2600">
          <a:solidFill>
            <a:srgbClr val="FFFFFF"/>
          </a:solidFill>
          <a:latin typeface="Arial" charset="0"/>
        </a:defRPr>
      </a:lvl4pPr>
      <a:lvl5pPr algn="l" defTabSz="457200" rtl="0" eaLnBrk="0" fontAlgn="base" hangingPunct="0">
        <a:lnSpc>
          <a:spcPts val="2800"/>
        </a:lnSpc>
        <a:spcBef>
          <a:spcPct val="0"/>
        </a:spcBef>
        <a:spcAft>
          <a:spcPct val="0"/>
        </a:spcAft>
        <a:defRPr sz="2600">
          <a:solidFill>
            <a:srgbClr val="FFFFFF"/>
          </a:solidFill>
          <a:latin typeface="Arial" charset="0"/>
        </a:defRPr>
      </a:lvl5pPr>
      <a:lvl6pPr marL="457200" algn="l" defTabSz="457200" rtl="0" fontAlgn="base">
        <a:lnSpc>
          <a:spcPts val="2800"/>
        </a:lnSpc>
        <a:spcBef>
          <a:spcPct val="0"/>
        </a:spcBef>
        <a:spcAft>
          <a:spcPct val="0"/>
        </a:spcAft>
        <a:defRPr sz="2600">
          <a:solidFill>
            <a:srgbClr val="FFFFFF"/>
          </a:solidFill>
          <a:latin typeface="Arial" charset="0"/>
        </a:defRPr>
      </a:lvl6pPr>
      <a:lvl7pPr marL="914400" algn="l" defTabSz="457200" rtl="0" fontAlgn="base">
        <a:lnSpc>
          <a:spcPts val="2800"/>
        </a:lnSpc>
        <a:spcBef>
          <a:spcPct val="0"/>
        </a:spcBef>
        <a:spcAft>
          <a:spcPct val="0"/>
        </a:spcAft>
        <a:defRPr sz="2600">
          <a:solidFill>
            <a:srgbClr val="FFFFFF"/>
          </a:solidFill>
          <a:latin typeface="Arial" charset="0"/>
        </a:defRPr>
      </a:lvl7pPr>
      <a:lvl8pPr marL="1371600" algn="l" defTabSz="457200" rtl="0" fontAlgn="base">
        <a:lnSpc>
          <a:spcPts val="2800"/>
        </a:lnSpc>
        <a:spcBef>
          <a:spcPct val="0"/>
        </a:spcBef>
        <a:spcAft>
          <a:spcPct val="0"/>
        </a:spcAft>
        <a:defRPr sz="2600">
          <a:solidFill>
            <a:srgbClr val="FFFFFF"/>
          </a:solidFill>
          <a:latin typeface="Arial" charset="0"/>
        </a:defRPr>
      </a:lvl8pPr>
      <a:lvl9pPr marL="1828800" algn="l" defTabSz="457200" rtl="0" fontAlgn="base">
        <a:lnSpc>
          <a:spcPts val="2800"/>
        </a:lnSpc>
        <a:spcBef>
          <a:spcPct val="0"/>
        </a:spcBef>
        <a:spcAft>
          <a:spcPct val="0"/>
        </a:spcAft>
        <a:defRPr sz="2600">
          <a:solidFill>
            <a:srgbClr val="FFFFFF"/>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png"/><Relationship Id="rId9"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png"/><Relationship Id="rId1" Type="http://schemas.openxmlformats.org/officeDocument/2006/relationships/slideLayout" Target="../slideLayouts/slideLayout6.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203200" y="192088"/>
            <a:ext cx="5626100" cy="603250"/>
          </a:xfrm>
        </p:spPr>
        <p:txBody>
          <a:bodyPr/>
          <a:lstStyle/>
          <a:p>
            <a:pPr eaLnBrk="1" hangingPunct="1"/>
            <a:r>
              <a:rPr lang="en-US" sz="2400" b="1" smtClean="0">
                <a:latin typeface="Arial" charset="0"/>
              </a:rPr>
              <a:t>VEHICLE TECHNOLOGIES PROGRAM</a:t>
            </a:r>
          </a:p>
        </p:txBody>
      </p:sp>
      <p:sp>
        <p:nvSpPr>
          <p:cNvPr id="14338" name="Subtitle 2"/>
          <p:cNvSpPr>
            <a:spLocks noGrp="1"/>
          </p:cNvSpPr>
          <p:nvPr>
            <p:ph type="subTitle" idx="1"/>
          </p:nvPr>
        </p:nvSpPr>
        <p:spPr>
          <a:xfrm>
            <a:off x="241300" y="5205413"/>
            <a:ext cx="4303713" cy="1176337"/>
          </a:xfrm>
        </p:spPr>
        <p:txBody>
          <a:bodyPr/>
          <a:lstStyle/>
          <a:p>
            <a:pPr eaLnBrk="1" hangingPunct="1"/>
            <a:r>
              <a:rPr lang="en-US" smtClean="0">
                <a:latin typeface="Arial Narrow" pitchFamily="34" charset="0"/>
              </a:rPr>
              <a:t>EV Safety Lessons Learned from Vehicle Evaluations</a:t>
            </a:r>
          </a:p>
        </p:txBody>
      </p:sp>
      <p:sp>
        <p:nvSpPr>
          <p:cNvPr id="4" name="Text Placeholder 3"/>
          <p:cNvSpPr>
            <a:spLocks noGrp="1"/>
          </p:cNvSpPr>
          <p:nvPr>
            <p:ph type="body" sz="quarter" idx="10"/>
          </p:nvPr>
        </p:nvSpPr>
        <p:spPr>
          <a:xfrm>
            <a:off x="6054725" y="5205413"/>
            <a:ext cx="3081338" cy="331787"/>
          </a:xfrm>
        </p:spPr>
        <p:txBody>
          <a:bodyPr rtlCol="0">
            <a:normAutofit lnSpcReduction="10000"/>
          </a:bodyPr>
          <a:lstStyle/>
          <a:p>
            <a:pPr>
              <a:defRPr/>
            </a:pPr>
            <a:r>
              <a:rPr dirty="0" smtClean="0"/>
              <a:t>Lee Slezak</a:t>
            </a:r>
            <a:endParaRPr dirty="0"/>
          </a:p>
        </p:txBody>
      </p:sp>
      <p:sp>
        <p:nvSpPr>
          <p:cNvPr id="14340" name="Text Placeholder 4"/>
          <p:cNvSpPr>
            <a:spLocks noGrp="1"/>
          </p:cNvSpPr>
          <p:nvPr>
            <p:ph type="body" sz="quarter" idx="12"/>
          </p:nvPr>
        </p:nvSpPr>
        <p:spPr>
          <a:xfrm>
            <a:off x="6054725" y="5543550"/>
            <a:ext cx="3089275" cy="889000"/>
          </a:xfrm>
        </p:spPr>
        <p:txBody>
          <a:bodyPr/>
          <a:lstStyle/>
          <a:p>
            <a:pPr fontAlgn="base">
              <a:spcBef>
                <a:spcPct val="0"/>
              </a:spcBef>
              <a:spcAft>
                <a:spcPct val="0"/>
              </a:spcAft>
            </a:pPr>
            <a:endParaRPr smtClean="0">
              <a:solidFill>
                <a:srgbClr val="FFFFFF"/>
              </a:solidFill>
              <a:latin typeface="Arial Narrow" pitchFamily="34" charset="0"/>
            </a:endParaRPr>
          </a:p>
          <a:p>
            <a:pPr fontAlgn="base">
              <a:spcBef>
                <a:spcPct val="0"/>
              </a:spcBef>
              <a:spcAft>
                <a:spcPct val="0"/>
              </a:spcAft>
            </a:pPr>
            <a:r>
              <a:rPr smtClean="0">
                <a:solidFill>
                  <a:srgbClr val="FFFFFF"/>
                </a:solidFill>
                <a:latin typeface="Arial Narrow" pitchFamily="34" charset="0"/>
              </a:rPr>
              <a:t>Team Lead, Vehicle Systems Analysis &amp; Testing</a:t>
            </a:r>
          </a:p>
          <a:p>
            <a:pPr fontAlgn="base">
              <a:spcBef>
                <a:spcPct val="0"/>
              </a:spcBef>
              <a:spcAft>
                <a:spcPct val="0"/>
              </a:spcAft>
            </a:pPr>
            <a:r>
              <a:rPr smtClean="0">
                <a:solidFill>
                  <a:srgbClr val="FFFFFF"/>
                </a:solidFill>
                <a:latin typeface="Arial Narrow" pitchFamily="34" charset="0"/>
              </a:rPr>
              <a:t>Lee.Slezak@ee.doe.gov</a:t>
            </a:r>
          </a:p>
        </p:txBody>
      </p:sp>
      <p:sp>
        <p:nvSpPr>
          <p:cNvPr id="8" name="Freeform 7"/>
          <p:cNvSpPr/>
          <p:nvPr/>
        </p:nvSpPr>
        <p:spPr>
          <a:xfrm>
            <a:off x="7524750" y="1095375"/>
            <a:ext cx="1624013" cy="1657350"/>
          </a:xfrm>
          <a:custGeom>
            <a:avLst/>
            <a:gdLst>
              <a:gd name="connsiteX0" fmla="*/ 0 w 1624013"/>
              <a:gd name="connsiteY0" fmla="*/ 1200150 h 1657350"/>
              <a:gd name="connsiteX1" fmla="*/ 557213 w 1624013"/>
              <a:gd name="connsiteY1" fmla="*/ 233363 h 1657350"/>
              <a:gd name="connsiteX2" fmla="*/ 1190625 w 1624013"/>
              <a:gd name="connsiteY2" fmla="*/ 161925 h 1657350"/>
              <a:gd name="connsiteX3" fmla="*/ 1185863 w 1624013"/>
              <a:gd name="connsiteY3" fmla="*/ 19050 h 1657350"/>
              <a:gd name="connsiteX4" fmla="*/ 1519238 w 1624013"/>
              <a:gd name="connsiteY4" fmla="*/ 0 h 1657350"/>
              <a:gd name="connsiteX5" fmla="*/ 1609725 w 1624013"/>
              <a:gd name="connsiteY5" fmla="*/ 52388 h 1657350"/>
              <a:gd name="connsiteX6" fmla="*/ 1624013 w 1624013"/>
              <a:gd name="connsiteY6" fmla="*/ 1571625 h 1657350"/>
              <a:gd name="connsiteX7" fmla="*/ 1238250 w 1624013"/>
              <a:gd name="connsiteY7" fmla="*/ 1657350 h 1657350"/>
              <a:gd name="connsiteX8" fmla="*/ 657225 w 1624013"/>
              <a:gd name="connsiteY8" fmla="*/ 457200 h 1657350"/>
              <a:gd name="connsiteX9" fmla="*/ 271463 w 1624013"/>
              <a:gd name="connsiteY9" fmla="*/ 1143000 h 1657350"/>
              <a:gd name="connsiteX10" fmla="*/ 0 w 1624013"/>
              <a:gd name="connsiteY10" fmla="*/ 1200150 h 165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24013" h="1657350">
                <a:moveTo>
                  <a:pt x="0" y="1200150"/>
                </a:moveTo>
                <a:lnTo>
                  <a:pt x="557213" y="233363"/>
                </a:lnTo>
                <a:lnTo>
                  <a:pt x="1190625" y="161925"/>
                </a:lnTo>
                <a:lnTo>
                  <a:pt x="1185863" y="19050"/>
                </a:lnTo>
                <a:lnTo>
                  <a:pt x="1519238" y="0"/>
                </a:lnTo>
                <a:lnTo>
                  <a:pt x="1609725" y="52388"/>
                </a:lnTo>
                <a:lnTo>
                  <a:pt x="1624013" y="1571625"/>
                </a:lnTo>
                <a:lnTo>
                  <a:pt x="1238250" y="1657350"/>
                </a:lnTo>
                <a:lnTo>
                  <a:pt x="657225" y="457200"/>
                </a:lnTo>
                <a:lnTo>
                  <a:pt x="271463" y="1143000"/>
                </a:lnTo>
                <a:lnTo>
                  <a:pt x="0" y="1200150"/>
                </a:lnTo>
                <a:close/>
              </a:path>
            </a:pathLst>
          </a:custGeom>
          <a:gradFill flip="none" rotWithShape="1">
            <a:gsLst>
              <a:gs pos="0">
                <a:schemeClr val="accent6">
                  <a:lumMod val="60000"/>
                  <a:lumOff val="40000"/>
                  <a:shade val="30000"/>
                  <a:satMod val="115000"/>
                </a:schemeClr>
              </a:gs>
              <a:gs pos="50000">
                <a:schemeClr val="accent6">
                  <a:lumMod val="60000"/>
                  <a:lumOff val="40000"/>
                  <a:shade val="67500"/>
                  <a:satMod val="115000"/>
                </a:schemeClr>
              </a:gs>
              <a:gs pos="100000">
                <a:schemeClr val="accent6">
                  <a:lumMod val="60000"/>
                  <a:lumOff val="40000"/>
                  <a:shade val="100000"/>
                  <a:satMod val="115000"/>
                </a:schemeClr>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Freeform 8"/>
          <p:cNvSpPr/>
          <p:nvPr/>
        </p:nvSpPr>
        <p:spPr>
          <a:xfrm>
            <a:off x="7810500" y="1562100"/>
            <a:ext cx="1338263" cy="2286000"/>
          </a:xfrm>
          <a:custGeom>
            <a:avLst/>
            <a:gdLst>
              <a:gd name="connsiteX0" fmla="*/ 0 w 1338263"/>
              <a:gd name="connsiteY0" fmla="*/ 1671638 h 2286000"/>
              <a:gd name="connsiteX1" fmla="*/ 0 w 1338263"/>
              <a:gd name="connsiteY1" fmla="*/ 657225 h 2286000"/>
              <a:gd name="connsiteX2" fmla="*/ 376238 w 1338263"/>
              <a:gd name="connsiteY2" fmla="*/ 0 h 2286000"/>
              <a:gd name="connsiteX3" fmla="*/ 952500 w 1338263"/>
              <a:gd name="connsiteY3" fmla="*/ 1195388 h 2286000"/>
              <a:gd name="connsiteX4" fmla="*/ 1033463 w 1338263"/>
              <a:gd name="connsiteY4" fmla="*/ 1181100 h 2286000"/>
              <a:gd name="connsiteX5" fmla="*/ 1328738 w 1338263"/>
              <a:gd name="connsiteY5" fmla="*/ 1104900 h 2286000"/>
              <a:gd name="connsiteX6" fmla="*/ 1338263 w 1338263"/>
              <a:gd name="connsiteY6" fmla="*/ 2185988 h 2286000"/>
              <a:gd name="connsiteX7" fmla="*/ 1033463 w 1338263"/>
              <a:gd name="connsiteY7" fmla="*/ 2286000 h 2286000"/>
              <a:gd name="connsiteX8" fmla="*/ 0 w 1338263"/>
              <a:gd name="connsiteY8" fmla="*/ 1671638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8263" h="2286000">
                <a:moveTo>
                  <a:pt x="0" y="1671638"/>
                </a:moveTo>
                <a:lnTo>
                  <a:pt x="0" y="657225"/>
                </a:lnTo>
                <a:lnTo>
                  <a:pt x="376238" y="0"/>
                </a:lnTo>
                <a:lnTo>
                  <a:pt x="952500" y="1195388"/>
                </a:lnTo>
                <a:lnTo>
                  <a:pt x="1033463" y="1181100"/>
                </a:lnTo>
                <a:lnTo>
                  <a:pt x="1328738" y="1104900"/>
                </a:lnTo>
                <a:lnTo>
                  <a:pt x="1338263" y="2185988"/>
                </a:lnTo>
                <a:lnTo>
                  <a:pt x="1033463" y="2286000"/>
                </a:lnTo>
                <a:lnTo>
                  <a:pt x="0" y="1671638"/>
                </a:lnTo>
                <a:close/>
              </a:path>
            </a:pathLst>
          </a:custGeom>
          <a:solidFill>
            <a:schemeClr val="bg1"/>
          </a:solidFill>
          <a:ln w="3175">
            <a:solidFill>
              <a:schemeClr val="bg1">
                <a:lumMod val="6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rot="5400000" flipH="1" flipV="1">
            <a:off x="7928768" y="2736057"/>
            <a:ext cx="544513" cy="0"/>
          </a:xfrm>
          <a:prstGeom prst="line">
            <a:avLst/>
          </a:prstGeom>
          <a:ln w="19050">
            <a:solidFill>
              <a:schemeClr val="bg1">
                <a:lumMod val="50000"/>
              </a:schemeClr>
            </a:solidFill>
            <a:prstDash val="sysDot"/>
          </a:ln>
          <a:effectLst/>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8148444" y="2632510"/>
            <a:ext cx="83524" cy="167048"/>
            <a:chOff x="7097269" y="5280940"/>
            <a:chExt cx="83524" cy="167048"/>
          </a:xfrm>
          <a:scene3d>
            <a:camera prst="isometricLeftDown"/>
            <a:lightRig rig="threePt" dir="t"/>
          </a:scene3d>
        </p:grpSpPr>
        <p:sp>
          <p:nvSpPr>
            <p:cNvPr id="12" name="Rectangle 11"/>
            <p:cNvSpPr/>
            <p:nvPr/>
          </p:nvSpPr>
          <p:spPr>
            <a:xfrm flipH="1">
              <a:off x="7097269" y="5280940"/>
              <a:ext cx="83524" cy="167048"/>
            </a:xfrm>
            <a:prstGeom prst="rect">
              <a:avLst/>
            </a:prstGeom>
            <a:solidFill>
              <a:schemeClr val="tx1">
                <a:lumMod val="65000"/>
                <a:lumOff val="35000"/>
              </a:schemeClr>
            </a:solidFill>
            <a:ln>
              <a:noFill/>
            </a:ln>
            <a:effectLst>
              <a:innerShdw blurRad="114300">
                <a:prstClr val="black"/>
              </a:innerShdw>
            </a:effectLst>
            <a:sp3d>
              <a:bevelT w="635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grpSp>
          <p:nvGrpSpPr>
            <p:cNvPr id="13" name="Group 312"/>
            <p:cNvGrpSpPr/>
            <p:nvPr/>
          </p:nvGrpSpPr>
          <p:grpSpPr>
            <a:xfrm>
              <a:off x="7129863" y="5306913"/>
              <a:ext cx="6264" cy="115174"/>
              <a:chOff x="27813000" y="14551819"/>
              <a:chExt cx="45719" cy="840581"/>
            </a:xfrm>
            <a:effectLst>
              <a:outerShdw blurRad="50800" dist="38100" algn="l" rotWithShape="0">
                <a:prstClr val="black">
                  <a:alpha val="40000"/>
                </a:prstClr>
              </a:outerShdw>
            </a:effectLst>
          </p:grpSpPr>
          <p:sp>
            <p:nvSpPr>
              <p:cNvPr id="14" name="Rectangle 13"/>
              <p:cNvSpPr/>
              <p:nvPr/>
            </p:nvSpPr>
            <p:spPr>
              <a:xfrm>
                <a:off x="27813000" y="14551819"/>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a:noFill/>
              </a:ln>
              <a:sp3d>
                <a:bevelT w="635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sp>
            <p:nvSpPr>
              <p:cNvPr id="15" name="Rectangle 14"/>
              <p:cNvSpPr/>
              <p:nvPr/>
            </p:nvSpPr>
            <p:spPr>
              <a:xfrm>
                <a:off x="27813000" y="14753561"/>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a:noFill/>
              </a:ln>
              <a:sp3d>
                <a:bevelT w="635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sp>
            <p:nvSpPr>
              <p:cNvPr id="16" name="Rectangle 15"/>
              <p:cNvSpPr/>
              <p:nvPr/>
            </p:nvSpPr>
            <p:spPr>
              <a:xfrm>
                <a:off x="27813000" y="15035210"/>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a:noFill/>
              </a:ln>
              <a:sp3d>
                <a:bevelT w="635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sp>
            <p:nvSpPr>
              <p:cNvPr id="17" name="Rectangle 16"/>
              <p:cNvSpPr/>
              <p:nvPr/>
            </p:nvSpPr>
            <p:spPr>
              <a:xfrm>
                <a:off x="27813000" y="15236952"/>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a:noFill/>
              </a:ln>
              <a:sp3d>
                <a:bevelT w="635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grpSp>
      </p:grpSp>
      <p:cxnSp>
        <p:nvCxnSpPr>
          <p:cNvPr id="18" name="Straight Connector 17"/>
          <p:cNvCxnSpPr/>
          <p:nvPr/>
        </p:nvCxnSpPr>
        <p:spPr>
          <a:xfrm rot="16200000" flipH="1">
            <a:off x="8041482" y="2839244"/>
            <a:ext cx="109537" cy="212725"/>
          </a:xfrm>
          <a:prstGeom prst="line">
            <a:avLst/>
          </a:prstGeom>
          <a:ln w="19050">
            <a:solidFill>
              <a:schemeClr val="bg1">
                <a:lumMod val="50000"/>
              </a:schemeClr>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19" name="Straight Connector 7"/>
          <p:cNvCxnSpPr/>
          <p:nvPr/>
        </p:nvCxnSpPr>
        <p:spPr>
          <a:xfrm>
            <a:off x="7799388" y="2252663"/>
            <a:ext cx="400050" cy="211137"/>
          </a:xfrm>
          <a:prstGeom prst="line">
            <a:avLst/>
          </a:prstGeom>
          <a:ln w="19050">
            <a:solidFill>
              <a:schemeClr val="bg1">
                <a:lumMod val="50000"/>
              </a:schemeClr>
            </a:solidFill>
            <a:prstDash val="sysDot"/>
          </a:ln>
          <a:effectLst/>
        </p:spPr>
        <p:style>
          <a:lnRef idx="1">
            <a:schemeClr val="accent1"/>
          </a:lnRef>
          <a:fillRef idx="0">
            <a:schemeClr val="accent1"/>
          </a:fillRef>
          <a:effectRef idx="0">
            <a:schemeClr val="accent1"/>
          </a:effectRef>
          <a:fontRef idx="minor">
            <a:schemeClr val="tx1"/>
          </a:fontRef>
        </p:style>
      </p:cxnSp>
      <p:sp>
        <p:nvSpPr>
          <p:cNvPr id="20" name="Rectangle 19"/>
          <p:cNvSpPr>
            <a:spLocks noChangeAspect="1"/>
          </p:cNvSpPr>
          <p:nvPr/>
        </p:nvSpPr>
        <p:spPr>
          <a:xfrm>
            <a:off x="7851101" y="2250173"/>
            <a:ext cx="240388" cy="466837"/>
          </a:xfrm>
          <a:prstGeom prst="rect">
            <a:avLst/>
          </a:prstGeom>
          <a:solidFill>
            <a:schemeClr val="tx1">
              <a:lumMod val="20000"/>
              <a:lumOff val="80000"/>
            </a:schemeClr>
          </a:solidFill>
          <a:ln>
            <a:noFill/>
          </a:ln>
          <a:effectLst/>
          <a:scene3d>
            <a:camera prst="isometricLeftDown"/>
            <a:lightRig rig="threePt" dir="t"/>
          </a:scene3d>
          <a:sp3d>
            <a:bevelT w="6350" h="12700"/>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1" name="Picture 2"/>
          <p:cNvPicPr>
            <a:picLocks noChangeAspect="1" noChangeArrowheads="1"/>
          </p:cNvPicPr>
          <p:nvPr/>
        </p:nvPicPr>
        <p:blipFill>
          <a:blip r:embed="rId3" cstate="email"/>
          <a:srcRect/>
          <a:stretch>
            <a:fillRect/>
          </a:stretch>
        </p:blipFill>
        <p:spPr bwMode="auto">
          <a:xfrm>
            <a:off x="7818006" y="2368129"/>
            <a:ext cx="163449" cy="163449"/>
          </a:xfrm>
          <a:prstGeom prst="ellipse">
            <a:avLst/>
          </a:prstGeom>
          <a:ln>
            <a:noFill/>
          </a:ln>
          <a:effectLst/>
          <a:scene3d>
            <a:camera prst="isometricLeftDown"/>
            <a:lightRig rig="contrasting" dir="t">
              <a:rot lat="0" lon="0" rev="4200000"/>
            </a:lightRig>
          </a:scene3d>
          <a:sp3d prstMaterial="plastic">
            <a:bevelT w="381000" h="114300" prst="relaxedInset"/>
            <a:contourClr>
              <a:srgbClr val="969696"/>
            </a:contourClr>
          </a:sp3d>
        </p:spPr>
      </p:pic>
      <p:grpSp>
        <p:nvGrpSpPr>
          <p:cNvPr id="23" name="Group 313"/>
          <p:cNvGrpSpPr/>
          <p:nvPr/>
        </p:nvGrpSpPr>
        <p:grpSpPr>
          <a:xfrm flipH="1">
            <a:off x="8185967" y="2656104"/>
            <a:ext cx="6264" cy="115174"/>
            <a:chOff x="27660600" y="14399419"/>
            <a:chExt cx="45719" cy="840581"/>
          </a:xfrm>
          <a:effectLst>
            <a:outerShdw blurRad="50800" dist="38100" algn="l" rotWithShape="0">
              <a:prstClr val="black">
                <a:alpha val="40000"/>
              </a:prstClr>
            </a:outerShdw>
          </a:effectLst>
          <a:scene3d>
            <a:camera prst="isometricLeftDown"/>
            <a:lightRig rig="threePt" dir="t"/>
          </a:scene3d>
        </p:grpSpPr>
        <p:sp>
          <p:nvSpPr>
            <p:cNvPr id="24" name="Rectangle 23"/>
            <p:cNvSpPr/>
            <p:nvPr/>
          </p:nvSpPr>
          <p:spPr>
            <a:xfrm>
              <a:off x="27660600" y="14399419"/>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sp>
          <p:nvSpPr>
            <p:cNvPr id="25" name="Rectangle 24"/>
            <p:cNvSpPr/>
            <p:nvPr/>
          </p:nvSpPr>
          <p:spPr>
            <a:xfrm>
              <a:off x="27660600" y="14601161"/>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sp>
          <p:nvSpPr>
            <p:cNvPr id="26" name="Rectangle 25"/>
            <p:cNvSpPr/>
            <p:nvPr/>
          </p:nvSpPr>
          <p:spPr>
            <a:xfrm>
              <a:off x="27660600" y="14882810"/>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sp>
          <p:nvSpPr>
            <p:cNvPr id="27" name="Rectangle 26"/>
            <p:cNvSpPr/>
            <p:nvPr/>
          </p:nvSpPr>
          <p:spPr>
            <a:xfrm>
              <a:off x="27660600" y="15084552"/>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grpSp>
      <p:cxnSp>
        <p:nvCxnSpPr>
          <p:cNvPr id="28" name="Straight Connector 27"/>
          <p:cNvCxnSpPr>
            <a:endCxn id="9" idx="7"/>
          </p:cNvCxnSpPr>
          <p:nvPr/>
        </p:nvCxnSpPr>
        <p:spPr>
          <a:xfrm>
            <a:off x="7804150" y="3222625"/>
            <a:ext cx="1039813" cy="625475"/>
          </a:xfrm>
          <a:prstGeom prst="line">
            <a:avLst/>
          </a:prstGeom>
          <a:ln w="317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rot="5400000" flipH="1" flipV="1">
            <a:off x="7308850" y="2717801"/>
            <a:ext cx="1006475" cy="0"/>
          </a:xfrm>
          <a:prstGeom prst="line">
            <a:avLst/>
          </a:prstGeom>
          <a:ln w="317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V="1">
            <a:off x="8842375" y="3751263"/>
            <a:ext cx="301625" cy="98425"/>
          </a:xfrm>
          <a:prstGeom prst="line">
            <a:avLst/>
          </a:prstGeom>
          <a:ln w="3175">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16200000" flipV="1">
            <a:off x="8971756" y="1315245"/>
            <a:ext cx="320675" cy="4762"/>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a:endCxn id="8" idx="3"/>
          </p:cNvCxnSpPr>
          <p:nvPr/>
        </p:nvCxnSpPr>
        <p:spPr>
          <a:xfrm rot="10800000">
            <a:off x="8710613" y="1114425"/>
            <a:ext cx="122237" cy="63500"/>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grpSp>
        <p:nvGrpSpPr>
          <p:cNvPr id="53" name="Group 313"/>
          <p:cNvGrpSpPr/>
          <p:nvPr/>
        </p:nvGrpSpPr>
        <p:grpSpPr>
          <a:xfrm flipH="1">
            <a:off x="8193111" y="2660867"/>
            <a:ext cx="6264" cy="115174"/>
            <a:chOff x="27660600" y="14399419"/>
            <a:chExt cx="45719" cy="840581"/>
          </a:xfrm>
          <a:effectLst>
            <a:outerShdw blurRad="50800" dist="38100" algn="l" rotWithShape="0">
              <a:prstClr val="black">
                <a:alpha val="40000"/>
              </a:prstClr>
            </a:outerShdw>
          </a:effectLst>
          <a:scene3d>
            <a:camera prst="isometricLeftDown"/>
            <a:lightRig rig="threePt" dir="t"/>
          </a:scene3d>
        </p:grpSpPr>
        <p:sp>
          <p:nvSpPr>
            <p:cNvPr id="54" name="Rectangle 53"/>
            <p:cNvSpPr/>
            <p:nvPr/>
          </p:nvSpPr>
          <p:spPr>
            <a:xfrm>
              <a:off x="27660600" y="14399419"/>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sp>
          <p:nvSpPr>
            <p:cNvPr id="55" name="Rectangle 54"/>
            <p:cNvSpPr/>
            <p:nvPr/>
          </p:nvSpPr>
          <p:spPr>
            <a:xfrm>
              <a:off x="27660600" y="14601161"/>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sp>
          <p:nvSpPr>
            <p:cNvPr id="56" name="Rectangle 55"/>
            <p:cNvSpPr/>
            <p:nvPr/>
          </p:nvSpPr>
          <p:spPr>
            <a:xfrm>
              <a:off x="27660600" y="14882810"/>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sp>
          <p:nvSpPr>
            <p:cNvPr id="57" name="Rectangle 56"/>
            <p:cNvSpPr/>
            <p:nvPr/>
          </p:nvSpPr>
          <p:spPr>
            <a:xfrm>
              <a:off x="27660600" y="15084552"/>
              <a:ext cx="45719" cy="155448"/>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08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600" dirty="0">
                <a:solidFill>
                  <a:schemeClr val="bg1"/>
                </a:solidFill>
              </a:endParaRPr>
            </a:p>
          </p:txBody>
        </p:sp>
      </p:grpSp>
      <p:sp>
        <p:nvSpPr>
          <p:cNvPr id="58" name="Freeform 57"/>
          <p:cNvSpPr>
            <a:spLocks/>
          </p:cNvSpPr>
          <p:nvPr/>
        </p:nvSpPr>
        <p:spPr>
          <a:xfrm>
            <a:off x="8267696" y="2686052"/>
            <a:ext cx="68840" cy="164592"/>
          </a:xfrm>
          <a:custGeom>
            <a:avLst/>
            <a:gdLst>
              <a:gd name="connsiteX0" fmla="*/ 0 w 59531"/>
              <a:gd name="connsiteY0" fmla="*/ 0 h 123825"/>
              <a:gd name="connsiteX1" fmla="*/ 59531 w 59531"/>
              <a:gd name="connsiteY1" fmla="*/ 30956 h 123825"/>
              <a:gd name="connsiteX2" fmla="*/ 59531 w 59531"/>
              <a:gd name="connsiteY2" fmla="*/ 123825 h 123825"/>
              <a:gd name="connsiteX3" fmla="*/ 2381 w 59531"/>
              <a:gd name="connsiteY3" fmla="*/ 97631 h 123825"/>
              <a:gd name="connsiteX4" fmla="*/ 0 w 59531"/>
              <a:gd name="connsiteY4" fmla="*/ 0 h 123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31" h="123825">
                <a:moveTo>
                  <a:pt x="0" y="0"/>
                </a:moveTo>
                <a:lnTo>
                  <a:pt x="59531" y="30956"/>
                </a:lnTo>
                <a:lnTo>
                  <a:pt x="59531" y="123825"/>
                </a:lnTo>
                <a:lnTo>
                  <a:pt x="2381" y="97631"/>
                </a:lnTo>
                <a:cubicBezTo>
                  <a:pt x="1587" y="63500"/>
                  <a:pt x="794" y="29368"/>
                  <a:pt x="0" y="0"/>
                </a:cubicBezTo>
                <a:close/>
              </a:path>
            </a:pathLst>
          </a:custGeom>
          <a:solidFill>
            <a:schemeClr val="tx1"/>
          </a:solidFill>
          <a:ln>
            <a:noFill/>
          </a:ln>
          <a:effectLst>
            <a:outerShdw blurRad="50800" dist="38100" dir="2700000" algn="tl" rotWithShape="0">
              <a:prstClr val="black">
                <a:alpha val="40000"/>
              </a:prstClr>
            </a:outerShdw>
          </a:effectLst>
          <a:scene3d>
            <a:camera prst="orthographicFront"/>
            <a:lightRig rig="threePt" dir="t"/>
          </a:scene3d>
          <a:sp3d>
            <a:bevelT w="19050" h="25400"/>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9" name="Picture 7"/>
          <p:cNvPicPr>
            <a:picLocks noChangeAspect="1" noChangeArrowheads="1"/>
          </p:cNvPicPr>
          <p:nvPr/>
        </p:nvPicPr>
        <p:blipFill>
          <a:blip r:embed="rId4">
            <a:lum bright="10000"/>
          </a:blip>
          <a:srcRect/>
          <a:stretch>
            <a:fillRect/>
          </a:stretch>
        </p:blipFill>
        <p:spPr bwMode="auto">
          <a:xfrm>
            <a:off x="8197338" y="2672975"/>
            <a:ext cx="152400" cy="209550"/>
          </a:xfrm>
          <a:prstGeom prst="rect">
            <a:avLst/>
          </a:prstGeom>
          <a:noFill/>
          <a:ln w="9525">
            <a:noFill/>
            <a:miter lim="800000"/>
            <a:headEnd/>
            <a:tailEnd/>
          </a:ln>
          <a:effectLst/>
          <a:scene3d>
            <a:camera prst="isometricLeftDown"/>
            <a:lightRig rig="threePt" dir="t"/>
          </a:scene3d>
          <a:sp3d>
            <a:bevelT w="12700" h="12700"/>
          </a:sp3d>
        </p:spPr>
      </p:pic>
      <p:cxnSp>
        <p:nvCxnSpPr>
          <p:cNvPr id="61" name="Straight Connector 7"/>
          <p:cNvCxnSpPr/>
          <p:nvPr/>
        </p:nvCxnSpPr>
        <p:spPr>
          <a:xfrm flipV="1">
            <a:off x="8196263" y="2392363"/>
            <a:ext cx="282575" cy="69850"/>
          </a:xfrm>
          <a:prstGeom prst="line">
            <a:avLst/>
          </a:prstGeom>
          <a:ln w="19050">
            <a:solidFill>
              <a:schemeClr val="bg1">
                <a:lumMod val="50000"/>
              </a:schemeClr>
            </a:solidFill>
            <a:prstDash val="sysDot"/>
          </a:ln>
          <a:effectLst/>
        </p:spPr>
        <p:style>
          <a:lnRef idx="1">
            <a:schemeClr val="accent1"/>
          </a:lnRef>
          <a:fillRef idx="0">
            <a:schemeClr val="accent1"/>
          </a:fillRef>
          <a:effectRef idx="0">
            <a:schemeClr val="accent1"/>
          </a:effectRef>
          <a:fontRef idx="minor">
            <a:schemeClr val="tx1"/>
          </a:fontRef>
        </p:style>
      </p:cxnSp>
      <p:pic>
        <p:nvPicPr>
          <p:cNvPr id="14361" name="Picture 62" descr="swi-2010-02-17-energydisplay.png"/>
          <p:cNvPicPr>
            <a:picLocks noChangeAspect="1"/>
          </p:cNvPicPr>
          <p:nvPr/>
        </p:nvPicPr>
        <p:blipFill>
          <a:blip r:embed="rId5">
            <a:lum bright="20000"/>
          </a:blip>
          <a:srcRect/>
          <a:stretch>
            <a:fillRect/>
          </a:stretch>
        </p:blipFill>
        <p:spPr bwMode="auto">
          <a:xfrm rot="-1020000">
            <a:off x="8332788" y="2347913"/>
            <a:ext cx="174625" cy="131762"/>
          </a:xfrm>
          <a:prstGeom prst="rect">
            <a:avLst/>
          </a:prstGeom>
          <a:noFill/>
          <a:ln w="9525">
            <a:noFill/>
            <a:miter lim="800000"/>
            <a:headEnd/>
            <a:tailEnd/>
          </a:ln>
        </p:spPr>
      </p:pic>
      <p:sp>
        <p:nvSpPr>
          <p:cNvPr id="72" name="Freeform 71"/>
          <p:cNvSpPr/>
          <p:nvPr/>
        </p:nvSpPr>
        <p:spPr>
          <a:xfrm>
            <a:off x="8850313" y="2668588"/>
            <a:ext cx="295275" cy="1181100"/>
          </a:xfrm>
          <a:custGeom>
            <a:avLst/>
            <a:gdLst>
              <a:gd name="connsiteX0" fmla="*/ 0 w 297656"/>
              <a:gd name="connsiteY0" fmla="*/ 1181100 h 1181100"/>
              <a:gd name="connsiteX1" fmla="*/ 9525 w 297656"/>
              <a:gd name="connsiteY1" fmla="*/ 64294 h 1181100"/>
              <a:gd name="connsiteX2" fmla="*/ 292894 w 297656"/>
              <a:gd name="connsiteY2" fmla="*/ 0 h 1181100"/>
              <a:gd name="connsiteX3" fmla="*/ 297656 w 297656"/>
              <a:gd name="connsiteY3" fmla="*/ 1081088 h 1181100"/>
              <a:gd name="connsiteX4" fmla="*/ 0 w 297656"/>
              <a:gd name="connsiteY4" fmla="*/ 1181100 h 1181100"/>
              <a:gd name="connsiteX0" fmla="*/ 0 w 297656"/>
              <a:gd name="connsiteY0" fmla="*/ 1181100 h 1181100"/>
              <a:gd name="connsiteX1" fmla="*/ 9525 w 297656"/>
              <a:gd name="connsiteY1" fmla="*/ 73906 h 1181100"/>
              <a:gd name="connsiteX2" fmla="*/ 292894 w 297656"/>
              <a:gd name="connsiteY2" fmla="*/ 0 h 1181100"/>
              <a:gd name="connsiteX3" fmla="*/ 297656 w 297656"/>
              <a:gd name="connsiteY3" fmla="*/ 1081088 h 1181100"/>
              <a:gd name="connsiteX4" fmla="*/ 0 w 297656"/>
              <a:gd name="connsiteY4" fmla="*/ 1181100 h 1181100"/>
              <a:gd name="connsiteX0" fmla="*/ 0 w 295275"/>
              <a:gd name="connsiteY0" fmla="*/ 1181100 h 1181100"/>
              <a:gd name="connsiteX1" fmla="*/ 9525 w 295275"/>
              <a:gd name="connsiteY1" fmla="*/ 73906 h 1181100"/>
              <a:gd name="connsiteX2" fmla="*/ 292894 w 295275"/>
              <a:gd name="connsiteY2" fmla="*/ 0 h 1181100"/>
              <a:gd name="connsiteX3" fmla="*/ 295275 w 295275"/>
              <a:gd name="connsiteY3" fmla="*/ 1090700 h 1181100"/>
              <a:gd name="connsiteX4" fmla="*/ 0 w 295275"/>
              <a:gd name="connsiteY4" fmla="*/ 1181100 h 1181100"/>
              <a:gd name="connsiteX0" fmla="*/ 0 w 295276"/>
              <a:gd name="connsiteY0" fmla="*/ 1181100 h 1181100"/>
              <a:gd name="connsiteX1" fmla="*/ 9525 w 295276"/>
              <a:gd name="connsiteY1" fmla="*/ 73906 h 1181100"/>
              <a:gd name="connsiteX2" fmla="*/ 292894 w 295276"/>
              <a:gd name="connsiteY2" fmla="*/ 0 h 1181100"/>
              <a:gd name="connsiteX3" fmla="*/ 295276 w 295276"/>
              <a:gd name="connsiteY3" fmla="*/ 1083491 h 1181100"/>
              <a:gd name="connsiteX4" fmla="*/ 0 w 295276"/>
              <a:gd name="connsiteY4" fmla="*/ 1181100 h 1181100"/>
              <a:gd name="connsiteX0" fmla="*/ 0 w 295275"/>
              <a:gd name="connsiteY0" fmla="*/ 1181100 h 1181100"/>
              <a:gd name="connsiteX1" fmla="*/ 9525 w 295275"/>
              <a:gd name="connsiteY1" fmla="*/ 73906 h 1181100"/>
              <a:gd name="connsiteX2" fmla="*/ 292894 w 295275"/>
              <a:gd name="connsiteY2" fmla="*/ 0 h 1181100"/>
              <a:gd name="connsiteX3" fmla="*/ 295275 w 295275"/>
              <a:gd name="connsiteY3" fmla="*/ 1083491 h 1181100"/>
              <a:gd name="connsiteX4" fmla="*/ 0 w 295275"/>
              <a:gd name="connsiteY4" fmla="*/ 1181100 h 1181100"/>
              <a:gd name="connsiteX0" fmla="*/ 0 w 295275"/>
              <a:gd name="connsiteY0" fmla="*/ 1190712 h 1190712"/>
              <a:gd name="connsiteX1" fmla="*/ 9525 w 295275"/>
              <a:gd name="connsiteY1" fmla="*/ 83518 h 1190712"/>
              <a:gd name="connsiteX2" fmla="*/ 292895 w 295275"/>
              <a:gd name="connsiteY2" fmla="*/ 0 h 1190712"/>
              <a:gd name="connsiteX3" fmla="*/ 295275 w 295275"/>
              <a:gd name="connsiteY3" fmla="*/ 1093103 h 1190712"/>
              <a:gd name="connsiteX4" fmla="*/ 0 w 295275"/>
              <a:gd name="connsiteY4" fmla="*/ 1190712 h 1190712"/>
              <a:gd name="connsiteX0" fmla="*/ 0 w 295275"/>
              <a:gd name="connsiteY0" fmla="*/ 1190712 h 1190712"/>
              <a:gd name="connsiteX1" fmla="*/ 0 w 295275"/>
              <a:gd name="connsiteY1" fmla="*/ 73907 h 1190712"/>
              <a:gd name="connsiteX2" fmla="*/ 292895 w 295275"/>
              <a:gd name="connsiteY2" fmla="*/ 0 h 1190712"/>
              <a:gd name="connsiteX3" fmla="*/ 295275 w 295275"/>
              <a:gd name="connsiteY3" fmla="*/ 1093103 h 1190712"/>
              <a:gd name="connsiteX4" fmla="*/ 0 w 295275"/>
              <a:gd name="connsiteY4" fmla="*/ 1190712 h 1190712"/>
              <a:gd name="connsiteX0" fmla="*/ 0 w 295275"/>
              <a:gd name="connsiteY0" fmla="*/ 1190712 h 1190712"/>
              <a:gd name="connsiteX1" fmla="*/ 0 w 295275"/>
              <a:gd name="connsiteY1" fmla="*/ 73907 h 1190712"/>
              <a:gd name="connsiteX2" fmla="*/ 292895 w 295275"/>
              <a:gd name="connsiteY2" fmla="*/ 0 h 1190712"/>
              <a:gd name="connsiteX3" fmla="*/ 295275 w 295275"/>
              <a:gd name="connsiteY3" fmla="*/ 1093103 h 1190712"/>
              <a:gd name="connsiteX4" fmla="*/ 0 w 295275"/>
              <a:gd name="connsiteY4" fmla="*/ 1190712 h 11907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275" h="1190712">
                <a:moveTo>
                  <a:pt x="0" y="1190712"/>
                </a:moveTo>
                <a:lnTo>
                  <a:pt x="0" y="73907"/>
                </a:lnTo>
                <a:lnTo>
                  <a:pt x="292895" y="0"/>
                </a:lnTo>
                <a:cubicBezTo>
                  <a:pt x="294482" y="360363"/>
                  <a:pt x="293688" y="732740"/>
                  <a:pt x="295275" y="1093103"/>
                </a:cubicBezTo>
                <a:lnTo>
                  <a:pt x="0" y="1190712"/>
                </a:lnTo>
                <a:close/>
              </a:path>
            </a:pathLst>
          </a:cu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31" name="Straight Connector 30"/>
          <p:cNvCxnSpPr/>
          <p:nvPr/>
        </p:nvCxnSpPr>
        <p:spPr>
          <a:xfrm rot="5400000">
            <a:off x="7658100" y="1700213"/>
            <a:ext cx="673100" cy="381000"/>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a:stCxn id="8" idx="1"/>
          </p:cNvCxnSpPr>
          <p:nvPr/>
        </p:nvCxnSpPr>
        <p:spPr>
          <a:xfrm>
            <a:off x="8081963" y="1328738"/>
            <a:ext cx="681037" cy="1414462"/>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8763000" y="2662238"/>
            <a:ext cx="381000" cy="90487"/>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rot="5400000">
            <a:off x="7323931" y="1537494"/>
            <a:ext cx="957263" cy="549275"/>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7523163" y="2235200"/>
            <a:ext cx="280987" cy="60325"/>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8072438" y="1258888"/>
            <a:ext cx="646112" cy="71437"/>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endCxn id="8" idx="2"/>
          </p:cNvCxnSpPr>
          <p:nvPr/>
        </p:nvCxnSpPr>
        <p:spPr>
          <a:xfrm rot="16200000" flipH="1">
            <a:off x="8642350" y="1184276"/>
            <a:ext cx="141287" cy="4762"/>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a:stCxn id="8" idx="2"/>
          </p:cNvCxnSpPr>
          <p:nvPr/>
        </p:nvCxnSpPr>
        <p:spPr>
          <a:xfrm>
            <a:off x="8715375" y="1257300"/>
            <a:ext cx="136525" cy="249238"/>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8853488" y="1481138"/>
            <a:ext cx="293687" cy="30162"/>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10800000" flipV="1">
            <a:off x="8828088" y="1152525"/>
            <a:ext cx="314325" cy="20638"/>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a:endCxn id="8" idx="3"/>
          </p:cNvCxnSpPr>
          <p:nvPr/>
        </p:nvCxnSpPr>
        <p:spPr>
          <a:xfrm rot="10800000" flipV="1">
            <a:off x="8710613" y="1092200"/>
            <a:ext cx="327025" cy="22225"/>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a:endCxn id="8" idx="4"/>
          </p:cNvCxnSpPr>
          <p:nvPr/>
        </p:nvCxnSpPr>
        <p:spPr>
          <a:xfrm rot="10800000">
            <a:off x="9043988" y="1095375"/>
            <a:ext cx="90487" cy="57150"/>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rot="16200000" flipH="1">
            <a:off x="8673306" y="1337469"/>
            <a:ext cx="334963" cy="22225"/>
          </a:xfrm>
          <a:prstGeom prst="line">
            <a:avLst/>
          </a:prstGeom>
          <a:ln w="3175">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050" name="Picture 2"/>
          <p:cNvPicPr>
            <a:picLocks noChangeAspect="1" noChangeArrowheads="1"/>
          </p:cNvPicPr>
          <p:nvPr/>
        </p:nvPicPr>
        <p:blipFill>
          <a:blip r:embed="rId6"/>
          <a:srcRect l="7655" r="13617"/>
          <a:stretch>
            <a:fillRect/>
          </a:stretch>
        </p:blipFill>
        <p:spPr bwMode="auto">
          <a:xfrm>
            <a:off x="7778410" y="2673406"/>
            <a:ext cx="422935" cy="537210"/>
          </a:xfrm>
          <a:prstGeom prst="rect">
            <a:avLst/>
          </a:prstGeom>
          <a:noFill/>
          <a:ln w="9525">
            <a:noFill/>
            <a:miter lim="800000"/>
            <a:headEnd/>
            <a:tailEnd/>
          </a:ln>
          <a:scene3d>
            <a:camera prst="isometricLeftDown"/>
            <a:lightRig rig="threePt" dir="t"/>
          </a:scene3d>
        </p:spPr>
      </p:pic>
      <p:sp>
        <p:nvSpPr>
          <p:cNvPr id="14377" name="Text Placeholder 59"/>
          <p:cNvSpPr>
            <a:spLocks noGrp="1"/>
          </p:cNvSpPr>
          <p:nvPr>
            <p:ph type="body" sz="quarter" idx="13"/>
          </p:nvPr>
        </p:nvSpPr>
        <p:spPr>
          <a:xfrm>
            <a:off x="241300" y="6021388"/>
            <a:ext cx="3914775" cy="288925"/>
          </a:xfrm>
        </p:spPr>
        <p:txBody>
          <a:bodyPr/>
          <a:lstStyle/>
          <a:p>
            <a:pPr eaLnBrk="1" hangingPunct="1"/>
            <a:r>
              <a:rPr lang="en-US" b="1" i="1" smtClean="0"/>
              <a:t>EV Safety Conference – Bonn – 22 October, 2012</a:t>
            </a:r>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1"/>
          <p:cNvSpPr>
            <a:spLocks noGrp="1"/>
          </p:cNvSpPr>
          <p:nvPr>
            <p:ph idx="1"/>
          </p:nvPr>
        </p:nvSpPr>
        <p:spPr>
          <a:xfrm>
            <a:off x="496888" y="1379538"/>
            <a:ext cx="8229600" cy="3986212"/>
          </a:xfrm>
        </p:spPr>
        <p:txBody>
          <a:bodyPr/>
          <a:lstStyle/>
          <a:p>
            <a:pPr eaLnBrk="1" hangingPunct="1">
              <a:spcBef>
                <a:spcPts val="600"/>
              </a:spcBef>
              <a:defRPr/>
            </a:pPr>
            <a:r>
              <a:rPr lang="en-US" sz="1600" dirty="0" smtClean="0">
                <a:solidFill>
                  <a:schemeClr val="tx1">
                    <a:lumMod val="50000"/>
                  </a:schemeClr>
                </a:solidFill>
              </a:rPr>
              <a:t>The AVTA supports the development and introduction of new technology electric drive vehicles by benchmarking DOE investments in advanced technology components, energy storage devices, and vehicle systems, as well as advanced charging infrastructure</a:t>
            </a:r>
          </a:p>
          <a:p>
            <a:pPr eaLnBrk="1" hangingPunct="1">
              <a:spcBef>
                <a:spcPts val="600"/>
              </a:spcBef>
              <a:defRPr/>
            </a:pPr>
            <a:r>
              <a:rPr lang="en-US" sz="1600" dirty="0" smtClean="0">
                <a:solidFill>
                  <a:schemeClr val="tx1">
                    <a:lumMod val="50000"/>
                  </a:schemeClr>
                </a:solidFill>
              </a:rPr>
              <a:t>AVTA test vehicles have included preproduction vehicles from OEMs and conversion companies</a:t>
            </a:r>
          </a:p>
          <a:p>
            <a:pPr eaLnBrk="1" hangingPunct="1">
              <a:spcBef>
                <a:spcPts val="600"/>
              </a:spcBef>
              <a:defRPr/>
            </a:pPr>
            <a:r>
              <a:rPr lang="en-US" sz="1600" dirty="0" smtClean="0">
                <a:solidFill>
                  <a:schemeClr val="tx1">
                    <a:lumMod val="50000"/>
                  </a:schemeClr>
                </a:solidFill>
              </a:rPr>
              <a:t>The AVTA has never experienced a thermal event with an OEM production vehicle </a:t>
            </a:r>
          </a:p>
          <a:p>
            <a:pPr eaLnBrk="1" hangingPunct="1">
              <a:spcBef>
                <a:spcPts val="600"/>
              </a:spcBef>
              <a:defRPr/>
            </a:pPr>
            <a:r>
              <a:rPr lang="en-US" sz="1600" dirty="0" smtClean="0">
                <a:solidFill>
                  <a:schemeClr val="tx1">
                    <a:lumMod val="50000"/>
                  </a:schemeClr>
                </a:solidFill>
              </a:rPr>
              <a:t>AVTA’s direct experience with thermal events includes</a:t>
            </a:r>
          </a:p>
          <a:p>
            <a:pPr lvl="1" eaLnBrk="1" hangingPunct="1">
              <a:spcBef>
                <a:spcPts val="600"/>
              </a:spcBef>
              <a:defRPr/>
            </a:pPr>
            <a:r>
              <a:rPr lang="en-US" sz="1600" dirty="0" smtClean="0">
                <a:solidFill>
                  <a:schemeClr val="tx1">
                    <a:lumMod val="50000"/>
                  </a:schemeClr>
                </a:solidFill>
              </a:rPr>
              <a:t>Passenger battery electric bus</a:t>
            </a:r>
          </a:p>
          <a:p>
            <a:pPr lvl="1" eaLnBrk="1" hangingPunct="1">
              <a:spcBef>
                <a:spcPts val="600"/>
              </a:spcBef>
              <a:defRPr/>
            </a:pPr>
            <a:r>
              <a:rPr lang="en-US" sz="1600" dirty="0" smtClean="0">
                <a:solidFill>
                  <a:schemeClr val="tx1">
                    <a:lumMod val="50000"/>
                  </a:schemeClr>
                </a:solidFill>
              </a:rPr>
              <a:t>Conversion company conversion of a HEV sedan to a PHEV</a:t>
            </a:r>
          </a:p>
          <a:p>
            <a:pPr lvl="1" eaLnBrk="1" hangingPunct="1">
              <a:spcBef>
                <a:spcPts val="600"/>
              </a:spcBef>
              <a:defRPr/>
            </a:pPr>
            <a:r>
              <a:rPr lang="en-US" sz="1600" dirty="0" smtClean="0">
                <a:solidFill>
                  <a:schemeClr val="tx1">
                    <a:lumMod val="50000"/>
                  </a:schemeClr>
                </a:solidFill>
              </a:rPr>
              <a:t>Conversion company conversion of a HEV SUV to a PHEV</a:t>
            </a:r>
          </a:p>
          <a:p>
            <a:pPr lvl="1" eaLnBrk="1" hangingPunct="1">
              <a:spcBef>
                <a:spcPts val="600"/>
              </a:spcBef>
              <a:defRPr/>
            </a:pPr>
            <a:r>
              <a:rPr lang="en-US" sz="1600" dirty="0" smtClean="0">
                <a:solidFill>
                  <a:schemeClr val="tx1">
                    <a:lumMod val="50000"/>
                  </a:schemeClr>
                </a:solidFill>
              </a:rPr>
              <a:t>Original equipment manufacturer (OEM) preproduction PHEV</a:t>
            </a:r>
          </a:p>
          <a:p>
            <a:pPr lvl="1" eaLnBrk="1" hangingPunct="1">
              <a:defRPr/>
            </a:pPr>
            <a:endParaRPr lang="en-US" sz="1800" dirty="0" smtClean="0"/>
          </a:p>
        </p:txBody>
      </p:sp>
      <p:sp>
        <p:nvSpPr>
          <p:cNvPr id="26626" name="Title 2"/>
          <p:cNvSpPr>
            <a:spLocks noGrp="1"/>
          </p:cNvSpPr>
          <p:nvPr>
            <p:ph type="title"/>
          </p:nvPr>
        </p:nvSpPr>
        <p:spPr/>
        <p:txBody>
          <a:bodyPr/>
          <a:lstStyle/>
          <a:p>
            <a:pPr eaLnBrk="1" hangingPunct="1"/>
            <a:r>
              <a:rPr lang="en-US" sz="2000" smtClean="0"/>
              <a:t>Vehicle Evaluations -Thermal Runaway Events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5763" y="1179513"/>
            <a:ext cx="5030787" cy="5076825"/>
          </a:xfrm>
        </p:spPr>
        <p:txBody>
          <a:bodyPr rtlCol="0">
            <a:normAutofit fontScale="85000" lnSpcReduction="10000"/>
          </a:bodyPr>
          <a:lstStyle/>
          <a:p>
            <a:pPr eaLnBrk="1" fontAlgn="auto" hangingPunct="1">
              <a:spcAft>
                <a:spcPts val="0"/>
              </a:spcAft>
              <a:buFont typeface="Arial"/>
              <a:buChar char="•"/>
              <a:defRPr/>
            </a:pPr>
            <a:r>
              <a:rPr lang="en-US" sz="2000" dirty="0" smtClean="0">
                <a:solidFill>
                  <a:schemeClr val="tx1">
                    <a:lumMod val="50000"/>
                  </a:schemeClr>
                </a:solidFill>
              </a:rPr>
              <a:t>Stable exothermic chemical reactions</a:t>
            </a:r>
          </a:p>
          <a:p>
            <a:pPr lvl="1" eaLnBrk="1" fontAlgn="auto" hangingPunct="1">
              <a:spcAft>
                <a:spcPts val="0"/>
              </a:spcAft>
              <a:buFont typeface="Arial"/>
              <a:buChar char="–"/>
              <a:defRPr/>
            </a:pPr>
            <a:r>
              <a:rPr lang="en-US" sz="1800" dirty="0" smtClean="0">
                <a:solidFill>
                  <a:schemeClr val="tx1">
                    <a:lumMod val="50000"/>
                  </a:schemeClr>
                </a:solidFill>
              </a:rPr>
              <a:t>Heat produced = Heat removed</a:t>
            </a:r>
          </a:p>
          <a:p>
            <a:pPr lvl="1" eaLnBrk="1" fontAlgn="auto" hangingPunct="1">
              <a:spcAft>
                <a:spcPts val="0"/>
              </a:spcAft>
              <a:buFont typeface="Arial"/>
              <a:buChar char="–"/>
              <a:defRPr/>
            </a:pPr>
            <a:r>
              <a:rPr lang="en-US" sz="1800" dirty="0" smtClean="0">
                <a:solidFill>
                  <a:schemeClr val="tx1">
                    <a:lumMod val="50000"/>
                  </a:schemeClr>
                </a:solidFill>
              </a:rPr>
              <a:t>Product of Pressure and Volume are constant</a:t>
            </a:r>
          </a:p>
          <a:p>
            <a:pPr lvl="1" eaLnBrk="1" fontAlgn="auto" hangingPunct="1">
              <a:spcAft>
                <a:spcPts val="0"/>
              </a:spcAft>
              <a:buFont typeface="Arial"/>
              <a:buChar char="–"/>
              <a:defRPr/>
            </a:pPr>
            <a:r>
              <a:rPr lang="en-US" sz="1800" dirty="0" smtClean="0">
                <a:solidFill>
                  <a:schemeClr val="tx1">
                    <a:lumMod val="50000"/>
                  </a:schemeClr>
                </a:solidFill>
              </a:rPr>
              <a:t>Constant temperature at steady state</a:t>
            </a:r>
          </a:p>
          <a:p>
            <a:pPr lvl="1" eaLnBrk="1" fontAlgn="auto" hangingPunct="1">
              <a:spcAft>
                <a:spcPts val="0"/>
              </a:spcAft>
              <a:buFont typeface="Arial"/>
              <a:buChar char="–"/>
              <a:defRPr/>
            </a:pPr>
            <a:r>
              <a:rPr lang="en-US" sz="1800" dirty="0" smtClean="0">
                <a:solidFill>
                  <a:schemeClr val="tx1">
                    <a:lumMod val="50000"/>
                  </a:schemeClr>
                </a:solidFill>
              </a:rPr>
              <a:t>Constant reaction rate at steady state</a:t>
            </a:r>
          </a:p>
          <a:p>
            <a:pPr lvl="1" eaLnBrk="1" fontAlgn="auto" hangingPunct="1">
              <a:spcAft>
                <a:spcPts val="0"/>
              </a:spcAft>
              <a:buFont typeface="Arial"/>
              <a:buChar char="–"/>
              <a:defRPr/>
            </a:pPr>
            <a:r>
              <a:rPr lang="en-US" sz="1800" dirty="0" smtClean="0">
                <a:solidFill>
                  <a:schemeClr val="tx1">
                    <a:lumMod val="50000"/>
                  </a:schemeClr>
                </a:solidFill>
              </a:rPr>
              <a:t>Heat production rate is constant at steady state</a:t>
            </a:r>
          </a:p>
          <a:p>
            <a:pPr lvl="1" eaLnBrk="1" fontAlgn="auto" hangingPunct="1">
              <a:spcAft>
                <a:spcPts val="0"/>
              </a:spcAft>
              <a:buFont typeface="Arial"/>
              <a:buChar char="–"/>
              <a:defRPr/>
            </a:pPr>
            <a:endParaRPr lang="en-US" sz="1800" dirty="0">
              <a:solidFill>
                <a:schemeClr val="tx1">
                  <a:lumMod val="50000"/>
                </a:schemeClr>
              </a:solidFill>
            </a:endParaRPr>
          </a:p>
          <a:p>
            <a:pPr eaLnBrk="1" fontAlgn="auto" hangingPunct="1">
              <a:spcAft>
                <a:spcPts val="0"/>
              </a:spcAft>
              <a:buFont typeface="Arial"/>
              <a:buChar char="•"/>
              <a:defRPr/>
            </a:pPr>
            <a:endParaRPr lang="en-US" sz="2000" dirty="0" smtClean="0">
              <a:solidFill>
                <a:schemeClr val="tx1">
                  <a:lumMod val="50000"/>
                </a:schemeClr>
              </a:solidFill>
            </a:endParaRPr>
          </a:p>
          <a:p>
            <a:pPr eaLnBrk="1" fontAlgn="auto" hangingPunct="1">
              <a:spcAft>
                <a:spcPts val="0"/>
              </a:spcAft>
              <a:buFont typeface="Arial"/>
              <a:buChar char="•"/>
              <a:defRPr/>
            </a:pPr>
            <a:endParaRPr lang="en-US" sz="2000" dirty="0">
              <a:solidFill>
                <a:schemeClr val="tx1">
                  <a:lumMod val="50000"/>
                </a:schemeClr>
              </a:solidFill>
            </a:endParaRPr>
          </a:p>
          <a:p>
            <a:pPr eaLnBrk="1" fontAlgn="auto" hangingPunct="1">
              <a:spcAft>
                <a:spcPts val="0"/>
              </a:spcAft>
              <a:buFont typeface="Arial"/>
              <a:buChar char="•"/>
              <a:defRPr/>
            </a:pPr>
            <a:r>
              <a:rPr lang="en-US" sz="2000" dirty="0" smtClean="0">
                <a:solidFill>
                  <a:schemeClr val="tx1">
                    <a:lumMod val="50000"/>
                  </a:schemeClr>
                </a:solidFill>
              </a:rPr>
              <a:t>Thermal Runaway is an unstable exothermic chemical reaction</a:t>
            </a:r>
          </a:p>
          <a:p>
            <a:pPr lvl="1" eaLnBrk="1" fontAlgn="auto" hangingPunct="1">
              <a:spcAft>
                <a:spcPts val="0"/>
              </a:spcAft>
              <a:buFont typeface="Arial"/>
              <a:buChar char="–"/>
              <a:defRPr/>
            </a:pPr>
            <a:r>
              <a:rPr lang="en-US" sz="1800" dirty="0" smtClean="0">
                <a:solidFill>
                  <a:schemeClr val="tx1">
                    <a:lumMod val="50000"/>
                  </a:schemeClr>
                </a:solidFill>
              </a:rPr>
              <a:t>Heat produced &gt; Heat removed</a:t>
            </a:r>
          </a:p>
          <a:p>
            <a:pPr lvl="1" eaLnBrk="1" fontAlgn="auto" hangingPunct="1">
              <a:spcAft>
                <a:spcPts val="0"/>
              </a:spcAft>
              <a:buFont typeface="Arial"/>
              <a:buChar char="–"/>
              <a:defRPr/>
            </a:pPr>
            <a:r>
              <a:rPr lang="en-US" sz="1800" dirty="0" smtClean="0">
                <a:solidFill>
                  <a:schemeClr val="tx1">
                    <a:lumMod val="50000"/>
                  </a:schemeClr>
                </a:solidFill>
              </a:rPr>
              <a:t>Pressure and Temperature Increases</a:t>
            </a:r>
          </a:p>
          <a:p>
            <a:pPr lvl="1" eaLnBrk="1" fontAlgn="auto" hangingPunct="1">
              <a:spcAft>
                <a:spcPts val="0"/>
              </a:spcAft>
              <a:buFont typeface="Arial"/>
              <a:buChar char="–"/>
              <a:defRPr/>
            </a:pPr>
            <a:r>
              <a:rPr lang="en-US" sz="1800" dirty="0" smtClean="0">
                <a:solidFill>
                  <a:schemeClr val="tx1">
                    <a:lumMod val="50000"/>
                  </a:schemeClr>
                </a:solidFill>
              </a:rPr>
              <a:t>Reaction rate increases</a:t>
            </a:r>
          </a:p>
          <a:p>
            <a:pPr lvl="1" eaLnBrk="1" fontAlgn="auto" hangingPunct="1">
              <a:spcAft>
                <a:spcPts val="0"/>
              </a:spcAft>
              <a:buFont typeface="Arial"/>
              <a:buChar char="–"/>
              <a:defRPr/>
            </a:pPr>
            <a:r>
              <a:rPr lang="en-US" sz="1800" dirty="0" smtClean="0">
                <a:solidFill>
                  <a:schemeClr val="tx1">
                    <a:lumMod val="50000"/>
                  </a:schemeClr>
                </a:solidFill>
              </a:rPr>
              <a:t>Heat production rate increases</a:t>
            </a:r>
          </a:p>
          <a:p>
            <a:pPr lvl="1" eaLnBrk="1" fontAlgn="auto" hangingPunct="1">
              <a:spcAft>
                <a:spcPts val="0"/>
              </a:spcAft>
              <a:buFont typeface="Arial"/>
              <a:buChar char="–"/>
              <a:defRPr/>
            </a:pPr>
            <a:r>
              <a:rPr lang="en-US" sz="1800" dirty="0" smtClean="0">
                <a:solidFill>
                  <a:schemeClr val="tx1">
                    <a:lumMod val="50000"/>
                  </a:schemeClr>
                </a:solidFill>
              </a:rPr>
              <a:t>Mutually reinforcing cyclic reaction is unstable</a:t>
            </a:r>
          </a:p>
          <a:p>
            <a:pPr lvl="1" eaLnBrk="1" fontAlgn="auto" hangingPunct="1">
              <a:spcAft>
                <a:spcPts val="0"/>
              </a:spcAft>
              <a:buFont typeface="Arial"/>
              <a:buChar char="–"/>
              <a:defRPr/>
            </a:pPr>
            <a:r>
              <a:rPr lang="en-US" sz="1800" dirty="0" smtClean="0">
                <a:solidFill>
                  <a:schemeClr val="tx1">
                    <a:lumMod val="50000"/>
                  </a:schemeClr>
                </a:solidFill>
              </a:rPr>
              <a:t>Unchecked it may result in boiling of the reaction mass, explosion, and/or secondary fire</a:t>
            </a:r>
          </a:p>
          <a:p>
            <a:pPr lvl="1" eaLnBrk="1" fontAlgn="auto" hangingPunct="1">
              <a:spcAft>
                <a:spcPts val="0"/>
              </a:spcAft>
              <a:buFont typeface="Arial"/>
              <a:buChar char="–"/>
              <a:defRPr/>
            </a:pPr>
            <a:endParaRPr lang="en-US" dirty="0"/>
          </a:p>
        </p:txBody>
      </p:sp>
      <p:sp>
        <p:nvSpPr>
          <p:cNvPr id="27650" name="Title 2"/>
          <p:cNvSpPr>
            <a:spLocks noGrp="1"/>
          </p:cNvSpPr>
          <p:nvPr>
            <p:ph type="title"/>
          </p:nvPr>
        </p:nvSpPr>
        <p:spPr>
          <a:xfrm>
            <a:off x="177800" y="0"/>
            <a:ext cx="5972175" cy="901700"/>
          </a:xfrm>
        </p:spPr>
        <p:txBody>
          <a:bodyPr/>
          <a:lstStyle/>
          <a:p>
            <a:pPr eaLnBrk="1" hangingPunct="1"/>
            <a:r>
              <a:rPr lang="en-US" sz="2000" smtClean="0"/>
              <a:t>Vehicle Evaluations –</a:t>
            </a:r>
            <a:br>
              <a:rPr lang="en-US" sz="2000" smtClean="0"/>
            </a:br>
            <a:r>
              <a:rPr lang="en-US" sz="2000" smtClean="0"/>
              <a:t>Dynamics of Thermal Runaway Reactions</a:t>
            </a:r>
          </a:p>
        </p:txBody>
      </p:sp>
      <p:sp>
        <p:nvSpPr>
          <p:cNvPr id="3" name="TextBox 2"/>
          <p:cNvSpPr txBox="1"/>
          <p:nvPr/>
        </p:nvSpPr>
        <p:spPr>
          <a:xfrm>
            <a:off x="582613" y="6073775"/>
            <a:ext cx="914400" cy="914400"/>
          </a:xfrm>
          <a:prstGeom prst="rect">
            <a:avLst/>
          </a:prstGeom>
        </p:spPr>
        <p:txBody>
          <a:bodyPr wrap="none">
            <a:normAutofit/>
          </a:bodyPr>
          <a:lstStyle/>
          <a:p>
            <a:pPr fontAlgn="auto">
              <a:spcBef>
                <a:spcPct val="20000"/>
              </a:spcBef>
              <a:spcAft>
                <a:spcPts val="0"/>
              </a:spcAft>
              <a:buFont typeface="Arial"/>
              <a:buNone/>
              <a:defRPr/>
            </a:pPr>
            <a:endParaRPr lang="en-US" sz="2323" b="1" dirty="0">
              <a:solidFill>
                <a:srgbClr val="FFFFFF"/>
              </a:solidFill>
              <a:latin typeface="Arial Narrow"/>
              <a:cs typeface="Arial Narrow"/>
            </a:endParaRPr>
          </a:p>
        </p:txBody>
      </p:sp>
      <p:sp>
        <p:nvSpPr>
          <p:cNvPr id="4" name="TextBox 3"/>
          <p:cNvSpPr txBox="1"/>
          <p:nvPr/>
        </p:nvSpPr>
        <p:spPr>
          <a:xfrm>
            <a:off x="231775" y="6270625"/>
            <a:ext cx="7705725" cy="260350"/>
          </a:xfrm>
          <a:prstGeom prst="rect">
            <a:avLst/>
          </a:prstGeom>
        </p:spPr>
        <p:txBody>
          <a:bodyPr>
            <a:normAutofit fontScale="55000" lnSpcReduction="20000"/>
          </a:bodyPr>
          <a:lstStyle/>
          <a:p>
            <a:pPr fontAlgn="auto">
              <a:spcBef>
                <a:spcPct val="20000"/>
              </a:spcBef>
              <a:spcAft>
                <a:spcPts val="0"/>
              </a:spcAft>
              <a:buFont typeface="Arial"/>
              <a:buNone/>
              <a:defRPr/>
            </a:pPr>
            <a:endParaRPr lang="en-US" sz="2323" b="1" dirty="0">
              <a:solidFill>
                <a:srgbClr val="FFFFFF"/>
              </a:solidFill>
              <a:latin typeface="Arial Narrow"/>
              <a:cs typeface="Arial Narrow"/>
            </a:endParaRPr>
          </a:p>
        </p:txBody>
      </p:sp>
      <p:sp>
        <p:nvSpPr>
          <p:cNvPr id="5" name="TextBox 4"/>
          <p:cNvSpPr txBox="1"/>
          <p:nvPr/>
        </p:nvSpPr>
        <p:spPr>
          <a:xfrm>
            <a:off x="100013" y="6530975"/>
            <a:ext cx="914400" cy="914400"/>
          </a:xfrm>
          <a:prstGeom prst="rect">
            <a:avLst/>
          </a:prstGeom>
        </p:spPr>
        <p:txBody>
          <a:bodyPr wrap="none">
            <a:normAutofit/>
          </a:bodyPr>
          <a:lstStyle/>
          <a:p>
            <a:pPr fontAlgn="auto">
              <a:spcBef>
                <a:spcPct val="20000"/>
              </a:spcBef>
              <a:spcAft>
                <a:spcPts val="0"/>
              </a:spcAft>
              <a:buFont typeface="Arial"/>
              <a:buNone/>
              <a:defRPr/>
            </a:pPr>
            <a:endParaRPr lang="en-US" sz="2323" b="1" dirty="0">
              <a:solidFill>
                <a:srgbClr val="FFFFFF"/>
              </a:solidFill>
              <a:latin typeface="Arial Narrow"/>
              <a:cs typeface="Arial Narrow"/>
            </a:endParaRPr>
          </a:p>
        </p:txBody>
      </p:sp>
      <p:sp>
        <p:nvSpPr>
          <p:cNvPr id="27654" name="Rectangle 5"/>
          <p:cNvSpPr>
            <a:spLocks noChangeArrowheads="1"/>
          </p:cNvSpPr>
          <p:nvPr/>
        </p:nvSpPr>
        <p:spPr bwMode="auto">
          <a:xfrm>
            <a:off x="557213" y="6400800"/>
            <a:ext cx="3805237" cy="215900"/>
          </a:xfrm>
          <a:prstGeom prst="rect">
            <a:avLst/>
          </a:prstGeom>
          <a:noFill/>
          <a:ln w="9525">
            <a:noFill/>
            <a:miter lim="800000"/>
            <a:headEnd/>
            <a:tailEnd/>
          </a:ln>
        </p:spPr>
        <p:txBody>
          <a:bodyPr>
            <a:spAutoFit/>
          </a:bodyPr>
          <a:lstStyle/>
          <a:p>
            <a:r>
              <a:rPr lang="en-US" sz="800"/>
              <a:t>Image Source: http://pysystems.ca/blog/2011/06/20/what-is-thermal-runaway/</a:t>
            </a:r>
          </a:p>
        </p:txBody>
      </p:sp>
      <p:pic>
        <p:nvPicPr>
          <p:cNvPr id="27655" name="Picture 6"/>
          <p:cNvPicPr>
            <a:picLocks noChangeAspect="1"/>
          </p:cNvPicPr>
          <p:nvPr/>
        </p:nvPicPr>
        <p:blipFill>
          <a:blip r:embed="rId2"/>
          <a:srcRect/>
          <a:stretch>
            <a:fillRect/>
          </a:stretch>
        </p:blipFill>
        <p:spPr bwMode="auto">
          <a:xfrm>
            <a:off x="6029325" y="3748088"/>
            <a:ext cx="2065338" cy="2411412"/>
          </a:xfrm>
          <a:prstGeom prst="rect">
            <a:avLst/>
          </a:prstGeom>
          <a:noFill/>
          <a:ln w="9525">
            <a:noFill/>
            <a:miter lim="800000"/>
            <a:headEnd/>
            <a:tailEnd/>
          </a:ln>
        </p:spPr>
      </p:pic>
      <p:grpSp>
        <p:nvGrpSpPr>
          <p:cNvPr id="27656" name="Group 29"/>
          <p:cNvGrpSpPr>
            <a:grpSpLocks/>
          </p:cNvGrpSpPr>
          <p:nvPr/>
        </p:nvGrpSpPr>
        <p:grpSpPr bwMode="auto">
          <a:xfrm>
            <a:off x="5789613" y="1939925"/>
            <a:ext cx="2565400" cy="1497013"/>
            <a:chOff x="6180286" y="1023652"/>
            <a:chExt cx="2777148" cy="1809983"/>
          </a:xfrm>
        </p:grpSpPr>
        <p:grpSp>
          <p:nvGrpSpPr>
            <p:cNvPr id="27667" name="Group 25"/>
            <p:cNvGrpSpPr>
              <a:grpSpLocks/>
            </p:cNvGrpSpPr>
            <p:nvPr/>
          </p:nvGrpSpPr>
          <p:grpSpPr bwMode="auto">
            <a:xfrm>
              <a:off x="6180286" y="1023652"/>
              <a:ext cx="2069411" cy="1629113"/>
              <a:chOff x="6180286" y="1023652"/>
              <a:chExt cx="2570063" cy="1925473"/>
            </a:xfrm>
          </p:grpSpPr>
          <p:sp>
            <p:nvSpPr>
              <p:cNvPr id="27669" name="Rectangle 8"/>
              <p:cNvSpPr>
                <a:spLocks noChangeArrowheads="1"/>
              </p:cNvSpPr>
              <p:nvPr/>
            </p:nvSpPr>
            <p:spPr bwMode="auto">
              <a:xfrm>
                <a:off x="6189400" y="1023652"/>
                <a:ext cx="1928861" cy="369332"/>
              </a:xfrm>
              <a:prstGeom prst="rect">
                <a:avLst/>
              </a:prstGeom>
              <a:noFill/>
              <a:ln w="9525">
                <a:noFill/>
                <a:miter lim="800000"/>
                <a:headEnd/>
                <a:tailEnd/>
              </a:ln>
            </p:spPr>
            <p:txBody>
              <a:bodyPr wrap="none">
                <a:spAutoFit/>
              </a:bodyPr>
              <a:lstStyle/>
              <a:p>
                <a:r>
                  <a:rPr lang="el-GR"/>
                  <a:t>Δ</a:t>
                </a:r>
                <a:r>
                  <a:rPr lang="en-US"/>
                  <a:t>H = </a:t>
                </a:r>
                <a:r>
                  <a:rPr lang="el-GR">
                    <a:solidFill>
                      <a:srgbClr val="FF0000"/>
                    </a:solidFill>
                  </a:rPr>
                  <a:t>Δ</a:t>
                </a:r>
                <a:r>
                  <a:rPr lang="en-US">
                    <a:solidFill>
                      <a:srgbClr val="FF0000"/>
                    </a:solidFill>
                  </a:rPr>
                  <a:t>E </a:t>
                </a:r>
                <a:r>
                  <a:rPr lang="en-US"/>
                  <a:t>+ </a:t>
                </a:r>
                <a:r>
                  <a:rPr lang="el-GR"/>
                  <a:t>Δ(</a:t>
                </a:r>
                <a:r>
                  <a:rPr lang="en-US"/>
                  <a:t>PV)</a:t>
                </a:r>
              </a:p>
            </p:txBody>
          </p:sp>
          <p:sp>
            <p:nvSpPr>
              <p:cNvPr id="27670" name="Rectangle 9"/>
              <p:cNvSpPr>
                <a:spLocks noChangeArrowheads="1"/>
              </p:cNvSpPr>
              <p:nvPr/>
            </p:nvSpPr>
            <p:spPr bwMode="auto">
              <a:xfrm>
                <a:off x="6199448" y="1399292"/>
                <a:ext cx="1691553" cy="369332"/>
              </a:xfrm>
              <a:prstGeom prst="rect">
                <a:avLst/>
              </a:prstGeom>
              <a:noFill/>
              <a:ln w="9525">
                <a:noFill/>
                <a:miter lim="800000"/>
                <a:headEnd/>
                <a:tailEnd/>
              </a:ln>
            </p:spPr>
            <p:txBody>
              <a:bodyPr wrap="none">
                <a:spAutoFit/>
              </a:bodyPr>
              <a:lstStyle/>
              <a:p>
                <a:r>
                  <a:rPr lang="el-GR">
                    <a:solidFill>
                      <a:srgbClr val="FF0000"/>
                    </a:solidFill>
                  </a:rPr>
                  <a:t>Δ</a:t>
                </a:r>
                <a:r>
                  <a:rPr lang="en-US">
                    <a:solidFill>
                      <a:srgbClr val="FF0000"/>
                    </a:solidFill>
                  </a:rPr>
                  <a:t>E </a:t>
                </a:r>
                <a:r>
                  <a:rPr lang="en-US"/>
                  <a:t>= </a:t>
                </a:r>
                <a:r>
                  <a:rPr lang="en-US">
                    <a:solidFill>
                      <a:srgbClr val="FF0000"/>
                    </a:solidFill>
                  </a:rPr>
                  <a:t>q - </a:t>
                </a:r>
                <a:r>
                  <a:rPr lang="el-GR">
                    <a:solidFill>
                      <a:srgbClr val="FF0000"/>
                    </a:solidFill>
                  </a:rPr>
                  <a:t>Δ(</a:t>
                </a:r>
                <a:r>
                  <a:rPr lang="en-US">
                    <a:solidFill>
                      <a:srgbClr val="FF0000"/>
                    </a:solidFill>
                  </a:rPr>
                  <a:t>PV)</a:t>
                </a:r>
              </a:p>
            </p:txBody>
          </p:sp>
          <p:sp>
            <p:nvSpPr>
              <p:cNvPr id="27671" name="Rectangle 10"/>
              <p:cNvSpPr>
                <a:spLocks noChangeArrowheads="1"/>
              </p:cNvSpPr>
              <p:nvPr/>
            </p:nvSpPr>
            <p:spPr bwMode="auto">
              <a:xfrm>
                <a:off x="6180286" y="1807534"/>
                <a:ext cx="2570063" cy="369332"/>
              </a:xfrm>
              <a:prstGeom prst="rect">
                <a:avLst/>
              </a:prstGeom>
              <a:noFill/>
              <a:ln w="9525">
                <a:noFill/>
                <a:miter lim="800000"/>
                <a:headEnd/>
                <a:tailEnd/>
              </a:ln>
            </p:spPr>
            <p:txBody>
              <a:bodyPr wrap="none">
                <a:spAutoFit/>
              </a:bodyPr>
              <a:lstStyle/>
              <a:p>
                <a:r>
                  <a:rPr lang="el-GR"/>
                  <a:t>Δ</a:t>
                </a:r>
                <a:r>
                  <a:rPr lang="en-US"/>
                  <a:t>H = </a:t>
                </a:r>
                <a:r>
                  <a:rPr lang="en-US">
                    <a:solidFill>
                      <a:srgbClr val="FF0000"/>
                    </a:solidFill>
                  </a:rPr>
                  <a:t>q - </a:t>
                </a:r>
                <a:r>
                  <a:rPr lang="el-GR">
                    <a:solidFill>
                      <a:srgbClr val="FF0000"/>
                    </a:solidFill>
                  </a:rPr>
                  <a:t>Δ(</a:t>
                </a:r>
                <a:r>
                  <a:rPr lang="en-US">
                    <a:solidFill>
                      <a:srgbClr val="FF0000"/>
                    </a:solidFill>
                  </a:rPr>
                  <a:t>PV</a:t>
                </a:r>
                <a:r>
                  <a:rPr lang="en-US"/>
                  <a:t>) + </a:t>
                </a:r>
                <a:r>
                  <a:rPr lang="el-GR"/>
                  <a:t>Δ(</a:t>
                </a:r>
                <a:r>
                  <a:rPr lang="en-US"/>
                  <a:t>PV)</a:t>
                </a:r>
              </a:p>
            </p:txBody>
          </p:sp>
          <p:sp>
            <p:nvSpPr>
              <p:cNvPr id="27672" name="Rectangle 11"/>
              <p:cNvSpPr>
                <a:spLocks noChangeArrowheads="1"/>
              </p:cNvSpPr>
              <p:nvPr/>
            </p:nvSpPr>
            <p:spPr bwMode="auto">
              <a:xfrm>
                <a:off x="6199448" y="2176866"/>
                <a:ext cx="2185342" cy="369332"/>
              </a:xfrm>
              <a:prstGeom prst="rect">
                <a:avLst/>
              </a:prstGeom>
              <a:noFill/>
              <a:ln w="9525">
                <a:noFill/>
                <a:miter lim="800000"/>
                <a:headEnd/>
                <a:tailEnd/>
              </a:ln>
            </p:spPr>
            <p:txBody>
              <a:bodyPr wrap="none">
                <a:spAutoFit/>
              </a:bodyPr>
              <a:lstStyle/>
              <a:p>
                <a:r>
                  <a:rPr lang="el-GR">
                    <a:solidFill>
                      <a:srgbClr val="FF0000"/>
                    </a:solidFill>
                  </a:rPr>
                  <a:t>- Δ(</a:t>
                </a:r>
                <a:r>
                  <a:rPr lang="en-US">
                    <a:solidFill>
                      <a:srgbClr val="FF0000"/>
                    </a:solidFill>
                  </a:rPr>
                  <a:t>PV) </a:t>
                </a:r>
                <a:r>
                  <a:rPr lang="en-US"/>
                  <a:t>+ </a:t>
                </a:r>
                <a:r>
                  <a:rPr lang="el-GR"/>
                  <a:t>Δ(</a:t>
                </a:r>
                <a:r>
                  <a:rPr lang="en-US"/>
                  <a:t>PV) = 0</a:t>
                </a:r>
              </a:p>
            </p:txBody>
          </p:sp>
          <p:sp>
            <p:nvSpPr>
              <p:cNvPr id="27673" name="Rectangle 12"/>
              <p:cNvSpPr>
                <a:spLocks noChangeArrowheads="1"/>
              </p:cNvSpPr>
              <p:nvPr/>
            </p:nvSpPr>
            <p:spPr bwMode="auto">
              <a:xfrm>
                <a:off x="6257431" y="2579793"/>
                <a:ext cx="896399" cy="369332"/>
              </a:xfrm>
              <a:prstGeom prst="rect">
                <a:avLst/>
              </a:prstGeom>
              <a:noFill/>
              <a:ln w="9525">
                <a:noFill/>
                <a:miter lim="800000"/>
                <a:headEnd/>
                <a:tailEnd/>
              </a:ln>
            </p:spPr>
            <p:txBody>
              <a:bodyPr wrap="none">
                <a:spAutoFit/>
              </a:bodyPr>
              <a:lstStyle/>
              <a:p>
                <a:r>
                  <a:rPr lang="el-GR"/>
                  <a:t>Δ</a:t>
                </a:r>
                <a:r>
                  <a:rPr lang="en-US"/>
                  <a:t>H = </a:t>
                </a:r>
                <a:r>
                  <a:rPr lang="en-US">
                    <a:solidFill>
                      <a:srgbClr val="FF0000"/>
                    </a:solidFill>
                  </a:rPr>
                  <a:t>q</a:t>
                </a:r>
              </a:p>
            </p:txBody>
          </p:sp>
        </p:grpSp>
        <p:sp>
          <p:nvSpPr>
            <p:cNvPr id="14" name="TextBox 13"/>
            <p:cNvSpPr txBox="1"/>
            <p:nvPr/>
          </p:nvSpPr>
          <p:spPr>
            <a:xfrm>
              <a:off x="7278428" y="2344191"/>
              <a:ext cx="1679006" cy="489444"/>
            </a:xfrm>
            <a:prstGeom prst="rect">
              <a:avLst/>
            </a:prstGeom>
          </p:spPr>
          <p:txBody>
            <a:bodyPr>
              <a:normAutofit fontScale="92500" lnSpcReduction="10000"/>
            </a:bodyPr>
            <a:lstStyle/>
            <a:p>
              <a:pPr fontAlgn="auto">
                <a:spcBef>
                  <a:spcPct val="20000"/>
                </a:spcBef>
                <a:spcAft>
                  <a:spcPts val="0"/>
                </a:spcAft>
                <a:buFont typeface="Arial"/>
                <a:buNone/>
                <a:defRPr/>
              </a:pPr>
              <a:r>
                <a:rPr lang="en-US" sz="1200" b="1" dirty="0">
                  <a:solidFill>
                    <a:schemeClr val="tx1">
                      <a:lumMod val="50000"/>
                    </a:schemeClr>
                  </a:solidFill>
                  <a:latin typeface="Arial Narrow"/>
                  <a:cs typeface="Arial Narrow"/>
                </a:rPr>
                <a:t>Change in enthalpy equals heat transfer out</a:t>
              </a:r>
            </a:p>
          </p:txBody>
        </p:sp>
      </p:grpSp>
      <p:cxnSp>
        <p:nvCxnSpPr>
          <p:cNvPr id="16" name="Straight Connector 15"/>
          <p:cNvCxnSpPr/>
          <p:nvPr/>
        </p:nvCxnSpPr>
        <p:spPr>
          <a:xfrm>
            <a:off x="231775" y="3459163"/>
            <a:ext cx="8618538" cy="44450"/>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459038" y="862013"/>
            <a:ext cx="914400" cy="914400"/>
          </a:xfrm>
          <a:prstGeom prst="rect">
            <a:avLst/>
          </a:prstGeom>
        </p:spPr>
        <p:txBody>
          <a:bodyPr wrap="none">
            <a:normAutofit/>
          </a:bodyPr>
          <a:lstStyle/>
          <a:p>
            <a:pPr fontAlgn="auto">
              <a:spcBef>
                <a:spcPct val="20000"/>
              </a:spcBef>
              <a:spcAft>
                <a:spcPts val="0"/>
              </a:spcAft>
              <a:buFont typeface="Arial"/>
              <a:buNone/>
              <a:defRPr/>
            </a:pPr>
            <a:endParaRPr lang="en-US" sz="2323" b="1" dirty="0">
              <a:solidFill>
                <a:srgbClr val="FFFFFF"/>
              </a:solidFill>
              <a:latin typeface="Arial Narrow"/>
              <a:cs typeface="Arial Narrow"/>
            </a:endParaRPr>
          </a:p>
        </p:txBody>
      </p:sp>
      <p:sp>
        <p:nvSpPr>
          <p:cNvPr id="19" name="TextBox 18"/>
          <p:cNvSpPr txBox="1"/>
          <p:nvPr/>
        </p:nvSpPr>
        <p:spPr>
          <a:xfrm>
            <a:off x="1416050" y="862013"/>
            <a:ext cx="914400" cy="914400"/>
          </a:xfrm>
          <a:prstGeom prst="rect">
            <a:avLst/>
          </a:prstGeom>
        </p:spPr>
        <p:txBody>
          <a:bodyPr wrap="none">
            <a:normAutofit/>
          </a:bodyPr>
          <a:lstStyle/>
          <a:p>
            <a:pPr fontAlgn="auto">
              <a:spcBef>
                <a:spcPct val="20000"/>
              </a:spcBef>
              <a:spcAft>
                <a:spcPts val="0"/>
              </a:spcAft>
              <a:buFont typeface="Arial"/>
              <a:buNone/>
              <a:defRPr/>
            </a:pPr>
            <a:endParaRPr lang="en-US" sz="1200" b="1" dirty="0">
              <a:solidFill>
                <a:schemeClr val="tx1">
                  <a:lumMod val="50000"/>
                </a:schemeClr>
              </a:solidFill>
              <a:latin typeface="Arial Narrow"/>
              <a:cs typeface="Arial Narrow"/>
            </a:endParaRPr>
          </a:p>
        </p:txBody>
      </p:sp>
      <p:grpSp>
        <p:nvGrpSpPr>
          <p:cNvPr id="27660" name="Group 28"/>
          <p:cNvGrpSpPr>
            <a:grpSpLocks/>
          </p:cNvGrpSpPr>
          <p:nvPr/>
        </p:nvGrpSpPr>
        <p:grpSpPr bwMode="auto">
          <a:xfrm>
            <a:off x="5041900" y="1108075"/>
            <a:ext cx="3808413" cy="719138"/>
            <a:chOff x="5353090" y="2843555"/>
            <a:chExt cx="3809104" cy="719140"/>
          </a:xfrm>
        </p:grpSpPr>
        <p:grpSp>
          <p:nvGrpSpPr>
            <p:cNvPr id="27661" name="Group 26"/>
            <p:cNvGrpSpPr>
              <a:grpSpLocks/>
            </p:cNvGrpSpPr>
            <p:nvPr/>
          </p:nvGrpSpPr>
          <p:grpSpPr bwMode="auto">
            <a:xfrm>
              <a:off x="5353090" y="2843555"/>
              <a:ext cx="2280250" cy="289448"/>
              <a:chOff x="5353090" y="2954083"/>
              <a:chExt cx="2280250" cy="289448"/>
            </a:xfrm>
          </p:grpSpPr>
          <p:sp>
            <p:nvSpPr>
              <p:cNvPr id="20" name="Right Arrow 19"/>
              <p:cNvSpPr/>
              <p:nvPr/>
            </p:nvSpPr>
            <p:spPr>
              <a:xfrm>
                <a:off x="6702710" y="3012821"/>
                <a:ext cx="450932" cy="184151"/>
              </a:xfrm>
              <a:prstGeom prst="rightArrow">
                <a:avLst/>
              </a:prstGeom>
              <a:solidFill>
                <a:srgbClr val="CC0000"/>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7665" name="Rectangle 20"/>
              <p:cNvSpPr>
                <a:spLocks noChangeArrowheads="1"/>
              </p:cNvSpPr>
              <p:nvPr/>
            </p:nvSpPr>
            <p:spPr bwMode="auto">
              <a:xfrm>
                <a:off x="5353090" y="2954083"/>
                <a:ext cx="1436612" cy="276999"/>
              </a:xfrm>
              <a:prstGeom prst="rect">
                <a:avLst/>
              </a:prstGeom>
              <a:noFill/>
              <a:ln w="9525">
                <a:noFill/>
                <a:miter lim="800000"/>
                <a:headEnd/>
                <a:tailEnd/>
              </a:ln>
            </p:spPr>
            <p:txBody>
              <a:bodyPr wrap="none">
                <a:spAutoFit/>
              </a:bodyPr>
              <a:lstStyle/>
              <a:p>
                <a:pPr>
                  <a:spcBef>
                    <a:spcPct val="20000"/>
                  </a:spcBef>
                </a:pPr>
                <a:r>
                  <a:rPr lang="en-US" sz="1200" b="1">
                    <a:solidFill>
                      <a:srgbClr val="282B2E"/>
                    </a:solidFill>
                    <a:latin typeface="Arial Narrow" pitchFamily="34" charset="0"/>
                  </a:rPr>
                  <a:t>Exothermic reaction </a:t>
                </a:r>
              </a:p>
            </p:txBody>
          </p:sp>
          <p:sp>
            <p:nvSpPr>
              <p:cNvPr id="27666" name="Rectangle 22"/>
              <p:cNvSpPr>
                <a:spLocks noChangeArrowheads="1"/>
              </p:cNvSpPr>
              <p:nvPr/>
            </p:nvSpPr>
            <p:spPr bwMode="auto">
              <a:xfrm>
                <a:off x="7174560" y="2966532"/>
                <a:ext cx="458780" cy="276999"/>
              </a:xfrm>
              <a:prstGeom prst="rect">
                <a:avLst/>
              </a:prstGeom>
              <a:noFill/>
              <a:ln w="9525">
                <a:noFill/>
                <a:miter lim="800000"/>
                <a:headEnd/>
                <a:tailEnd/>
              </a:ln>
            </p:spPr>
            <p:txBody>
              <a:bodyPr wrap="none">
                <a:spAutoFit/>
              </a:bodyPr>
              <a:lstStyle/>
              <a:p>
                <a:pPr>
                  <a:spcBef>
                    <a:spcPct val="20000"/>
                  </a:spcBef>
                </a:pPr>
                <a:r>
                  <a:rPr lang="en-US" sz="1200" b="1">
                    <a:solidFill>
                      <a:srgbClr val="282B2E"/>
                    </a:solidFill>
                    <a:latin typeface="Arial Narrow" pitchFamily="34" charset="0"/>
                  </a:rPr>
                  <a:t>Heat</a:t>
                </a:r>
              </a:p>
            </p:txBody>
          </p:sp>
        </p:grpSp>
        <p:sp>
          <p:nvSpPr>
            <p:cNvPr id="22" name="Bent-Up Arrow 21"/>
            <p:cNvSpPr/>
            <p:nvPr/>
          </p:nvSpPr>
          <p:spPr>
            <a:xfrm rot="5400000">
              <a:off x="7449797" y="3104655"/>
              <a:ext cx="366713" cy="501741"/>
            </a:xfrm>
            <a:prstGeom prst="bentUpArrow">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7663" name="Rectangle 24"/>
            <p:cNvSpPr>
              <a:spLocks noChangeArrowheads="1"/>
            </p:cNvSpPr>
            <p:nvPr/>
          </p:nvSpPr>
          <p:spPr bwMode="auto">
            <a:xfrm>
              <a:off x="7895501" y="3285696"/>
              <a:ext cx="1266693" cy="276999"/>
            </a:xfrm>
            <a:prstGeom prst="rect">
              <a:avLst/>
            </a:prstGeom>
            <a:noFill/>
            <a:ln w="9525">
              <a:noFill/>
              <a:miter lim="800000"/>
              <a:headEnd/>
              <a:tailEnd/>
            </a:ln>
          </p:spPr>
          <p:txBody>
            <a:bodyPr wrap="none">
              <a:spAutoFit/>
            </a:bodyPr>
            <a:lstStyle/>
            <a:p>
              <a:pPr>
                <a:spcBef>
                  <a:spcPct val="20000"/>
                </a:spcBef>
              </a:pPr>
              <a:r>
                <a:rPr lang="en-US" sz="1200" b="1">
                  <a:solidFill>
                    <a:srgbClr val="282B2E"/>
                  </a:solidFill>
                  <a:latin typeface="Arial Narrow" pitchFamily="34" charset="0"/>
                </a:rPr>
                <a:t>Heat transfers out</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2"/>
          <p:cNvSpPr>
            <a:spLocks noGrp="1"/>
          </p:cNvSpPr>
          <p:nvPr>
            <p:ph type="title"/>
          </p:nvPr>
        </p:nvSpPr>
        <p:spPr/>
        <p:txBody>
          <a:bodyPr/>
          <a:lstStyle/>
          <a:p>
            <a:pPr eaLnBrk="1" hangingPunct="1"/>
            <a:r>
              <a:rPr lang="en-US" sz="2000" smtClean="0"/>
              <a:t>Vehicle Evaluations - </a:t>
            </a:r>
            <a:br>
              <a:rPr lang="en-US" sz="2000" smtClean="0"/>
            </a:br>
            <a:r>
              <a:rPr lang="en-US" sz="2000" smtClean="0"/>
              <a:t>Thermal Runaway Lessons Learned</a:t>
            </a:r>
          </a:p>
        </p:txBody>
      </p:sp>
      <p:sp>
        <p:nvSpPr>
          <p:cNvPr id="5" name="Rectangle 3"/>
          <p:cNvSpPr txBox="1">
            <a:spLocks noChangeArrowheads="1"/>
          </p:cNvSpPr>
          <p:nvPr/>
        </p:nvSpPr>
        <p:spPr>
          <a:xfrm>
            <a:off x="292100" y="977900"/>
            <a:ext cx="8308975" cy="5638800"/>
          </a:xfrm>
          <a:prstGeom prst="rect">
            <a:avLst/>
          </a:prstGeom>
        </p:spPr>
        <p:txBody>
          <a:bodyPr>
            <a:normAutofit/>
          </a:bodyPr>
          <a:lstStyle/>
          <a:p>
            <a:pPr marL="342900" indent="-342900">
              <a:lnSpc>
                <a:spcPct val="90000"/>
              </a:lnSpc>
              <a:buFont typeface="Arial" charset="0"/>
              <a:buChar char="•"/>
            </a:pPr>
            <a:endParaRPr lang="en-US" sz="1900" i="1">
              <a:solidFill>
                <a:srgbClr val="F58025"/>
              </a:solidFill>
            </a:endParaRPr>
          </a:p>
          <a:p>
            <a:pPr marL="342900" indent="-342900">
              <a:lnSpc>
                <a:spcPct val="90000"/>
              </a:lnSpc>
              <a:buFont typeface="Arial" charset="0"/>
              <a:buChar char="•"/>
            </a:pPr>
            <a:r>
              <a:rPr lang="en-US" sz="1900" i="1">
                <a:solidFill>
                  <a:srgbClr val="F58025"/>
                </a:solidFill>
              </a:rPr>
              <a:t>Unintended battery discharging and resulting thermal events have not occurred in any production vehicle the AVTA has tested during </a:t>
            </a:r>
            <a:r>
              <a:rPr lang="en-US" sz="1900" i="1">
                <a:solidFill>
                  <a:srgbClr val="F58025"/>
                </a:solidFill>
                <a:cs typeface="Times New Roman" pitchFamily="18" charset="0"/>
              </a:rPr>
              <a:t>61 million test miles, with 9,100 electric drive vehicles </a:t>
            </a:r>
          </a:p>
          <a:p>
            <a:pPr marL="342900" indent="-342900">
              <a:lnSpc>
                <a:spcPct val="90000"/>
              </a:lnSpc>
              <a:buFont typeface="Arial" charset="0"/>
              <a:buChar char="•"/>
            </a:pPr>
            <a:endParaRPr lang="en-US" sz="1900">
              <a:cs typeface="Times New Roman" pitchFamily="18" charset="0"/>
            </a:endParaRPr>
          </a:p>
          <a:p>
            <a:pPr marL="342900" indent="-342900">
              <a:lnSpc>
                <a:spcPct val="90000"/>
              </a:lnSpc>
              <a:buFont typeface="Arial" charset="0"/>
              <a:buChar char="•"/>
            </a:pPr>
            <a:r>
              <a:rPr lang="en-US" sz="1900">
                <a:solidFill>
                  <a:srgbClr val="282B2E"/>
                </a:solidFill>
                <a:cs typeface="Times New Roman" pitchFamily="18" charset="0"/>
              </a:rPr>
              <a:t>Full battery thermal events can be suppressed or “finished” by:</a:t>
            </a:r>
          </a:p>
          <a:p>
            <a:pPr marL="742950" lvl="1" indent="-285750">
              <a:lnSpc>
                <a:spcPct val="90000"/>
              </a:lnSpc>
              <a:buFont typeface="Arial" charset="0"/>
              <a:buChar char="–"/>
            </a:pPr>
            <a:r>
              <a:rPr lang="en-US" sz="1900">
                <a:solidFill>
                  <a:srgbClr val="282B2E"/>
                </a:solidFill>
                <a:cs typeface="Times New Roman" pitchFamily="18" charset="0"/>
              </a:rPr>
              <a:t>Disassembling the pack (thus discharging) and applying water to cool the pack to avoid in-pack and in-vehicle combustible materials from burning</a:t>
            </a:r>
          </a:p>
          <a:p>
            <a:pPr marL="742950" lvl="1" indent="-285750">
              <a:lnSpc>
                <a:spcPct val="90000"/>
              </a:lnSpc>
              <a:buFont typeface="Arial" charset="0"/>
              <a:buChar char="–"/>
            </a:pPr>
            <a:r>
              <a:rPr lang="en-US" sz="1900">
                <a:solidFill>
                  <a:srgbClr val="282B2E"/>
                </a:solidFill>
                <a:cs typeface="Times New Roman" pitchFamily="18" charset="0"/>
              </a:rPr>
              <a:t>Allowing the event to continue unsuppressed and ensuring personnel and facility safety, and an exhaust stream, will ultimately result in all combustible materials burned and vehicle destroyed (but the fire will be out!)</a:t>
            </a:r>
          </a:p>
          <a:p>
            <a:pPr marL="742950" lvl="1" indent="-285750">
              <a:lnSpc>
                <a:spcPct val="90000"/>
              </a:lnSpc>
              <a:buFont typeface="Arial" charset="0"/>
              <a:buChar char="–"/>
            </a:pPr>
            <a:r>
              <a:rPr lang="en-US" sz="1900">
                <a:solidFill>
                  <a:srgbClr val="282B2E"/>
                </a:solidFill>
                <a:cs typeface="Times New Roman" pitchFamily="18" charset="0"/>
              </a:rPr>
              <a:t>Using trained electrical safety worker to discharge the pack while applying cooling (water) will stop combustible materials from burning (INL’s recent experience)</a:t>
            </a:r>
          </a:p>
          <a:p>
            <a:pPr marL="1143000" lvl="2" indent="-228600">
              <a:lnSpc>
                <a:spcPct val="90000"/>
              </a:lnSpc>
              <a:buFont typeface="Arial" charset="0"/>
              <a:buChar char="•"/>
            </a:pPr>
            <a:r>
              <a:rPr lang="en-US" sz="1900">
                <a:solidFill>
                  <a:srgbClr val="282B2E"/>
                </a:solidFill>
                <a:cs typeface="Times New Roman" pitchFamily="18" charset="0"/>
              </a:rPr>
              <a:t>However, this should only be undertaken by electric safety trained workers with large battery pack safety and equipment experience</a:t>
            </a:r>
          </a:p>
          <a:p>
            <a:pPr marL="1143000" lvl="2" indent="-228600">
              <a:lnSpc>
                <a:spcPct val="90000"/>
              </a:lnSpc>
              <a:buFont typeface="Arial" charset="0"/>
              <a:buChar char="•"/>
            </a:pPr>
            <a:r>
              <a:rPr lang="en-US" sz="1900">
                <a:solidFill>
                  <a:srgbClr val="282B2E"/>
                </a:solidFill>
                <a:cs typeface="Times New Roman" pitchFamily="18" charset="0"/>
              </a:rPr>
              <a:t>May take hours or days depending on vehicle location </a:t>
            </a:r>
          </a:p>
          <a:p>
            <a:pPr marL="342900" indent="-342900">
              <a:lnSpc>
                <a:spcPct val="90000"/>
              </a:lnSpc>
              <a:buFont typeface="Arial" charset="0"/>
              <a:buChar char="•"/>
            </a:pPr>
            <a:endParaRPr lang="en-US" sz="19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type="body" idx="1"/>
          </p:nvPr>
        </p:nvSpPr>
        <p:spPr>
          <a:xfrm>
            <a:off x="228600" y="1481138"/>
            <a:ext cx="8432800" cy="3814762"/>
          </a:xfrm>
        </p:spPr>
        <p:txBody>
          <a:bodyPr/>
          <a:lstStyle/>
          <a:p>
            <a:pPr eaLnBrk="1" hangingPunct="1">
              <a:spcBef>
                <a:spcPct val="0"/>
              </a:spcBef>
              <a:defRPr/>
            </a:pPr>
            <a:r>
              <a:rPr lang="en-US" sz="2000" dirty="0" smtClean="0">
                <a:solidFill>
                  <a:schemeClr val="tx1">
                    <a:lumMod val="50000"/>
                  </a:schemeClr>
                </a:solidFill>
              </a:rPr>
              <a:t>The AVTA provided assistance investigating bus battery melting events at the Grand Canyon</a:t>
            </a:r>
          </a:p>
          <a:p>
            <a:pPr eaLnBrk="1" hangingPunct="1">
              <a:spcBef>
                <a:spcPct val="0"/>
              </a:spcBef>
              <a:defRPr/>
            </a:pPr>
            <a:r>
              <a:rPr lang="en-US" sz="2000" dirty="0" smtClean="0">
                <a:solidFill>
                  <a:schemeClr val="tx1">
                    <a:lumMod val="50000"/>
                  </a:schemeClr>
                </a:solidFill>
              </a:rPr>
              <a:t>3 packs per bus, 108 total NiCad modules per bus</a:t>
            </a:r>
          </a:p>
          <a:p>
            <a:pPr eaLnBrk="1" hangingPunct="1">
              <a:spcBef>
                <a:spcPct val="0"/>
              </a:spcBef>
              <a:defRPr/>
            </a:pPr>
            <a:r>
              <a:rPr lang="en-US" sz="2000" dirty="0" smtClean="0">
                <a:solidFill>
                  <a:schemeClr val="tx1">
                    <a:lumMod val="50000"/>
                  </a:schemeClr>
                </a:solidFill>
              </a:rPr>
              <a:t>Approximately 60 modules melted</a:t>
            </a:r>
          </a:p>
          <a:p>
            <a:pPr eaLnBrk="1" hangingPunct="1">
              <a:spcBef>
                <a:spcPct val="0"/>
              </a:spcBef>
              <a:defRPr/>
            </a:pPr>
            <a:r>
              <a:rPr lang="en-US" sz="2000" dirty="0" smtClean="0">
                <a:solidFill>
                  <a:schemeClr val="tx1">
                    <a:lumMod val="50000"/>
                  </a:schemeClr>
                </a:solidFill>
              </a:rPr>
              <a:t>Causes included:</a:t>
            </a:r>
          </a:p>
          <a:p>
            <a:pPr lvl="1" eaLnBrk="1" hangingPunct="1">
              <a:spcBef>
                <a:spcPct val="0"/>
              </a:spcBef>
              <a:defRPr/>
            </a:pPr>
            <a:r>
              <a:rPr lang="en-US" dirty="0" smtClean="0">
                <a:solidFill>
                  <a:schemeClr val="tx1">
                    <a:lumMod val="50000"/>
                  </a:schemeClr>
                </a:solidFill>
              </a:rPr>
              <a:t>A battery module was installed incorrectly by the bus manufacturer to repair prior minor module damage from battery arcing as a result of an inadequately tightened terminal,</a:t>
            </a:r>
          </a:p>
          <a:p>
            <a:pPr lvl="1" eaLnBrk="1" hangingPunct="1">
              <a:spcBef>
                <a:spcPct val="0"/>
              </a:spcBef>
              <a:defRPr/>
            </a:pPr>
            <a:r>
              <a:rPr lang="en-US" dirty="0" smtClean="0">
                <a:solidFill>
                  <a:schemeClr val="tx1">
                    <a:lumMod val="50000"/>
                  </a:schemeClr>
                </a:solidFill>
              </a:rPr>
              <a:t>Ignition resulting from electrolyte tracking in the watering system</a:t>
            </a:r>
          </a:p>
          <a:p>
            <a:pPr lvl="1" eaLnBrk="1" hangingPunct="1">
              <a:spcBef>
                <a:spcPct val="0"/>
              </a:spcBef>
              <a:defRPr/>
            </a:pPr>
            <a:r>
              <a:rPr lang="en-US" dirty="0" smtClean="0">
                <a:solidFill>
                  <a:schemeClr val="tx1">
                    <a:lumMod val="50000"/>
                  </a:schemeClr>
                </a:solidFill>
              </a:rPr>
              <a:t>Ignition due to defective construction resulting from arcing under load</a:t>
            </a:r>
          </a:p>
          <a:p>
            <a:pPr eaLnBrk="1" hangingPunct="1">
              <a:spcBef>
                <a:spcPts val="600"/>
              </a:spcBef>
              <a:defRPr/>
            </a:pPr>
            <a:endParaRPr lang="en-US" dirty="0" smtClean="0"/>
          </a:p>
        </p:txBody>
      </p:sp>
      <p:sp>
        <p:nvSpPr>
          <p:cNvPr id="29698" name="Rectangle 1"/>
          <p:cNvSpPr>
            <a:spLocks noChangeArrowheads="1"/>
          </p:cNvSpPr>
          <p:nvPr/>
        </p:nvSpPr>
        <p:spPr bwMode="auto">
          <a:xfrm>
            <a:off x="447675" y="180975"/>
            <a:ext cx="5421313" cy="646113"/>
          </a:xfrm>
          <a:prstGeom prst="rect">
            <a:avLst/>
          </a:prstGeom>
          <a:noFill/>
          <a:ln w="9525">
            <a:noFill/>
            <a:miter lim="800000"/>
            <a:headEnd/>
            <a:tailEnd/>
          </a:ln>
        </p:spPr>
        <p:txBody>
          <a:bodyPr>
            <a:spAutoFit/>
          </a:bodyPr>
          <a:lstStyle/>
          <a:p>
            <a:r>
              <a:rPr lang="en-US">
                <a:solidFill>
                  <a:schemeClr val="bg1"/>
                </a:solidFill>
              </a:rPr>
              <a:t>Vehicle Evaluations - Thermal Runaway Events Passenger Battery Electric Bus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type="body" idx="1"/>
          </p:nvPr>
        </p:nvSpPr>
        <p:spPr>
          <a:xfrm>
            <a:off x="152400" y="1306513"/>
            <a:ext cx="8915400" cy="3522662"/>
          </a:xfrm>
        </p:spPr>
        <p:txBody>
          <a:bodyPr/>
          <a:lstStyle/>
          <a:p>
            <a:pPr eaLnBrk="1" hangingPunct="1">
              <a:spcBef>
                <a:spcPct val="0"/>
              </a:spcBef>
            </a:pPr>
            <a:r>
              <a:rPr lang="en-US" sz="1600" smtClean="0"/>
              <a:t>The AVTA was benchmarking the performance, use and charging profiles of a conversion PHEV in the South Eastern U.S.</a:t>
            </a:r>
          </a:p>
          <a:p>
            <a:pPr eaLnBrk="1" hangingPunct="1">
              <a:spcBef>
                <a:spcPct val="0"/>
              </a:spcBef>
            </a:pPr>
            <a:r>
              <a:rPr lang="en-US" sz="1600" smtClean="0"/>
              <a:t>In this case, the conversion company used a HEV sedan as the base vehicle and converted it into a PHEV-15 by adding a lithium ion battery</a:t>
            </a:r>
          </a:p>
          <a:p>
            <a:pPr eaLnBrk="1" hangingPunct="1">
              <a:spcBef>
                <a:spcPct val="0"/>
              </a:spcBef>
            </a:pPr>
            <a:r>
              <a:rPr lang="en-US" sz="1600" smtClean="0"/>
              <a:t>Note that the conversion company did not follow the battery manufacturer’s guidelines</a:t>
            </a:r>
          </a:p>
          <a:p>
            <a:pPr eaLnBrk="1" hangingPunct="1">
              <a:spcBef>
                <a:spcPct val="0"/>
              </a:spcBef>
            </a:pPr>
            <a:r>
              <a:rPr lang="en-US" sz="1600" smtClean="0"/>
              <a:t>Smoke filled the vehicle cabin while the vehicle was being driven and the driver pulled over and noted fire in the right side of the rear cargo compartment, and the vehicle was consumed</a:t>
            </a:r>
          </a:p>
          <a:p>
            <a:pPr eaLnBrk="1" hangingPunct="1">
              <a:spcBef>
                <a:spcPct val="0"/>
              </a:spcBef>
            </a:pPr>
            <a:r>
              <a:rPr lang="en-US" sz="1600" smtClean="0"/>
              <a:t>Event occurred in a rural area and there was no fire suppression</a:t>
            </a:r>
          </a:p>
          <a:p>
            <a:pPr eaLnBrk="1" hangingPunct="1">
              <a:spcBef>
                <a:spcPct val="0"/>
              </a:spcBef>
            </a:pPr>
            <a:r>
              <a:rPr lang="en-US" sz="1600" smtClean="0"/>
              <a:t>Likely cause was a loose high voltage connection within the battery enclosure</a:t>
            </a:r>
          </a:p>
          <a:p>
            <a:pPr eaLnBrk="1" hangingPunct="1">
              <a:spcBef>
                <a:spcPct val="0"/>
              </a:spcBef>
            </a:pPr>
            <a:r>
              <a:rPr lang="en-US" sz="1600" smtClean="0"/>
              <a:t>At autopsy, high voltage was still present in the damaged battery</a:t>
            </a:r>
          </a:p>
          <a:p>
            <a:pPr eaLnBrk="1" hangingPunct="1">
              <a:spcBef>
                <a:spcPct val="0"/>
              </a:spcBef>
            </a:pPr>
            <a:endParaRPr lang="en-US" sz="1800" smtClean="0"/>
          </a:p>
        </p:txBody>
      </p:sp>
      <p:pic>
        <p:nvPicPr>
          <p:cNvPr id="31746" name="Picture 3" descr="Fire 04.jpg"/>
          <p:cNvPicPr>
            <a:picLocks noChangeAspect="1"/>
          </p:cNvPicPr>
          <p:nvPr/>
        </p:nvPicPr>
        <p:blipFill>
          <a:blip r:embed="rId3"/>
          <a:srcRect/>
          <a:stretch>
            <a:fillRect/>
          </a:stretch>
        </p:blipFill>
        <p:spPr bwMode="auto">
          <a:xfrm>
            <a:off x="152400" y="4235450"/>
            <a:ext cx="2743200" cy="2057400"/>
          </a:xfrm>
          <a:prstGeom prst="rect">
            <a:avLst/>
          </a:prstGeom>
          <a:noFill/>
          <a:ln w="9525">
            <a:noFill/>
            <a:miter lim="800000"/>
            <a:headEnd/>
            <a:tailEnd/>
          </a:ln>
        </p:spPr>
      </p:pic>
      <p:pic>
        <p:nvPicPr>
          <p:cNvPr id="31747" name="Picture 4" descr="Fire 07.jpg"/>
          <p:cNvPicPr>
            <a:picLocks noChangeAspect="1"/>
          </p:cNvPicPr>
          <p:nvPr/>
        </p:nvPicPr>
        <p:blipFill>
          <a:blip r:embed="rId4"/>
          <a:srcRect/>
          <a:stretch>
            <a:fillRect/>
          </a:stretch>
        </p:blipFill>
        <p:spPr bwMode="auto">
          <a:xfrm>
            <a:off x="6172200" y="4306888"/>
            <a:ext cx="2743200" cy="2057400"/>
          </a:xfrm>
          <a:prstGeom prst="rect">
            <a:avLst/>
          </a:prstGeom>
          <a:noFill/>
          <a:ln w="9525">
            <a:noFill/>
            <a:miter lim="800000"/>
            <a:headEnd/>
            <a:tailEnd/>
          </a:ln>
        </p:spPr>
      </p:pic>
      <p:pic>
        <p:nvPicPr>
          <p:cNvPr id="31748" name="Picture 6" descr="Hybrids Plus 016.jpg"/>
          <p:cNvPicPr>
            <a:picLocks noChangeAspect="1"/>
          </p:cNvPicPr>
          <p:nvPr/>
        </p:nvPicPr>
        <p:blipFill>
          <a:blip r:embed="rId5"/>
          <a:srcRect/>
          <a:stretch>
            <a:fillRect/>
          </a:stretch>
        </p:blipFill>
        <p:spPr bwMode="auto">
          <a:xfrm>
            <a:off x="3276600" y="4283075"/>
            <a:ext cx="2540000" cy="1905000"/>
          </a:xfrm>
          <a:prstGeom prst="rect">
            <a:avLst/>
          </a:prstGeom>
          <a:noFill/>
          <a:ln w="9525">
            <a:noFill/>
            <a:miter lim="800000"/>
            <a:headEnd/>
            <a:tailEnd/>
          </a:ln>
        </p:spPr>
      </p:pic>
      <p:sp>
        <p:nvSpPr>
          <p:cNvPr id="31749" name="Rectangle 7"/>
          <p:cNvSpPr>
            <a:spLocks noChangeArrowheads="1"/>
          </p:cNvSpPr>
          <p:nvPr/>
        </p:nvSpPr>
        <p:spPr bwMode="auto">
          <a:xfrm>
            <a:off x="447675" y="180975"/>
            <a:ext cx="5421313" cy="647700"/>
          </a:xfrm>
          <a:prstGeom prst="rect">
            <a:avLst/>
          </a:prstGeom>
          <a:noFill/>
          <a:ln w="9525">
            <a:noFill/>
            <a:miter lim="800000"/>
            <a:headEnd/>
            <a:tailEnd/>
          </a:ln>
        </p:spPr>
        <p:txBody>
          <a:bodyPr>
            <a:spAutoFit/>
          </a:bodyPr>
          <a:lstStyle/>
          <a:p>
            <a:r>
              <a:rPr lang="en-US">
                <a:solidFill>
                  <a:schemeClr val="bg1"/>
                </a:solidFill>
              </a:rPr>
              <a:t>Vehicle Evaluations - Thermal Runaway Events Conversion of an HEV Sedan to a PHEV</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3"/>
          <p:cNvSpPr>
            <a:spLocks noGrp="1" noChangeArrowheads="1"/>
          </p:cNvSpPr>
          <p:nvPr>
            <p:ph type="body" idx="1"/>
          </p:nvPr>
        </p:nvSpPr>
        <p:spPr>
          <a:xfrm>
            <a:off x="0" y="1138238"/>
            <a:ext cx="8915400" cy="3514725"/>
          </a:xfrm>
        </p:spPr>
        <p:txBody>
          <a:bodyPr/>
          <a:lstStyle/>
          <a:p>
            <a:pPr eaLnBrk="1" hangingPunct="1">
              <a:spcBef>
                <a:spcPct val="0"/>
              </a:spcBef>
            </a:pPr>
            <a:r>
              <a:rPr lang="en-US" sz="1600" smtClean="0"/>
              <a:t>The AVTA was benchmarking the performance, use and charging profiles of this conversion PHEV. The conversion company used a HEV SUV as the base vehicle and converted it into a PHEV with their own 12 Kwh lithium ion battery</a:t>
            </a:r>
          </a:p>
          <a:p>
            <a:pPr eaLnBrk="1" hangingPunct="1">
              <a:spcBef>
                <a:spcPct val="0"/>
              </a:spcBef>
            </a:pPr>
            <a:r>
              <a:rPr lang="en-US" sz="1600" smtClean="0"/>
              <a:t>Vehicle was parked overnight and security guard called the fire department when smoke was observed at approximately 2 a.m.</a:t>
            </a:r>
          </a:p>
          <a:p>
            <a:pPr eaLnBrk="1" hangingPunct="1">
              <a:spcBef>
                <a:spcPct val="0"/>
              </a:spcBef>
            </a:pPr>
            <a:r>
              <a:rPr lang="en-US" sz="1600" smtClean="0"/>
              <a:t>Cause was several over-charge events, likely caused by onboard battery charger or BMS failure. Cells overheated </a:t>
            </a:r>
          </a:p>
          <a:p>
            <a:pPr eaLnBrk="1" hangingPunct="1">
              <a:spcBef>
                <a:spcPct val="0"/>
              </a:spcBef>
            </a:pPr>
            <a:r>
              <a:rPr lang="en-US" sz="1600" smtClean="0"/>
              <a:t>Vehicle did not catch fire but suffered heat and smoke damage</a:t>
            </a:r>
          </a:p>
          <a:p>
            <a:pPr eaLnBrk="1" hangingPunct="1">
              <a:spcBef>
                <a:spcPct val="0"/>
              </a:spcBef>
            </a:pPr>
            <a:r>
              <a:rPr lang="en-US" sz="1600" smtClean="0"/>
              <a:t>It is believed high voltage was still present in the damaged battery</a:t>
            </a:r>
          </a:p>
          <a:p>
            <a:pPr eaLnBrk="1" hangingPunct="1">
              <a:spcBef>
                <a:spcPct val="0"/>
              </a:spcBef>
            </a:pPr>
            <a:r>
              <a:rPr lang="en-US" sz="1600" smtClean="0"/>
              <a:t>Fire department forcibly removed part of the pack and applied water</a:t>
            </a:r>
          </a:p>
          <a:p>
            <a:pPr eaLnBrk="1" hangingPunct="1">
              <a:spcBef>
                <a:spcPct val="0"/>
              </a:spcBef>
            </a:pPr>
            <a:r>
              <a:rPr lang="en-US" sz="1600" smtClean="0"/>
              <a:t>Event damage and partial pack removal stopped overcharging and internal shorting, while water cooled the pack</a:t>
            </a:r>
          </a:p>
          <a:p>
            <a:pPr eaLnBrk="1" hangingPunct="1">
              <a:spcBef>
                <a:spcPct val="0"/>
              </a:spcBef>
            </a:pPr>
            <a:r>
              <a:rPr lang="en-US" sz="1600" smtClean="0"/>
              <a:t>Bottom left is an earlier vehicle from the same converter at a student competition </a:t>
            </a:r>
          </a:p>
        </p:txBody>
      </p:sp>
      <p:pic>
        <p:nvPicPr>
          <p:cNvPr id="33794" name="Picture 7" descr="DSCN0075.JPG"/>
          <p:cNvPicPr>
            <a:picLocks noChangeAspect="1"/>
          </p:cNvPicPr>
          <p:nvPr/>
        </p:nvPicPr>
        <p:blipFill>
          <a:blip r:embed="rId3"/>
          <a:srcRect/>
          <a:stretch>
            <a:fillRect/>
          </a:stretch>
        </p:blipFill>
        <p:spPr bwMode="auto">
          <a:xfrm>
            <a:off x="6073775" y="4400550"/>
            <a:ext cx="2917825" cy="2189163"/>
          </a:xfrm>
          <a:prstGeom prst="rect">
            <a:avLst/>
          </a:prstGeom>
          <a:noFill/>
          <a:ln w="9525">
            <a:noFill/>
            <a:miter lim="800000"/>
            <a:headEnd/>
            <a:tailEnd/>
          </a:ln>
        </p:spPr>
      </p:pic>
      <p:pic>
        <p:nvPicPr>
          <p:cNvPr id="33795" name="Picture 9" descr="lot pics DSCN0069.JPG"/>
          <p:cNvPicPr>
            <a:picLocks noChangeAspect="1"/>
          </p:cNvPicPr>
          <p:nvPr/>
        </p:nvPicPr>
        <p:blipFill>
          <a:blip r:embed="rId4"/>
          <a:srcRect/>
          <a:stretch>
            <a:fillRect/>
          </a:stretch>
        </p:blipFill>
        <p:spPr bwMode="auto">
          <a:xfrm>
            <a:off x="2819400" y="4418013"/>
            <a:ext cx="3124200" cy="1874837"/>
          </a:xfrm>
          <a:prstGeom prst="rect">
            <a:avLst/>
          </a:prstGeom>
          <a:noFill/>
          <a:ln w="9525">
            <a:noFill/>
            <a:miter lim="800000"/>
            <a:headEnd/>
            <a:tailEnd/>
          </a:ln>
        </p:spPr>
      </p:pic>
      <p:pic>
        <p:nvPicPr>
          <p:cNvPr id="33796" name="Picture 10" descr="CIMG0072.JPG"/>
          <p:cNvPicPr>
            <a:picLocks noChangeAspect="1"/>
          </p:cNvPicPr>
          <p:nvPr/>
        </p:nvPicPr>
        <p:blipFill>
          <a:blip r:embed="rId5"/>
          <a:srcRect/>
          <a:stretch>
            <a:fillRect/>
          </a:stretch>
        </p:blipFill>
        <p:spPr bwMode="auto">
          <a:xfrm>
            <a:off x="76200" y="4418013"/>
            <a:ext cx="2641600" cy="1981200"/>
          </a:xfrm>
          <a:prstGeom prst="rect">
            <a:avLst/>
          </a:prstGeom>
          <a:noFill/>
          <a:ln w="9525">
            <a:noFill/>
            <a:miter lim="800000"/>
            <a:headEnd/>
            <a:tailEnd/>
          </a:ln>
        </p:spPr>
      </p:pic>
      <p:sp>
        <p:nvSpPr>
          <p:cNvPr id="33797" name="Rectangle 6"/>
          <p:cNvSpPr>
            <a:spLocks noChangeArrowheads="1"/>
          </p:cNvSpPr>
          <p:nvPr/>
        </p:nvSpPr>
        <p:spPr bwMode="auto">
          <a:xfrm>
            <a:off x="447675" y="180975"/>
            <a:ext cx="5421313" cy="647700"/>
          </a:xfrm>
          <a:prstGeom prst="rect">
            <a:avLst/>
          </a:prstGeom>
          <a:noFill/>
          <a:ln w="9525">
            <a:noFill/>
            <a:miter lim="800000"/>
            <a:headEnd/>
            <a:tailEnd/>
          </a:ln>
        </p:spPr>
        <p:txBody>
          <a:bodyPr>
            <a:spAutoFit/>
          </a:bodyPr>
          <a:lstStyle/>
          <a:p>
            <a:r>
              <a:rPr lang="en-US">
                <a:solidFill>
                  <a:schemeClr val="bg1"/>
                </a:solidFill>
              </a:rPr>
              <a:t>Vehicle Evaluations - Thermal Runaway Events Conversion of an HEV SUV to a PHEV</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type="body" idx="1"/>
          </p:nvPr>
        </p:nvSpPr>
        <p:spPr>
          <a:xfrm>
            <a:off x="147638" y="1490663"/>
            <a:ext cx="8915400" cy="4086225"/>
          </a:xfrm>
        </p:spPr>
        <p:txBody>
          <a:bodyPr/>
          <a:lstStyle/>
          <a:p>
            <a:pPr eaLnBrk="1" hangingPunct="1">
              <a:spcBef>
                <a:spcPct val="0"/>
              </a:spcBef>
            </a:pPr>
            <a:r>
              <a:rPr lang="en-US" sz="1600" smtClean="0">
                <a:solidFill>
                  <a:srgbClr val="282B2E"/>
                </a:solidFill>
              </a:rPr>
              <a:t>The AVTA was benchmarking the performance, use and charging profiles of an OEM’s </a:t>
            </a:r>
            <a:r>
              <a:rPr lang="en-US" sz="1600" b="1" smtClean="0">
                <a:solidFill>
                  <a:srgbClr val="282B2E"/>
                </a:solidFill>
              </a:rPr>
              <a:t>prototype</a:t>
            </a:r>
            <a:r>
              <a:rPr lang="en-US" sz="1600" smtClean="0">
                <a:solidFill>
                  <a:srgbClr val="282B2E"/>
                </a:solidFill>
              </a:rPr>
              <a:t> PHEV that used a battery supplier’s 12 Kwh lithium ion battery. </a:t>
            </a:r>
          </a:p>
          <a:p>
            <a:pPr eaLnBrk="1" hangingPunct="1">
              <a:spcBef>
                <a:spcPct val="0"/>
              </a:spcBef>
            </a:pPr>
            <a:r>
              <a:rPr lang="en-US" sz="1600" smtClean="0">
                <a:solidFill>
                  <a:srgbClr val="282B2E"/>
                </a:solidFill>
              </a:rPr>
              <a:t>Three events with this design, with one occurring at the INL</a:t>
            </a:r>
          </a:p>
          <a:p>
            <a:pPr eaLnBrk="1" hangingPunct="1">
              <a:spcBef>
                <a:spcPct val="0"/>
              </a:spcBef>
            </a:pPr>
            <a:r>
              <a:rPr lang="en-US" sz="1600" smtClean="0">
                <a:solidFill>
                  <a:srgbClr val="282B2E"/>
                </a:solidFill>
              </a:rPr>
              <a:t>During the first day, during a short drive, the vehicle shutdown twice. After 30 seconds of key cycling, the vehicle restarted. Returned to outside INL parking lot and connected to EVSE</a:t>
            </a:r>
          </a:p>
          <a:p>
            <a:pPr lvl="1" eaLnBrk="1" hangingPunct="1">
              <a:spcBef>
                <a:spcPct val="0"/>
              </a:spcBef>
            </a:pPr>
            <a:r>
              <a:rPr lang="en-US" sz="1600" smtClean="0">
                <a:solidFill>
                  <a:srgbClr val="282B2E"/>
                </a:solidFill>
              </a:rPr>
              <a:t>Manufacturer called and directed disconnecting from EVSE</a:t>
            </a:r>
          </a:p>
          <a:p>
            <a:pPr lvl="1" eaLnBrk="1" hangingPunct="1">
              <a:spcBef>
                <a:spcPct val="0"/>
              </a:spcBef>
            </a:pPr>
            <a:r>
              <a:rPr lang="en-US" sz="1600" smtClean="0">
                <a:solidFill>
                  <a:srgbClr val="282B2E"/>
                </a:solidFill>
              </a:rPr>
              <a:t>While discounting the vehicle from the EVSE, smoke was observed coming from the closed cabin</a:t>
            </a:r>
          </a:p>
          <a:p>
            <a:pPr lvl="1" eaLnBrk="1" hangingPunct="1">
              <a:spcBef>
                <a:spcPct val="0"/>
              </a:spcBef>
            </a:pPr>
            <a:r>
              <a:rPr lang="en-US" sz="1600" smtClean="0">
                <a:solidFill>
                  <a:srgbClr val="282B2E"/>
                </a:solidFill>
              </a:rPr>
              <a:t>Smoke source was the PHEV pack</a:t>
            </a:r>
          </a:p>
          <a:p>
            <a:pPr lvl="1" eaLnBrk="1" hangingPunct="1">
              <a:spcBef>
                <a:spcPct val="0"/>
              </a:spcBef>
            </a:pPr>
            <a:r>
              <a:rPr lang="en-US" sz="1600" smtClean="0">
                <a:solidFill>
                  <a:srgbClr val="282B2E"/>
                </a:solidFill>
              </a:rPr>
              <a:t>Fire department (FD) disconnected 12 Volt battery, removed PHEV battery lid, and 250 gallons of water applied over two hours</a:t>
            </a:r>
          </a:p>
          <a:p>
            <a:pPr lvl="1" eaLnBrk="1" hangingPunct="1">
              <a:spcBef>
                <a:spcPct val="0"/>
              </a:spcBef>
            </a:pPr>
            <a:r>
              <a:rPr lang="en-US" sz="1600" smtClean="0">
                <a:solidFill>
                  <a:srgbClr val="282B2E"/>
                </a:solidFill>
              </a:rPr>
              <a:t>When water was interrupted, smoke would reappear</a:t>
            </a:r>
          </a:p>
          <a:p>
            <a:pPr lvl="1" eaLnBrk="1" hangingPunct="1">
              <a:spcBef>
                <a:spcPct val="0"/>
              </a:spcBef>
            </a:pPr>
            <a:r>
              <a:rPr lang="en-US" sz="1600" smtClean="0">
                <a:solidFill>
                  <a:srgbClr val="282B2E"/>
                </a:solidFill>
              </a:rPr>
              <a:t>After two hours, the FD left and a garden hose was used to continue the water stream into the PHEV battery with the lid off</a:t>
            </a:r>
          </a:p>
          <a:p>
            <a:pPr lvl="1" eaLnBrk="1" hangingPunct="1">
              <a:spcBef>
                <a:spcPct val="0"/>
              </a:spcBef>
            </a:pPr>
            <a:r>
              <a:rPr lang="en-US" sz="1600" smtClean="0">
                <a:solidFill>
                  <a:srgbClr val="282B2E"/>
                </a:solidFill>
              </a:rPr>
              <a:t>Three times over six hours, the water was turned off and smoke resumed. It was decided to leave the water running into the pack all night</a:t>
            </a:r>
          </a:p>
          <a:p>
            <a:pPr eaLnBrk="1" hangingPunct="1">
              <a:spcBef>
                <a:spcPct val="0"/>
              </a:spcBef>
            </a:pPr>
            <a:endParaRPr lang="en-US" sz="2000" smtClean="0"/>
          </a:p>
        </p:txBody>
      </p:sp>
      <p:sp>
        <p:nvSpPr>
          <p:cNvPr id="35842" name="Rectangle 3"/>
          <p:cNvSpPr>
            <a:spLocks noChangeArrowheads="1"/>
          </p:cNvSpPr>
          <p:nvPr/>
        </p:nvSpPr>
        <p:spPr bwMode="auto">
          <a:xfrm>
            <a:off x="447675" y="180975"/>
            <a:ext cx="5421313" cy="647700"/>
          </a:xfrm>
          <a:prstGeom prst="rect">
            <a:avLst/>
          </a:prstGeom>
          <a:noFill/>
          <a:ln w="9525">
            <a:noFill/>
            <a:miter lim="800000"/>
            <a:headEnd/>
            <a:tailEnd/>
          </a:ln>
        </p:spPr>
        <p:txBody>
          <a:bodyPr>
            <a:spAutoFit/>
          </a:bodyPr>
          <a:lstStyle/>
          <a:p>
            <a:r>
              <a:rPr lang="en-US">
                <a:solidFill>
                  <a:schemeClr val="bg1"/>
                </a:solidFill>
              </a:rPr>
              <a:t>Vehicle Evaluations - Thermal Runaway Events OEM Pre-Production PHEV</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3"/>
          <p:cNvSpPr>
            <a:spLocks noGrp="1" noChangeArrowheads="1"/>
          </p:cNvSpPr>
          <p:nvPr>
            <p:ph type="body" idx="1"/>
          </p:nvPr>
        </p:nvSpPr>
        <p:spPr>
          <a:xfrm>
            <a:off x="447675" y="1308100"/>
            <a:ext cx="8312150" cy="4379913"/>
          </a:xfrm>
        </p:spPr>
        <p:txBody>
          <a:bodyPr rtlCol="0">
            <a:normAutofit/>
          </a:bodyPr>
          <a:lstStyle/>
          <a:p>
            <a:pPr eaLnBrk="1" fontAlgn="auto" hangingPunct="1">
              <a:spcBef>
                <a:spcPts val="0"/>
              </a:spcBef>
              <a:spcAft>
                <a:spcPts val="0"/>
              </a:spcAft>
              <a:buFont typeface="Arial"/>
              <a:buChar char="•"/>
              <a:defRPr/>
            </a:pPr>
            <a:endParaRPr lang="en-US" sz="2000" i="1" dirty="0" smtClean="0">
              <a:solidFill>
                <a:schemeClr val="accent6"/>
              </a:solidFill>
            </a:endParaRPr>
          </a:p>
          <a:p>
            <a:pPr eaLnBrk="1" fontAlgn="auto" hangingPunct="1">
              <a:spcBef>
                <a:spcPts val="0"/>
              </a:spcBef>
              <a:spcAft>
                <a:spcPts val="0"/>
              </a:spcAft>
              <a:buFont typeface="Arial"/>
              <a:buChar char="•"/>
              <a:defRPr/>
            </a:pPr>
            <a:r>
              <a:rPr lang="en-US" sz="1600" i="1" dirty="0" smtClean="0">
                <a:solidFill>
                  <a:schemeClr val="accent6"/>
                </a:solidFill>
              </a:rPr>
              <a:t>It should be noted that a conscience decision was made to preserve the battery pack for autopsy if staff safety was not jeopardized. Immediately putting out the fire by disassembling the pack across the parking lot was not the preferred course of action</a:t>
            </a:r>
          </a:p>
          <a:p>
            <a:pPr eaLnBrk="1" fontAlgn="auto" hangingPunct="1">
              <a:spcBef>
                <a:spcPts val="0"/>
              </a:spcBef>
              <a:spcAft>
                <a:spcPts val="0"/>
              </a:spcAft>
              <a:buFont typeface="Arial"/>
              <a:buChar char="•"/>
              <a:defRPr/>
            </a:pPr>
            <a:endParaRPr lang="en-US" sz="1600" dirty="0" smtClean="0"/>
          </a:p>
          <a:p>
            <a:pPr eaLnBrk="1" fontAlgn="auto" hangingPunct="1">
              <a:spcBef>
                <a:spcPts val="0"/>
              </a:spcBef>
              <a:spcAft>
                <a:spcPts val="0"/>
              </a:spcAft>
              <a:buFont typeface="Arial"/>
              <a:buChar char="•"/>
              <a:defRPr/>
            </a:pPr>
            <a:r>
              <a:rPr lang="en-US" sz="1600" dirty="0" smtClean="0">
                <a:solidFill>
                  <a:schemeClr val="tx1">
                    <a:lumMod val="50000"/>
                  </a:schemeClr>
                </a:solidFill>
              </a:rPr>
              <a:t>The second day saw a series of water removal, pack warming, and the resumption of smoke coming from the pack </a:t>
            </a:r>
          </a:p>
          <a:p>
            <a:pPr lvl="1" eaLnBrk="1" fontAlgn="auto" hangingPunct="1">
              <a:spcBef>
                <a:spcPts val="0"/>
              </a:spcBef>
              <a:spcAft>
                <a:spcPts val="0"/>
              </a:spcAft>
              <a:buFont typeface="Arial"/>
              <a:buChar char="–"/>
              <a:defRPr/>
            </a:pPr>
            <a:r>
              <a:rPr lang="en-US" sz="1600" dirty="0" smtClean="0">
                <a:solidFill>
                  <a:schemeClr val="tx1">
                    <a:lumMod val="50000"/>
                  </a:schemeClr>
                </a:solidFill>
              </a:rPr>
              <a:t>In the afternoon, the vehicle and battery manufacturers arrived</a:t>
            </a:r>
          </a:p>
          <a:p>
            <a:pPr lvl="1" eaLnBrk="1" fontAlgn="auto" hangingPunct="1">
              <a:spcBef>
                <a:spcPts val="0"/>
              </a:spcBef>
              <a:spcAft>
                <a:spcPts val="0"/>
              </a:spcAft>
              <a:buFont typeface="Arial"/>
              <a:buChar char="–"/>
              <a:defRPr/>
            </a:pPr>
            <a:r>
              <a:rPr lang="en-US" sz="1600" dirty="0" smtClean="0">
                <a:solidFill>
                  <a:schemeClr val="tx1">
                    <a:lumMod val="50000"/>
                  </a:schemeClr>
                </a:solidFill>
              </a:rPr>
              <a:t>Water was removed and again the pack heated and smoke reappeared</a:t>
            </a:r>
          </a:p>
          <a:p>
            <a:pPr lvl="1" eaLnBrk="1" fontAlgn="auto" hangingPunct="1">
              <a:spcBef>
                <a:spcPts val="0"/>
              </a:spcBef>
              <a:spcAft>
                <a:spcPts val="0"/>
              </a:spcAft>
              <a:buFont typeface="Arial"/>
              <a:buChar char="–"/>
              <a:defRPr/>
            </a:pPr>
            <a:r>
              <a:rPr lang="en-US" sz="1600" dirty="0" smtClean="0">
                <a:solidFill>
                  <a:schemeClr val="tx1">
                    <a:lumMod val="50000"/>
                  </a:schemeClr>
                </a:solidFill>
              </a:rPr>
              <a:t>With high temperatures below freezing, with full electrical safety gear, INL battery technicians measured the voltage across each of the four modules: 0.9, 87.5, 3.1 and 14.3 V</a:t>
            </a:r>
          </a:p>
          <a:p>
            <a:pPr lvl="1" eaLnBrk="1" fontAlgn="auto" hangingPunct="1">
              <a:spcBef>
                <a:spcPts val="0"/>
              </a:spcBef>
              <a:spcAft>
                <a:spcPts val="0"/>
              </a:spcAft>
              <a:buFont typeface="Arial"/>
              <a:buChar char="–"/>
              <a:defRPr/>
            </a:pPr>
            <a:r>
              <a:rPr lang="en-US" sz="1600" dirty="0" smtClean="0">
                <a:solidFill>
                  <a:schemeClr val="tx1">
                    <a:lumMod val="50000"/>
                  </a:schemeClr>
                </a:solidFill>
              </a:rPr>
              <a:t>Using a thermal imager, pack temperatures were: 8 a.m. -1C, 8:15 a.m. 15C and 10 a.m. 40C</a:t>
            </a:r>
          </a:p>
          <a:p>
            <a:pPr lvl="1" eaLnBrk="1" fontAlgn="auto" hangingPunct="1">
              <a:spcBef>
                <a:spcPts val="0"/>
              </a:spcBef>
              <a:spcAft>
                <a:spcPts val="0"/>
              </a:spcAft>
              <a:buFont typeface="Arial"/>
              <a:buChar char="–"/>
              <a:defRPr/>
            </a:pPr>
            <a:r>
              <a:rPr lang="en-US" sz="1600" dirty="0" smtClean="0">
                <a:solidFill>
                  <a:schemeClr val="tx1">
                    <a:lumMod val="50000"/>
                  </a:schemeClr>
                </a:solidFill>
              </a:rPr>
              <a:t>It was agreed that the 87.5 V module had to be safely discharged before the vehicle could be safely shipped</a:t>
            </a:r>
          </a:p>
          <a:p>
            <a:pPr lvl="1" eaLnBrk="1" fontAlgn="auto" hangingPunct="1">
              <a:spcBef>
                <a:spcPts val="0"/>
              </a:spcBef>
              <a:spcAft>
                <a:spcPts val="0"/>
              </a:spcAft>
              <a:buFont typeface="Arial"/>
              <a:buChar char="–"/>
              <a:defRPr/>
            </a:pPr>
            <a:endParaRPr lang="en-US" dirty="0" smtClean="0"/>
          </a:p>
        </p:txBody>
      </p:sp>
      <p:sp>
        <p:nvSpPr>
          <p:cNvPr id="37890" name="Rectangle 3"/>
          <p:cNvSpPr>
            <a:spLocks noChangeArrowheads="1"/>
          </p:cNvSpPr>
          <p:nvPr/>
        </p:nvSpPr>
        <p:spPr bwMode="auto">
          <a:xfrm>
            <a:off x="447675" y="180975"/>
            <a:ext cx="5421313" cy="647700"/>
          </a:xfrm>
          <a:prstGeom prst="rect">
            <a:avLst/>
          </a:prstGeom>
          <a:noFill/>
          <a:ln w="9525">
            <a:noFill/>
            <a:miter lim="800000"/>
            <a:headEnd/>
            <a:tailEnd/>
          </a:ln>
        </p:spPr>
        <p:txBody>
          <a:bodyPr>
            <a:spAutoFit/>
          </a:bodyPr>
          <a:lstStyle/>
          <a:p>
            <a:r>
              <a:rPr lang="en-US">
                <a:solidFill>
                  <a:schemeClr val="bg1"/>
                </a:solidFill>
              </a:rPr>
              <a:t>Vehicle Evaluations - Thermal Runaway Events OEM Pre-Production PHEV (continued)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p:cNvSpPr>
            <a:spLocks noGrp="1" noChangeArrowheads="1"/>
          </p:cNvSpPr>
          <p:nvPr>
            <p:ph type="body" idx="1"/>
          </p:nvPr>
        </p:nvSpPr>
        <p:spPr>
          <a:xfrm>
            <a:off x="339725" y="1143000"/>
            <a:ext cx="8421688" cy="5638800"/>
          </a:xfrm>
        </p:spPr>
        <p:txBody>
          <a:bodyPr/>
          <a:lstStyle/>
          <a:p>
            <a:pPr eaLnBrk="1" hangingPunct="1">
              <a:spcBef>
                <a:spcPct val="0"/>
              </a:spcBef>
              <a:defRPr/>
            </a:pPr>
            <a:r>
              <a:rPr lang="en-US" sz="1600" dirty="0" smtClean="0">
                <a:solidFill>
                  <a:schemeClr val="tx1">
                    <a:lumMod val="50000"/>
                  </a:schemeClr>
                </a:solidFill>
              </a:rPr>
              <a:t>The third day, again with full electrical safety gear, power resistor bank was used to discharge the 87.5 V module for about 2.5 hours</a:t>
            </a:r>
          </a:p>
          <a:p>
            <a:pPr lvl="1" eaLnBrk="1" hangingPunct="1">
              <a:spcBef>
                <a:spcPct val="0"/>
              </a:spcBef>
              <a:defRPr/>
            </a:pPr>
            <a:r>
              <a:rPr lang="en-US" sz="1600" dirty="0" smtClean="0">
                <a:solidFill>
                  <a:schemeClr val="tx1">
                    <a:lumMod val="50000"/>
                  </a:schemeClr>
                </a:solidFill>
              </a:rPr>
              <a:t> In the same module order as previously, the modules voltages were now 0.0, 9.0, 0.8 and 8.99 V</a:t>
            </a:r>
          </a:p>
          <a:p>
            <a:pPr lvl="1" eaLnBrk="1" hangingPunct="1">
              <a:spcBef>
                <a:spcPct val="0"/>
              </a:spcBef>
              <a:defRPr/>
            </a:pPr>
            <a:r>
              <a:rPr lang="en-US" sz="1600" dirty="0" smtClean="0">
                <a:solidFill>
                  <a:schemeClr val="tx1">
                    <a:lumMod val="50000"/>
                  </a:schemeClr>
                </a:solidFill>
              </a:rPr>
              <a:t>While the pack was believed to be stable, running water was again placed on the pack overnight</a:t>
            </a:r>
          </a:p>
          <a:p>
            <a:pPr eaLnBrk="1" hangingPunct="1">
              <a:spcBef>
                <a:spcPct val="0"/>
              </a:spcBef>
              <a:defRPr/>
            </a:pPr>
            <a:r>
              <a:rPr lang="en-US" sz="1600" dirty="0" smtClean="0">
                <a:solidFill>
                  <a:schemeClr val="tx1">
                    <a:lumMod val="50000"/>
                  </a:schemeClr>
                </a:solidFill>
              </a:rPr>
              <a:t>After removing water the morning of the fourth day, the pack was stable, no temperature rise and no smoke present</a:t>
            </a:r>
          </a:p>
          <a:p>
            <a:pPr lvl="1" eaLnBrk="1" hangingPunct="1">
              <a:spcBef>
                <a:spcPct val="0"/>
              </a:spcBef>
              <a:defRPr/>
            </a:pPr>
            <a:r>
              <a:rPr lang="en-US" sz="1600" dirty="0" smtClean="0">
                <a:solidFill>
                  <a:schemeClr val="tx1">
                    <a:lumMod val="50000"/>
                  </a:schemeClr>
                </a:solidFill>
              </a:rPr>
              <a:t>Vehicle was shipped off site for autopsy with vermiculite on top of the pack as a further safety step</a:t>
            </a:r>
          </a:p>
        </p:txBody>
      </p:sp>
      <p:pic>
        <p:nvPicPr>
          <p:cNvPr id="39938" name="Picture 3" descr="1 resistor bank.jpg"/>
          <p:cNvPicPr>
            <a:picLocks noChangeAspect="1"/>
          </p:cNvPicPr>
          <p:nvPr/>
        </p:nvPicPr>
        <p:blipFill>
          <a:blip r:embed="rId3"/>
          <a:srcRect/>
          <a:stretch>
            <a:fillRect/>
          </a:stretch>
        </p:blipFill>
        <p:spPr bwMode="auto">
          <a:xfrm>
            <a:off x="5867400" y="3867150"/>
            <a:ext cx="3048000" cy="2279650"/>
          </a:xfrm>
          <a:prstGeom prst="rect">
            <a:avLst/>
          </a:prstGeom>
          <a:noFill/>
          <a:ln w="9525">
            <a:noFill/>
            <a:miter lim="800000"/>
            <a:headEnd/>
            <a:tailEnd/>
          </a:ln>
        </p:spPr>
      </p:pic>
      <p:sp>
        <p:nvSpPr>
          <p:cNvPr id="5" name="Rectangle 3"/>
          <p:cNvSpPr txBox="1">
            <a:spLocks noChangeArrowheads="1"/>
          </p:cNvSpPr>
          <p:nvPr/>
        </p:nvSpPr>
        <p:spPr bwMode="auto">
          <a:xfrm>
            <a:off x="6172200" y="6248400"/>
            <a:ext cx="2895600" cy="533400"/>
          </a:xfrm>
          <a:prstGeom prst="rect">
            <a:avLst/>
          </a:prstGeom>
          <a:noFill/>
          <a:ln w="9525">
            <a:noFill/>
            <a:miter lim="800000"/>
            <a:headEnd/>
            <a:tailEnd/>
          </a:ln>
        </p:spPr>
        <p:txBody>
          <a:bodyPr lIns="91429" tIns="45714" rIns="91429" bIns="45714"/>
          <a:lstStyle/>
          <a:p>
            <a:pPr marL="342900" indent="-342900" defTabSz="914400" eaLnBrk="0" hangingPunct="0">
              <a:lnSpc>
                <a:spcPct val="85000"/>
              </a:lnSpc>
              <a:spcBef>
                <a:spcPts val="0"/>
              </a:spcBef>
              <a:defRPr/>
            </a:pPr>
            <a:r>
              <a:rPr lang="en-US" sz="2000" b="1" kern="0" dirty="0">
                <a:latin typeface="+mn-lt"/>
                <a:ea typeface="ＭＳ Ｐゴシック" pitchFamily="21" charset="-128"/>
                <a:cs typeface="ＭＳ Ｐゴシック"/>
              </a:rPr>
              <a:t>Power resistor bank</a:t>
            </a:r>
          </a:p>
        </p:txBody>
      </p:sp>
      <p:sp>
        <p:nvSpPr>
          <p:cNvPr id="6" name="Rectangle 3"/>
          <p:cNvSpPr txBox="1">
            <a:spLocks noChangeArrowheads="1"/>
          </p:cNvSpPr>
          <p:nvPr/>
        </p:nvSpPr>
        <p:spPr bwMode="auto">
          <a:xfrm>
            <a:off x="376238" y="3749675"/>
            <a:ext cx="5230812" cy="2670175"/>
          </a:xfrm>
          <a:prstGeom prst="rect">
            <a:avLst/>
          </a:prstGeom>
          <a:solidFill>
            <a:srgbClr val="FFFF00"/>
          </a:solidFill>
          <a:ln w="9525">
            <a:noFill/>
            <a:miter lim="800000"/>
            <a:headEnd/>
            <a:tailEnd/>
          </a:ln>
        </p:spPr>
        <p:txBody>
          <a:bodyPr lIns="91429" tIns="45714" rIns="91429" bIns="45714"/>
          <a:lstStyle/>
          <a:p>
            <a:pPr defTabSz="914400" eaLnBrk="0" hangingPunct="0">
              <a:lnSpc>
                <a:spcPct val="85000"/>
              </a:lnSpc>
              <a:defRPr/>
            </a:pPr>
            <a:r>
              <a:rPr lang="en-US" sz="2000" dirty="0">
                <a:solidFill>
                  <a:schemeClr val="tx1">
                    <a:lumMod val="50000"/>
                  </a:schemeClr>
                </a:solidFill>
                <a:ea typeface="ＭＳ Ｐゴシック"/>
                <a:cs typeface="ＭＳ Ｐゴシック"/>
              </a:rPr>
              <a:t>INL’s and the other two events likely resulted from the battery manufacturing process</a:t>
            </a:r>
          </a:p>
          <a:p>
            <a:pPr marL="800100" lvl="1" indent="-342900" defTabSz="914400" eaLnBrk="0" hangingPunct="0">
              <a:lnSpc>
                <a:spcPct val="85000"/>
              </a:lnSpc>
              <a:buFont typeface="Arial" charset="0"/>
              <a:buChar char="–"/>
              <a:defRPr/>
            </a:pPr>
            <a:r>
              <a:rPr lang="en-US" sz="2000" dirty="0">
                <a:solidFill>
                  <a:schemeClr val="tx1">
                    <a:lumMod val="50000"/>
                  </a:schemeClr>
                </a:solidFill>
                <a:ea typeface="ＭＳ Ｐゴシック"/>
                <a:cs typeface="ＭＳ Ｐゴシック"/>
              </a:rPr>
              <a:t>Not properly insulating wires used for diagnostics after they where cut when installing them into the vehicles</a:t>
            </a:r>
          </a:p>
          <a:p>
            <a:pPr marL="800100" lvl="1" indent="-342900" defTabSz="914400" eaLnBrk="0" hangingPunct="0">
              <a:lnSpc>
                <a:spcPct val="85000"/>
              </a:lnSpc>
              <a:buFont typeface="Arial" charset="0"/>
              <a:buChar char="–"/>
              <a:defRPr/>
            </a:pPr>
            <a:r>
              <a:rPr lang="en-US" sz="2000" dirty="0">
                <a:solidFill>
                  <a:schemeClr val="tx1">
                    <a:lumMod val="50000"/>
                  </a:schemeClr>
                </a:solidFill>
                <a:ea typeface="ＭＳ Ｐゴシック"/>
                <a:cs typeface="ＭＳ Ｐゴシック"/>
              </a:rPr>
              <a:t>High and low voltage wires rubbing together from vibration and high voltage flowing to low voltage pack diagnostics, and ultimately, the cells</a:t>
            </a:r>
          </a:p>
        </p:txBody>
      </p:sp>
      <p:sp>
        <p:nvSpPr>
          <p:cNvPr id="39941" name="Rectangle 6"/>
          <p:cNvSpPr>
            <a:spLocks noChangeArrowheads="1"/>
          </p:cNvSpPr>
          <p:nvPr/>
        </p:nvSpPr>
        <p:spPr bwMode="auto">
          <a:xfrm>
            <a:off x="447675" y="180975"/>
            <a:ext cx="5421313" cy="647700"/>
          </a:xfrm>
          <a:prstGeom prst="rect">
            <a:avLst/>
          </a:prstGeom>
          <a:noFill/>
          <a:ln w="9525">
            <a:noFill/>
            <a:miter lim="800000"/>
            <a:headEnd/>
            <a:tailEnd/>
          </a:ln>
        </p:spPr>
        <p:txBody>
          <a:bodyPr>
            <a:spAutoFit/>
          </a:bodyPr>
          <a:lstStyle/>
          <a:p>
            <a:r>
              <a:rPr lang="en-US">
                <a:solidFill>
                  <a:schemeClr val="bg1"/>
                </a:solidFill>
              </a:rPr>
              <a:t>Vehicle Evaluations - Thermal Runaway Events OEM Pre-Production PHEV (continued)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2"/>
          <p:cNvSpPr>
            <a:spLocks noGrp="1"/>
          </p:cNvSpPr>
          <p:nvPr>
            <p:ph type="title"/>
          </p:nvPr>
        </p:nvSpPr>
        <p:spPr/>
        <p:txBody>
          <a:bodyPr/>
          <a:lstStyle/>
          <a:p>
            <a:pPr eaLnBrk="1" hangingPunct="1"/>
            <a:r>
              <a:rPr lang="en-US" sz="2000" smtClean="0"/>
              <a:t>Vehicle Evaluations -</a:t>
            </a:r>
            <a:br>
              <a:rPr lang="en-US" sz="2000" smtClean="0"/>
            </a:br>
            <a:r>
              <a:rPr lang="en-US" sz="2000" smtClean="0"/>
              <a:t>Thermal Runaway Lessons Learned</a:t>
            </a:r>
          </a:p>
        </p:txBody>
      </p:sp>
      <p:sp>
        <p:nvSpPr>
          <p:cNvPr id="26626" name="Rectangle 3"/>
          <p:cNvSpPr txBox="1">
            <a:spLocks noChangeArrowheads="1"/>
          </p:cNvSpPr>
          <p:nvPr/>
        </p:nvSpPr>
        <p:spPr bwMode="auto">
          <a:xfrm>
            <a:off x="266700" y="1117600"/>
            <a:ext cx="8364538" cy="5638800"/>
          </a:xfrm>
          <a:prstGeom prst="rect">
            <a:avLst/>
          </a:prstGeom>
          <a:noFill/>
          <a:ln w="9525">
            <a:noFill/>
            <a:miter lim="800000"/>
            <a:headEnd/>
            <a:tailEnd/>
          </a:ln>
        </p:spPr>
        <p:txBody>
          <a:bodyPr/>
          <a:lstStyle/>
          <a:p>
            <a:pPr marL="342900" indent="-342900">
              <a:buFont typeface="Arial" charset="0"/>
              <a:buChar char="•"/>
              <a:defRPr/>
            </a:pPr>
            <a:r>
              <a:rPr lang="en-US" sz="2000" dirty="0">
                <a:solidFill>
                  <a:schemeClr val="tx1">
                    <a:lumMod val="50000"/>
                  </a:schemeClr>
                </a:solidFill>
                <a:cs typeface="Times New Roman" pitchFamily="18" charset="0"/>
              </a:rPr>
              <a:t>U.S. Departments of Energy and Transportation (NHTSA), and the National Fire Protection Association (NFPA), via DOE’s INL, are developing a vehicle fire suppression program</a:t>
            </a:r>
          </a:p>
          <a:p>
            <a:pPr marL="742950" lvl="1" indent="-285750">
              <a:buFont typeface="Arial" charset="0"/>
              <a:buChar char="–"/>
              <a:defRPr/>
            </a:pPr>
            <a:r>
              <a:rPr lang="en-US" sz="2000" dirty="0">
                <a:solidFill>
                  <a:schemeClr val="tx1">
                    <a:lumMod val="50000"/>
                  </a:schemeClr>
                </a:solidFill>
                <a:cs typeface="Times New Roman" pitchFamily="18" charset="0"/>
              </a:rPr>
              <a:t>OEMs, through the Alliance of Automobile Manufacturers, are also participants and will be contributing full size lithium ion plug-in electric and pure electric vehicle traction battery packs</a:t>
            </a:r>
          </a:p>
          <a:p>
            <a:pPr marL="742950" lvl="1" indent="-285750">
              <a:buFont typeface="Arial" charset="0"/>
              <a:buChar char="–"/>
              <a:defRPr/>
            </a:pPr>
            <a:r>
              <a:rPr lang="en-US" sz="2000" dirty="0">
                <a:solidFill>
                  <a:schemeClr val="tx1">
                    <a:lumMod val="50000"/>
                  </a:schemeClr>
                </a:solidFill>
                <a:cs typeface="Times New Roman" pitchFamily="18" charset="0"/>
              </a:rPr>
              <a:t>Packs will be used to demonstrate suppressed and non-suppressed outcomes via the NFPA fire trainer vehicle</a:t>
            </a:r>
          </a:p>
          <a:p>
            <a:pPr marL="742950" lvl="1" indent="-285750">
              <a:buFont typeface="Arial" charset="0"/>
              <a:buChar char="–"/>
              <a:defRPr/>
            </a:pPr>
            <a:r>
              <a:rPr lang="en-US" sz="2000" dirty="0">
                <a:solidFill>
                  <a:schemeClr val="tx1">
                    <a:lumMod val="50000"/>
                  </a:schemeClr>
                </a:solidFill>
                <a:cs typeface="Times New Roman" pitchFamily="18" charset="0"/>
              </a:rPr>
              <a:t>Target audience is first responders</a:t>
            </a:r>
          </a:p>
          <a:p>
            <a:pPr marL="742950" lvl="1" indent="-285750">
              <a:buFont typeface="Arial" charset="0"/>
              <a:buChar char="–"/>
              <a:defRPr/>
            </a:pPr>
            <a:r>
              <a:rPr lang="en-US" sz="2000" dirty="0">
                <a:solidFill>
                  <a:schemeClr val="tx1">
                    <a:lumMod val="50000"/>
                  </a:schemeClr>
                </a:solidFill>
                <a:cs typeface="Times New Roman" pitchFamily="18" charset="0"/>
              </a:rPr>
              <a:t>Film will be part of the education and training materials</a:t>
            </a:r>
          </a:p>
          <a:p>
            <a:pPr marL="342900" indent="-342900">
              <a:buFont typeface="Arial" charset="0"/>
              <a:buChar char="•"/>
              <a:defRPr/>
            </a:pPr>
            <a:r>
              <a:rPr lang="en-US" sz="2000" dirty="0">
                <a:solidFill>
                  <a:schemeClr val="tx1">
                    <a:lumMod val="50000"/>
                  </a:schemeClr>
                </a:solidFill>
                <a:cs typeface="Times New Roman" pitchFamily="18" charset="0"/>
              </a:rPr>
              <a:t>Diagnostics tools that identify battery cell conditions, as measured by high and low voltage on a per cell basis can be predictors of:</a:t>
            </a:r>
          </a:p>
          <a:p>
            <a:pPr marL="742950" lvl="1" indent="-285750">
              <a:buFont typeface="Arial" charset="0"/>
              <a:buChar char="–"/>
              <a:defRPr/>
            </a:pPr>
            <a:r>
              <a:rPr lang="en-US" sz="2000" dirty="0">
                <a:solidFill>
                  <a:schemeClr val="tx1">
                    <a:lumMod val="50000"/>
                  </a:schemeClr>
                </a:solidFill>
                <a:cs typeface="Times New Roman" pitchFamily="18" charset="0"/>
              </a:rPr>
              <a:t>Internal soft shorts</a:t>
            </a:r>
          </a:p>
          <a:p>
            <a:pPr marL="742950" lvl="1" indent="-285750">
              <a:buFont typeface="Arial" charset="0"/>
              <a:buChar char="–"/>
              <a:defRPr/>
            </a:pPr>
            <a:r>
              <a:rPr lang="en-US" sz="2000" dirty="0">
                <a:solidFill>
                  <a:schemeClr val="tx1">
                    <a:lumMod val="50000"/>
                  </a:schemeClr>
                </a:solidFill>
                <a:cs typeface="Times New Roman" pitchFamily="18" charset="0"/>
              </a:rPr>
              <a:t>Accelerated cell aging</a:t>
            </a:r>
          </a:p>
          <a:p>
            <a:pPr marL="342900" indent="-342900">
              <a:buFont typeface="Arial" charset="0"/>
              <a:buChar char="•"/>
              <a:defRPr/>
            </a:pPr>
            <a:r>
              <a:rPr lang="en-US" sz="2000" dirty="0">
                <a:solidFill>
                  <a:schemeClr val="tx1">
                    <a:lumMod val="50000"/>
                  </a:schemeClr>
                </a:solidFill>
                <a:cs typeface="Times New Roman" pitchFamily="18" charset="0"/>
              </a:rPr>
              <a:t>When one cell self discharges (lower voltage) faster than pack cells, it may be predictor </a:t>
            </a:r>
          </a:p>
          <a:p>
            <a:pPr marL="342900" indent="-342900">
              <a:buFont typeface="Arial" charset="0"/>
              <a:buNone/>
              <a:defRPr/>
            </a:pPr>
            <a:r>
              <a:rPr lang="en-US" sz="2000" dirty="0">
                <a:cs typeface="Times New Roman" pitchFamily="18" charset="0"/>
              </a:rPr>
              <a:t>	</a:t>
            </a:r>
          </a:p>
          <a:p>
            <a:pPr marL="342900" indent="-342900">
              <a:buFont typeface="Arial" charset="0"/>
              <a:buChar char="•"/>
              <a:defRPr/>
            </a:pP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7038" y="1249363"/>
            <a:ext cx="8229600" cy="4876800"/>
          </a:xfrm>
        </p:spPr>
        <p:txBody>
          <a:bodyPr rtlCol="0">
            <a:normAutofit fontScale="70000" lnSpcReduction="20000"/>
          </a:bodyPr>
          <a:lstStyle/>
          <a:p>
            <a:pPr marL="342900" lvl="1" indent="-342900" eaLnBrk="1" fontAlgn="auto" hangingPunct="1">
              <a:spcAft>
                <a:spcPts val="0"/>
              </a:spcAft>
              <a:buFont typeface="Arial"/>
              <a:buChar char="•"/>
              <a:defRPr/>
            </a:pPr>
            <a:r>
              <a:rPr lang="en-US" sz="2400" dirty="0">
                <a:solidFill>
                  <a:schemeClr val="tx1">
                    <a:lumMod val="50000"/>
                  </a:schemeClr>
                </a:solidFill>
              </a:rPr>
              <a:t>Vehicle Technologies Program </a:t>
            </a:r>
            <a:r>
              <a:rPr lang="en-US" sz="2400" dirty="0" smtClean="0">
                <a:solidFill>
                  <a:schemeClr val="tx1">
                    <a:lumMod val="50000"/>
                  </a:schemeClr>
                </a:solidFill>
              </a:rPr>
              <a:t>Structure</a:t>
            </a:r>
          </a:p>
          <a:p>
            <a:pPr eaLnBrk="1" fontAlgn="auto" hangingPunct="1">
              <a:spcAft>
                <a:spcPts val="0"/>
              </a:spcAft>
              <a:buFont typeface="Arial"/>
              <a:buChar char="•"/>
              <a:defRPr/>
            </a:pPr>
            <a:r>
              <a:rPr lang="en-US" dirty="0" smtClean="0">
                <a:solidFill>
                  <a:schemeClr val="tx1">
                    <a:lumMod val="50000"/>
                  </a:schemeClr>
                </a:solidFill>
              </a:rPr>
              <a:t>Vehicle Evaluations</a:t>
            </a:r>
          </a:p>
          <a:p>
            <a:pPr lvl="2" eaLnBrk="1" fontAlgn="auto" hangingPunct="1">
              <a:spcAft>
                <a:spcPts val="0"/>
              </a:spcAft>
              <a:buFont typeface="Arial"/>
              <a:buChar char="•"/>
              <a:defRPr/>
            </a:pPr>
            <a:r>
              <a:rPr lang="en-US" dirty="0" smtClean="0">
                <a:solidFill>
                  <a:schemeClr val="tx1">
                    <a:lumMod val="50000"/>
                  </a:schemeClr>
                </a:solidFill>
              </a:rPr>
              <a:t>Background</a:t>
            </a:r>
          </a:p>
          <a:p>
            <a:pPr lvl="3" eaLnBrk="1" fontAlgn="auto" hangingPunct="1">
              <a:spcAft>
                <a:spcPts val="0"/>
              </a:spcAft>
              <a:buFont typeface="Arial"/>
              <a:buChar char="–"/>
              <a:defRPr/>
            </a:pPr>
            <a:r>
              <a:rPr lang="en-US" dirty="0" smtClean="0">
                <a:solidFill>
                  <a:schemeClr val="tx1">
                    <a:lumMod val="50000"/>
                  </a:schemeClr>
                </a:solidFill>
              </a:rPr>
              <a:t>Lab &amp; Field Evaluations</a:t>
            </a:r>
          </a:p>
          <a:p>
            <a:pPr lvl="3" eaLnBrk="1" fontAlgn="auto" hangingPunct="1">
              <a:spcAft>
                <a:spcPts val="0"/>
              </a:spcAft>
              <a:buFont typeface="Arial"/>
              <a:buChar char="–"/>
              <a:defRPr/>
            </a:pPr>
            <a:r>
              <a:rPr lang="en-US" dirty="0" smtClean="0">
                <a:solidFill>
                  <a:schemeClr val="tx1">
                    <a:lumMod val="50000"/>
                  </a:schemeClr>
                </a:solidFill>
              </a:rPr>
              <a:t>AVTA Testing Experience</a:t>
            </a:r>
          </a:p>
          <a:p>
            <a:pPr lvl="3" eaLnBrk="1" fontAlgn="auto" hangingPunct="1">
              <a:spcAft>
                <a:spcPts val="0"/>
              </a:spcAft>
              <a:buFont typeface="Arial"/>
              <a:buChar char="–"/>
              <a:defRPr/>
            </a:pPr>
            <a:r>
              <a:rPr lang="en-US" dirty="0" smtClean="0">
                <a:solidFill>
                  <a:schemeClr val="tx1">
                    <a:lumMod val="50000"/>
                  </a:schemeClr>
                </a:solidFill>
              </a:rPr>
              <a:t>Industry Awards Demo Sites</a:t>
            </a:r>
          </a:p>
          <a:p>
            <a:pPr lvl="3" eaLnBrk="1" fontAlgn="auto" hangingPunct="1">
              <a:spcAft>
                <a:spcPts val="0"/>
              </a:spcAft>
              <a:buFont typeface="Arial"/>
              <a:buChar char="–"/>
              <a:defRPr/>
            </a:pPr>
            <a:r>
              <a:rPr lang="en-US" dirty="0" smtClean="0">
                <a:solidFill>
                  <a:schemeClr val="tx1">
                    <a:lumMod val="50000"/>
                  </a:schemeClr>
                </a:solidFill>
              </a:rPr>
              <a:t>Vehicle </a:t>
            </a:r>
            <a:r>
              <a:rPr lang="en-US" dirty="0">
                <a:solidFill>
                  <a:schemeClr val="tx1">
                    <a:lumMod val="50000"/>
                  </a:schemeClr>
                </a:solidFill>
              </a:rPr>
              <a:t>D</a:t>
            </a:r>
            <a:r>
              <a:rPr lang="en-US" dirty="0" smtClean="0">
                <a:solidFill>
                  <a:schemeClr val="tx1">
                    <a:lumMod val="50000"/>
                  </a:schemeClr>
                </a:solidFill>
              </a:rPr>
              <a:t>ata </a:t>
            </a:r>
            <a:r>
              <a:rPr lang="en-US" dirty="0">
                <a:solidFill>
                  <a:schemeClr val="tx1">
                    <a:lumMod val="50000"/>
                  </a:schemeClr>
                </a:solidFill>
              </a:rPr>
              <a:t>C</a:t>
            </a:r>
            <a:r>
              <a:rPr lang="en-US" dirty="0" smtClean="0">
                <a:solidFill>
                  <a:schemeClr val="tx1">
                    <a:lumMod val="50000"/>
                  </a:schemeClr>
                </a:solidFill>
              </a:rPr>
              <a:t>ollection</a:t>
            </a:r>
          </a:p>
          <a:p>
            <a:pPr lvl="3" eaLnBrk="1" fontAlgn="auto" hangingPunct="1">
              <a:spcAft>
                <a:spcPts val="0"/>
              </a:spcAft>
              <a:buFont typeface="Arial"/>
              <a:buChar char="–"/>
              <a:defRPr/>
            </a:pPr>
            <a:r>
              <a:rPr lang="en-US" dirty="0">
                <a:solidFill>
                  <a:schemeClr val="tx1">
                    <a:lumMod val="50000"/>
                  </a:schemeClr>
                </a:solidFill>
              </a:rPr>
              <a:t>EVSE </a:t>
            </a:r>
            <a:r>
              <a:rPr lang="en-US" dirty="0" smtClean="0">
                <a:solidFill>
                  <a:schemeClr val="tx1">
                    <a:lumMod val="50000"/>
                  </a:schemeClr>
                </a:solidFill>
              </a:rPr>
              <a:t>Data </a:t>
            </a:r>
            <a:r>
              <a:rPr lang="en-US" dirty="0">
                <a:solidFill>
                  <a:schemeClr val="tx1">
                    <a:lumMod val="50000"/>
                  </a:schemeClr>
                </a:solidFill>
              </a:rPr>
              <a:t>C</a:t>
            </a:r>
            <a:r>
              <a:rPr lang="en-US" dirty="0" smtClean="0">
                <a:solidFill>
                  <a:schemeClr val="tx1">
                    <a:lumMod val="50000"/>
                  </a:schemeClr>
                </a:solidFill>
              </a:rPr>
              <a:t>ollection</a:t>
            </a:r>
          </a:p>
          <a:p>
            <a:pPr lvl="3" eaLnBrk="1" fontAlgn="auto" hangingPunct="1">
              <a:spcAft>
                <a:spcPts val="0"/>
              </a:spcAft>
              <a:buFont typeface="Arial"/>
              <a:buChar char="–"/>
              <a:defRPr/>
            </a:pPr>
            <a:r>
              <a:rPr lang="en-US" dirty="0" smtClean="0">
                <a:solidFill>
                  <a:schemeClr val="tx1">
                    <a:lumMod val="50000"/>
                  </a:schemeClr>
                </a:solidFill>
              </a:rPr>
              <a:t>Information Management</a:t>
            </a:r>
          </a:p>
          <a:p>
            <a:pPr lvl="2" eaLnBrk="1" fontAlgn="auto" hangingPunct="1">
              <a:spcAft>
                <a:spcPts val="0"/>
              </a:spcAft>
              <a:buFont typeface="Arial"/>
              <a:buChar char="•"/>
              <a:defRPr/>
            </a:pPr>
            <a:r>
              <a:rPr lang="en-US" dirty="0">
                <a:solidFill>
                  <a:schemeClr val="tx1">
                    <a:lumMod val="50000"/>
                  </a:schemeClr>
                </a:solidFill>
              </a:rPr>
              <a:t>Thermal Runaway </a:t>
            </a:r>
            <a:endParaRPr lang="en-US" dirty="0" smtClean="0">
              <a:solidFill>
                <a:schemeClr val="tx1">
                  <a:lumMod val="50000"/>
                </a:schemeClr>
              </a:solidFill>
            </a:endParaRPr>
          </a:p>
          <a:p>
            <a:pPr lvl="3" eaLnBrk="1" fontAlgn="auto" hangingPunct="1">
              <a:spcAft>
                <a:spcPts val="0"/>
              </a:spcAft>
              <a:buFont typeface="Arial"/>
              <a:buChar char="–"/>
              <a:defRPr/>
            </a:pPr>
            <a:r>
              <a:rPr lang="en-US" dirty="0" smtClean="0">
                <a:solidFill>
                  <a:schemeClr val="tx1">
                    <a:lumMod val="50000"/>
                  </a:schemeClr>
                </a:solidFill>
              </a:rPr>
              <a:t>Dynamics of Reactions</a:t>
            </a:r>
          </a:p>
          <a:p>
            <a:pPr lvl="3" eaLnBrk="1" fontAlgn="auto" hangingPunct="1">
              <a:spcAft>
                <a:spcPts val="0"/>
              </a:spcAft>
              <a:buFont typeface="Arial"/>
              <a:buChar char="–"/>
              <a:defRPr/>
            </a:pPr>
            <a:r>
              <a:rPr lang="en-US" dirty="0" smtClean="0">
                <a:solidFill>
                  <a:schemeClr val="tx1">
                    <a:lumMod val="50000"/>
                  </a:schemeClr>
                </a:solidFill>
              </a:rPr>
              <a:t>Thermal Runaway Events</a:t>
            </a:r>
          </a:p>
          <a:p>
            <a:pPr lvl="3" eaLnBrk="1" fontAlgn="auto" hangingPunct="1">
              <a:spcAft>
                <a:spcPts val="0"/>
              </a:spcAft>
              <a:buFont typeface="Arial"/>
              <a:buChar char="–"/>
              <a:defRPr/>
            </a:pPr>
            <a:r>
              <a:rPr lang="en-US" dirty="0" smtClean="0">
                <a:solidFill>
                  <a:schemeClr val="tx1">
                    <a:lumMod val="50000"/>
                  </a:schemeClr>
                </a:solidFill>
              </a:rPr>
              <a:t>Lessons Learned</a:t>
            </a:r>
          </a:p>
          <a:p>
            <a:pPr lvl="4" eaLnBrk="1" fontAlgn="auto" hangingPunct="1">
              <a:spcAft>
                <a:spcPts val="0"/>
              </a:spcAft>
              <a:buFont typeface="Arial"/>
              <a:buChar char="–"/>
              <a:defRPr/>
            </a:pPr>
            <a:r>
              <a:rPr lang="en-US" dirty="0">
                <a:solidFill>
                  <a:schemeClr val="tx1">
                    <a:lumMod val="50000"/>
                  </a:schemeClr>
                </a:solidFill>
              </a:rPr>
              <a:t>Thermal Runaway Event Details</a:t>
            </a:r>
          </a:p>
          <a:p>
            <a:pPr lvl="5">
              <a:spcBef>
                <a:spcPts val="600"/>
              </a:spcBef>
              <a:defRPr/>
            </a:pPr>
            <a:r>
              <a:rPr lang="en-US" sz="1600" dirty="0">
                <a:solidFill>
                  <a:schemeClr val="tx1">
                    <a:lumMod val="50000"/>
                  </a:schemeClr>
                </a:solidFill>
              </a:rPr>
              <a:t>Passenger battery electric bus</a:t>
            </a:r>
          </a:p>
          <a:p>
            <a:pPr lvl="5">
              <a:spcBef>
                <a:spcPts val="600"/>
              </a:spcBef>
              <a:defRPr/>
            </a:pPr>
            <a:r>
              <a:rPr lang="en-US" sz="1600" dirty="0">
                <a:solidFill>
                  <a:schemeClr val="tx1">
                    <a:lumMod val="50000"/>
                  </a:schemeClr>
                </a:solidFill>
              </a:rPr>
              <a:t>Conversion company conversion of a HEV sedan to a PHEV</a:t>
            </a:r>
          </a:p>
          <a:p>
            <a:pPr lvl="5">
              <a:spcBef>
                <a:spcPts val="600"/>
              </a:spcBef>
              <a:defRPr/>
            </a:pPr>
            <a:r>
              <a:rPr lang="en-US" sz="1600" dirty="0">
                <a:solidFill>
                  <a:schemeClr val="tx1">
                    <a:lumMod val="50000"/>
                  </a:schemeClr>
                </a:solidFill>
              </a:rPr>
              <a:t>Conversion company conversion of a HEV SUV to a PHEV</a:t>
            </a:r>
          </a:p>
          <a:p>
            <a:pPr lvl="5">
              <a:spcBef>
                <a:spcPts val="600"/>
              </a:spcBef>
              <a:defRPr/>
            </a:pPr>
            <a:r>
              <a:rPr lang="en-US" sz="1600" dirty="0">
                <a:solidFill>
                  <a:schemeClr val="tx1">
                    <a:lumMod val="50000"/>
                  </a:schemeClr>
                </a:solidFill>
              </a:rPr>
              <a:t>Original equipment manufacturer (OEM) preproduction PHEV</a:t>
            </a:r>
            <a:endParaRPr lang="en-US" dirty="0">
              <a:solidFill>
                <a:schemeClr val="tx1">
                  <a:lumMod val="50000"/>
                </a:schemeClr>
              </a:solidFill>
            </a:endParaRPr>
          </a:p>
          <a:p>
            <a:pPr lvl="3" eaLnBrk="1" fontAlgn="auto" hangingPunct="1">
              <a:spcAft>
                <a:spcPts val="0"/>
              </a:spcAft>
              <a:buFont typeface="Arial"/>
              <a:buChar char="–"/>
              <a:defRPr/>
            </a:pPr>
            <a:endParaRPr lang="en-US" dirty="0" smtClean="0">
              <a:solidFill>
                <a:schemeClr val="tx1">
                  <a:lumMod val="50000"/>
                </a:schemeClr>
              </a:solidFill>
            </a:endParaRPr>
          </a:p>
          <a:p>
            <a:pPr eaLnBrk="1" fontAlgn="auto" hangingPunct="1">
              <a:spcAft>
                <a:spcPts val="0"/>
              </a:spcAft>
              <a:buFont typeface="Arial"/>
              <a:buChar char="•"/>
              <a:defRPr/>
            </a:pPr>
            <a:r>
              <a:rPr lang="en-US" dirty="0" smtClean="0">
                <a:solidFill>
                  <a:schemeClr val="tx1">
                    <a:lumMod val="50000"/>
                  </a:schemeClr>
                </a:solidFill>
              </a:rPr>
              <a:t>Backup Slides</a:t>
            </a:r>
          </a:p>
          <a:p>
            <a:pPr lvl="1" eaLnBrk="1" fontAlgn="auto" hangingPunct="1">
              <a:spcAft>
                <a:spcPts val="0"/>
              </a:spcAft>
              <a:buFont typeface="Arial"/>
              <a:buChar char="–"/>
              <a:defRPr/>
            </a:pPr>
            <a:r>
              <a:rPr lang="en-US" dirty="0" smtClean="0">
                <a:solidFill>
                  <a:schemeClr val="tx1">
                    <a:lumMod val="50000"/>
                  </a:schemeClr>
                </a:solidFill>
              </a:rPr>
              <a:t>Vehicle Systems Overview</a:t>
            </a:r>
          </a:p>
          <a:p>
            <a:pPr lvl="1" eaLnBrk="1" fontAlgn="auto" hangingPunct="1">
              <a:spcAft>
                <a:spcPts val="0"/>
              </a:spcAft>
              <a:buFont typeface="Arial"/>
              <a:buChar char="–"/>
              <a:defRPr/>
            </a:pPr>
            <a:r>
              <a:rPr lang="en-US" dirty="0" smtClean="0">
                <a:solidFill>
                  <a:schemeClr val="tx1">
                    <a:lumMod val="50000"/>
                  </a:schemeClr>
                </a:solidFill>
              </a:rPr>
              <a:t>Industry </a:t>
            </a:r>
            <a:r>
              <a:rPr lang="en-US" dirty="0">
                <a:solidFill>
                  <a:schemeClr val="tx1">
                    <a:lumMod val="50000"/>
                  </a:schemeClr>
                </a:solidFill>
              </a:rPr>
              <a:t>Awards Demonstration Projects</a:t>
            </a:r>
          </a:p>
          <a:p>
            <a:pPr eaLnBrk="1" fontAlgn="auto" hangingPunct="1">
              <a:spcAft>
                <a:spcPts val="0"/>
              </a:spcAft>
              <a:buFont typeface="Arial"/>
              <a:buChar char="•"/>
              <a:defRPr/>
            </a:pPr>
            <a:endParaRPr lang="en-US" dirty="0" smtClean="0"/>
          </a:p>
        </p:txBody>
      </p:sp>
      <p:sp>
        <p:nvSpPr>
          <p:cNvPr id="16386" name="Title 2"/>
          <p:cNvSpPr>
            <a:spLocks noGrp="1"/>
          </p:cNvSpPr>
          <p:nvPr>
            <p:ph type="title"/>
          </p:nvPr>
        </p:nvSpPr>
        <p:spPr/>
        <p:txBody>
          <a:bodyPr/>
          <a:lstStyle/>
          <a:p>
            <a:pPr eaLnBrk="1" hangingPunct="1"/>
            <a:r>
              <a:rPr lang="en-US" smtClean="0"/>
              <a:t>Outline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1"/>
          <p:cNvSpPr>
            <a:spLocks noGrp="1"/>
          </p:cNvSpPr>
          <p:nvPr>
            <p:ph idx="1"/>
          </p:nvPr>
        </p:nvSpPr>
        <p:spPr/>
        <p:txBody>
          <a:bodyPr/>
          <a:lstStyle/>
          <a:p>
            <a:pPr eaLnBrk="1" hangingPunct="1">
              <a:defRPr/>
            </a:pPr>
            <a:r>
              <a:rPr lang="en-US" dirty="0" smtClean="0">
                <a:solidFill>
                  <a:schemeClr val="tx1">
                    <a:lumMod val="50000"/>
                  </a:schemeClr>
                </a:solidFill>
              </a:rPr>
              <a:t>Backup Slides</a:t>
            </a:r>
          </a:p>
          <a:p>
            <a:pPr lvl="1" eaLnBrk="1" hangingPunct="1">
              <a:defRPr/>
            </a:pPr>
            <a:r>
              <a:rPr lang="en-US" dirty="0" smtClean="0">
                <a:solidFill>
                  <a:schemeClr val="tx1">
                    <a:lumMod val="50000"/>
                  </a:schemeClr>
                </a:solidFill>
              </a:rPr>
              <a:t>Vehicle Systems Overview</a:t>
            </a:r>
          </a:p>
          <a:p>
            <a:pPr lvl="1" eaLnBrk="1" hangingPunct="1">
              <a:defRPr/>
            </a:pPr>
            <a:r>
              <a:rPr lang="en-US" dirty="0" smtClean="0">
                <a:solidFill>
                  <a:schemeClr val="tx1">
                    <a:lumMod val="50000"/>
                  </a:schemeClr>
                </a:solidFill>
              </a:rPr>
              <a:t>Industry Awards Demonstration Projects</a:t>
            </a:r>
          </a:p>
          <a:p>
            <a:pPr eaLnBrk="1" hangingPunct="1">
              <a:defRPr/>
            </a:pPr>
            <a:endParaRPr lang="en-US" dirty="0" smtClean="0"/>
          </a:p>
        </p:txBody>
      </p:sp>
      <p:sp>
        <p:nvSpPr>
          <p:cNvPr id="43010" name="Title 2"/>
          <p:cNvSpPr>
            <a:spLocks noGrp="1"/>
          </p:cNvSpPr>
          <p:nvPr>
            <p:ph type="title"/>
          </p:nvPr>
        </p:nvSpPr>
        <p:spPr/>
        <p:txBody>
          <a:bodyPr/>
          <a:lstStyle/>
          <a:p>
            <a:pPr eaLnBrk="1" hangingPunct="1"/>
            <a:r>
              <a:rPr lang="en-US" smtClean="0"/>
              <a:t>Appendix</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041400"/>
            <a:ext cx="9144000" cy="447675"/>
          </a:xfrm>
          <a:prstGeom prst="rect">
            <a:avLst/>
          </a:prstGeom>
        </p:spPr>
        <p:txBody>
          <a:bodyPr>
            <a:normAutofit/>
          </a:bodyPr>
          <a:lstStyle/>
          <a:p>
            <a:pPr algn="ctr" fontAlgn="auto">
              <a:spcBef>
                <a:spcPct val="20000"/>
              </a:spcBef>
              <a:spcAft>
                <a:spcPts val="0"/>
              </a:spcAft>
              <a:buFont typeface="Arial"/>
              <a:buNone/>
              <a:defRPr/>
            </a:pPr>
            <a:endParaRPr lang="en-US" sz="2323" b="1" dirty="0">
              <a:solidFill>
                <a:srgbClr val="000000"/>
              </a:solidFill>
              <a:latin typeface="Arial Narrow"/>
              <a:cs typeface="Arial Narrow"/>
            </a:endParaRPr>
          </a:p>
        </p:txBody>
      </p:sp>
      <p:sp>
        <p:nvSpPr>
          <p:cNvPr id="5" name="Rectangle 4"/>
          <p:cNvSpPr/>
          <p:nvPr/>
        </p:nvSpPr>
        <p:spPr>
          <a:xfrm>
            <a:off x="249238" y="3635375"/>
            <a:ext cx="2716212" cy="121920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400" i="1" u="sng" dirty="0">
                <a:solidFill>
                  <a:schemeClr val="tx1"/>
                </a:solidFill>
              </a:rPr>
              <a:t>Modeling &amp; Simulation</a:t>
            </a:r>
          </a:p>
          <a:p>
            <a:pPr marL="55563" indent="-55563" fontAlgn="auto">
              <a:spcBef>
                <a:spcPts val="0"/>
              </a:spcBef>
              <a:spcAft>
                <a:spcPts val="0"/>
              </a:spcAft>
              <a:buFont typeface="Arial" pitchFamily="34" charset="0"/>
              <a:buChar char="•"/>
              <a:defRPr/>
            </a:pPr>
            <a:r>
              <a:rPr lang="en-US" sz="1050" dirty="0">
                <a:solidFill>
                  <a:schemeClr val="tx1"/>
                </a:solidFill>
              </a:rPr>
              <a:t>Develop &amp; use modeling tools to support development and analysis of vehicle components &amp; systems</a:t>
            </a:r>
          </a:p>
          <a:p>
            <a:pPr marL="55563" indent="-55563" fontAlgn="auto">
              <a:spcBef>
                <a:spcPts val="0"/>
              </a:spcBef>
              <a:spcAft>
                <a:spcPts val="0"/>
              </a:spcAft>
              <a:buFont typeface="Arial" pitchFamily="34" charset="0"/>
              <a:buChar char="•"/>
              <a:defRPr/>
            </a:pPr>
            <a:r>
              <a:rPr lang="en-US" sz="1050" dirty="0">
                <a:solidFill>
                  <a:schemeClr val="tx1"/>
                </a:solidFill>
              </a:rPr>
              <a:t>Focus &amp; accelerate R&amp;D activities on technologies of greatest potential for petroleum displacement</a:t>
            </a:r>
          </a:p>
        </p:txBody>
      </p:sp>
      <p:sp>
        <p:nvSpPr>
          <p:cNvPr id="6" name="Rectangle 5"/>
          <p:cNvSpPr/>
          <p:nvPr/>
        </p:nvSpPr>
        <p:spPr>
          <a:xfrm>
            <a:off x="600075" y="1452563"/>
            <a:ext cx="2717800" cy="121920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400" i="1" u="sng" dirty="0">
                <a:solidFill>
                  <a:schemeClr val="tx1"/>
                </a:solidFill>
              </a:rPr>
              <a:t>Component &amp; Systems Evaluation</a:t>
            </a:r>
          </a:p>
          <a:p>
            <a:pPr marL="55563" indent="-55563" fontAlgn="auto">
              <a:spcBef>
                <a:spcPts val="0"/>
              </a:spcBef>
              <a:spcAft>
                <a:spcPts val="0"/>
              </a:spcAft>
              <a:buFont typeface="Arial" pitchFamily="34" charset="0"/>
              <a:buChar char="•"/>
              <a:defRPr/>
            </a:pPr>
            <a:r>
              <a:rPr lang="en-US" sz="1050" dirty="0">
                <a:solidFill>
                  <a:schemeClr val="tx1"/>
                </a:solidFill>
              </a:rPr>
              <a:t>Validate performance of advanced components  in a systems context  via R&amp;D activities in Virtual Vehicle Environment</a:t>
            </a:r>
          </a:p>
        </p:txBody>
      </p:sp>
      <p:sp>
        <p:nvSpPr>
          <p:cNvPr id="7" name="Rectangle 6"/>
          <p:cNvSpPr/>
          <p:nvPr/>
        </p:nvSpPr>
        <p:spPr>
          <a:xfrm>
            <a:off x="5637213" y="1498600"/>
            <a:ext cx="2716212" cy="1290638"/>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400" i="1" u="sng" dirty="0">
                <a:solidFill>
                  <a:schemeClr val="tx1"/>
                </a:solidFill>
              </a:rPr>
              <a:t>Lab &amp; Fleet Vehicle Evaluation</a:t>
            </a:r>
          </a:p>
          <a:p>
            <a:pPr marL="55563" indent="-55563" fontAlgn="auto">
              <a:spcBef>
                <a:spcPts val="0"/>
              </a:spcBef>
              <a:spcAft>
                <a:spcPts val="0"/>
              </a:spcAft>
              <a:buFont typeface="Arial" pitchFamily="34" charset="0"/>
              <a:buChar char="•"/>
              <a:defRPr/>
            </a:pPr>
            <a:r>
              <a:rPr lang="en-US" sz="1050" dirty="0">
                <a:solidFill>
                  <a:schemeClr val="tx1"/>
                </a:solidFill>
              </a:rPr>
              <a:t>Benchmarking of real-world performance for advanced vehicle technologies</a:t>
            </a:r>
          </a:p>
          <a:p>
            <a:pPr marL="55563" indent="-55563" fontAlgn="auto">
              <a:spcBef>
                <a:spcPts val="0"/>
              </a:spcBef>
              <a:spcAft>
                <a:spcPts val="0"/>
              </a:spcAft>
              <a:buFont typeface="Arial" pitchFamily="34" charset="0"/>
              <a:buChar char="•"/>
              <a:defRPr/>
            </a:pPr>
            <a:r>
              <a:rPr lang="en-US" sz="1050" dirty="0">
                <a:solidFill>
                  <a:schemeClr val="tx1"/>
                </a:solidFill>
              </a:rPr>
              <a:t>Validate vehicle modeling/simulation tools</a:t>
            </a:r>
          </a:p>
          <a:p>
            <a:pPr marL="55563" indent="-55563" fontAlgn="auto">
              <a:spcBef>
                <a:spcPts val="0"/>
              </a:spcBef>
              <a:spcAft>
                <a:spcPts val="0"/>
              </a:spcAft>
              <a:buFont typeface="Arial" pitchFamily="34" charset="0"/>
              <a:buChar char="•"/>
              <a:defRPr/>
            </a:pPr>
            <a:r>
              <a:rPr lang="en-US" sz="1050" dirty="0">
                <a:solidFill>
                  <a:schemeClr val="tx1"/>
                </a:solidFill>
              </a:rPr>
              <a:t>Collection of 112M miles of on-road operational vehicle test data by 2015</a:t>
            </a:r>
          </a:p>
        </p:txBody>
      </p:sp>
      <p:sp>
        <p:nvSpPr>
          <p:cNvPr id="15" name="Rectangle 14"/>
          <p:cNvSpPr/>
          <p:nvPr/>
        </p:nvSpPr>
        <p:spPr>
          <a:xfrm flipH="1">
            <a:off x="2849563" y="5157788"/>
            <a:ext cx="3260725" cy="1403350"/>
          </a:xfrm>
          <a:prstGeom prst="rect">
            <a:avLst/>
          </a:prstGeom>
          <a:solidFill>
            <a:schemeClr val="accent1">
              <a:lumMod val="75000"/>
              <a:alpha val="8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400" i="1" u="sng" dirty="0"/>
              <a:t>Codes &amp; Standards Development</a:t>
            </a:r>
          </a:p>
          <a:p>
            <a:pPr marL="55563" indent="-55563" fontAlgn="auto">
              <a:spcBef>
                <a:spcPts val="0"/>
              </a:spcBef>
              <a:spcAft>
                <a:spcPts val="0"/>
              </a:spcAft>
              <a:buFont typeface="Arial" pitchFamily="34" charset="0"/>
              <a:buChar char="•"/>
              <a:defRPr/>
            </a:pPr>
            <a:r>
              <a:rPr lang="en-US" sz="1050" dirty="0">
                <a:sym typeface="Wingdings" pitchFamily="2" charset="2"/>
              </a:rPr>
              <a:t>Development standards for grid-connected vehicle infrastructure, communication, testing, safety, etc.</a:t>
            </a:r>
          </a:p>
          <a:p>
            <a:pPr marL="55563" indent="-55563" fontAlgn="auto">
              <a:spcBef>
                <a:spcPts val="0"/>
              </a:spcBef>
              <a:spcAft>
                <a:spcPts val="0"/>
              </a:spcAft>
              <a:buFont typeface="Arial" pitchFamily="34" charset="0"/>
              <a:buChar char="•"/>
              <a:defRPr/>
            </a:pPr>
            <a:r>
              <a:rPr lang="en-US" sz="1050" dirty="0">
                <a:sym typeface="Wingdings" pitchFamily="2" charset="2"/>
              </a:rPr>
              <a:t>Eliminate barriers &amp; smooth transition of advanced technologies</a:t>
            </a:r>
          </a:p>
        </p:txBody>
      </p:sp>
      <p:sp>
        <p:nvSpPr>
          <p:cNvPr id="16" name="Rectangle 15"/>
          <p:cNvSpPr/>
          <p:nvPr/>
        </p:nvSpPr>
        <p:spPr>
          <a:xfrm>
            <a:off x="5983288" y="3641725"/>
            <a:ext cx="2716212" cy="1219200"/>
          </a:xfrm>
          <a:prstGeom prst="rect">
            <a:avLst/>
          </a:prstGeom>
          <a:solidFill>
            <a:srgbClr val="948A54">
              <a:alpha val="85000"/>
            </a:srgb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400" i="1" u="sng" dirty="0"/>
              <a:t> Vehicle Systems Optimization</a:t>
            </a:r>
          </a:p>
          <a:p>
            <a:pPr marL="55563" indent="-55563" fontAlgn="auto">
              <a:spcBef>
                <a:spcPts val="0"/>
              </a:spcBef>
              <a:spcAft>
                <a:spcPts val="0"/>
              </a:spcAft>
              <a:buFont typeface="Arial" pitchFamily="34" charset="0"/>
              <a:buChar char="•"/>
              <a:defRPr/>
            </a:pPr>
            <a:r>
              <a:rPr lang="en-US" sz="1050" dirty="0"/>
              <a:t>Reduce auxiliary and parasitic loads that significantly affect vehicle efficiency</a:t>
            </a:r>
          </a:p>
          <a:p>
            <a:pPr marL="55563" indent="-55563" fontAlgn="auto">
              <a:spcBef>
                <a:spcPts val="0"/>
              </a:spcBef>
              <a:spcAft>
                <a:spcPts val="0"/>
              </a:spcAft>
              <a:buFont typeface="Arial" pitchFamily="34" charset="0"/>
              <a:buChar char="•"/>
              <a:defRPr/>
            </a:pPr>
            <a:r>
              <a:rPr lang="en-US" sz="1050" dirty="0"/>
              <a:t>Speed introduction of wireless and other charging solutions</a:t>
            </a:r>
          </a:p>
        </p:txBody>
      </p:sp>
      <p:sp>
        <p:nvSpPr>
          <p:cNvPr id="24" name="Title 2"/>
          <p:cNvSpPr txBox="1">
            <a:spLocks/>
          </p:cNvSpPr>
          <p:nvPr/>
        </p:nvSpPr>
        <p:spPr bwMode="auto">
          <a:xfrm>
            <a:off x="379413" y="0"/>
            <a:ext cx="4343400" cy="760413"/>
          </a:xfrm>
          <a:prstGeom prst="rect">
            <a:avLst/>
          </a:prstGeom>
          <a:noFill/>
          <a:ln w="9525">
            <a:noFill/>
            <a:miter lim="800000"/>
            <a:headEnd/>
            <a:tailEnd/>
          </a:ln>
        </p:spPr>
        <p:txBody>
          <a:bodyPr anchor="ctr"/>
          <a:lstStyle/>
          <a:p>
            <a:pPr algn="r" eaLnBrk="0" fontAlgn="auto" hangingPunct="0">
              <a:lnSpc>
                <a:spcPts val="2800"/>
              </a:lnSpc>
              <a:spcBef>
                <a:spcPts val="0"/>
              </a:spcBef>
              <a:spcAft>
                <a:spcPts val="0"/>
              </a:spcAft>
              <a:defRPr/>
            </a:pPr>
            <a:r>
              <a:rPr lang="en-US" sz="2400" dirty="0">
                <a:solidFill>
                  <a:schemeClr val="bg1"/>
                </a:solidFill>
                <a:latin typeface="+mj-lt"/>
                <a:cs typeface="Arial Narrow"/>
              </a:rPr>
              <a:t>Vehicle &amp; Systems Simulation &amp; Testing </a:t>
            </a:r>
            <a:r>
              <a:rPr lang="en-US" sz="2400" dirty="0">
                <a:solidFill>
                  <a:schemeClr val="bg1"/>
                </a:solidFill>
                <a:latin typeface="+mj-lt"/>
                <a:ea typeface="ＭＳ Ｐゴシック"/>
                <a:cs typeface="ＭＳ Ｐゴシック"/>
              </a:rPr>
              <a:t>Missions</a:t>
            </a:r>
          </a:p>
        </p:txBody>
      </p:sp>
      <p:sp>
        <p:nvSpPr>
          <p:cNvPr id="22" name="Regular Pentagon 21"/>
          <p:cNvSpPr/>
          <p:nvPr/>
        </p:nvSpPr>
        <p:spPr>
          <a:xfrm>
            <a:off x="2974975" y="2359025"/>
            <a:ext cx="2974975" cy="2524125"/>
          </a:xfrm>
          <a:prstGeom prst="pentagon">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en-US" sz="1400" u="sng" dirty="0">
                <a:solidFill>
                  <a:srgbClr val="000000"/>
                </a:solidFill>
              </a:rPr>
              <a:t>Stakeholders &amp; Partners</a:t>
            </a:r>
          </a:p>
          <a:p>
            <a:pPr algn="ctr" fontAlgn="auto">
              <a:spcBef>
                <a:spcPts val="0"/>
              </a:spcBef>
              <a:spcAft>
                <a:spcPts val="0"/>
              </a:spcAft>
              <a:defRPr/>
            </a:pPr>
            <a:r>
              <a:rPr lang="en-US" sz="1100" dirty="0">
                <a:solidFill>
                  <a:srgbClr val="000000"/>
                </a:solidFill>
              </a:rPr>
              <a:t>Grant Recipients</a:t>
            </a:r>
          </a:p>
          <a:p>
            <a:pPr algn="ctr" fontAlgn="auto">
              <a:spcBef>
                <a:spcPts val="0"/>
              </a:spcBef>
              <a:spcAft>
                <a:spcPts val="0"/>
              </a:spcAft>
              <a:defRPr/>
            </a:pPr>
            <a:r>
              <a:rPr lang="en-US" sz="1100" dirty="0">
                <a:solidFill>
                  <a:srgbClr val="000000"/>
                </a:solidFill>
              </a:rPr>
              <a:t>OEMs</a:t>
            </a:r>
          </a:p>
          <a:p>
            <a:pPr algn="ctr" fontAlgn="auto">
              <a:spcBef>
                <a:spcPts val="0"/>
              </a:spcBef>
              <a:spcAft>
                <a:spcPts val="0"/>
              </a:spcAft>
              <a:defRPr/>
            </a:pPr>
            <a:r>
              <a:rPr lang="en-US" sz="1100" dirty="0">
                <a:solidFill>
                  <a:srgbClr val="000000"/>
                </a:solidFill>
              </a:rPr>
              <a:t>Utilities</a:t>
            </a:r>
          </a:p>
          <a:p>
            <a:pPr algn="ctr" fontAlgn="auto">
              <a:spcBef>
                <a:spcPts val="0"/>
              </a:spcBef>
              <a:spcAft>
                <a:spcPts val="0"/>
              </a:spcAft>
              <a:defRPr/>
            </a:pPr>
            <a:r>
              <a:rPr lang="en-US" sz="1100" dirty="0">
                <a:solidFill>
                  <a:srgbClr val="000000"/>
                </a:solidFill>
              </a:rPr>
              <a:t>Consumers</a:t>
            </a:r>
          </a:p>
          <a:p>
            <a:pPr algn="ctr" fontAlgn="auto">
              <a:spcBef>
                <a:spcPts val="0"/>
              </a:spcBef>
              <a:spcAft>
                <a:spcPts val="0"/>
              </a:spcAft>
              <a:defRPr/>
            </a:pPr>
            <a:r>
              <a:rPr lang="en-US" sz="1100" dirty="0">
                <a:solidFill>
                  <a:srgbClr val="000000"/>
                </a:solidFill>
              </a:rPr>
              <a:t>Fleet Owners</a:t>
            </a:r>
          </a:p>
          <a:p>
            <a:pPr algn="ctr" fontAlgn="auto">
              <a:spcBef>
                <a:spcPts val="0"/>
              </a:spcBef>
              <a:spcAft>
                <a:spcPts val="0"/>
              </a:spcAft>
              <a:defRPr/>
            </a:pPr>
            <a:r>
              <a:rPr lang="en-US" sz="1100" dirty="0">
                <a:solidFill>
                  <a:srgbClr val="000000"/>
                </a:solidFill>
              </a:rPr>
              <a:t>VTP Programs</a:t>
            </a:r>
          </a:p>
          <a:p>
            <a:pPr algn="ctr" fontAlgn="auto">
              <a:spcBef>
                <a:spcPts val="0"/>
              </a:spcBef>
              <a:spcAft>
                <a:spcPts val="0"/>
              </a:spcAft>
              <a:defRPr/>
            </a:pPr>
            <a:r>
              <a:rPr lang="en-US" sz="1100" dirty="0">
                <a:solidFill>
                  <a:srgbClr val="000000"/>
                </a:solidFill>
              </a:rPr>
              <a:t>DOE Programs</a:t>
            </a:r>
          </a:p>
          <a:p>
            <a:pPr algn="ctr" fontAlgn="auto">
              <a:spcBef>
                <a:spcPts val="0"/>
              </a:spcBef>
              <a:spcAft>
                <a:spcPts val="0"/>
              </a:spcAft>
              <a:defRPr/>
            </a:pPr>
            <a:r>
              <a:rPr lang="en-US" sz="1100" dirty="0">
                <a:solidFill>
                  <a:srgbClr val="000000"/>
                </a:solidFill>
              </a:rPr>
              <a:t>Policy Makers </a:t>
            </a:r>
          </a:p>
          <a:p>
            <a:pPr algn="ctr" fontAlgn="auto">
              <a:spcBef>
                <a:spcPts val="0"/>
              </a:spcBef>
              <a:spcAft>
                <a:spcPts val="0"/>
              </a:spcAft>
              <a:defRPr/>
            </a:pPr>
            <a:endParaRPr lang="en-US" dirty="0">
              <a:solidFill>
                <a:srgbClr val="000000"/>
              </a:solidFill>
            </a:endParaRPr>
          </a:p>
        </p:txBody>
      </p:sp>
      <p:sp>
        <p:nvSpPr>
          <p:cNvPr id="23" name="Left-Right Arrow 22"/>
          <p:cNvSpPr/>
          <p:nvPr/>
        </p:nvSpPr>
        <p:spPr>
          <a:xfrm rot="18735798">
            <a:off x="5106194" y="2670969"/>
            <a:ext cx="673100" cy="312738"/>
          </a:xfrm>
          <a:prstGeom prst="leftRightArrow">
            <a:avLst/>
          </a:prstGeom>
          <a:gradFill>
            <a:gsLst>
              <a:gs pos="0">
                <a:schemeClr val="accent1">
                  <a:tint val="100000"/>
                  <a:shade val="100000"/>
                  <a:satMod val="130000"/>
                  <a:alpha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8" name="Left-Right Arrow 27"/>
          <p:cNvSpPr/>
          <p:nvPr/>
        </p:nvSpPr>
        <p:spPr>
          <a:xfrm rot="3074913">
            <a:off x="3136106" y="2666207"/>
            <a:ext cx="674687" cy="311150"/>
          </a:xfrm>
          <a:prstGeom prst="leftRightArrow">
            <a:avLst/>
          </a:prstGeom>
          <a:gradFill>
            <a:gsLst>
              <a:gs pos="0">
                <a:schemeClr val="accent1">
                  <a:tint val="100000"/>
                  <a:shade val="100000"/>
                  <a:satMod val="130000"/>
                  <a:alpha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9" name="Left-Right Arrow 28"/>
          <p:cNvSpPr/>
          <p:nvPr/>
        </p:nvSpPr>
        <p:spPr>
          <a:xfrm rot="1067816">
            <a:off x="5524500" y="3997325"/>
            <a:ext cx="520700" cy="311150"/>
          </a:xfrm>
          <a:prstGeom prst="leftRightArrow">
            <a:avLst/>
          </a:prstGeom>
          <a:gradFill>
            <a:gsLst>
              <a:gs pos="0">
                <a:schemeClr val="accent1">
                  <a:tint val="100000"/>
                  <a:shade val="100000"/>
                  <a:satMod val="130000"/>
                  <a:alpha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 name="Left-Right Arrow 29"/>
          <p:cNvSpPr/>
          <p:nvPr/>
        </p:nvSpPr>
        <p:spPr>
          <a:xfrm rot="20209387">
            <a:off x="2879725" y="4135438"/>
            <a:ext cx="522288" cy="312737"/>
          </a:xfrm>
          <a:prstGeom prst="leftRightArrow">
            <a:avLst/>
          </a:prstGeom>
          <a:gradFill>
            <a:gsLst>
              <a:gs pos="0">
                <a:schemeClr val="accent1">
                  <a:tint val="100000"/>
                  <a:shade val="100000"/>
                  <a:satMod val="130000"/>
                  <a:alpha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1" name="Left-Right Arrow 30"/>
          <p:cNvSpPr/>
          <p:nvPr/>
        </p:nvSpPr>
        <p:spPr>
          <a:xfrm rot="16200000">
            <a:off x="4215607" y="4785519"/>
            <a:ext cx="520700" cy="312737"/>
          </a:xfrm>
          <a:prstGeom prst="leftRightArrow">
            <a:avLst/>
          </a:prstGeom>
          <a:gradFill>
            <a:gsLst>
              <a:gs pos="0">
                <a:schemeClr val="accent1">
                  <a:tint val="100000"/>
                  <a:shade val="100000"/>
                  <a:satMod val="130000"/>
                  <a:alpha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2" name="TextBox 31"/>
          <p:cNvSpPr txBox="1"/>
          <p:nvPr/>
        </p:nvSpPr>
        <p:spPr>
          <a:xfrm>
            <a:off x="577850" y="5943600"/>
            <a:ext cx="914400" cy="914400"/>
          </a:xfrm>
          <a:prstGeom prst="rect">
            <a:avLst/>
          </a:prstGeom>
        </p:spPr>
        <p:txBody>
          <a:bodyPr wrap="none">
            <a:normAutofit/>
          </a:bodyPr>
          <a:lstStyle/>
          <a:p>
            <a:pPr fontAlgn="auto">
              <a:spcBef>
                <a:spcPct val="20000"/>
              </a:spcBef>
              <a:spcAft>
                <a:spcPts val="0"/>
              </a:spcAft>
              <a:buFont typeface="Arial"/>
              <a:buNone/>
              <a:defRPr/>
            </a:pPr>
            <a:endParaRPr lang="en-US" sz="2323" b="1" dirty="0">
              <a:solidFill>
                <a:srgbClr val="FFFFFF"/>
              </a:solidFill>
              <a:latin typeface="Arial Narrow"/>
              <a:cs typeface="Arial Narrow"/>
            </a:endParaRPr>
          </a:p>
        </p:txBody>
      </p:sp>
      <p:sp>
        <p:nvSpPr>
          <p:cNvPr id="33" name="TextBox 32"/>
          <p:cNvSpPr txBox="1"/>
          <p:nvPr/>
        </p:nvSpPr>
        <p:spPr>
          <a:xfrm>
            <a:off x="658813" y="5943600"/>
            <a:ext cx="914400" cy="914400"/>
          </a:xfrm>
          <a:prstGeom prst="rect">
            <a:avLst/>
          </a:prstGeom>
        </p:spPr>
        <p:txBody>
          <a:bodyPr wrap="none">
            <a:normAutofit/>
          </a:bodyPr>
          <a:lstStyle/>
          <a:p>
            <a:pPr fontAlgn="auto">
              <a:spcBef>
                <a:spcPct val="20000"/>
              </a:spcBef>
              <a:spcAft>
                <a:spcPts val="0"/>
              </a:spcAft>
              <a:buFont typeface="Arial"/>
              <a:buNone/>
              <a:defRPr/>
            </a:pPr>
            <a:endParaRPr lang="en-US" sz="2323" b="1" dirty="0">
              <a:solidFill>
                <a:srgbClr val="FFFFFF"/>
              </a:solidFill>
              <a:latin typeface="Arial Narrow"/>
              <a:cs typeface="Arial Narrow"/>
            </a:endParaRPr>
          </a:p>
        </p:txBody>
      </p:sp>
      <p:sp>
        <p:nvSpPr>
          <p:cNvPr id="34" name="TextBox 33"/>
          <p:cNvSpPr txBox="1"/>
          <p:nvPr/>
        </p:nvSpPr>
        <p:spPr>
          <a:xfrm>
            <a:off x="954088" y="1035050"/>
            <a:ext cx="6953250" cy="417513"/>
          </a:xfrm>
          <a:prstGeom prst="rect">
            <a:avLst/>
          </a:prstGeom>
          <a:noFill/>
        </p:spPr>
        <p:txBody>
          <a:bodyPr>
            <a:normAutofit fontScale="70000" lnSpcReduction="20000"/>
          </a:bodyPr>
          <a:lstStyle/>
          <a:p>
            <a:pPr fontAlgn="auto">
              <a:spcBef>
                <a:spcPct val="20000"/>
              </a:spcBef>
              <a:spcAft>
                <a:spcPts val="0"/>
              </a:spcAft>
              <a:buFont typeface="Arial"/>
              <a:buNone/>
              <a:defRPr/>
            </a:pPr>
            <a:r>
              <a:rPr lang="en-US" sz="2323" b="1" i="1" dirty="0">
                <a:latin typeface="Arial Narrow"/>
                <a:cs typeface="Arial Narrow"/>
              </a:rPr>
              <a:t>Focus Areas engage stakeholders &amp; partners  to provide enablers &amp; remove barriers </a:t>
            </a:r>
          </a:p>
        </p:txBody>
      </p:sp>
      <p:sp>
        <p:nvSpPr>
          <p:cNvPr id="18" name="Left-Right Arrow 17"/>
          <p:cNvSpPr/>
          <p:nvPr/>
        </p:nvSpPr>
        <p:spPr>
          <a:xfrm>
            <a:off x="3317875" y="1936750"/>
            <a:ext cx="2319338" cy="388938"/>
          </a:xfrm>
          <a:prstGeom prst="leftRightArrow">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Left-Right Arrow 18"/>
          <p:cNvSpPr/>
          <p:nvPr/>
        </p:nvSpPr>
        <p:spPr>
          <a:xfrm rot="3975116">
            <a:off x="6455569" y="3018631"/>
            <a:ext cx="914400" cy="388938"/>
          </a:xfrm>
          <a:prstGeom prst="leftRightArrow">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Left-Right Arrow 19"/>
          <p:cNvSpPr/>
          <p:nvPr/>
        </p:nvSpPr>
        <p:spPr>
          <a:xfrm rot="6604814">
            <a:off x="1273969" y="2955132"/>
            <a:ext cx="1000125" cy="388937"/>
          </a:xfrm>
          <a:prstGeom prst="leftRightArrow">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 name="Left-Right Arrow 24"/>
          <p:cNvSpPr/>
          <p:nvPr/>
        </p:nvSpPr>
        <p:spPr>
          <a:xfrm rot="2542842">
            <a:off x="1655763" y="5194300"/>
            <a:ext cx="1370012" cy="388938"/>
          </a:xfrm>
          <a:prstGeom prst="leftRightArrow">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 name="Left-Right Arrow 25"/>
          <p:cNvSpPr/>
          <p:nvPr/>
        </p:nvSpPr>
        <p:spPr>
          <a:xfrm rot="8632872">
            <a:off x="6011863" y="5167313"/>
            <a:ext cx="1462087" cy="390525"/>
          </a:xfrm>
          <a:prstGeom prst="leftRightArrow">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 name="TextBox 26"/>
          <p:cNvSpPr txBox="1"/>
          <p:nvPr/>
        </p:nvSpPr>
        <p:spPr>
          <a:xfrm>
            <a:off x="692727" y="734292"/>
            <a:ext cx="7536873" cy="623454"/>
          </a:xfrm>
          <a:prstGeom prst="rect">
            <a:avLst/>
          </a:prstGeom>
        </p:spPr>
        <p:style>
          <a:lnRef idx="0">
            <a:schemeClr val="accent3"/>
          </a:lnRef>
          <a:fillRef idx="3">
            <a:schemeClr val="accent3"/>
          </a:fillRef>
          <a:effectRef idx="3">
            <a:schemeClr val="accent3"/>
          </a:effectRef>
          <a:fontRef idx="minor">
            <a:schemeClr val="lt1"/>
          </a:fontRef>
        </p:style>
        <p:txBody>
          <a:bodyPr>
            <a:normAutofit/>
          </a:bodyPr>
          <a:lstStyle/>
          <a:p>
            <a:pPr algn="ctr" fontAlgn="auto">
              <a:spcBef>
                <a:spcPct val="20000"/>
              </a:spcBef>
              <a:spcAft>
                <a:spcPts val="0"/>
              </a:spcAft>
              <a:defRPr/>
            </a:pPr>
            <a:r>
              <a:rPr lang="en-US" sz="1600" b="1" dirty="0">
                <a:solidFill>
                  <a:srgbClr val="7030A0"/>
                </a:solidFill>
                <a:latin typeface="Arial Narrow"/>
                <a:cs typeface="Arial Narrow"/>
              </a:rPr>
              <a:t>Focus Area activities provide direct and indirect support for evolution of high efficiency vehicles as real world product offerings</a:t>
            </a:r>
          </a:p>
          <a:p>
            <a:pPr fontAlgn="auto">
              <a:spcBef>
                <a:spcPct val="20000"/>
              </a:spcBef>
              <a:spcAft>
                <a:spcPts val="0"/>
              </a:spcAft>
              <a:defRPr/>
            </a:pPr>
            <a:endParaRPr lang="en-US" sz="2323" b="1" dirty="0">
              <a:latin typeface="Arial Narrow"/>
              <a:cs typeface="Arial Narrow"/>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ppt_x"/>
                                          </p:val>
                                        </p:tav>
                                        <p:tav tm="100000">
                                          <p:val>
                                            <p:strVal val="#ppt_x"/>
                                          </p:val>
                                        </p:tav>
                                      </p:tavLst>
                                    </p:anim>
                                    <p:anim calcmode="lin" valueType="num">
                                      <p:cBhvr additive="base">
                                        <p:cTn id="18" dur="500" fill="hold"/>
                                        <p:tgtEl>
                                          <p:spTgt spid="25"/>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ppt_x"/>
                                          </p:val>
                                        </p:tav>
                                        <p:tav tm="100000">
                                          <p:val>
                                            <p:strVal val="#ppt_x"/>
                                          </p:val>
                                        </p:tav>
                                      </p:tavLst>
                                    </p:anim>
                                    <p:anim calcmode="lin" valueType="num">
                                      <p:cBhvr additive="base">
                                        <p:cTn id="23" dur="500" fill="hold"/>
                                        <p:tgtEl>
                                          <p:spTgt spid="26"/>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2">
                                            <p:bg/>
                                          </p:spTgt>
                                        </p:tgtEl>
                                        <p:attrNameLst>
                                          <p:attrName>style.visibility</p:attrName>
                                        </p:attrNameLst>
                                      </p:cBhvr>
                                      <p:to>
                                        <p:strVal val="visible"/>
                                      </p:to>
                                    </p:set>
                                    <p:animEffect transition="in" filter="fade">
                                      <p:cBhvr>
                                        <p:cTn id="32" dur="500"/>
                                        <p:tgtEl>
                                          <p:spTgt spid="22">
                                            <p:bg/>
                                          </p:spTgt>
                                        </p:tgtEl>
                                      </p:cBhvr>
                                    </p:animEffect>
                                  </p:childTnLst>
                                </p:cTn>
                              </p:par>
                            </p:childTnLst>
                          </p:cTn>
                        </p:par>
                        <p:par>
                          <p:cTn id="33" fill="hold" nodeType="afterGroup">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2">
                                            <p:txEl>
                                              <p:pRg st="0" end="0"/>
                                            </p:txEl>
                                          </p:spTgt>
                                        </p:tgtEl>
                                        <p:attrNameLst>
                                          <p:attrName>style.visibility</p:attrName>
                                        </p:attrNameLst>
                                      </p:cBhvr>
                                      <p:to>
                                        <p:strVal val="visible"/>
                                      </p:to>
                                    </p:set>
                                    <p:animEffect transition="in" filter="fade">
                                      <p:cBhvr>
                                        <p:cTn id="36" dur="500"/>
                                        <p:tgtEl>
                                          <p:spTgt spid="22">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2">
                                            <p:txEl>
                                              <p:pRg st="1" end="1"/>
                                            </p:txEl>
                                          </p:spTgt>
                                        </p:tgtEl>
                                        <p:attrNameLst>
                                          <p:attrName>style.visibility</p:attrName>
                                        </p:attrNameLst>
                                      </p:cBhvr>
                                      <p:to>
                                        <p:strVal val="visible"/>
                                      </p:to>
                                    </p:set>
                                    <p:animEffect transition="in" filter="fade">
                                      <p:cBhvr>
                                        <p:cTn id="41" dur="500"/>
                                        <p:tgtEl>
                                          <p:spTgt spid="22">
                                            <p:txEl>
                                              <p:pRg st="1" end="1"/>
                                            </p:txEl>
                                          </p:spTgt>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22">
                                            <p:txEl>
                                              <p:pRg st="2" end="2"/>
                                            </p:txEl>
                                          </p:spTgt>
                                        </p:tgtEl>
                                        <p:attrNameLst>
                                          <p:attrName>style.visibility</p:attrName>
                                        </p:attrNameLst>
                                      </p:cBhvr>
                                      <p:to>
                                        <p:strVal val="visible"/>
                                      </p:to>
                                    </p:set>
                                    <p:animEffect transition="in" filter="fade">
                                      <p:cBhvr>
                                        <p:cTn id="45" dur="500"/>
                                        <p:tgtEl>
                                          <p:spTgt spid="22">
                                            <p:txEl>
                                              <p:pRg st="2" end="2"/>
                                            </p:txEl>
                                          </p:spTgt>
                                        </p:tgtEl>
                                      </p:cBhvr>
                                    </p:animEffect>
                                  </p:childTnLst>
                                </p:cTn>
                              </p:par>
                            </p:childTnLst>
                          </p:cTn>
                        </p:par>
                        <p:par>
                          <p:cTn id="46" fill="hold" nodeType="afterGroup">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22">
                                            <p:txEl>
                                              <p:pRg st="3" end="3"/>
                                            </p:txEl>
                                          </p:spTgt>
                                        </p:tgtEl>
                                        <p:attrNameLst>
                                          <p:attrName>style.visibility</p:attrName>
                                        </p:attrNameLst>
                                      </p:cBhvr>
                                      <p:to>
                                        <p:strVal val="visible"/>
                                      </p:to>
                                    </p:set>
                                    <p:animEffect transition="in" filter="fade">
                                      <p:cBhvr>
                                        <p:cTn id="49" dur="500"/>
                                        <p:tgtEl>
                                          <p:spTgt spid="22">
                                            <p:txEl>
                                              <p:pRg st="3" end="3"/>
                                            </p:txEl>
                                          </p:spTgt>
                                        </p:tgtEl>
                                      </p:cBhvr>
                                    </p:animEffect>
                                  </p:childTnLst>
                                </p:cTn>
                              </p:par>
                            </p:childTnLst>
                          </p:cTn>
                        </p:par>
                        <p:par>
                          <p:cTn id="50" fill="hold" nodeType="afterGroup">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22">
                                            <p:txEl>
                                              <p:pRg st="4" end="4"/>
                                            </p:txEl>
                                          </p:spTgt>
                                        </p:tgtEl>
                                        <p:attrNameLst>
                                          <p:attrName>style.visibility</p:attrName>
                                        </p:attrNameLst>
                                      </p:cBhvr>
                                      <p:to>
                                        <p:strVal val="visible"/>
                                      </p:to>
                                    </p:set>
                                    <p:animEffect transition="in" filter="fade">
                                      <p:cBhvr>
                                        <p:cTn id="53" dur="500"/>
                                        <p:tgtEl>
                                          <p:spTgt spid="22">
                                            <p:txEl>
                                              <p:pRg st="4" end="4"/>
                                            </p:txEl>
                                          </p:spTgt>
                                        </p:tgtEl>
                                      </p:cBhvr>
                                    </p:animEffect>
                                  </p:childTnLst>
                                </p:cTn>
                              </p:par>
                            </p:childTnLst>
                          </p:cTn>
                        </p:par>
                        <p:par>
                          <p:cTn id="54" fill="hold">
                            <p:stCondLst>
                              <p:cond delay="2000"/>
                            </p:stCondLst>
                            <p:childTnLst>
                              <p:par>
                                <p:cTn id="55" presetID="10" presetClass="entr" presetSubtype="0" fill="hold" grpId="0" nodeType="afterEffect">
                                  <p:stCondLst>
                                    <p:cond delay="0"/>
                                  </p:stCondLst>
                                  <p:childTnLst>
                                    <p:set>
                                      <p:cBhvr>
                                        <p:cTn id="56" dur="1" fill="hold">
                                          <p:stCondLst>
                                            <p:cond delay="0"/>
                                          </p:stCondLst>
                                        </p:cTn>
                                        <p:tgtEl>
                                          <p:spTgt spid="22">
                                            <p:txEl>
                                              <p:pRg st="5" end="5"/>
                                            </p:txEl>
                                          </p:spTgt>
                                        </p:tgtEl>
                                        <p:attrNameLst>
                                          <p:attrName>style.visibility</p:attrName>
                                        </p:attrNameLst>
                                      </p:cBhvr>
                                      <p:to>
                                        <p:strVal val="visible"/>
                                      </p:to>
                                    </p:set>
                                    <p:animEffect transition="in" filter="fade">
                                      <p:cBhvr>
                                        <p:cTn id="57" dur="500"/>
                                        <p:tgtEl>
                                          <p:spTgt spid="22">
                                            <p:txEl>
                                              <p:pRg st="5" end="5"/>
                                            </p:txEl>
                                          </p:spTgt>
                                        </p:tgtEl>
                                      </p:cBhvr>
                                    </p:animEffect>
                                  </p:childTnLst>
                                </p:cTn>
                              </p:par>
                            </p:childTnLst>
                          </p:cTn>
                        </p:par>
                        <p:par>
                          <p:cTn id="58" fill="hold" nodeType="afterGroup">
                            <p:stCondLst>
                              <p:cond delay="2500"/>
                            </p:stCondLst>
                            <p:childTnLst>
                              <p:par>
                                <p:cTn id="59" presetID="10" presetClass="entr" presetSubtype="0" fill="hold" grpId="0" nodeType="afterEffect">
                                  <p:stCondLst>
                                    <p:cond delay="0"/>
                                  </p:stCondLst>
                                  <p:childTnLst>
                                    <p:set>
                                      <p:cBhvr>
                                        <p:cTn id="60" dur="1" fill="hold">
                                          <p:stCondLst>
                                            <p:cond delay="0"/>
                                          </p:stCondLst>
                                        </p:cTn>
                                        <p:tgtEl>
                                          <p:spTgt spid="22">
                                            <p:txEl>
                                              <p:pRg st="6" end="6"/>
                                            </p:txEl>
                                          </p:spTgt>
                                        </p:tgtEl>
                                        <p:attrNameLst>
                                          <p:attrName>style.visibility</p:attrName>
                                        </p:attrNameLst>
                                      </p:cBhvr>
                                      <p:to>
                                        <p:strVal val="visible"/>
                                      </p:to>
                                    </p:set>
                                    <p:animEffect transition="in" filter="fade">
                                      <p:cBhvr>
                                        <p:cTn id="61" dur="500"/>
                                        <p:tgtEl>
                                          <p:spTgt spid="22">
                                            <p:txEl>
                                              <p:pRg st="6" end="6"/>
                                            </p:txEl>
                                          </p:spTgt>
                                        </p:tgtEl>
                                      </p:cBhvr>
                                    </p:animEffect>
                                  </p:childTnLst>
                                </p:cTn>
                              </p:par>
                            </p:childTnLst>
                          </p:cTn>
                        </p:par>
                        <p:par>
                          <p:cTn id="62" fill="hold" nodeType="afterGroup">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22">
                                            <p:txEl>
                                              <p:pRg st="7" end="7"/>
                                            </p:txEl>
                                          </p:spTgt>
                                        </p:tgtEl>
                                        <p:attrNameLst>
                                          <p:attrName>style.visibility</p:attrName>
                                        </p:attrNameLst>
                                      </p:cBhvr>
                                      <p:to>
                                        <p:strVal val="visible"/>
                                      </p:to>
                                    </p:set>
                                    <p:animEffect transition="in" filter="fade">
                                      <p:cBhvr>
                                        <p:cTn id="65" dur="500"/>
                                        <p:tgtEl>
                                          <p:spTgt spid="22">
                                            <p:txEl>
                                              <p:pRg st="7" end="7"/>
                                            </p:txEl>
                                          </p:spTgt>
                                        </p:tgtEl>
                                      </p:cBhvr>
                                    </p:animEffect>
                                  </p:childTnLst>
                                </p:cTn>
                              </p:par>
                            </p:childTnLst>
                          </p:cTn>
                        </p:par>
                        <p:par>
                          <p:cTn id="66" fill="hold" nodeType="afterGroup">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22">
                                            <p:txEl>
                                              <p:pRg st="8" end="8"/>
                                            </p:txEl>
                                          </p:spTgt>
                                        </p:tgtEl>
                                        <p:attrNameLst>
                                          <p:attrName>style.visibility</p:attrName>
                                        </p:attrNameLst>
                                      </p:cBhvr>
                                      <p:to>
                                        <p:strVal val="visible"/>
                                      </p:to>
                                    </p:set>
                                    <p:animEffect transition="in" filter="fade">
                                      <p:cBhvr>
                                        <p:cTn id="69" dur="500"/>
                                        <p:tgtEl>
                                          <p:spTgt spid="22">
                                            <p:txEl>
                                              <p:pRg st="8" end="8"/>
                                            </p:txEl>
                                          </p:spTgt>
                                        </p:tgtEl>
                                      </p:cBhvr>
                                    </p:animEffect>
                                  </p:childTnLst>
                                </p:cTn>
                              </p:par>
                              <p:par>
                                <p:cTn id="70" presetID="10" presetClass="exit" presetSubtype="0" fill="hold" grpId="1" nodeType="withEffect">
                                  <p:stCondLst>
                                    <p:cond delay="0"/>
                                  </p:stCondLst>
                                  <p:childTnLst>
                                    <p:animEffect transition="out" filter="fade">
                                      <p:cBhvr>
                                        <p:cTn id="71" dur="3000"/>
                                        <p:tgtEl>
                                          <p:spTgt spid="20"/>
                                        </p:tgtEl>
                                      </p:cBhvr>
                                    </p:animEffect>
                                    <p:set>
                                      <p:cBhvr>
                                        <p:cTn id="72" dur="1" fill="hold">
                                          <p:stCondLst>
                                            <p:cond delay="2999"/>
                                          </p:stCondLst>
                                        </p:cTn>
                                        <p:tgtEl>
                                          <p:spTgt spid="20"/>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3000"/>
                                        <p:tgtEl>
                                          <p:spTgt spid="18"/>
                                        </p:tgtEl>
                                      </p:cBhvr>
                                    </p:animEffect>
                                    <p:set>
                                      <p:cBhvr>
                                        <p:cTn id="75" dur="1" fill="hold">
                                          <p:stCondLst>
                                            <p:cond delay="2999"/>
                                          </p:stCondLst>
                                        </p:cTn>
                                        <p:tgtEl>
                                          <p:spTgt spid="18"/>
                                        </p:tgtEl>
                                        <p:attrNameLst>
                                          <p:attrName>style.visibility</p:attrName>
                                        </p:attrNameLst>
                                      </p:cBhvr>
                                      <p:to>
                                        <p:strVal val="hidden"/>
                                      </p:to>
                                    </p:set>
                                  </p:childTnLst>
                                </p:cTn>
                              </p:par>
                              <p:par>
                                <p:cTn id="76" presetID="10" presetClass="exit" presetSubtype="0" fill="hold" grpId="1" nodeType="withEffect">
                                  <p:stCondLst>
                                    <p:cond delay="0"/>
                                  </p:stCondLst>
                                  <p:childTnLst>
                                    <p:animEffect transition="out" filter="fade">
                                      <p:cBhvr>
                                        <p:cTn id="77" dur="3000"/>
                                        <p:tgtEl>
                                          <p:spTgt spid="19"/>
                                        </p:tgtEl>
                                      </p:cBhvr>
                                    </p:animEffect>
                                    <p:set>
                                      <p:cBhvr>
                                        <p:cTn id="78" dur="1" fill="hold">
                                          <p:stCondLst>
                                            <p:cond delay="2999"/>
                                          </p:stCondLst>
                                        </p:cTn>
                                        <p:tgtEl>
                                          <p:spTgt spid="19"/>
                                        </p:tgtEl>
                                        <p:attrNameLst>
                                          <p:attrName>style.visibility</p:attrName>
                                        </p:attrNameLst>
                                      </p:cBhvr>
                                      <p:to>
                                        <p:strVal val="hidden"/>
                                      </p:to>
                                    </p:set>
                                  </p:childTnLst>
                                </p:cTn>
                              </p:par>
                              <p:par>
                                <p:cTn id="79" presetID="10" presetClass="exit" presetSubtype="0" fill="hold" grpId="1" nodeType="withEffect">
                                  <p:stCondLst>
                                    <p:cond delay="0"/>
                                  </p:stCondLst>
                                  <p:childTnLst>
                                    <p:animEffect transition="out" filter="fade">
                                      <p:cBhvr>
                                        <p:cTn id="80" dur="3000"/>
                                        <p:tgtEl>
                                          <p:spTgt spid="26"/>
                                        </p:tgtEl>
                                      </p:cBhvr>
                                    </p:animEffect>
                                    <p:set>
                                      <p:cBhvr>
                                        <p:cTn id="81" dur="1" fill="hold">
                                          <p:stCondLst>
                                            <p:cond delay="2999"/>
                                          </p:stCondLst>
                                        </p:cTn>
                                        <p:tgtEl>
                                          <p:spTgt spid="26"/>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3000"/>
                                        <p:tgtEl>
                                          <p:spTgt spid="25"/>
                                        </p:tgtEl>
                                      </p:cBhvr>
                                    </p:animEffect>
                                    <p:set>
                                      <p:cBhvr>
                                        <p:cTn id="84" dur="1" fill="hold">
                                          <p:stCondLst>
                                            <p:cond delay="2999"/>
                                          </p:stCondLst>
                                        </p:cTn>
                                        <p:tgtEl>
                                          <p:spTgt spid="25"/>
                                        </p:tgtEl>
                                        <p:attrNameLst>
                                          <p:attrName>style.visibility</p:attrName>
                                        </p:attrNameLst>
                                      </p:cBhvr>
                                      <p:to>
                                        <p:strVal val="hidden"/>
                                      </p:to>
                                    </p:set>
                                  </p:childTnLst>
                                </p:cTn>
                              </p:par>
                            </p:childTnLst>
                          </p:cTn>
                        </p:par>
                      </p:childTnLst>
                    </p:cTn>
                  </p:par>
                  <p:par>
                    <p:cTn id="85" fill="hold" nodeType="clickPar">
                      <p:stCondLst>
                        <p:cond delay="indefinite"/>
                      </p:stCondLst>
                      <p:childTnLst>
                        <p:par>
                          <p:cTn id="86" fill="hold" nodeType="withGroup">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28"/>
                                        </p:tgtEl>
                                        <p:attrNameLst>
                                          <p:attrName>style.visibility</p:attrName>
                                        </p:attrNameLst>
                                      </p:cBhvr>
                                      <p:to>
                                        <p:strVal val="visible"/>
                                      </p:to>
                                    </p:set>
                                    <p:anim calcmode="lin" valueType="num">
                                      <p:cBhvr additive="base">
                                        <p:cTn id="89" dur="500" fill="hold"/>
                                        <p:tgtEl>
                                          <p:spTgt spid="28"/>
                                        </p:tgtEl>
                                        <p:attrNameLst>
                                          <p:attrName>ppt_x</p:attrName>
                                        </p:attrNameLst>
                                      </p:cBhvr>
                                      <p:tavLst>
                                        <p:tav tm="0">
                                          <p:val>
                                            <p:strVal val="#ppt_x"/>
                                          </p:val>
                                        </p:tav>
                                        <p:tav tm="100000">
                                          <p:val>
                                            <p:strVal val="#ppt_x"/>
                                          </p:val>
                                        </p:tav>
                                      </p:tavLst>
                                    </p:anim>
                                    <p:anim calcmode="lin" valueType="num">
                                      <p:cBhvr additive="base">
                                        <p:cTn id="90" dur="500" fill="hold"/>
                                        <p:tgtEl>
                                          <p:spTgt spid="2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500" fill="hold"/>
                                        <p:tgtEl>
                                          <p:spTgt spid="23"/>
                                        </p:tgtEl>
                                        <p:attrNameLst>
                                          <p:attrName>ppt_x</p:attrName>
                                        </p:attrNameLst>
                                      </p:cBhvr>
                                      <p:tavLst>
                                        <p:tav tm="0">
                                          <p:val>
                                            <p:strVal val="#ppt_x"/>
                                          </p:val>
                                        </p:tav>
                                        <p:tav tm="100000">
                                          <p:val>
                                            <p:strVal val="#ppt_x"/>
                                          </p:val>
                                        </p:tav>
                                      </p:tavLst>
                                    </p:anim>
                                    <p:anim calcmode="lin" valueType="num">
                                      <p:cBhvr additive="base">
                                        <p:cTn id="94" dur="500" fill="hold"/>
                                        <p:tgtEl>
                                          <p:spTgt spid="23"/>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additive="base">
                                        <p:cTn id="97" dur="500" fill="hold"/>
                                        <p:tgtEl>
                                          <p:spTgt spid="29"/>
                                        </p:tgtEl>
                                        <p:attrNameLst>
                                          <p:attrName>ppt_x</p:attrName>
                                        </p:attrNameLst>
                                      </p:cBhvr>
                                      <p:tavLst>
                                        <p:tav tm="0">
                                          <p:val>
                                            <p:strVal val="#ppt_x"/>
                                          </p:val>
                                        </p:tav>
                                        <p:tav tm="100000">
                                          <p:val>
                                            <p:strVal val="#ppt_x"/>
                                          </p:val>
                                        </p:tav>
                                      </p:tavLst>
                                    </p:anim>
                                    <p:anim calcmode="lin" valueType="num">
                                      <p:cBhvr additive="base">
                                        <p:cTn id="98" dur="500" fill="hold"/>
                                        <p:tgtEl>
                                          <p:spTgt spid="29"/>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31"/>
                                        </p:tgtEl>
                                        <p:attrNameLst>
                                          <p:attrName>style.visibility</p:attrName>
                                        </p:attrNameLst>
                                      </p:cBhvr>
                                      <p:to>
                                        <p:strVal val="visible"/>
                                      </p:to>
                                    </p:set>
                                    <p:anim calcmode="lin" valueType="num">
                                      <p:cBhvr additive="base">
                                        <p:cTn id="101" dur="500" fill="hold"/>
                                        <p:tgtEl>
                                          <p:spTgt spid="31"/>
                                        </p:tgtEl>
                                        <p:attrNameLst>
                                          <p:attrName>ppt_x</p:attrName>
                                        </p:attrNameLst>
                                      </p:cBhvr>
                                      <p:tavLst>
                                        <p:tav tm="0">
                                          <p:val>
                                            <p:strVal val="#ppt_x"/>
                                          </p:val>
                                        </p:tav>
                                        <p:tav tm="100000">
                                          <p:val>
                                            <p:strVal val="#ppt_x"/>
                                          </p:val>
                                        </p:tav>
                                      </p:tavLst>
                                    </p:anim>
                                    <p:anim calcmode="lin" valueType="num">
                                      <p:cBhvr additive="base">
                                        <p:cTn id="102" dur="500" fill="hold"/>
                                        <p:tgtEl>
                                          <p:spTgt spid="31"/>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30"/>
                                        </p:tgtEl>
                                        <p:attrNameLst>
                                          <p:attrName>style.visibility</p:attrName>
                                        </p:attrNameLst>
                                      </p:cBhvr>
                                      <p:to>
                                        <p:strVal val="visible"/>
                                      </p:to>
                                    </p:set>
                                    <p:anim calcmode="lin" valueType="num">
                                      <p:cBhvr additive="base">
                                        <p:cTn id="105" dur="500" fill="hold"/>
                                        <p:tgtEl>
                                          <p:spTgt spid="30"/>
                                        </p:tgtEl>
                                        <p:attrNameLst>
                                          <p:attrName>ppt_x</p:attrName>
                                        </p:attrNameLst>
                                      </p:cBhvr>
                                      <p:tavLst>
                                        <p:tav tm="0">
                                          <p:val>
                                            <p:strVal val="#ppt_x"/>
                                          </p:val>
                                        </p:tav>
                                        <p:tav tm="100000">
                                          <p:val>
                                            <p:strVal val="#ppt_x"/>
                                          </p:val>
                                        </p:tav>
                                      </p:tavLst>
                                    </p:anim>
                                    <p:anim calcmode="lin" valueType="num">
                                      <p:cBhvr additive="base">
                                        <p:cTn id="10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07" fill="hold" nodeType="clickPar">
                      <p:stCondLst>
                        <p:cond delay="indefinite"/>
                      </p:stCondLst>
                      <p:childTnLst>
                        <p:par>
                          <p:cTn id="108" fill="hold" nodeType="withGroup">
                            <p:stCondLst>
                              <p:cond delay="0"/>
                            </p:stCondLst>
                            <p:childTnLst>
                              <p:par>
                                <p:cTn id="109" presetID="34" presetClass="entr" presetSubtype="0" fill="hold" grpId="0" nodeType="clickEffect">
                                  <p:stCondLst>
                                    <p:cond delay="0"/>
                                  </p:stCondLst>
                                  <p:childTnLst>
                                    <p:set>
                                      <p:cBhvr>
                                        <p:cTn id="110" dur="1" fill="hold">
                                          <p:stCondLst>
                                            <p:cond delay="0"/>
                                          </p:stCondLst>
                                        </p:cTn>
                                        <p:tgtEl>
                                          <p:spTgt spid="34">
                                            <p:txEl>
                                              <p:pRg st="0" end="0"/>
                                            </p:txEl>
                                          </p:spTgt>
                                        </p:tgtEl>
                                        <p:attrNameLst>
                                          <p:attrName>style.visibility</p:attrName>
                                        </p:attrNameLst>
                                      </p:cBhvr>
                                      <p:to>
                                        <p:strVal val="visible"/>
                                      </p:to>
                                    </p:set>
                                    <p:anim from="(-#ppt_w/2)" to="(#ppt_x)" calcmode="lin" valueType="num">
                                      <p:cBhvr>
                                        <p:cTn id="111" dur="600" fill="hold">
                                          <p:stCondLst>
                                            <p:cond delay="0"/>
                                          </p:stCondLst>
                                        </p:cTn>
                                        <p:tgtEl>
                                          <p:spTgt spid="34">
                                            <p:txEl>
                                              <p:pRg st="0" end="0"/>
                                            </p:txEl>
                                          </p:spTgt>
                                        </p:tgtEl>
                                        <p:attrNameLst>
                                          <p:attrName>ppt_x</p:attrName>
                                        </p:attrNameLst>
                                      </p:cBhvr>
                                    </p:anim>
                                    <p:anim from="0" to="-1.0" calcmode="lin" valueType="num">
                                      <p:cBhvr>
                                        <p:cTn id="112" dur="200" decel="50000" autoRev="1" fill="hold">
                                          <p:stCondLst>
                                            <p:cond delay="600"/>
                                          </p:stCondLst>
                                        </p:cTn>
                                        <p:tgtEl>
                                          <p:spTgt spid="34">
                                            <p:txEl>
                                              <p:pRg st="0" end="0"/>
                                            </p:txEl>
                                          </p:spTgt>
                                        </p:tgtEl>
                                        <p:attrNameLst>
                                          <p:attrName>xshear</p:attrName>
                                        </p:attrNameLst>
                                      </p:cBhvr>
                                    </p:anim>
                                    <p:animScale>
                                      <p:cBhvr>
                                        <p:cTn id="113" dur="200" decel="100000" autoRev="1" fill="hold">
                                          <p:stCondLst>
                                            <p:cond delay="600"/>
                                          </p:stCondLst>
                                        </p:cTn>
                                        <p:tgtEl>
                                          <p:spTgt spid="34">
                                            <p:txEl>
                                              <p:pRg st="0" end="0"/>
                                            </p:txEl>
                                          </p:spTgt>
                                        </p:tgtEl>
                                      </p:cBhvr>
                                      <p:from x="100000" y="100000"/>
                                      <p:to x="80000" y="100000"/>
                                    </p:animScale>
                                    <p:anim by="(#ppt_h/3+#ppt_w*0.1)" calcmode="lin" valueType="num">
                                      <p:cBhvr additive="sum">
                                        <p:cTn id="114" dur="200" decel="100000" autoRev="1" fill="hold">
                                          <p:stCondLst>
                                            <p:cond delay="600"/>
                                          </p:stCondLst>
                                        </p:cTn>
                                        <p:tgtEl>
                                          <p:spTgt spid="34">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animBg="1"/>
      <p:bldP spid="23" grpId="0" animBg="1"/>
      <p:bldP spid="28" grpId="0" animBg="1"/>
      <p:bldP spid="29" grpId="0" animBg="1"/>
      <p:bldP spid="30" grpId="0" animBg="1"/>
      <p:bldP spid="31" grpId="0" animBg="1"/>
      <p:bldP spid="34" grpId="0" build="allAtOnce"/>
      <p:bldP spid="18" grpId="0" animBg="1"/>
      <p:bldP spid="18" grpId="1" animBg="1"/>
      <p:bldP spid="19" grpId="0" animBg="1"/>
      <p:bldP spid="19" grpId="1" animBg="1"/>
      <p:bldP spid="20" grpId="0" animBg="1"/>
      <p:bldP spid="20" grpId="1" animBg="1"/>
      <p:bldP spid="25" grpId="0" animBg="1"/>
      <p:bldP spid="25" grpId="1" animBg="1"/>
      <p:bldP spid="26" grpId="0" animBg="1"/>
      <p:bldP spid="26"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p:cNvSpPr>
          <p:nvPr/>
        </p:nvSpPr>
        <p:spPr bwMode="auto">
          <a:xfrm>
            <a:off x="457200" y="138113"/>
            <a:ext cx="5270500" cy="631825"/>
          </a:xfrm>
          <a:prstGeom prst="rect">
            <a:avLst/>
          </a:prstGeom>
          <a:noFill/>
          <a:ln w="9525" algn="ctr">
            <a:noFill/>
            <a:miter lim="800000"/>
            <a:headEnd/>
            <a:tailEnd/>
          </a:ln>
        </p:spPr>
        <p:txBody>
          <a:bodyPr/>
          <a:lstStyle/>
          <a:p>
            <a:pPr eaLnBrk="0" fontAlgn="auto" hangingPunct="0">
              <a:spcBef>
                <a:spcPts val="0"/>
              </a:spcBef>
              <a:spcAft>
                <a:spcPts val="0"/>
              </a:spcAft>
              <a:defRPr/>
            </a:pPr>
            <a:r>
              <a:rPr lang="en-US" sz="2400" dirty="0">
                <a:solidFill>
                  <a:schemeClr val="bg1"/>
                </a:solidFill>
                <a:latin typeface="+mj-lt"/>
              </a:rPr>
              <a:t>Codes and Standards</a:t>
            </a:r>
          </a:p>
        </p:txBody>
      </p:sp>
      <p:sp>
        <p:nvSpPr>
          <p:cNvPr id="46082" name="TextBox 4"/>
          <p:cNvSpPr txBox="1">
            <a:spLocks noChangeArrowheads="1"/>
          </p:cNvSpPr>
          <p:nvPr/>
        </p:nvSpPr>
        <p:spPr bwMode="auto">
          <a:xfrm>
            <a:off x="0" y="1066800"/>
            <a:ext cx="9144000" cy="641350"/>
          </a:xfrm>
          <a:prstGeom prst="rect">
            <a:avLst/>
          </a:prstGeom>
          <a:solidFill>
            <a:schemeClr val="accent2"/>
          </a:solidFill>
          <a:ln w="9525">
            <a:noFill/>
            <a:miter lim="800000"/>
            <a:headEnd/>
            <a:tailEnd/>
          </a:ln>
        </p:spPr>
        <p:txBody>
          <a:bodyPr>
            <a:spAutoFit/>
          </a:bodyPr>
          <a:lstStyle/>
          <a:p>
            <a:r>
              <a:rPr lang="en-US" b="1">
                <a:solidFill>
                  <a:schemeClr val="bg1"/>
                </a:solidFill>
              </a:rPr>
              <a:t>Recommended Practices for Plug-in Vehicles, Charging Equipment</a:t>
            </a:r>
            <a:br>
              <a:rPr lang="en-US" b="1">
                <a:solidFill>
                  <a:schemeClr val="bg1"/>
                </a:solidFill>
              </a:rPr>
            </a:br>
            <a:r>
              <a:rPr lang="en-US" b="1">
                <a:solidFill>
                  <a:schemeClr val="bg1"/>
                </a:solidFill>
              </a:rPr>
              <a:t>and Grid Connectivity</a:t>
            </a:r>
          </a:p>
        </p:txBody>
      </p:sp>
      <p:grpSp>
        <p:nvGrpSpPr>
          <p:cNvPr id="46083" name="Group 7"/>
          <p:cNvGrpSpPr>
            <a:grpSpLocks/>
          </p:cNvGrpSpPr>
          <p:nvPr/>
        </p:nvGrpSpPr>
        <p:grpSpPr bwMode="auto">
          <a:xfrm>
            <a:off x="6096000" y="1752600"/>
            <a:ext cx="2751138" cy="1427163"/>
            <a:chOff x="7205467" y="381000"/>
            <a:chExt cx="1328933" cy="644730"/>
          </a:xfrm>
        </p:grpSpPr>
        <p:pic>
          <p:nvPicPr>
            <p:cNvPr id="46088" name="Picture 2"/>
            <p:cNvPicPr>
              <a:picLocks noChangeAspect="1" noChangeArrowheads="1"/>
            </p:cNvPicPr>
            <p:nvPr/>
          </p:nvPicPr>
          <p:blipFill>
            <a:blip r:embed="rId3"/>
            <a:srcRect/>
            <a:stretch>
              <a:fillRect/>
            </a:stretch>
          </p:blipFill>
          <p:spPr bwMode="auto">
            <a:xfrm>
              <a:off x="7205467" y="381000"/>
              <a:ext cx="1328933" cy="644730"/>
            </a:xfrm>
            <a:prstGeom prst="rect">
              <a:avLst/>
            </a:prstGeom>
            <a:noFill/>
            <a:ln w="9525">
              <a:noFill/>
              <a:miter lim="800000"/>
              <a:headEnd/>
              <a:tailEnd/>
            </a:ln>
          </p:spPr>
        </p:pic>
        <p:sp>
          <p:nvSpPr>
            <p:cNvPr id="6" name="Rectangle 5"/>
            <p:cNvSpPr/>
            <p:nvPr/>
          </p:nvSpPr>
          <p:spPr>
            <a:xfrm>
              <a:off x="7207001" y="381000"/>
              <a:ext cx="303668" cy="2280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srgbClr val="FFFFFF"/>
                </a:solidFill>
              </a:endParaRPr>
            </a:p>
          </p:txBody>
        </p:sp>
      </p:grpSp>
      <p:sp>
        <p:nvSpPr>
          <p:cNvPr id="46084" name="Rectangle 7"/>
          <p:cNvSpPr>
            <a:spLocks noChangeArrowheads="1"/>
          </p:cNvSpPr>
          <p:nvPr/>
        </p:nvSpPr>
        <p:spPr bwMode="auto">
          <a:xfrm>
            <a:off x="0" y="5564188"/>
            <a:ext cx="9144000" cy="798512"/>
          </a:xfrm>
          <a:prstGeom prst="rect">
            <a:avLst/>
          </a:prstGeom>
          <a:solidFill>
            <a:schemeClr val="folHlink"/>
          </a:solidFill>
          <a:ln w="38100" algn="ctr">
            <a:noFill/>
            <a:round/>
            <a:headEnd/>
            <a:tailEnd/>
          </a:ln>
        </p:spPr>
        <p:txBody>
          <a:bodyPr/>
          <a:lstStyle/>
          <a:p>
            <a:endParaRPr lang="en-US">
              <a:solidFill>
                <a:srgbClr val="50565C"/>
              </a:solidFill>
            </a:endParaRPr>
          </a:p>
        </p:txBody>
      </p:sp>
      <p:sp>
        <p:nvSpPr>
          <p:cNvPr id="46085" name="Rectangle 8"/>
          <p:cNvSpPr>
            <a:spLocks noChangeArrowheads="1"/>
          </p:cNvSpPr>
          <p:nvPr/>
        </p:nvSpPr>
        <p:spPr bwMode="auto">
          <a:xfrm>
            <a:off x="0" y="5583238"/>
            <a:ext cx="9144000" cy="641350"/>
          </a:xfrm>
          <a:prstGeom prst="rect">
            <a:avLst/>
          </a:prstGeom>
          <a:noFill/>
          <a:ln w="9525">
            <a:noFill/>
            <a:miter lim="800000"/>
            <a:headEnd/>
            <a:tailEnd/>
          </a:ln>
        </p:spPr>
        <p:txBody>
          <a:bodyPr>
            <a:spAutoFit/>
          </a:bodyPr>
          <a:lstStyle/>
          <a:p>
            <a:r>
              <a:rPr lang="en-US" b="1">
                <a:solidFill>
                  <a:srgbClr val="404040"/>
                </a:solidFill>
              </a:rPr>
              <a:t>National Recommended Practices for permitting and installation of charging equipment (streamlined/automated process) turned over to Clean Cities.</a:t>
            </a:r>
            <a:endParaRPr lang="en-US">
              <a:solidFill>
                <a:srgbClr val="404040"/>
              </a:solidFill>
            </a:endParaRPr>
          </a:p>
        </p:txBody>
      </p:sp>
      <p:pic>
        <p:nvPicPr>
          <p:cNvPr id="46086" name="Picture 2"/>
          <p:cNvPicPr>
            <a:picLocks noChangeAspect="1" noChangeArrowheads="1"/>
          </p:cNvPicPr>
          <p:nvPr/>
        </p:nvPicPr>
        <p:blipFill>
          <a:blip r:embed="rId4"/>
          <a:srcRect/>
          <a:stretch>
            <a:fillRect/>
          </a:stretch>
        </p:blipFill>
        <p:spPr bwMode="auto">
          <a:xfrm>
            <a:off x="6019800" y="3505200"/>
            <a:ext cx="2781300" cy="1852613"/>
          </a:xfrm>
          <a:prstGeom prst="rect">
            <a:avLst/>
          </a:prstGeom>
          <a:noFill/>
          <a:ln w="9525">
            <a:noFill/>
            <a:miter lim="800000"/>
            <a:headEnd/>
            <a:tailEnd/>
          </a:ln>
        </p:spPr>
      </p:pic>
      <p:sp>
        <p:nvSpPr>
          <p:cNvPr id="46087" name="TextBox 10"/>
          <p:cNvSpPr txBox="1">
            <a:spLocks noChangeArrowheads="1"/>
          </p:cNvSpPr>
          <p:nvPr/>
        </p:nvSpPr>
        <p:spPr bwMode="auto">
          <a:xfrm>
            <a:off x="381000" y="1828800"/>
            <a:ext cx="5562600" cy="3581400"/>
          </a:xfrm>
          <a:prstGeom prst="rect">
            <a:avLst/>
          </a:prstGeom>
          <a:noFill/>
          <a:ln w="9525">
            <a:noFill/>
            <a:miter lim="800000"/>
            <a:headEnd/>
            <a:tailEnd/>
          </a:ln>
        </p:spPr>
        <p:txBody>
          <a:bodyPr anchor="ctr"/>
          <a:lstStyle/>
          <a:p>
            <a:pPr>
              <a:spcAft>
                <a:spcPts val="600"/>
              </a:spcAft>
            </a:pPr>
            <a:r>
              <a:rPr lang="en-US" b="1">
                <a:solidFill>
                  <a:srgbClr val="000000"/>
                </a:solidFill>
              </a:rPr>
              <a:t>SAE standards committees participation</a:t>
            </a:r>
          </a:p>
          <a:p>
            <a:pPr>
              <a:spcAft>
                <a:spcPts val="600"/>
              </a:spcAft>
            </a:pPr>
            <a:endParaRPr lang="en-US" b="1">
              <a:solidFill>
                <a:srgbClr val="000000"/>
              </a:solidFill>
            </a:endParaRPr>
          </a:p>
          <a:p>
            <a:r>
              <a:rPr lang="en-US" b="1">
                <a:solidFill>
                  <a:srgbClr val="000000"/>
                </a:solidFill>
              </a:rPr>
              <a:t>Development and validation of standards</a:t>
            </a:r>
            <a:r>
              <a:rPr lang="en-US">
                <a:solidFill>
                  <a:srgbClr val="000000"/>
                </a:solidFill>
              </a:rPr>
              <a:t> </a:t>
            </a:r>
          </a:p>
          <a:p>
            <a:r>
              <a:rPr lang="en-US">
                <a:solidFill>
                  <a:srgbClr val="000000"/>
                </a:solidFill>
              </a:rPr>
              <a:t> </a:t>
            </a:r>
          </a:p>
          <a:p>
            <a:pPr>
              <a:spcAft>
                <a:spcPts val="600"/>
              </a:spcAft>
            </a:pPr>
            <a:r>
              <a:rPr lang="en-US" b="1">
                <a:solidFill>
                  <a:srgbClr val="000000"/>
                </a:solidFill>
              </a:rPr>
              <a:t>Technology development</a:t>
            </a:r>
            <a:endParaRPr lang="en-US" b="1">
              <a:solidFill>
                <a:srgbClr val="FFFFFF"/>
              </a:solidFill>
              <a:latin typeface="Arial Narrow"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2"/>
          <p:cNvSpPr>
            <a:spLocks noGrp="1"/>
          </p:cNvSpPr>
          <p:nvPr>
            <p:ph type="title"/>
          </p:nvPr>
        </p:nvSpPr>
        <p:spPr>
          <a:xfrm>
            <a:off x="177800" y="76200"/>
            <a:ext cx="6072188" cy="901700"/>
          </a:xfrm>
        </p:spPr>
        <p:txBody>
          <a:bodyPr/>
          <a:lstStyle/>
          <a:p>
            <a:pPr eaLnBrk="1" hangingPunct="1"/>
            <a:r>
              <a:rPr lang="en-US" sz="2000" b="1" smtClean="0"/>
              <a:t>Industry Awards - Transportation Electrification </a:t>
            </a:r>
            <a:r>
              <a:rPr lang="en-US" sz="1800" b="1" smtClean="0"/>
              <a:t/>
            </a:r>
            <a:br>
              <a:rPr lang="en-US" sz="1800" b="1" smtClean="0"/>
            </a:br>
            <a:r>
              <a:rPr lang="en-US" sz="1600" b="1" smtClean="0"/>
              <a:t>American Recovery and Reinvestment Act (ARRA)</a:t>
            </a:r>
          </a:p>
        </p:txBody>
      </p:sp>
      <p:sp>
        <p:nvSpPr>
          <p:cNvPr id="48130" name="Content Placeholder 3"/>
          <p:cNvSpPr>
            <a:spLocks noGrp="1"/>
          </p:cNvSpPr>
          <p:nvPr>
            <p:ph idx="1"/>
          </p:nvPr>
        </p:nvSpPr>
        <p:spPr>
          <a:xfrm>
            <a:off x="457200" y="1449388"/>
            <a:ext cx="8229600" cy="4876800"/>
          </a:xfrm>
        </p:spPr>
        <p:txBody>
          <a:bodyPr/>
          <a:lstStyle/>
          <a:p>
            <a:pPr eaLnBrk="1" hangingPunct="1"/>
            <a:r>
              <a:rPr lang="en-US" b="1" smtClean="0"/>
              <a:t>Drivers</a:t>
            </a:r>
          </a:p>
          <a:p>
            <a:pPr lvl="1" eaLnBrk="1" hangingPunct="1"/>
            <a:r>
              <a:rPr lang="en-US" smtClean="0"/>
              <a:t>Transportation accounts for 2/3 of US oil use, 1/3 GHGs and is the second largest expense for most American families</a:t>
            </a:r>
          </a:p>
          <a:p>
            <a:pPr eaLnBrk="1" hangingPunct="1"/>
            <a:r>
              <a:rPr lang="en-US" b="1" smtClean="0"/>
              <a:t>Objectives</a:t>
            </a:r>
          </a:p>
          <a:p>
            <a:pPr lvl="1" eaLnBrk="1" hangingPunct="1"/>
            <a:r>
              <a:rPr lang="en-US" smtClean="0"/>
              <a:t>Development, demonstration, evaluation and education projects to accelerate the market introduction and penetration of electric drive vehicles … to substantially reduce petroleum consumption</a:t>
            </a:r>
          </a:p>
          <a:p>
            <a:pPr lvl="1" eaLnBrk="1" hangingPunct="1"/>
            <a:r>
              <a:rPr lang="en-US" smtClean="0"/>
              <a:t>Create US-based jobs and support the goal of 1M plug-in hybrid or electric vehicles (PEVs) on the road by 2015</a:t>
            </a:r>
          </a:p>
          <a:p>
            <a:pPr eaLnBrk="1" hangingPunct="1"/>
            <a:r>
              <a:rPr lang="en-US" b="1" smtClean="0"/>
              <a:t>$2.4B ARRA grants awarded by Vehicle Technologies</a:t>
            </a:r>
          </a:p>
          <a:p>
            <a:pPr lvl="1" eaLnBrk="1" hangingPunct="1"/>
            <a:r>
              <a:rPr lang="en-US" smtClean="0"/>
              <a:t>$400M Vehicle/Infrastructure Learning Demonstration Program</a:t>
            </a:r>
          </a:p>
          <a:p>
            <a:pPr lvl="2" eaLnBrk="1" hangingPunct="1"/>
            <a:r>
              <a:rPr lang="en-US" smtClean="0"/>
              <a:t>8 projects; Approximately 13,000 PEVs and 20,000 chargers (aka Electric Vehicle Supply Equipment, or EVSE)</a:t>
            </a:r>
          </a:p>
          <a:p>
            <a:pPr lvl="1" eaLnBrk="1" hangingPunct="1"/>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2"/>
          <p:cNvSpPr>
            <a:spLocks noGrp="1"/>
          </p:cNvSpPr>
          <p:nvPr>
            <p:ph type="title"/>
          </p:nvPr>
        </p:nvSpPr>
        <p:spPr/>
        <p:txBody>
          <a:bodyPr/>
          <a:lstStyle/>
          <a:p>
            <a:pPr eaLnBrk="1" hangingPunct="1"/>
            <a:r>
              <a:rPr lang="en-US" sz="1800" b="1" smtClean="0"/>
              <a:t>Industry Awards - Transportation Electrification</a:t>
            </a:r>
            <a:br>
              <a:rPr lang="en-US" sz="1800" b="1" smtClean="0"/>
            </a:br>
            <a:r>
              <a:rPr lang="en-US" sz="1800" b="1" smtClean="0"/>
              <a:t>EVSE/Infrastructure Installers</a:t>
            </a:r>
          </a:p>
        </p:txBody>
      </p:sp>
      <p:pic>
        <p:nvPicPr>
          <p:cNvPr id="8" name="Picture 7" descr="Ecotality Blink Commercial EVSE.jpg"/>
          <p:cNvPicPr>
            <a:picLocks noChangeAspect="1"/>
          </p:cNvPicPr>
          <p:nvPr/>
        </p:nvPicPr>
        <p:blipFill>
          <a:blip r:embed="rId2">
            <a:lum bright="30000" contrast="10000"/>
          </a:blip>
          <a:srcRect l="6494" r="8117" b="10000"/>
          <a:stretch>
            <a:fillRect/>
          </a:stretch>
        </p:blipFill>
        <p:spPr>
          <a:xfrm>
            <a:off x="358775" y="1447800"/>
            <a:ext cx="2078038" cy="2133600"/>
          </a:xfrm>
          <a:prstGeom prst="rect">
            <a:avLst/>
          </a:prstGeom>
          <a:effectLst>
            <a:outerShdw blurRad="50800" dist="38100" dir="2700000" algn="tl" rotWithShape="0">
              <a:prstClr val="black">
                <a:alpha val="40000"/>
              </a:prstClr>
            </a:outerShdw>
          </a:effectLst>
        </p:spPr>
      </p:pic>
      <p:pic>
        <p:nvPicPr>
          <p:cNvPr id="49155" name="Picture 8" descr="Coulomb Commercial EVSE.jpg"/>
          <p:cNvPicPr>
            <a:picLocks noChangeAspect="1"/>
          </p:cNvPicPr>
          <p:nvPr/>
        </p:nvPicPr>
        <p:blipFill>
          <a:blip r:embed="rId3"/>
          <a:srcRect b="8411"/>
          <a:stretch>
            <a:fillRect/>
          </a:stretch>
        </p:blipFill>
        <p:spPr bwMode="auto">
          <a:xfrm>
            <a:off x="76200" y="3875088"/>
            <a:ext cx="1524000" cy="2239962"/>
          </a:xfrm>
          <a:prstGeom prst="rect">
            <a:avLst/>
          </a:prstGeom>
          <a:noFill/>
          <a:ln w="9525">
            <a:noFill/>
            <a:miter lim="800000"/>
            <a:headEnd/>
            <a:tailEnd/>
          </a:ln>
        </p:spPr>
      </p:pic>
      <p:sp>
        <p:nvSpPr>
          <p:cNvPr id="11" name="Content Placeholder 10"/>
          <p:cNvSpPr>
            <a:spLocks noGrp="1"/>
          </p:cNvSpPr>
          <p:nvPr>
            <p:ph idx="1"/>
          </p:nvPr>
        </p:nvSpPr>
        <p:spPr>
          <a:xfrm>
            <a:off x="1481138" y="3995738"/>
            <a:ext cx="7019925" cy="2198687"/>
          </a:xfrm>
        </p:spPr>
        <p:txBody>
          <a:bodyPr rtlCol="0">
            <a:normAutofit/>
          </a:bodyPr>
          <a:lstStyle/>
          <a:p>
            <a:pPr eaLnBrk="1" fontAlgn="auto" hangingPunct="1">
              <a:spcAft>
                <a:spcPts val="0"/>
              </a:spcAft>
              <a:buFont typeface="Arial"/>
              <a:buNone/>
              <a:defRPr/>
            </a:pPr>
            <a:r>
              <a:rPr lang="en-US" sz="1800" b="1" dirty="0" smtClean="0"/>
              <a:t>Coulomb Technologies - $15 M</a:t>
            </a:r>
          </a:p>
          <a:p>
            <a:pPr marL="119063" indent="-119063" eaLnBrk="1" fontAlgn="auto" hangingPunct="1">
              <a:spcAft>
                <a:spcPts val="0"/>
              </a:spcAft>
              <a:buFont typeface="Arial"/>
              <a:buChar char="•"/>
              <a:defRPr/>
            </a:pPr>
            <a:r>
              <a:rPr lang="en-US" sz="1800" dirty="0" smtClean="0"/>
              <a:t>~4,600 public and private EVSEs</a:t>
            </a:r>
          </a:p>
          <a:p>
            <a:pPr marL="119063" indent="-119063" eaLnBrk="1" fontAlgn="auto" hangingPunct="1">
              <a:spcAft>
                <a:spcPts val="0"/>
              </a:spcAft>
              <a:buFont typeface="Arial"/>
              <a:buChar char="•"/>
              <a:defRPr/>
            </a:pPr>
            <a:r>
              <a:rPr lang="en-US" sz="1800" dirty="0" smtClean="0"/>
              <a:t>Locations coordinated with deployment of 2,600 PEVs from GM (Chevrolet Volt), Ford (Transit Connect EV) and Smart USA</a:t>
            </a:r>
          </a:p>
          <a:p>
            <a:pPr marL="119063" indent="-119063" eaLnBrk="1" fontAlgn="auto" hangingPunct="1">
              <a:spcAft>
                <a:spcPts val="0"/>
              </a:spcAft>
              <a:buFont typeface="Arial"/>
              <a:buChar char="•"/>
              <a:defRPr/>
            </a:pPr>
            <a:r>
              <a:rPr lang="en-US" sz="1800" dirty="0" smtClean="0"/>
              <a:t>Deployment is scheduled to complete in June 2011</a:t>
            </a:r>
            <a:endParaRPr lang="en-US" sz="1800" dirty="0"/>
          </a:p>
        </p:txBody>
      </p:sp>
      <p:sp>
        <p:nvSpPr>
          <p:cNvPr id="49157" name="Content Placeholder 10"/>
          <p:cNvSpPr txBox="1">
            <a:spLocks/>
          </p:cNvSpPr>
          <p:nvPr/>
        </p:nvSpPr>
        <p:spPr bwMode="auto">
          <a:xfrm>
            <a:off x="2624138" y="1524000"/>
            <a:ext cx="6367462" cy="2220913"/>
          </a:xfrm>
          <a:prstGeom prst="rect">
            <a:avLst/>
          </a:prstGeom>
          <a:noFill/>
          <a:ln w="9525">
            <a:noFill/>
            <a:miter lim="800000"/>
            <a:headEnd/>
            <a:tailEnd/>
          </a:ln>
        </p:spPr>
        <p:txBody>
          <a:bodyPr/>
          <a:lstStyle/>
          <a:p>
            <a:pPr marL="342900" indent="-342900">
              <a:spcBef>
                <a:spcPct val="20000"/>
              </a:spcBef>
            </a:pPr>
            <a:r>
              <a:rPr lang="en-US" b="1"/>
              <a:t>ECOtality - $114.8 M</a:t>
            </a:r>
          </a:p>
          <a:p>
            <a:pPr marL="342900" indent="-342900">
              <a:spcBef>
                <a:spcPct val="20000"/>
              </a:spcBef>
              <a:buFont typeface="Arial" charset="0"/>
              <a:buChar char="•"/>
            </a:pPr>
            <a:r>
              <a:rPr lang="en-US"/>
              <a:t>~14,850 AC L2 and 200 DC L2 EVSEs</a:t>
            </a:r>
          </a:p>
          <a:p>
            <a:pPr marL="342900" indent="-342900">
              <a:spcBef>
                <a:spcPct val="20000"/>
              </a:spcBef>
              <a:buFont typeface="Arial" charset="0"/>
              <a:buChar char="•"/>
            </a:pPr>
            <a:r>
              <a:rPr lang="en-US"/>
              <a:t>Coordinated with sale/lease of ~5,700 Nissan Leaf EVs and ~2,600 Chevy Volt E-REVs (aka PEVs)</a:t>
            </a:r>
          </a:p>
          <a:p>
            <a:pPr marL="342900" indent="-342900">
              <a:spcBef>
                <a:spcPct val="20000"/>
              </a:spcBef>
              <a:buFont typeface="Arial" charset="0"/>
              <a:buChar char="•"/>
            </a:pPr>
            <a:r>
              <a:rPr lang="en-US"/>
              <a:t>Instrumented vehicles and EVSEs</a:t>
            </a:r>
          </a:p>
          <a:p>
            <a:pPr marL="342900" indent="-342900">
              <a:spcBef>
                <a:spcPct val="20000"/>
              </a:spcBef>
              <a:buFont typeface="Arial" charset="0"/>
              <a:buChar char="•"/>
            </a:pPr>
            <a:r>
              <a:rPr lang="en-US"/>
              <a:t>Deployment scheduled to be complete Dec. 2011</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2"/>
          <p:cNvSpPr>
            <a:spLocks noGrp="1"/>
          </p:cNvSpPr>
          <p:nvPr>
            <p:ph type="title"/>
          </p:nvPr>
        </p:nvSpPr>
        <p:spPr>
          <a:xfrm>
            <a:off x="177800" y="0"/>
            <a:ext cx="6072188" cy="901700"/>
          </a:xfrm>
        </p:spPr>
        <p:txBody>
          <a:bodyPr/>
          <a:lstStyle/>
          <a:p>
            <a:pPr eaLnBrk="1" hangingPunct="1"/>
            <a:r>
              <a:rPr lang="en-US" sz="2000" b="1" smtClean="0"/>
              <a:t>Industry Awards - Transportation Electrification  PEV Suppliers – Light Duty</a:t>
            </a:r>
          </a:p>
        </p:txBody>
      </p:sp>
      <p:sp>
        <p:nvSpPr>
          <p:cNvPr id="50178" name="Content Placeholder 10"/>
          <p:cNvSpPr>
            <a:spLocks noGrp="1"/>
          </p:cNvSpPr>
          <p:nvPr>
            <p:ph idx="1"/>
          </p:nvPr>
        </p:nvSpPr>
        <p:spPr>
          <a:xfrm>
            <a:off x="3157538" y="3135313"/>
            <a:ext cx="5532437" cy="1327150"/>
          </a:xfrm>
        </p:spPr>
        <p:txBody>
          <a:bodyPr/>
          <a:lstStyle/>
          <a:p>
            <a:pPr marL="119063" indent="-119063" eaLnBrk="1" hangingPunct="1">
              <a:lnSpc>
                <a:spcPts val="1900"/>
              </a:lnSpc>
              <a:spcBef>
                <a:spcPct val="0"/>
              </a:spcBef>
              <a:buFont typeface="Arial" charset="0"/>
              <a:buNone/>
            </a:pPr>
            <a:r>
              <a:rPr lang="en-US" sz="1800" b="1" smtClean="0"/>
              <a:t>Chrysler - $48 M</a:t>
            </a:r>
          </a:p>
          <a:p>
            <a:pPr marL="119063" indent="-119063" eaLnBrk="1" hangingPunct="1">
              <a:lnSpc>
                <a:spcPts val="1900"/>
              </a:lnSpc>
              <a:spcBef>
                <a:spcPct val="0"/>
              </a:spcBef>
            </a:pPr>
            <a:r>
              <a:rPr lang="en-US" sz="1800" smtClean="0"/>
              <a:t>140 PHEV Dodge Ram pickups</a:t>
            </a:r>
          </a:p>
          <a:p>
            <a:pPr marL="119063" indent="-119063" eaLnBrk="1" hangingPunct="1">
              <a:lnSpc>
                <a:spcPts val="1900"/>
              </a:lnSpc>
              <a:spcBef>
                <a:spcPct val="0"/>
              </a:spcBef>
            </a:pPr>
            <a:r>
              <a:rPr lang="en-US" sz="1800" smtClean="0"/>
              <a:t>11 partner fleets … to refine PHEV requirements</a:t>
            </a:r>
          </a:p>
          <a:p>
            <a:pPr marL="119063" indent="-119063" eaLnBrk="1" hangingPunct="1">
              <a:lnSpc>
                <a:spcPts val="1900"/>
              </a:lnSpc>
              <a:spcBef>
                <a:spcPct val="0"/>
              </a:spcBef>
            </a:pPr>
            <a:r>
              <a:rPr lang="en-US" sz="1800" smtClean="0"/>
              <a:t>Built off of the existing Dodge Ram Hybrid platform, </a:t>
            </a:r>
            <a:br>
              <a:rPr lang="en-US" sz="1800" smtClean="0"/>
            </a:br>
            <a:r>
              <a:rPr lang="en-US" sz="1800" smtClean="0"/>
              <a:t>deployment scheduled to begin mid-2011</a:t>
            </a:r>
          </a:p>
        </p:txBody>
      </p:sp>
      <p:sp>
        <p:nvSpPr>
          <p:cNvPr id="50179" name="Content Placeholder 10"/>
          <p:cNvSpPr txBox="1">
            <a:spLocks/>
          </p:cNvSpPr>
          <p:nvPr/>
        </p:nvSpPr>
        <p:spPr bwMode="auto">
          <a:xfrm>
            <a:off x="3157538" y="1425575"/>
            <a:ext cx="5648325" cy="1416050"/>
          </a:xfrm>
          <a:prstGeom prst="rect">
            <a:avLst/>
          </a:prstGeom>
          <a:noFill/>
          <a:ln w="9525">
            <a:noFill/>
            <a:miter lim="800000"/>
            <a:headEnd/>
            <a:tailEnd/>
          </a:ln>
        </p:spPr>
        <p:txBody>
          <a:bodyPr/>
          <a:lstStyle/>
          <a:p>
            <a:pPr marL="119063" indent="-119063">
              <a:lnSpc>
                <a:spcPts val="1900"/>
              </a:lnSpc>
            </a:pPr>
            <a:r>
              <a:rPr lang="en-US" b="1"/>
              <a:t>General Motors - $30.5 M</a:t>
            </a:r>
          </a:p>
          <a:p>
            <a:pPr marL="119063" indent="-119063">
              <a:lnSpc>
                <a:spcPts val="1900"/>
              </a:lnSpc>
              <a:buFont typeface="Arial" charset="0"/>
              <a:buChar char="•"/>
            </a:pPr>
            <a:r>
              <a:rPr lang="en-US"/>
              <a:t>125 Chevy Volt E-REVs through electric utility fleets</a:t>
            </a:r>
          </a:p>
          <a:p>
            <a:pPr marL="119063" indent="-119063">
              <a:lnSpc>
                <a:spcPts val="1900"/>
              </a:lnSpc>
              <a:buFont typeface="Arial" charset="0"/>
              <a:buChar char="•"/>
            </a:pPr>
            <a:r>
              <a:rPr lang="en-US"/>
              <a:t> ~650 EVSEs in home, workplace, and public</a:t>
            </a:r>
          </a:p>
          <a:p>
            <a:pPr marL="119063" indent="-119063">
              <a:lnSpc>
                <a:spcPts val="1900"/>
              </a:lnSpc>
              <a:buFont typeface="Arial" charset="0"/>
              <a:buChar char="•"/>
            </a:pPr>
            <a:r>
              <a:rPr lang="en-US"/>
              <a:t> Deployment began 2010</a:t>
            </a:r>
          </a:p>
          <a:p>
            <a:pPr marL="119063" indent="-119063">
              <a:lnSpc>
                <a:spcPts val="1900"/>
              </a:lnSpc>
              <a:buFont typeface="Arial" charset="0"/>
              <a:buChar char="•"/>
            </a:pPr>
            <a:r>
              <a:rPr lang="en-US"/>
              <a:t> Data collected through GM OnStar</a:t>
            </a:r>
          </a:p>
        </p:txBody>
      </p:sp>
      <p:pic>
        <p:nvPicPr>
          <p:cNvPr id="10" name="Picture 9" descr="Chevy Volt 2.jpg"/>
          <p:cNvPicPr>
            <a:picLocks noChangeAspect="1"/>
          </p:cNvPicPr>
          <p:nvPr/>
        </p:nvPicPr>
        <p:blipFill>
          <a:blip r:embed="rId2">
            <a:lum bright="10000"/>
          </a:blip>
          <a:srcRect t="20297"/>
          <a:stretch>
            <a:fillRect/>
          </a:stretch>
        </p:blipFill>
        <p:spPr>
          <a:xfrm>
            <a:off x="327025" y="1306513"/>
            <a:ext cx="2725738" cy="1317625"/>
          </a:xfrm>
          <a:prstGeom prst="rect">
            <a:avLst/>
          </a:prstGeom>
          <a:effectLst>
            <a:outerShdw blurRad="50800" dist="38100" dir="2700000" algn="tl" rotWithShape="0">
              <a:prstClr val="black">
                <a:alpha val="40000"/>
              </a:prstClr>
            </a:outerShdw>
          </a:effectLst>
        </p:spPr>
      </p:pic>
      <p:pic>
        <p:nvPicPr>
          <p:cNvPr id="15" name="Picture 14" descr="Dodge Ram.jpg"/>
          <p:cNvPicPr>
            <a:picLocks noChangeAspect="1"/>
          </p:cNvPicPr>
          <p:nvPr/>
        </p:nvPicPr>
        <p:blipFill>
          <a:blip r:embed="rId3"/>
          <a:stretch>
            <a:fillRect/>
          </a:stretch>
        </p:blipFill>
        <p:spPr>
          <a:xfrm>
            <a:off x="327025" y="2968625"/>
            <a:ext cx="2763838" cy="1555750"/>
          </a:xfrm>
          <a:prstGeom prst="rect">
            <a:avLst/>
          </a:prstGeom>
          <a:ln>
            <a:no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2"/>
          <p:cNvSpPr>
            <a:spLocks noGrp="1"/>
          </p:cNvSpPr>
          <p:nvPr>
            <p:ph type="title"/>
          </p:nvPr>
        </p:nvSpPr>
        <p:spPr>
          <a:xfrm>
            <a:off x="177800" y="0"/>
            <a:ext cx="5981700" cy="901700"/>
          </a:xfrm>
        </p:spPr>
        <p:txBody>
          <a:bodyPr/>
          <a:lstStyle/>
          <a:p>
            <a:pPr eaLnBrk="1" hangingPunct="1"/>
            <a:r>
              <a:rPr lang="en-US" sz="2000" b="1" smtClean="0"/>
              <a:t>Industry Awards - Transportation Electrification PEV Suppliers – Medium Duty</a:t>
            </a:r>
          </a:p>
        </p:txBody>
      </p:sp>
      <p:sp>
        <p:nvSpPr>
          <p:cNvPr id="14" name="Content Placeholder 10"/>
          <p:cNvSpPr txBox="1">
            <a:spLocks/>
          </p:cNvSpPr>
          <p:nvPr/>
        </p:nvSpPr>
        <p:spPr>
          <a:xfrm>
            <a:off x="3090863" y="3233738"/>
            <a:ext cx="5672137" cy="1163637"/>
          </a:xfrm>
          <a:prstGeom prst="rect">
            <a:avLst/>
          </a:prstGeom>
        </p:spPr>
        <p:txBody>
          <a:bodyPr/>
          <a:lstStyle/>
          <a:p>
            <a:pPr fontAlgn="auto">
              <a:spcBef>
                <a:spcPts val="0"/>
              </a:spcBef>
              <a:spcAft>
                <a:spcPts val="0"/>
              </a:spcAft>
              <a:defRPr/>
            </a:pPr>
            <a:r>
              <a:rPr lang="en-US" b="1" dirty="0">
                <a:latin typeface="+mn-lt"/>
              </a:rPr>
              <a:t>Smith Electric - $32 M</a:t>
            </a:r>
          </a:p>
          <a:p>
            <a:pPr marL="119063" indent="-119063" fontAlgn="auto">
              <a:spcBef>
                <a:spcPts val="0"/>
              </a:spcBef>
              <a:spcAft>
                <a:spcPts val="0"/>
              </a:spcAft>
              <a:buFont typeface="Arial" pitchFamily="34" charset="0"/>
              <a:buChar char="•"/>
              <a:defRPr/>
            </a:pPr>
            <a:r>
              <a:rPr lang="en-US" dirty="0">
                <a:latin typeface="+mn-lt"/>
              </a:rPr>
              <a:t>500 electric delivery trucks</a:t>
            </a:r>
          </a:p>
          <a:p>
            <a:pPr marL="119063" indent="-119063" fontAlgn="auto">
              <a:spcBef>
                <a:spcPts val="0"/>
              </a:spcBef>
              <a:spcAft>
                <a:spcPts val="0"/>
              </a:spcAft>
              <a:buFont typeface="Arial" pitchFamily="34" charset="0"/>
              <a:buChar char="•"/>
              <a:defRPr/>
            </a:pPr>
            <a:r>
              <a:rPr lang="en-US" dirty="0">
                <a:latin typeface="+mn-lt"/>
              </a:rPr>
              <a:t>20 launch partners; commercial and public sector</a:t>
            </a:r>
          </a:p>
          <a:p>
            <a:pPr marL="119063" indent="-119063" fontAlgn="auto">
              <a:spcBef>
                <a:spcPts val="0"/>
              </a:spcBef>
              <a:spcAft>
                <a:spcPts val="0"/>
              </a:spcAft>
              <a:buFont typeface="Arial" pitchFamily="34" charset="0"/>
              <a:buChar char="•"/>
              <a:defRPr/>
            </a:pPr>
            <a:r>
              <a:rPr lang="en-US" dirty="0">
                <a:latin typeface="+mn-lt"/>
              </a:rPr>
              <a:t>Deployment scheduled to be complete in 2011</a:t>
            </a:r>
          </a:p>
        </p:txBody>
      </p:sp>
      <p:sp>
        <p:nvSpPr>
          <p:cNvPr id="18" name="TextBox 17"/>
          <p:cNvSpPr txBox="1"/>
          <p:nvPr/>
        </p:nvSpPr>
        <p:spPr>
          <a:xfrm>
            <a:off x="3090863" y="1589088"/>
            <a:ext cx="5541962" cy="990600"/>
          </a:xfrm>
          <a:prstGeom prst="rect">
            <a:avLst/>
          </a:prstGeom>
        </p:spPr>
        <p:txBody>
          <a:bodyPr/>
          <a:lstStyle/>
          <a:p>
            <a:pPr marL="119063" indent="-119063" fontAlgn="auto">
              <a:lnSpc>
                <a:spcPts val="1900"/>
              </a:lnSpc>
              <a:spcBef>
                <a:spcPts val="0"/>
              </a:spcBef>
              <a:spcAft>
                <a:spcPts val="600"/>
              </a:spcAft>
              <a:defRPr/>
            </a:pPr>
            <a:r>
              <a:rPr lang="en-US" b="1" dirty="0">
                <a:latin typeface="+mn-lt"/>
              </a:rPr>
              <a:t>Navistar - $39.2 M</a:t>
            </a:r>
          </a:p>
          <a:p>
            <a:pPr marL="119063" indent="-119063" fontAlgn="auto">
              <a:lnSpc>
                <a:spcPts val="1900"/>
              </a:lnSpc>
              <a:spcBef>
                <a:spcPts val="0"/>
              </a:spcBef>
              <a:spcAft>
                <a:spcPts val="600"/>
              </a:spcAft>
              <a:buFont typeface="Arial" pitchFamily="34" charset="0"/>
              <a:buChar char="•"/>
              <a:defRPr/>
            </a:pPr>
            <a:r>
              <a:rPr lang="en-US" dirty="0">
                <a:latin typeface="+mn-lt"/>
              </a:rPr>
              <a:t>950 electric delivery trucks (12,100 lbs GVWR)</a:t>
            </a:r>
          </a:p>
          <a:p>
            <a:pPr marL="119063" indent="-119063" fontAlgn="auto">
              <a:lnSpc>
                <a:spcPts val="1900"/>
              </a:lnSpc>
              <a:spcBef>
                <a:spcPts val="0"/>
              </a:spcBef>
              <a:spcAft>
                <a:spcPts val="600"/>
              </a:spcAft>
              <a:buFont typeface="Arial" pitchFamily="34" charset="0"/>
              <a:buChar char="•"/>
              <a:defRPr/>
            </a:pPr>
            <a:r>
              <a:rPr lang="en-US" dirty="0">
                <a:latin typeface="+mn-lt"/>
              </a:rPr>
              <a:t>Deployment scheduled to be complete in 2011</a:t>
            </a:r>
          </a:p>
          <a:p>
            <a:pPr fontAlgn="auto">
              <a:lnSpc>
                <a:spcPts val="1900"/>
              </a:lnSpc>
              <a:spcBef>
                <a:spcPct val="20000"/>
              </a:spcBef>
              <a:spcAft>
                <a:spcPts val="600"/>
              </a:spcAft>
              <a:buFont typeface="Arial"/>
              <a:buNone/>
              <a:defRPr/>
            </a:pPr>
            <a:endParaRPr lang="en-US" b="1" dirty="0">
              <a:solidFill>
                <a:srgbClr val="FFFFFF"/>
              </a:solidFill>
              <a:latin typeface="Arial Narrow"/>
              <a:cs typeface="Arial Narrow"/>
            </a:endParaRPr>
          </a:p>
        </p:txBody>
      </p:sp>
      <p:pic>
        <p:nvPicPr>
          <p:cNvPr id="13" name="Picture 12" descr="Navistar EV Truck.bmp"/>
          <p:cNvPicPr>
            <a:picLocks noChangeAspect="1"/>
          </p:cNvPicPr>
          <p:nvPr/>
        </p:nvPicPr>
        <p:blipFill>
          <a:blip r:embed="rId2"/>
          <a:stretch>
            <a:fillRect/>
          </a:stretch>
        </p:blipFill>
        <p:spPr>
          <a:xfrm>
            <a:off x="304800" y="1338263"/>
            <a:ext cx="2668588" cy="1438275"/>
          </a:xfrm>
          <a:prstGeom prst="rect">
            <a:avLst/>
          </a:prstGeom>
          <a:ln>
            <a:noFill/>
          </a:ln>
          <a:effectLst>
            <a:outerShdw blurRad="50800" dist="38100" dir="2700000" algn="tl" rotWithShape="0">
              <a:prstClr val="black">
                <a:alpha val="40000"/>
              </a:prstClr>
            </a:outerShdw>
          </a:effectLst>
        </p:spPr>
      </p:pic>
      <p:pic>
        <p:nvPicPr>
          <p:cNvPr id="16" name="Picture 15" descr="Smith Newton.bmp"/>
          <p:cNvPicPr>
            <a:picLocks noChangeAspect="1"/>
          </p:cNvPicPr>
          <p:nvPr/>
        </p:nvPicPr>
        <p:blipFill>
          <a:blip r:embed="rId3"/>
          <a:stretch>
            <a:fillRect/>
          </a:stretch>
        </p:blipFill>
        <p:spPr>
          <a:xfrm>
            <a:off x="315913" y="3132138"/>
            <a:ext cx="2655887" cy="1241425"/>
          </a:xfrm>
          <a:prstGeom prst="rect">
            <a:avLst/>
          </a:prstGeom>
          <a:ln w="3175">
            <a:solidFill>
              <a:schemeClr val="bg1">
                <a:lumMod val="75000"/>
              </a:schemeClr>
            </a:solid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sz="quarter"/>
          </p:nvPr>
        </p:nvSpPr>
        <p:spPr>
          <a:xfrm>
            <a:off x="304800" y="168275"/>
            <a:ext cx="4191000" cy="685800"/>
          </a:xfrm>
        </p:spPr>
        <p:txBody>
          <a:bodyPr rtlCol="0">
            <a:normAutofit fontScale="90000"/>
          </a:bodyPr>
          <a:lstStyle/>
          <a:p>
            <a:pPr eaLnBrk="1" fontAlgn="auto" hangingPunct="1">
              <a:spcAft>
                <a:spcPts val="0"/>
              </a:spcAft>
              <a:defRPr/>
            </a:pPr>
            <a:r>
              <a:rPr lang="en-US" dirty="0" smtClean="0"/>
              <a:t>Office of Vehicle Technologies Program Structure</a:t>
            </a:r>
          </a:p>
        </p:txBody>
      </p:sp>
      <p:pic>
        <p:nvPicPr>
          <p:cNvPr id="17410" name="Picture 64" descr="battery"/>
          <p:cNvPicPr>
            <a:picLocks noGrp="1" noChangeAspect="1" noChangeArrowheads="1"/>
          </p:cNvPicPr>
          <p:nvPr>
            <p:ph sz="quarter" idx="2"/>
          </p:nvPr>
        </p:nvPicPr>
        <p:blipFill>
          <a:blip r:embed="rId2"/>
          <a:srcRect/>
          <a:stretch>
            <a:fillRect/>
          </a:stretch>
        </p:blipFill>
        <p:spPr>
          <a:xfrm>
            <a:off x="2514600" y="3657600"/>
            <a:ext cx="438150" cy="588963"/>
          </a:xfrm>
        </p:spPr>
      </p:pic>
      <p:pic>
        <p:nvPicPr>
          <p:cNvPr id="17411" name="Picture 66" descr="vue cutaway"/>
          <p:cNvPicPr>
            <a:picLocks noGrp="1" noChangeAspect="1" noChangeArrowheads="1"/>
          </p:cNvPicPr>
          <p:nvPr>
            <p:ph sz="quarter" idx="3"/>
          </p:nvPr>
        </p:nvPicPr>
        <p:blipFill>
          <a:blip r:embed="rId3"/>
          <a:srcRect/>
          <a:stretch>
            <a:fillRect/>
          </a:stretch>
        </p:blipFill>
        <p:spPr>
          <a:xfrm>
            <a:off x="6629400" y="4114800"/>
            <a:ext cx="858838" cy="638175"/>
          </a:xfrm>
        </p:spPr>
      </p:pic>
      <p:pic>
        <p:nvPicPr>
          <p:cNvPr id="17412" name="Picture 68" descr="laptop"/>
          <p:cNvPicPr>
            <a:picLocks noGrp="1" noChangeAspect="1" noChangeArrowheads="1"/>
          </p:cNvPicPr>
          <p:nvPr>
            <p:ph sz="quarter" idx="4"/>
          </p:nvPr>
        </p:nvPicPr>
        <p:blipFill>
          <a:blip r:embed="rId4"/>
          <a:srcRect/>
          <a:stretch>
            <a:fillRect/>
          </a:stretch>
        </p:blipFill>
        <p:spPr>
          <a:xfrm>
            <a:off x="152400" y="3733800"/>
            <a:ext cx="731838" cy="560388"/>
          </a:xfrm>
        </p:spPr>
      </p:pic>
      <p:sp>
        <p:nvSpPr>
          <p:cNvPr id="17413" name="Line 17"/>
          <p:cNvSpPr>
            <a:spLocks noChangeShapeType="1"/>
          </p:cNvSpPr>
          <p:nvPr/>
        </p:nvSpPr>
        <p:spPr bwMode="auto">
          <a:xfrm>
            <a:off x="4572000" y="1524000"/>
            <a:ext cx="0" cy="1143000"/>
          </a:xfrm>
          <a:prstGeom prst="line">
            <a:avLst/>
          </a:prstGeom>
          <a:noFill/>
          <a:ln w="28575">
            <a:solidFill>
              <a:srgbClr val="0033CC"/>
            </a:solidFill>
            <a:round/>
            <a:headEnd/>
            <a:tailEnd/>
          </a:ln>
        </p:spPr>
        <p:txBody>
          <a:bodyPr/>
          <a:lstStyle/>
          <a:p>
            <a:endParaRPr lang="en-US"/>
          </a:p>
        </p:txBody>
      </p:sp>
      <p:sp>
        <p:nvSpPr>
          <p:cNvPr id="17414" name="Line 18"/>
          <p:cNvSpPr>
            <a:spLocks noChangeShapeType="1"/>
          </p:cNvSpPr>
          <p:nvPr/>
        </p:nvSpPr>
        <p:spPr bwMode="auto">
          <a:xfrm>
            <a:off x="3505200" y="2057400"/>
            <a:ext cx="1066800" cy="0"/>
          </a:xfrm>
          <a:prstGeom prst="line">
            <a:avLst/>
          </a:prstGeom>
          <a:noFill/>
          <a:ln w="28575">
            <a:solidFill>
              <a:srgbClr val="0033CC"/>
            </a:solidFill>
            <a:round/>
            <a:headEnd/>
            <a:tailEnd/>
          </a:ln>
        </p:spPr>
        <p:txBody>
          <a:bodyPr/>
          <a:lstStyle/>
          <a:p>
            <a:endParaRPr lang="en-US"/>
          </a:p>
        </p:txBody>
      </p:sp>
      <p:sp>
        <p:nvSpPr>
          <p:cNvPr id="3080" name="AutoShape 8"/>
          <p:cNvSpPr>
            <a:spLocks noChangeArrowheads="1"/>
          </p:cNvSpPr>
          <p:nvPr/>
        </p:nvSpPr>
        <p:spPr bwMode="auto">
          <a:xfrm>
            <a:off x="3733800" y="990600"/>
            <a:ext cx="1600200" cy="533400"/>
          </a:xfrm>
          <a:prstGeom prst="flowChartAlternateProcess">
            <a:avLst/>
          </a:prstGeom>
          <a:solidFill>
            <a:schemeClr val="tx1"/>
          </a:solidFill>
          <a:ln w="9525">
            <a:solidFill>
              <a:schemeClr val="tx1"/>
            </a:solid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solidFill>
                  <a:schemeClr val="bg1"/>
                </a:solidFill>
                <a:latin typeface="+mn-lt"/>
              </a:rPr>
              <a:t>OVT/PHEV</a:t>
            </a:r>
          </a:p>
          <a:p>
            <a:pPr algn="ctr" fontAlgn="auto">
              <a:spcBef>
                <a:spcPts val="0"/>
              </a:spcBef>
              <a:spcAft>
                <a:spcPts val="0"/>
              </a:spcAft>
              <a:defRPr/>
            </a:pPr>
            <a:r>
              <a:rPr lang="en-US" sz="1200" b="1" dirty="0">
                <a:solidFill>
                  <a:schemeClr val="bg1"/>
                </a:solidFill>
                <a:latin typeface="+mn-lt"/>
              </a:rPr>
              <a:t>Program Mgmt.</a:t>
            </a:r>
          </a:p>
        </p:txBody>
      </p:sp>
      <p:sp>
        <p:nvSpPr>
          <p:cNvPr id="3081" name="AutoShape 9"/>
          <p:cNvSpPr>
            <a:spLocks noChangeArrowheads="1"/>
          </p:cNvSpPr>
          <p:nvPr/>
        </p:nvSpPr>
        <p:spPr bwMode="auto">
          <a:xfrm>
            <a:off x="1981200" y="1752600"/>
            <a:ext cx="1600200" cy="533400"/>
          </a:xfrm>
          <a:prstGeom prst="flowChartAlternateProcess">
            <a:avLst/>
          </a:prstGeom>
          <a:solidFill>
            <a:schemeClr val="tx1"/>
          </a:solidFill>
          <a:ln w="9525">
            <a:solidFill>
              <a:schemeClr val="tx1"/>
            </a:solid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solidFill>
                  <a:schemeClr val="bg1"/>
                </a:solidFill>
                <a:latin typeface="+mn-lt"/>
              </a:rPr>
              <a:t>Industry/Gov’t</a:t>
            </a:r>
          </a:p>
          <a:p>
            <a:pPr algn="ctr" fontAlgn="auto">
              <a:spcBef>
                <a:spcPts val="0"/>
              </a:spcBef>
              <a:spcAft>
                <a:spcPts val="0"/>
              </a:spcAft>
              <a:defRPr/>
            </a:pPr>
            <a:r>
              <a:rPr lang="en-US" sz="1200" b="1" dirty="0">
                <a:solidFill>
                  <a:schemeClr val="bg1"/>
                </a:solidFill>
                <a:latin typeface="+mn-lt"/>
              </a:rPr>
              <a:t>Collaboration</a:t>
            </a:r>
          </a:p>
        </p:txBody>
      </p:sp>
      <p:sp>
        <p:nvSpPr>
          <p:cNvPr id="17417" name="Line 15"/>
          <p:cNvSpPr>
            <a:spLocks noChangeShapeType="1"/>
          </p:cNvSpPr>
          <p:nvPr/>
        </p:nvSpPr>
        <p:spPr bwMode="auto">
          <a:xfrm>
            <a:off x="914400" y="2667000"/>
            <a:ext cx="6324600" cy="0"/>
          </a:xfrm>
          <a:prstGeom prst="line">
            <a:avLst/>
          </a:prstGeom>
          <a:noFill/>
          <a:ln w="28575">
            <a:solidFill>
              <a:srgbClr val="0033CC"/>
            </a:solidFill>
            <a:round/>
            <a:headEnd/>
            <a:tailEnd/>
          </a:ln>
        </p:spPr>
        <p:txBody>
          <a:bodyPr/>
          <a:lstStyle/>
          <a:p>
            <a:endParaRPr lang="en-US"/>
          </a:p>
        </p:txBody>
      </p:sp>
      <p:sp>
        <p:nvSpPr>
          <p:cNvPr id="17418" name="Line 16"/>
          <p:cNvSpPr>
            <a:spLocks noChangeShapeType="1"/>
          </p:cNvSpPr>
          <p:nvPr/>
        </p:nvSpPr>
        <p:spPr bwMode="auto">
          <a:xfrm>
            <a:off x="914400" y="2667000"/>
            <a:ext cx="0" cy="1295400"/>
          </a:xfrm>
          <a:prstGeom prst="line">
            <a:avLst/>
          </a:prstGeom>
          <a:noFill/>
          <a:ln w="28575">
            <a:solidFill>
              <a:srgbClr val="0033CC"/>
            </a:solidFill>
            <a:round/>
            <a:headEnd/>
            <a:tailEnd/>
          </a:ln>
        </p:spPr>
        <p:txBody>
          <a:bodyPr/>
          <a:lstStyle/>
          <a:p>
            <a:endParaRPr lang="en-US"/>
          </a:p>
        </p:txBody>
      </p:sp>
      <p:sp>
        <p:nvSpPr>
          <p:cNvPr id="3084" name="AutoShape 4"/>
          <p:cNvSpPr>
            <a:spLocks noChangeArrowheads="1"/>
          </p:cNvSpPr>
          <p:nvPr/>
        </p:nvSpPr>
        <p:spPr bwMode="auto">
          <a:xfrm>
            <a:off x="152400" y="2895600"/>
            <a:ext cx="1600200" cy="533400"/>
          </a:xfrm>
          <a:prstGeom prst="flowChartAlternateProcess">
            <a:avLst/>
          </a:prstGeom>
          <a:solidFill>
            <a:schemeClr val="tx1"/>
          </a:solidFill>
          <a:ln w="9525">
            <a:solidFill>
              <a:schemeClr val="tx1"/>
            </a:solid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solidFill>
                  <a:schemeClr val="bg1"/>
                </a:solidFill>
                <a:latin typeface="+mn-lt"/>
              </a:rPr>
              <a:t>Technology</a:t>
            </a:r>
          </a:p>
          <a:p>
            <a:pPr algn="ctr" fontAlgn="auto">
              <a:spcBef>
                <a:spcPts val="0"/>
              </a:spcBef>
              <a:spcAft>
                <a:spcPts val="0"/>
              </a:spcAft>
              <a:defRPr/>
            </a:pPr>
            <a:r>
              <a:rPr lang="en-US" sz="1200" b="1" dirty="0">
                <a:solidFill>
                  <a:schemeClr val="bg1"/>
                </a:solidFill>
                <a:latin typeface="+mn-lt"/>
              </a:rPr>
              <a:t>Assessment</a:t>
            </a:r>
          </a:p>
        </p:txBody>
      </p:sp>
      <p:sp>
        <p:nvSpPr>
          <p:cNvPr id="17420" name="Line 19"/>
          <p:cNvSpPr>
            <a:spLocks noChangeShapeType="1"/>
          </p:cNvSpPr>
          <p:nvPr/>
        </p:nvSpPr>
        <p:spPr bwMode="auto">
          <a:xfrm>
            <a:off x="2971800" y="2667000"/>
            <a:ext cx="0" cy="3581400"/>
          </a:xfrm>
          <a:prstGeom prst="line">
            <a:avLst/>
          </a:prstGeom>
          <a:noFill/>
          <a:ln w="28575">
            <a:solidFill>
              <a:srgbClr val="0033CC"/>
            </a:solidFill>
            <a:round/>
            <a:headEnd/>
            <a:tailEnd/>
          </a:ln>
        </p:spPr>
        <p:txBody>
          <a:bodyPr/>
          <a:lstStyle/>
          <a:p>
            <a:endParaRPr lang="en-US"/>
          </a:p>
        </p:txBody>
      </p:sp>
      <p:sp>
        <p:nvSpPr>
          <p:cNvPr id="17421" name="Line 20"/>
          <p:cNvSpPr>
            <a:spLocks noChangeShapeType="1"/>
          </p:cNvSpPr>
          <p:nvPr/>
        </p:nvSpPr>
        <p:spPr bwMode="auto">
          <a:xfrm>
            <a:off x="2971800" y="3962400"/>
            <a:ext cx="228600" cy="0"/>
          </a:xfrm>
          <a:prstGeom prst="line">
            <a:avLst/>
          </a:prstGeom>
          <a:noFill/>
          <a:ln w="28575">
            <a:solidFill>
              <a:srgbClr val="0033CC"/>
            </a:solidFill>
            <a:round/>
            <a:headEnd/>
            <a:tailEnd/>
          </a:ln>
        </p:spPr>
        <p:txBody>
          <a:bodyPr/>
          <a:lstStyle/>
          <a:p>
            <a:endParaRPr lang="en-US"/>
          </a:p>
        </p:txBody>
      </p:sp>
      <p:sp>
        <p:nvSpPr>
          <p:cNvPr id="17422" name="Line 21"/>
          <p:cNvSpPr>
            <a:spLocks noChangeShapeType="1"/>
          </p:cNvSpPr>
          <p:nvPr/>
        </p:nvSpPr>
        <p:spPr bwMode="auto">
          <a:xfrm>
            <a:off x="2971800" y="4724400"/>
            <a:ext cx="228600" cy="0"/>
          </a:xfrm>
          <a:prstGeom prst="line">
            <a:avLst/>
          </a:prstGeom>
          <a:noFill/>
          <a:ln w="28575">
            <a:solidFill>
              <a:srgbClr val="0033CC"/>
            </a:solidFill>
            <a:round/>
            <a:headEnd/>
            <a:tailEnd/>
          </a:ln>
        </p:spPr>
        <p:txBody>
          <a:bodyPr/>
          <a:lstStyle/>
          <a:p>
            <a:endParaRPr lang="en-US"/>
          </a:p>
        </p:txBody>
      </p:sp>
      <p:sp>
        <p:nvSpPr>
          <p:cNvPr id="17423" name="Line 22"/>
          <p:cNvSpPr>
            <a:spLocks noChangeShapeType="1"/>
          </p:cNvSpPr>
          <p:nvPr/>
        </p:nvSpPr>
        <p:spPr bwMode="auto">
          <a:xfrm>
            <a:off x="2971800" y="5486400"/>
            <a:ext cx="228600" cy="0"/>
          </a:xfrm>
          <a:prstGeom prst="line">
            <a:avLst/>
          </a:prstGeom>
          <a:noFill/>
          <a:ln w="28575">
            <a:solidFill>
              <a:srgbClr val="0033CC"/>
            </a:solidFill>
            <a:round/>
            <a:headEnd/>
            <a:tailEnd/>
          </a:ln>
        </p:spPr>
        <p:txBody>
          <a:bodyPr/>
          <a:lstStyle/>
          <a:p>
            <a:endParaRPr lang="en-US"/>
          </a:p>
        </p:txBody>
      </p:sp>
      <p:sp>
        <p:nvSpPr>
          <p:cNvPr id="17424" name="Line 23"/>
          <p:cNvSpPr>
            <a:spLocks noChangeShapeType="1"/>
          </p:cNvSpPr>
          <p:nvPr/>
        </p:nvSpPr>
        <p:spPr bwMode="auto">
          <a:xfrm>
            <a:off x="2971800" y="6248400"/>
            <a:ext cx="228600" cy="0"/>
          </a:xfrm>
          <a:prstGeom prst="line">
            <a:avLst/>
          </a:prstGeom>
          <a:noFill/>
          <a:ln w="28575">
            <a:solidFill>
              <a:srgbClr val="0033CC"/>
            </a:solidFill>
            <a:round/>
            <a:headEnd/>
            <a:tailEnd/>
          </a:ln>
        </p:spPr>
        <p:txBody>
          <a:bodyPr/>
          <a:lstStyle/>
          <a:p>
            <a:endParaRPr lang="en-US"/>
          </a:p>
        </p:txBody>
      </p:sp>
      <p:sp>
        <p:nvSpPr>
          <p:cNvPr id="3090" name="AutoShape 10"/>
          <p:cNvSpPr>
            <a:spLocks noChangeArrowheads="1"/>
          </p:cNvSpPr>
          <p:nvPr/>
        </p:nvSpPr>
        <p:spPr bwMode="auto">
          <a:xfrm>
            <a:off x="3124200" y="3657600"/>
            <a:ext cx="1600200" cy="533400"/>
          </a:xfrm>
          <a:prstGeom prst="flowChartAlternateProcess">
            <a:avLst/>
          </a:prstGeom>
          <a:gradFill rotWithShape="1">
            <a:gsLst>
              <a:gs pos="0">
                <a:srgbClr val="BBEFF9"/>
              </a:gs>
              <a:gs pos="100000">
                <a:srgbClr val="C3FDC9"/>
              </a:gs>
            </a:gsLst>
            <a:lin ang="0" scaled="1"/>
          </a:gradFill>
          <a:ln w="9525">
            <a:no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latin typeface="+mn-lt"/>
              </a:rPr>
              <a:t>Energy Storage</a:t>
            </a:r>
          </a:p>
        </p:txBody>
      </p:sp>
      <p:sp>
        <p:nvSpPr>
          <p:cNvPr id="3091" name="AutoShape 11"/>
          <p:cNvSpPr>
            <a:spLocks noChangeArrowheads="1"/>
          </p:cNvSpPr>
          <p:nvPr/>
        </p:nvSpPr>
        <p:spPr bwMode="auto">
          <a:xfrm>
            <a:off x="3124200" y="4419600"/>
            <a:ext cx="1600200" cy="533400"/>
          </a:xfrm>
          <a:prstGeom prst="flowChartAlternateProcess">
            <a:avLst/>
          </a:prstGeom>
          <a:gradFill rotWithShape="1">
            <a:gsLst>
              <a:gs pos="0">
                <a:srgbClr val="BBEFF9"/>
              </a:gs>
              <a:gs pos="100000">
                <a:srgbClr val="C3FDC9"/>
              </a:gs>
            </a:gsLst>
            <a:lin ang="0" scaled="1"/>
          </a:gradFill>
          <a:ln w="9525">
            <a:no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latin typeface="+mn-lt"/>
              </a:rPr>
              <a:t>Power Electronics &amp;</a:t>
            </a:r>
          </a:p>
          <a:p>
            <a:pPr algn="ctr" fontAlgn="auto">
              <a:spcBef>
                <a:spcPts val="0"/>
              </a:spcBef>
              <a:spcAft>
                <a:spcPts val="0"/>
              </a:spcAft>
              <a:defRPr/>
            </a:pPr>
            <a:r>
              <a:rPr lang="en-US" sz="1200" b="1" dirty="0">
                <a:latin typeface="+mn-lt"/>
              </a:rPr>
              <a:t>Electric Motors</a:t>
            </a:r>
          </a:p>
        </p:txBody>
      </p:sp>
      <p:sp>
        <p:nvSpPr>
          <p:cNvPr id="3092" name="AutoShape 12"/>
          <p:cNvSpPr>
            <a:spLocks noChangeArrowheads="1"/>
          </p:cNvSpPr>
          <p:nvPr/>
        </p:nvSpPr>
        <p:spPr bwMode="auto">
          <a:xfrm>
            <a:off x="3124200" y="5181600"/>
            <a:ext cx="1600200" cy="533400"/>
          </a:xfrm>
          <a:prstGeom prst="flowChartAlternateProcess">
            <a:avLst/>
          </a:prstGeom>
          <a:gradFill rotWithShape="1">
            <a:gsLst>
              <a:gs pos="0">
                <a:srgbClr val="BBEFF9"/>
              </a:gs>
              <a:gs pos="100000">
                <a:srgbClr val="C3FDC9"/>
              </a:gs>
            </a:gsLst>
            <a:lin ang="0" scaled="1"/>
          </a:gradFill>
          <a:ln w="9525">
            <a:no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latin typeface="+mn-lt"/>
              </a:rPr>
              <a:t>Engines and Fuels</a:t>
            </a:r>
          </a:p>
        </p:txBody>
      </p:sp>
      <p:sp>
        <p:nvSpPr>
          <p:cNvPr id="3093" name="AutoShape 13"/>
          <p:cNvSpPr>
            <a:spLocks noChangeArrowheads="1"/>
          </p:cNvSpPr>
          <p:nvPr/>
        </p:nvSpPr>
        <p:spPr bwMode="auto">
          <a:xfrm>
            <a:off x="3124200" y="5943600"/>
            <a:ext cx="1600200" cy="533400"/>
          </a:xfrm>
          <a:prstGeom prst="flowChartAlternateProcess">
            <a:avLst/>
          </a:prstGeom>
          <a:gradFill rotWithShape="1">
            <a:gsLst>
              <a:gs pos="0">
                <a:srgbClr val="BBEFF9"/>
              </a:gs>
              <a:gs pos="100000">
                <a:srgbClr val="C3FDC9"/>
              </a:gs>
            </a:gsLst>
            <a:lin ang="0" scaled="1"/>
          </a:gradFill>
          <a:ln w="9525">
            <a:no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latin typeface="+mn-lt"/>
              </a:rPr>
              <a:t>Vehicle Efficiency</a:t>
            </a:r>
          </a:p>
          <a:p>
            <a:pPr algn="ctr" fontAlgn="auto">
              <a:spcBef>
                <a:spcPts val="0"/>
              </a:spcBef>
              <a:spcAft>
                <a:spcPts val="0"/>
              </a:spcAft>
              <a:defRPr/>
            </a:pPr>
            <a:r>
              <a:rPr lang="en-US" sz="1200" b="1" dirty="0">
                <a:latin typeface="+mn-lt"/>
              </a:rPr>
              <a:t>Technologies</a:t>
            </a:r>
          </a:p>
        </p:txBody>
      </p:sp>
      <p:sp>
        <p:nvSpPr>
          <p:cNvPr id="17429" name="Line 24"/>
          <p:cNvSpPr>
            <a:spLocks noChangeShapeType="1"/>
          </p:cNvSpPr>
          <p:nvPr/>
        </p:nvSpPr>
        <p:spPr bwMode="auto">
          <a:xfrm>
            <a:off x="914400" y="3962400"/>
            <a:ext cx="228600" cy="0"/>
          </a:xfrm>
          <a:prstGeom prst="line">
            <a:avLst/>
          </a:prstGeom>
          <a:noFill/>
          <a:ln w="28575">
            <a:solidFill>
              <a:srgbClr val="0033CC"/>
            </a:solidFill>
            <a:round/>
            <a:headEnd/>
            <a:tailEnd/>
          </a:ln>
        </p:spPr>
        <p:txBody>
          <a:bodyPr/>
          <a:lstStyle/>
          <a:p>
            <a:endParaRPr lang="en-US"/>
          </a:p>
        </p:txBody>
      </p:sp>
      <p:sp>
        <p:nvSpPr>
          <p:cNvPr id="17430" name="Line 25"/>
          <p:cNvSpPr>
            <a:spLocks noChangeShapeType="1"/>
          </p:cNvSpPr>
          <p:nvPr/>
        </p:nvSpPr>
        <p:spPr bwMode="auto">
          <a:xfrm>
            <a:off x="5105400" y="2667000"/>
            <a:ext cx="0" cy="1295400"/>
          </a:xfrm>
          <a:prstGeom prst="line">
            <a:avLst/>
          </a:prstGeom>
          <a:noFill/>
          <a:ln w="28575">
            <a:solidFill>
              <a:srgbClr val="0033CC"/>
            </a:solidFill>
            <a:round/>
            <a:headEnd/>
            <a:tailEnd/>
          </a:ln>
        </p:spPr>
        <p:txBody>
          <a:bodyPr/>
          <a:lstStyle/>
          <a:p>
            <a:endParaRPr lang="en-US"/>
          </a:p>
        </p:txBody>
      </p:sp>
      <p:sp>
        <p:nvSpPr>
          <p:cNvPr id="17431" name="Line 26"/>
          <p:cNvSpPr>
            <a:spLocks noChangeShapeType="1"/>
          </p:cNvSpPr>
          <p:nvPr/>
        </p:nvSpPr>
        <p:spPr bwMode="auto">
          <a:xfrm>
            <a:off x="5105400" y="3962400"/>
            <a:ext cx="228600" cy="0"/>
          </a:xfrm>
          <a:prstGeom prst="line">
            <a:avLst/>
          </a:prstGeom>
          <a:noFill/>
          <a:ln w="28575">
            <a:solidFill>
              <a:srgbClr val="0033CC"/>
            </a:solidFill>
            <a:round/>
            <a:headEnd/>
            <a:tailEnd/>
          </a:ln>
        </p:spPr>
        <p:txBody>
          <a:bodyPr/>
          <a:lstStyle/>
          <a:p>
            <a:endParaRPr lang="en-US"/>
          </a:p>
        </p:txBody>
      </p:sp>
      <p:sp>
        <p:nvSpPr>
          <p:cNvPr id="17432" name="Line 27"/>
          <p:cNvSpPr>
            <a:spLocks noChangeShapeType="1"/>
          </p:cNvSpPr>
          <p:nvPr/>
        </p:nvSpPr>
        <p:spPr bwMode="auto">
          <a:xfrm>
            <a:off x="7239000" y="2667000"/>
            <a:ext cx="0" cy="1295400"/>
          </a:xfrm>
          <a:prstGeom prst="line">
            <a:avLst/>
          </a:prstGeom>
          <a:noFill/>
          <a:ln w="28575">
            <a:solidFill>
              <a:srgbClr val="0033CC"/>
            </a:solidFill>
            <a:round/>
            <a:headEnd/>
            <a:tailEnd/>
          </a:ln>
        </p:spPr>
        <p:txBody>
          <a:bodyPr/>
          <a:lstStyle/>
          <a:p>
            <a:endParaRPr lang="en-US"/>
          </a:p>
        </p:txBody>
      </p:sp>
      <p:sp>
        <p:nvSpPr>
          <p:cNvPr id="17433" name="Line 28"/>
          <p:cNvSpPr>
            <a:spLocks noChangeShapeType="1"/>
          </p:cNvSpPr>
          <p:nvPr/>
        </p:nvSpPr>
        <p:spPr bwMode="auto">
          <a:xfrm>
            <a:off x="7239000" y="3962400"/>
            <a:ext cx="228600" cy="0"/>
          </a:xfrm>
          <a:prstGeom prst="line">
            <a:avLst/>
          </a:prstGeom>
          <a:noFill/>
          <a:ln w="28575">
            <a:solidFill>
              <a:srgbClr val="0033CC"/>
            </a:solidFill>
            <a:round/>
            <a:headEnd/>
            <a:tailEnd/>
          </a:ln>
        </p:spPr>
        <p:txBody>
          <a:bodyPr/>
          <a:lstStyle/>
          <a:p>
            <a:endParaRPr lang="en-US"/>
          </a:p>
        </p:txBody>
      </p:sp>
      <p:sp>
        <p:nvSpPr>
          <p:cNvPr id="3099" name="AutoShape 5"/>
          <p:cNvSpPr>
            <a:spLocks noChangeArrowheads="1"/>
          </p:cNvSpPr>
          <p:nvPr/>
        </p:nvSpPr>
        <p:spPr bwMode="auto">
          <a:xfrm>
            <a:off x="2133600" y="2895600"/>
            <a:ext cx="1600200" cy="533400"/>
          </a:xfrm>
          <a:prstGeom prst="flowChartAlternateProcess">
            <a:avLst/>
          </a:prstGeom>
          <a:solidFill>
            <a:schemeClr val="tx1"/>
          </a:solidFill>
          <a:ln w="9525">
            <a:solidFill>
              <a:schemeClr val="tx1"/>
            </a:solid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solidFill>
                  <a:schemeClr val="bg1"/>
                </a:solidFill>
                <a:latin typeface="+mn-lt"/>
              </a:rPr>
              <a:t>Research &amp;</a:t>
            </a:r>
          </a:p>
          <a:p>
            <a:pPr algn="ctr" fontAlgn="auto">
              <a:spcBef>
                <a:spcPts val="0"/>
              </a:spcBef>
              <a:spcAft>
                <a:spcPts val="0"/>
              </a:spcAft>
              <a:defRPr/>
            </a:pPr>
            <a:r>
              <a:rPr lang="en-US" sz="1200" b="1" dirty="0">
                <a:solidFill>
                  <a:schemeClr val="bg1"/>
                </a:solidFill>
                <a:latin typeface="+mn-lt"/>
              </a:rPr>
              <a:t>Development</a:t>
            </a:r>
          </a:p>
        </p:txBody>
      </p:sp>
      <p:sp>
        <p:nvSpPr>
          <p:cNvPr id="3100" name="AutoShape 6"/>
          <p:cNvSpPr>
            <a:spLocks noChangeArrowheads="1"/>
          </p:cNvSpPr>
          <p:nvPr/>
        </p:nvSpPr>
        <p:spPr bwMode="auto">
          <a:xfrm>
            <a:off x="4343400" y="2895600"/>
            <a:ext cx="1600200" cy="533400"/>
          </a:xfrm>
          <a:prstGeom prst="flowChartAlternateProcess">
            <a:avLst/>
          </a:prstGeom>
          <a:solidFill>
            <a:schemeClr val="tx1"/>
          </a:solidFill>
          <a:ln w="9525">
            <a:no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solidFill>
                  <a:schemeClr val="bg1"/>
                </a:solidFill>
                <a:latin typeface="+mn-lt"/>
              </a:rPr>
              <a:t>Testing &amp;</a:t>
            </a:r>
          </a:p>
          <a:p>
            <a:pPr algn="ctr" fontAlgn="auto">
              <a:spcBef>
                <a:spcPts val="0"/>
              </a:spcBef>
              <a:spcAft>
                <a:spcPts val="0"/>
              </a:spcAft>
              <a:defRPr/>
            </a:pPr>
            <a:r>
              <a:rPr lang="en-US" sz="1200" b="1" dirty="0">
                <a:solidFill>
                  <a:schemeClr val="bg1"/>
                </a:solidFill>
                <a:latin typeface="+mn-lt"/>
              </a:rPr>
              <a:t>Validation</a:t>
            </a:r>
          </a:p>
        </p:txBody>
      </p:sp>
      <p:sp>
        <p:nvSpPr>
          <p:cNvPr id="3101" name="AutoShape 7"/>
          <p:cNvSpPr>
            <a:spLocks noChangeArrowheads="1"/>
          </p:cNvSpPr>
          <p:nvPr/>
        </p:nvSpPr>
        <p:spPr bwMode="auto">
          <a:xfrm>
            <a:off x="6477000" y="2895600"/>
            <a:ext cx="1600200" cy="533400"/>
          </a:xfrm>
          <a:prstGeom prst="flowChartAlternateProcess">
            <a:avLst/>
          </a:prstGeom>
          <a:gradFill rotWithShape="1">
            <a:gsLst>
              <a:gs pos="0">
                <a:srgbClr val="BBEFF9"/>
              </a:gs>
              <a:gs pos="100000">
                <a:srgbClr val="C3FDC9"/>
              </a:gs>
            </a:gsLst>
            <a:lin ang="0" scaled="1"/>
          </a:gradFill>
          <a:ln w="9525">
            <a:noFill/>
            <a:miter lim="800000"/>
            <a:headEnd/>
            <a:tailEnd/>
          </a:ln>
          <a:effectLst>
            <a:outerShdw dist="63500" dir="3187806" algn="ctr" rotWithShape="0">
              <a:srgbClr val="777777">
                <a:alpha val="50000"/>
              </a:srgbClr>
            </a:outerShdw>
          </a:effectLst>
        </p:spPr>
        <p:txBody>
          <a:bodyPr wrap="none" anchor="ctr"/>
          <a:lstStyle/>
          <a:p>
            <a:pPr algn="ctr" fontAlgn="auto">
              <a:spcBef>
                <a:spcPts val="0"/>
              </a:spcBef>
              <a:spcAft>
                <a:spcPts val="0"/>
              </a:spcAft>
              <a:defRPr/>
            </a:pPr>
            <a:r>
              <a:rPr lang="en-US" sz="1200" b="1" dirty="0">
                <a:latin typeface="+mn-lt"/>
              </a:rPr>
              <a:t>Deployment</a:t>
            </a:r>
          </a:p>
          <a:p>
            <a:pPr algn="ctr" fontAlgn="auto">
              <a:spcBef>
                <a:spcPts val="0"/>
              </a:spcBef>
              <a:spcAft>
                <a:spcPts val="0"/>
              </a:spcAft>
              <a:defRPr/>
            </a:pPr>
            <a:r>
              <a:rPr lang="en-US" sz="1200" b="1" dirty="0">
                <a:latin typeface="+mn-lt"/>
              </a:rPr>
              <a:t>Issues</a:t>
            </a:r>
          </a:p>
        </p:txBody>
      </p:sp>
      <p:sp>
        <p:nvSpPr>
          <p:cNvPr id="3102" name="Text Box 29"/>
          <p:cNvSpPr txBox="1">
            <a:spLocks noChangeArrowheads="1"/>
          </p:cNvSpPr>
          <p:nvPr/>
        </p:nvSpPr>
        <p:spPr bwMode="auto">
          <a:xfrm>
            <a:off x="1219200" y="3657600"/>
            <a:ext cx="1447800" cy="765175"/>
          </a:xfrm>
          <a:prstGeom prst="rect">
            <a:avLst/>
          </a:prstGeom>
          <a:noFill/>
          <a:ln w="9525">
            <a:noFill/>
            <a:miter lim="800000"/>
            <a:headEnd/>
            <a:tailEnd/>
          </a:ln>
        </p:spPr>
        <p:txBody>
          <a:bodyPr lIns="0">
            <a:spAutoFit/>
          </a:bodyPr>
          <a:lstStyle/>
          <a:p>
            <a:pPr fontAlgn="auto">
              <a:spcBef>
                <a:spcPct val="50000"/>
              </a:spcBef>
              <a:spcAft>
                <a:spcPts val="0"/>
              </a:spcAft>
              <a:defRPr/>
            </a:pPr>
            <a:r>
              <a:rPr lang="en-US" sz="1100" b="1" dirty="0">
                <a:solidFill>
                  <a:schemeClr val="accent3">
                    <a:lumMod val="75000"/>
                  </a:schemeClr>
                </a:solidFill>
                <a:latin typeface="+mn-lt"/>
              </a:rPr>
              <a:t>Benchmarking</a:t>
            </a:r>
          </a:p>
          <a:p>
            <a:pPr fontAlgn="auto">
              <a:spcBef>
                <a:spcPct val="50000"/>
              </a:spcBef>
              <a:spcAft>
                <a:spcPts val="0"/>
              </a:spcAft>
              <a:defRPr/>
            </a:pPr>
            <a:r>
              <a:rPr lang="en-US" sz="1100" b="1" dirty="0">
                <a:solidFill>
                  <a:schemeClr val="accent3">
                    <a:lumMod val="75000"/>
                  </a:schemeClr>
                </a:solidFill>
                <a:latin typeface="+mn-lt"/>
              </a:rPr>
              <a:t>Analytical Studies</a:t>
            </a:r>
          </a:p>
          <a:p>
            <a:pPr fontAlgn="auto">
              <a:spcBef>
                <a:spcPct val="50000"/>
              </a:spcBef>
              <a:spcAft>
                <a:spcPts val="0"/>
              </a:spcAft>
              <a:defRPr/>
            </a:pPr>
            <a:r>
              <a:rPr lang="en-US" sz="1100" b="1" dirty="0">
                <a:solidFill>
                  <a:schemeClr val="accent3">
                    <a:lumMod val="75000"/>
                  </a:schemeClr>
                </a:solidFill>
                <a:latin typeface="+mn-lt"/>
              </a:rPr>
              <a:t>Risk Assessment</a:t>
            </a:r>
          </a:p>
        </p:txBody>
      </p:sp>
      <p:sp>
        <p:nvSpPr>
          <p:cNvPr id="3103" name="Text Box 30"/>
          <p:cNvSpPr txBox="1">
            <a:spLocks noChangeArrowheads="1"/>
          </p:cNvSpPr>
          <p:nvPr/>
        </p:nvSpPr>
        <p:spPr bwMode="auto">
          <a:xfrm>
            <a:off x="5410200" y="3657600"/>
            <a:ext cx="1447800" cy="1858963"/>
          </a:xfrm>
          <a:prstGeom prst="rect">
            <a:avLst/>
          </a:prstGeom>
          <a:noFill/>
          <a:ln w="9525">
            <a:noFill/>
            <a:miter lim="800000"/>
            <a:headEnd/>
            <a:tailEnd/>
          </a:ln>
        </p:spPr>
        <p:txBody>
          <a:bodyPr lIns="0">
            <a:spAutoFit/>
          </a:bodyPr>
          <a:lstStyle/>
          <a:p>
            <a:pPr fontAlgn="auto">
              <a:spcBef>
                <a:spcPct val="50000"/>
              </a:spcBef>
              <a:spcAft>
                <a:spcPts val="0"/>
              </a:spcAft>
              <a:defRPr/>
            </a:pPr>
            <a:r>
              <a:rPr lang="en-US" sz="1100" b="1" dirty="0">
                <a:solidFill>
                  <a:schemeClr val="accent3">
                    <a:lumMod val="75000"/>
                  </a:schemeClr>
                </a:solidFill>
                <a:latin typeface="+mn-lt"/>
              </a:rPr>
              <a:t>Standard Procedures</a:t>
            </a:r>
          </a:p>
          <a:p>
            <a:pPr fontAlgn="auto">
              <a:spcBef>
                <a:spcPct val="50000"/>
              </a:spcBef>
              <a:spcAft>
                <a:spcPts val="0"/>
              </a:spcAft>
              <a:defRPr/>
            </a:pPr>
            <a:r>
              <a:rPr lang="en-US" sz="1100" b="1" dirty="0">
                <a:solidFill>
                  <a:schemeClr val="accent3">
                    <a:lumMod val="75000"/>
                  </a:schemeClr>
                </a:solidFill>
                <a:latin typeface="+mn-lt"/>
              </a:rPr>
              <a:t>Lab Testing and Validation</a:t>
            </a:r>
          </a:p>
          <a:p>
            <a:pPr fontAlgn="auto">
              <a:spcBef>
                <a:spcPct val="50000"/>
              </a:spcBef>
              <a:spcAft>
                <a:spcPts val="0"/>
              </a:spcAft>
              <a:defRPr/>
            </a:pPr>
            <a:r>
              <a:rPr lang="en-US" sz="1100" b="1" dirty="0">
                <a:solidFill>
                  <a:schemeClr val="accent3">
                    <a:lumMod val="75000"/>
                  </a:schemeClr>
                </a:solidFill>
                <a:latin typeface="+mn-lt"/>
              </a:rPr>
              <a:t>Field Reliability Testing and Validation</a:t>
            </a:r>
          </a:p>
          <a:p>
            <a:pPr fontAlgn="auto">
              <a:spcBef>
                <a:spcPct val="50000"/>
              </a:spcBef>
              <a:spcAft>
                <a:spcPts val="0"/>
              </a:spcAft>
              <a:defRPr/>
            </a:pPr>
            <a:r>
              <a:rPr lang="en-US" sz="1100" b="1" dirty="0">
                <a:solidFill>
                  <a:schemeClr val="accent3">
                    <a:lumMod val="75000"/>
                  </a:schemeClr>
                </a:solidFill>
                <a:latin typeface="+mn-lt"/>
              </a:rPr>
              <a:t>Field Testing and Demonstration </a:t>
            </a:r>
          </a:p>
        </p:txBody>
      </p:sp>
      <p:sp>
        <p:nvSpPr>
          <p:cNvPr id="3104" name="Text Box 31"/>
          <p:cNvSpPr txBox="1">
            <a:spLocks noChangeArrowheads="1"/>
          </p:cNvSpPr>
          <p:nvPr/>
        </p:nvSpPr>
        <p:spPr bwMode="auto">
          <a:xfrm>
            <a:off x="7543800" y="3657600"/>
            <a:ext cx="1508125" cy="1905000"/>
          </a:xfrm>
          <a:prstGeom prst="rect">
            <a:avLst/>
          </a:prstGeom>
          <a:noFill/>
          <a:ln w="9525">
            <a:noFill/>
            <a:miter lim="800000"/>
            <a:headEnd/>
            <a:tailEnd/>
          </a:ln>
        </p:spPr>
        <p:txBody>
          <a:bodyPr lIns="0"/>
          <a:lstStyle/>
          <a:p>
            <a:pPr fontAlgn="auto">
              <a:spcBef>
                <a:spcPct val="50000"/>
              </a:spcBef>
              <a:spcAft>
                <a:spcPts val="0"/>
              </a:spcAft>
              <a:defRPr/>
            </a:pPr>
            <a:r>
              <a:rPr lang="en-US" sz="1100" b="1" dirty="0">
                <a:solidFill>
                  <a:schemeClr val="accent3">
                    <a:lumMod val="75000"/>
                  </a:schemeClr>
                </a:solidFill>
                <a:latin typeface="+mn-lt"/>
              </a:rPr>
              <a:t>Grid Interactions</a:t>
            </a:r>
          </a:p>
          <a:p>
            <a:pPr fontAlgn="auto">
              <a:spcBef>
                <a:spcPct val="50000"/>
              </a:spcBef>
              <a:spcAft>
                <a:spcPts val="0"/>
              </a:spcAft>
              <a:defRPr/>
            </a:pPr>
            <a:r>
              <a:rPr lang="en-US" sz="1100" b="1" dirty="0">
                <a:solidFill>
                  <a:schemeClr val="accent3">
                    <a:lumMod val="75000"/>
                  </a:schemeClr>
                </a:solidFill>
                <a:latin typeface="+mn-lt"/>
              </a:rPr>
              <a:t>Automotive-Utility Industry Interactions</a:t>
            </a:r>
          </a:p>
          <a:p>
            <a:pPr fontAlgn="auto">
              <a:spcBef>
                <a:spcPct val="50000"/>
              </a:spcBef>
              <a:spcAft>
                <a:spcPts val="0"/>
              </a:spcAft>
              <a:defRPr/>
            </a:pPr>
            <a:r>
              <a:rPr lang="en-US" sz="1100" b="1" dirty="0">
                <a:solidFill>
                  <a:schemeClr val="tx2">
                    <a:lumMod val="40000"/>
                    <a:lumOff val="60000"/>
                  </a:schemeClr>
                </a:solidFill>
                <a:latin typeface="+mn-lt"/>
              </a:rPr>
              <a:t>Incentives</a:t>
            </a:r>
          </a:p>
          <a:p>
            <a:pPr fontAlgn="auto">
              <a:spcBef>
                <a:spcPct val="50000"/>
              </a:spcBef>
              <a:spcAft>
                <a:spcPts val="0"/>
              </a:spcAft>
              <a:defRPr/>
            </a:pPr>
            <a:r>
              <a:rPr lang="en-US" sz="1100" b="1" dirty="0">
                <a:solidFill>
                  <a:schemeClr val="tx2">
                    <a:lumMod val="40000"/>
                    <a:lumOff val="60000"/>
                  </a:schemeClr>
                </a:solidFill>
                <a:latin typeface="+mn-lt"/>
              </a:rPr>
              <a:t>Education and Learning Demonstration</a:t>
            </a:r>
          </a:p>
          <a:p>
            <a:pPr fontAlgn="auto">
              <a:spcBef>
                <a:spcPct val="50000"/>
              </a:spcBef>
              <a:spcAft>
                <a:spcPts val="0"/>
              </a:spcAft>
              <a:defRPr/>
            </a:pPr>
            <a:r>
              <a:rPr lang="en-US" sz="1100" b="1" dirty="0">
                <a:solidFill>
                  <a:schemeClr val="accent3">
                    <a:lumMod val="75000"/>
                  </a:schemeClr>
                </a:solidFill>
                <a:latin typeface="+mn-lt"/>
              </a:rPr>
              <a:t>Codes &amp; Standards</a:t>
            </a:r>
          </a:p>
        </p:txBody>
      </p:sp>
      <p:pic>
        <p:nvPicPr>
          <p:cNvPr id="17440" name="Picture 70" descr="mustangchassis"/>
          <p:cNvPicPr>
            <a:picLocks noChangeAspect="1" noChangeArrowheads="1"/>
          </p:cNvPicPr>
          <p:nvPr/>
        </p:nvPicPr>
        <p:blipFill>
          <a:blip r:embed="rId5"/>
          <a:srcRect/>
          <a:stretch>
            <a:fillRect/>
          </a:stretch>
        </p:blipFill>
        <p:spPr bwMode="auto">
          <a:xfrm>
            <a:off x="2133600" y="5943600"/>
            <a:ext cx="749300" cy="563563"/>
          </a:xfrm>
          <a:prstGeom prst="rect">
            <a:avLst/>
          </a:prstGeom>
          <a:noFill/>
          <a:ln w="9525">
            <a:noFill/>
            <a:miter lim="800000"/>
            <a:headEnd/>
            <a:tailEnd/>
          </a:ln>
        </p:spPr>
      </p:pic>
      <p:pic>
        <p:nvPicPr>
          <p:cNvPr id="17441" name="Picture 71" descr="motor"/>
          <p:cNvPicPr>
            <a:picLocks noChangeAspect="1" noChangeArrowheads="1"/>
          </p:cNvPicPr>
          <p:nvPr/>
        </p:nvPicPr>
        <p:blipFill>
          <a:blip r:embed="rId6"/>
          <a:srcRect/>
          <a:stretch>
            <a:fillRect/>
          </a:stretch>
        </p:blipFill>
        <p:spPr bwMode="auto">
          <a:xfrm>
            <a:off x="2286000" y="4419600"/>
            <a:ext cx="622300" cy="568325"/>
          </a:xfrm>
          <a:prstGeom prst="rect">
            <a:avLst/>
          </a:prstGeom>
          <a:noFill/>
          <a:ln w="9525">
            <a:noFill/>
            <a:miter lim="800000"/>
            <a:headEnd/>
            <a:tailEnd/>
          </a:ln>
        </p:spPr>
      </p:pic>
      <p:pic>
        <p:nvPicPr>
          <p:cNvPr id="17442" name="Picture 73" descr="engineANL"/>
          <p:cNvPicPr>
            <a:picLocks noGrp="1" noChangeAspect="1" noChangeArrowheads="1"/>
          </p:cNvPicPr>
          <p:nvPr>
            <p:ph sz="quarter" idx="1"/>
          </p:nvPr>
        </p:nvPicPr>
        <p:blipFill>
          <a:blip r:embed="rId7"/>
          <a:srcRect/>
          <a:stretch>
            <a:fillRect/>
          </a:stretch>
        </p:blipFill>
        <p:spPr>
          <a:xfrm>
            <a:off x="2209800" y="5181600"/>
            <a:ext cx="722313" cy="636588"/>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4294967295"/>
          </p:nvPr>
        </p:nvSpPr>
        <p:spPr>
          <a:xfrm>
            <a:off x="-304800" y="1676400"/>
            <a:ext cx="8915400" cy="5259388"/>
          </a:xfrm>
        </p:spPr>
        <p:txBody>
          <a:bodyPr/>
          <a:lstStyle/>
          <a:p>
            <a:pPr marL="744538" lvl="1" eaLnBrk="1" hangingPunct="1">
              <a:lnSpc>
                <a:spcPct val="80000"/>
              </a:lnSpc>
              <a:spcBef>
                <a:spcPct val="35000"/>
              </a:spcBef>
              <a:buFont typeface="Arial" charset="0"/>
              <a:buChar char="•"/>
            </a:pPr>
            <a:r>
              <a:rPr lang="en-US" sz="1600" smtClean="0">
                <a:solidFill>
                  <a:srgbClr val="04070C"/>
                </a:solidFill>
              </a:rPr>
              <a:t>Advanced Vehicle Testing &amp; Evaluation (AVTE) in-use data collection </a:t>
            </a:r>
          </a:p>
          <a:p>
            <a:pPr marL="744538" lvl="1" eaLnBrk="1" hangingPunct="1">
              <a:lnSpc>
                <a:spcPct val="80000"/>
              </a:lnSpc>
              <a:spcBef>
                <a:spcPct val="35000"/>
              </a:spcBef>
              <a:buFont typeface="Arial" charset="0"/>
              <a:buChar char="•"/>
            </a:pPr>
            <a:r>
              <a:rPr lang="en-US" sz="1600" smtClean="0">
                <a:solidFill>
                  <a:srgbClr val="04070C"/>
                </a:solidFill>
              </a:rPr>
              <a:t>Advanced Powertrain Research Facility (APRF) vehicle test and test development</a:t>
            </a:r>
          </a:p>
          <a:p>
            <a:pPr marL="744538" lvl="1" eaLnBrk="1" hangingPunct="1">
              <a:lnSpc>
                <a:spcPct val="80000"/>
              </a:lnSpc>
              <a:spcBef>
                <a:spcPct val="35000"/>
              </a:spcBef>
              <a:buFont typeface="Arial" charset="0"/>
              <a:buChar char="•"/>
            </a:pPr>
            <a:r>
              <a:rPr lang="en-US" sz="1600" smtClean="0">
                <a:solidFill>
                  <a:srgbClr val="04070C"/>
                </a:solidFill>
              </a:rPr>
              <a:t>Medium duty drive cycle analysis and route optimization</a:t>
            </a:r>
            <a:endParaRPr lang="en-US" sz="1600" i="1" smtClean="0">
              <a:solidFill>
                <a:srgbClr val="04070C"/>
              </a:solidFill>
            </a:endParaRPr>
          </a:p>
          <a:p>
            <a:pPr marL="744538" lvl="1" eaLnBrk="1" hangingPunct="1">
              <a:lnSpc>
                <a:spcPct val="80000"/>
              </a:lnSpc>
              <a:spcBef>
                <a:spcPct val="35000"/>
              </a:spcBef>
              <a:buFont typeface="Arial" charset="0"/>
              <a:buChar char="•"/>
            </a:pPr>
            <a:r>
              <a:rPr lang="en-US" sz="1600" smtClean="0">
                <a:solidFill>
                  <a:srgbClr val="04070C"/>
                </a:solidFill>
              </a:rPr>
              <a:t>Truck cab environmental control optimization (Cool cab)  and evaluation</a:t>
            </a:r>
          </a:p>
          <a:p>
            <a:pPr marL="744538" lvl="1" eaLnBrk="1" hangingPunct="1">
              <a:lnSpc>
                <a:spcPct val="80000"/>
              </a:lnSpc>
              <a:spcBef>
                <a:spcPct val="35000"/>
              </a:spcBef>
              <a:buFont typeface="Arial" charset="0"/>
              <a:buChar char="•"/>
            </a:pPr>
            <a:r>
              <a:rPr lang="en-US" sz="1600" smtClean="0">
                <a:solidFill>
                  <a:srgbClr val="04070C"/>
                </a:solidFill>
              </a:rPr>
              <a:t>EDV Charging Infrastructure Evaluations</a:t>
            </a:r>
            <a:r>
              <a:rPr lang="en-US" sz="1600" b="1" smtClean="0">
                <a:solidFill>
                  <a:srgbClr val="04070C"/>
                </a:solidFill>
                <a:cs typeface="Times New Roman" pitchFamily="18" charset="0"/>
              </a:rPr>
              <a:t> </a:t>
            </a:r>
          </a:p>
          <a:p>
            <a:pPr marL="744538" lvl="1" eaLnBrk="1" hangingPunct="1">
              <a:lnSpc>
                <a:spcPct val="80000"/>
              </a:lnSpc>
              <a:spcBef>
                <a:spcPct val="35000"/>
              </a:spcBef>
              <a:buFontTx/>
              <a:buNone/>
            </a:pPr>
            <a:endParaRPr lang="en-US" sz="800" b="1" smtClean="0">
              <a:solidFill>
                <a:srgbClr val="04070C"/>
              </a:solidFill>
              <a:cs typeface="Times New Roman" pitchFamily="18" charset="0"/>
            </a:endParaRPr>
          </a:p>
          <a:p>
            <a:pPr marL="744538" lvl="1" eaLnBrk="1" hangingPunct="1">
              <a:lnSpc>
                <a:spcPct val="80000"/>
              </a:lnSpc>
              <a:spcBef>
                <a:spcPct val="35000"/>
              </a:spcBef>
              <a:buFontTx/>
              <a:buNone/>
            </a:pPr>
            <a:r>
              <a:rPr lang="en-US" sz="1600" b="1" smtClean="0">
                <a:solidFill>
                  <a:srgbClr val="04070C"/>
                </a:solidFill>
                <a:cs typeface="Times New Roman" pitchFamily="18" charset="0"/>
              </a:rPr>
              <a:t>~ 75 Testing partners in the U.S. and Canada, </a:t>
            </a:r>
            <a:r>
              <a:rPr lang="en-US" sz="1600" smtClean="0">
                <a:solidFill>
                  <a:srgbClr val="04070C"/>
                </a:solidFill>
                <a:cs typeface="Times New Roman" pitchFamily="18" charset="0"/>
              </a:rPr>
              <a:t> </a:t>
            </a:r>
          </a:p>
          <a:p>
            <a:pPr marL="1087438" lvl="2" eaLnBrk="1" hangingPunct="1">
              <a:lnSpc>
                <a:spcPct val="80000"/>
              </a:lnSpc>
              <a:spcBef>
                <a:spcPct val="35000"/>
              </a:spcBef>
              <a:buFont typeface="Arial" charset="0"/>
              <a:buChar char="–"/>
            </a:pPr>
            <a:r>
              <a:rPr lang="en-US" sz="1600" smtClean="0">
                <a:solidFill>
                  <a:srgbClr val="04070C"/>
                </a:solidFill>
              </a:rPr>
              <a:t>Utilities </a:t>
            </a:r>
          </a:p>
          <a:p>
            <a:pPr marL="1087438" lvl="2" eaLnBrk="1" hangingPunct="1">
              <a:lnSpc>
                <a:spcPct val="80000"/>
              </a:lnSpc>
              <a:spcBef>
                <a:spcPct val="35000"/>
              </a:spcBef>
              <a:buFont typeface="Arial" charset="0"/>
              <a:buChar char="–"/>
            </a:pPr>
            <a:r>
              <a:rPr lang="en-US" sz="1600" smtClean="0">
                <a:solidFill>
                  <a:srgbClr val="04070C"/>
                </a:solidFill>
              </a:rPr>
              <a:t>State &amp; local governments</a:t>
            </a:r>
          </a:p>
          <a:p>
            <a:pPr marL="1087438" lvl="2" eaLnBrk="1" hangingPunct="1">
              <a:lnSpc>
                <a:spcPct val="80000"/>
              </a:lnSpc>
              <a:spcBef>
                <a:spcPct val="35000"/>
              </a:spcBef>
              <a:buFont typeface="Arial" charset="0"/>
              <a:buChar char="–"/>
            </a:pPr>
            <a:r>
              <a:rPr lang="en-US" sz="1600" smtClean="0">
                <a:solidFill>
                  <a:srgbClr val="04070C"/>
                </a:solidFill>
              </a:rPr>
              <a:t>Universities and colleges</a:t>
            </a:r>
          </a:p>
          <a:p>
            <a:pPr marL="1087438" lvl="2" eaLnBrk="1" hangingPunct="1">
              <a:lnSpc>
                <a:spcPct val="80000"/>
              </a:lnSpc>
              <a:spcBef>
                <a:spcPct val="35000"/>
              </a:spcBef>
              <a:buFont typeface="Arial" charset="0"/>
              <a:buChar char="–"/>
            </a:pPr>
            <a:r>
              <a:rPr lang="en-US" sz="1600" smtClean="0">
                <a:solidFill>
                  <a:srgbClr val="04070C"/>
                </a:solidFill>
              </a:rPr>
              <a:t>Private companies/advocacy organizations</a:t>
            </a:r>
          </a:p>
          <a:p>
            <a:pPr marL="1087438" lvl="2" eaLnBrk="1" hangingPunct="1">
              <a:lnSpc>
                <a:spcPct val="80000"/>
              </a:lnSpc>
              <a:spcBef>
                <a:spcPct val="35000"/>
              </a:spcBef>
              <a:buFont typeface="Arial" charset="0"/>
              <a:buChar char="–"/>
            </a:pPr>
            <a:r>
              <a:rPr lang="en-US" sz="1600" smtClean="0">
                <a:solidFill>
                  <a:srgbClr val="04070C"/>
                </a:solidFill>
              </a:rPr>
              <a:t>Canadian provinces</a:t>
            </a:r>
          </a:p>
          <a:p>
            <a:pPr marL="1087438" lvl="2" eaLnBrk="1" hangingPunct="1">
              <a:lnSpc>
                <a:spcPct val="80000"/>
              </a:lnSpc>
              <a:spcBef>
                <a:spcPct val="35000"/>
              </a:spcBef>
              <a:buFont typeface="Arial" charset="0"/>
              <a:buChar char="–"/>
            </a:pPr>
            <a:r>
              <a:rPr lang="en-US" sz="1600" smtClean="0">
                <a:solidFill>
                  <a:srgbClr val="04070C"/>
                </a:solidFill>
              </a:rPr>
              <a:t>U.S. military organizations</a:t>
            </a:r>
          </a:p>
          <a:p>
            <a:pPr marL="1087438" lvl="2" eaLnBrk="1" hangingPunct="1">
              <a:lnSpc>
                <a:spcPct val="80000"/>
              </a:lnSpc>
              <a:spcBef>
                <a:spcPct val="35000"/>
              </a:spcBef>
              <a:buFont typeface="Arial" charset="0"/>
              <a:buChar char="–"/>
            </a:pPr>
            <a:r>
              <a:rPr lang="en-US" sz="1600" smtClean="0">
                <a:solidFill>
                  <a:srgbClr val="04070C"/>
                </a:solidFill>
              </a:rPr>
              <a:t>OEMs &amp; conversion companies</a:t>
            </a:r>
          </a:p>
        </p:txBody>
      </p:sp>
      <p:sp>
        <p:nvSpPr>
          <p:cNvPr id="48130" name="Title 1"/>
          <p:cNvSpPr txBox="1">
            <a:spLocks/>
          </p:cNvSpPr>
          <p:nvPr/>
        </p:nvSpPr>
        <p:spPr bwMode="auto">
          <a:xfrm>
            <a:off x="730250" y="236538"/>
            <a:ext cx="4343400" cy="525462"/>
          </a:xfrm>
          <a:prstGeom prst="rect">
            <a:avLst/>
          </a:prstGeom>
          <a:noFill/>
          <a:ln w="9525">
            <a:noFill/>
            <a:miter lim="800000"/>
            <a:headEnd/>
            <a:tailEnd/>
          </a:ln>
        </p:spPr>
        <p:txBody>
          <a:bodyPr/>
          <a:lstStyle/>
          <a:p>
            <a:pPr eaLnBrk="0" hangingPunct="0">
              <a:defRPr/>
            </a:pPr>
            <a:r>
              <a:rPr lang="en-US" sz="2400" dirty="0">
                <a:solidFill>
                  <a:schemeClr val="bg1"/>
                </a:solidFill>
                <a:latin typeface="+mj-lt"/>
              </a:rPr>
              <a:t>Lab </a:t>
            </a:r>
            <a:r>
              <a:rPr lang="en-US" sz="2400" dirty="0">
                <a:solidFill>
                  <a:schemeClr val="bg1"/>
                </a:solidFill>
                <a:latin typeface="+mj-lt"/>
              </a:rPr>
              <a:t>&amp; Field Evaluations</a:t>
            </a:r>
          </a:p>
        </p:txBody>
      </p:sp>
      <p:sp>
        <p:nvSpPr>
          <p:cNvPr id="18435" name="TextBox 4"/>
          <p:cNvSpPr txBox="1">
            <a:spLocks noChangeArrowheads="1"/>
          </p:cNvSpPr>
          <p:nvPr/>
        </p:nvSpPr>
        <p:spPr bwMode="auto">
          <a:xfrm>
            <a:off x="0" y="973138"/>
            <a:ext cx="9144000" cy="369887"/>
          </a:xfrm>
          <a:prstGeom prst="rect">
            <a:avLst/>
          </a:prstGeom>
          <a:solidFill>
            <a:schemeClr val="accent2"/>
          </a:solidFill>
          <a:ln w="9525">
            <a:noFill/>
            <a:miter lim="800000"/>
            <a:headEnd/>
            <a:tailEnd/>
          </a:ln>
        </p:spPr>
        <p:txBody>
          <a:bodyPr>
            <a:spAutoFit/>
          </a:bodyPr>
          <a:lstStyle/>
          <a:p>
            <a:r>
              <a:rPr lang="en-US" b="1">
                <a:solidFill>
                  <a:schemeClr val="bg1"/>
                </a:solidFill>
              </a:rPr>
              <a:t>Structured, repeatable testing methods and real-world usage</a:t>
            </a:r>
            <a:endParaRPr lang="en-US">
              <a:solidFill>
                <a:schemeClr val="bg1"/>
              </a:solidFill>
            </a:endParaRPr>
          </a:p>
        </p:txBody>
      </p:sp>
      <p:pic>
        <p:nvPicPr>
          <p:cNvPr id="18436" name="Picture 1"/>
          <p:cNvPicPr>
            <a:picLocks noChangeAspect="1"/>
          </p:cNvPicPr>
          <p:nvPr/>
        </p:nvPicPr>
        <p:blipFill>
          <a:blip r:embed="rId3"/>
          <a:srcRect/>
          <a:stretch>
            <a:fillRect/>
          </a:stretch>
        </p:blipFill>
        <p:spPr bwMode="auto">
          <a:xfrm>
            <a:off x="5491163" y="3259138"/>
            <a:ext cx="2971800" cy="1770062"/>
          </a:xfrm>
          <a:prstGeom prst="rect">
            <a:avLst/>
          </a:prstGeom>
          <a:noFill/>
          <a:ln w="9525">
            <a:noFill/>
            <a:miter lim="800000"/>
            <a:headEnd/>
            <a:tailEnd/>
          </a:ln>
        </p:spPr>
      </p:pic>
      <p:pic>
        <p:nvPicPr>
          <p:cNvPr id="18437" name="Picture 3"/>
          <p:cNvPicPr>
            <a:picLocks noChangeAspect="1"/>
          </p:cNvPicPr>
          <p:nvPr/>
        </p:nvPicPr>
        <p:blipFill>
          <a:blip r:embed="rId4"/>
          <a:srcRect/>
          <a:stretch>
            <a:fillRect/>
          </a:stretch>
        </p:blipFill>
        <p:spPr bwMode="auto">
          <a:xfrm>
            <a:off x="2362200" y="5446713"/>
            <a:ext cx="2057400" cy="1376362"/>
          </a:xfrm>
          <a:prstGeom prst="rect">
            <a:avLst/>
          </a:prstGeom>
          <a:noFill/>
          <a:ln w="9525">
            <a:noFill/>
            <a:miter lim="800000"/>
            <a:headEnd/>
            <a:tailEnd/>
          </a:ln>
        </p:spPr>
      </p:pic>
      <p:pic>
        <p:nvPicPr>
          <p:cNvPr id="18438" name="Picture 4"/>
          <p:cNvPicPr>
            <a:picLocks noChangeAspect="1"/>
          </p:cNvPicPr>
          <p:nvPr/>
        </p:nvPicPr>
        <p:blipFill>
          <a:blip r:embed="rId5"/>
          <a:srcRect/>
          <a:stretch>
            <a:fillRect/>
          </a:stretch>
        </p:blipFill>
        <p:spPr bwMode="auto">
          <a:xfrm>
            <a:off x="4648200" y="5446713"/>
            <a:ext cx="2030413" cy="1358900"/>
          </a:xfrm>
          <a:prstGeom prst="rect">
            <a:avLst/>
          </a:prstGeom>
          <a:noFill/>
          <a:ln w="9525">
            <a:noFill/>
            <a:miter lim="800000"/>
            <a:headEnd/>
            <a:tailEnd/>
          </a:ln>
        </p:spPr>
      </p:pic>
      <p:pic>
        <p:nvPicPr>
          <p:cNvPr id="18439" name="Picture 5"/>
          <p:cNvPicPr>
            <a:picLocks noChangeAspect="1"/>
          </p:cNvPicPr>
          <p:nvPr/>
        </p:nvPicPr>
        <p:blipFill>
          <a:blip r:embed="rId6"/>
          <a:srcRect/>
          <a:stretch>
            <a:fillRect/>
          </a:stretch>
        </p:blipFill>
        <p:spPr bwMode="auto">
          <a:xfrm>
            <a:off x="6934200" y="5434013"/>
            <a:ext cx="1828800" cy="1371600"/>
          </a:xfrm>
          <a:prstGeom prst="rect">
            <a:avLst/>
          </a:prstGeom>
          <a:noFill/>
          <a:ln w="9525">
            <a:noFill/>
            <a:miter lim="800000"/>
            <a:headEnd/>
            <a:tailEnd/>
          </a:ln>
        </p:spPr>
      </p:pic>
      <p:pic>
        <p:nvPicPr>
          <p:cNvPr id="18440" name="Picture 9" descr="compressed fast charger 2.jpg"/>
          <p:cNvPicPr>
            <a:picLocks noChangeAspect="1"/>
          </p:cNvPicPr>
          <p:nvPr/>
        </p:nvPicPr>
        <p:blipFill>
          <a:blip r:embed="rId7"/>
          <a:srcRect/>
          <a:stretch>
            <a:fillRect/>
          </a:stretch>
        </p:blipFill>
        <p:spPr bwMode="auto">
          <a:xfrm>
            <a:off x="1223963" y="5472113"/>
            <a:ext cx="804862" cy="116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0" y="223838"/>
            <a:ext cx="9372600" cy="533400"/>
          </a:xfrm>
        </p:spPr>
        <p:txBody>
          <a:bodyPr/>
          <a:lstStyle/>
          <a:p>
            <a:pPr eaLnBrk="1" hangingPunct="1"/>
            <a:r>
              <a:rPr lang="en-US" sz="2000" smtClean="0"/>
              <a:t>Advanced Vehicle Testing Activity (AVTA)</a:t>
            </a:r>
            <a:br>
              <a:rPr lang="en-US" sz="2000" smtClean="0"/>
            </a:br>
            <a:r>
              <a:rPr lang="en-US" sz="2000" smtClean="0"/>
              <a:t>Light Duty &amp; EVSE Testing Experience </a:t>
            </a:r>
          </a:p>
        </p:txBody>
      </p:sp>
      <p:sp>
        <p:nvSpPr>
          <p:cNvPr id="19458" name="Rectangle 3"/>
          <p:cNvSpPr>
            <a:spLocks noGrp="1" noChangeArrowheads="1"/>
          </p:cNvSpPr>
          <p:nvPr>
            <p:ph type="body" idx="4294967295"/>
          </p:nvPr>
        </p:nvSpPr>
        <p:spPr>
          <a:xfrm>
            <a:off x="246063" y="1144588"/>
            <a:ext cx="8515350" cy="6096000"/>
          </a:xfrm>
        </p:spPr>
        <p:txBody>
          <a:bodyPr/>
          <a:lstStyle/>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DOE’s Advanced Vehicle Testing Activity is DOE’s field, lab and track benchmarking program for advanced technology electric drive vehicles. Conducted by the Idaho National Laboratory (INL) and ECOtality North America</a:t>
            </a: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Total to date: 61 million test miles accumulated on 9,100 electric drive vehicles representing 116 models, and 10,830 EVSE </a:t>
            </a:r>
          </a:p>
          <a:p>
            <a:pPr marL="457200" indent="-457200" eaLnBrk="1" hangingPunct="1">
              <a:lnSpc>
                <a:spcPct val="83000"/>
              </a:lnSpc>
              <a:spcBef>
                <a:spcPct val="0"/>
              </a:spcBef>
              <a:spcAft>
                <a:spcPts val="600"/>
              </a:spcAft>
              <a:defRPr/>
            </a:pPr>
            <a:r>
              <a:rPr lang="en-US" sz="1800" dirty="0" smtClean="0">
                <a:solidFill>
                  <a:srgbClr val="CC0000"/>
                </a:solidFill>
                <a:cs typeface="Times New Roman" pitchFamily="18" charset="0"/>
              </a:rPr>
              <a:t>Currently: 17,000 light-duty vehicles and EVSE providing 125,000 miles and 5,200 charging events of daily data to the AVTA</a:t>
            </a:r>
            <a:r>
              <a:rPr lang="en-US" sz="1800" dirty="0" smtClean="0">
                <a:cs typeface="Times New Roman" pitchFamily="18" charset="0"/>
              </a:rPr>
              <a:t> </a:t>
            </a:r>
          </a:p>
          <a:p>
            <a:pPr marL="457200" indent="-457200" eaLnBrk="1" hangingPunct="1">
              <a:lnSpc>
                <a:spcPct val="83000"/>
              </a:lnSpc>
              <a:spcBef>
                <a:spcPct val="0"/>
              </a:spcBef>
              <a:spcAft>
                <a:spcPts val="600"/>
              </a:spcAft>
              <a:defRPr/>
            </a:pPr>
            <a:endParaRPr lang="en-US" sz="1800" dirty="0" smtClean="0">
              <a:solidFill>
                <a:schemeClr val="tx1">
                  <a:lumMod val="50000"/>
                </a:schemeClr>
              </a:solidFill>
              <a:cs typeface="Times New Roman" pitchFamily="18" charset="0"/>
            </a:endParaRP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EV Project: 5,631 Leafs, Volts and Smart EVs, 7,630 EVSE, 41.6 million test miles</a:t>
            </a: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PHEVs: 14 models, 430 PHEVs, 5.1 million test miles</a:t>
            </a: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EREVs: 1 model, 150 EREVs, 1.2 million test miles</a:t>
            </a: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HEVs: 21 models, 52 HEVs, 6.4 million test miles </a:t>
            </a: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Micro hybrid (stop/start) vehicles: 3 models, 7 MHVs, 580,000 test miles </a:t>
            </a: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NEVs: 25 models, 373 NEVs, 200,000 test miles </a:t>
            </a: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BEVs: 47 models, 2,000 BEVs, 5 million test miles </a:t>
            </a: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UEVs: 3 models, 460 UEVs, 1 million test miles</a:t>
            </a:r>
          </a:p>
          <a:p>
            <a:pPr marL="457200" indent="-457200" eaLnBrk="1" hangingPunct="1">
              <a:lnSpc>
                <a:spcPct val="83000"/>
              </a:lnSpc>
              <a:spcBef>
                <a:spcPct val="0"/>
              </a:spcBef>
              <a:spcAft>
                <a:spcPts val="600"/>
              </a:spcAft>
              <a:defRPr/>
            </a:pPr>
            <a:r>
              <a:rPr lang="en-US" sz="1800" dirty="0" smtClean="0">
                <a:solidFill>
                  <a:schemeClr val="tx1">
                    <a:lumMod val="50000"/>
                  </a:schemeClr>
                </a:solidFill>
                <a:cs typeface="Times New Roman" pitchFamily="18" charset="0"/>
              </a:rPr>
              <a:t>Other testing includes hydrogen ICE vehicle and infrastructure testing</a:t>
            </a:r>
          </a:p>
          <a:p>
            <a:pPr marL="457200" indent="-457200" eaLnBrk="1" hangingPunct="1">
              <a:lnSpc>
                <a:spcPct val="80000"/>
              </a:lnSpc>
              <a:spcBef>
                <a:spcPts val="600"/>
              </a:spcBef>
              <a:buFont typeface="Arial" charset="0"/>
              <a:buNone/>
              <a:defRPr/>
            </a:pPr>
            <a:endParaRPr lang="en-US" dirty="0" smtClean="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29" name="Group 180"/>
          <p:cNvGrpSpPr>
            <a:grpSpLocks/>
          </p:cNvGrpSpPr>
          <p:nvPr/>
        </p:nvGrpSpPr>
        <p:grpSpPr bwMode="auto">
          <a:xfrm>
            <a:off x="1100138" y="993775"/>
            <a:ext cx="7985125" cy="5186363"/>
            <a:chOff x="1099456" y="993690"/>
            <a:chExt cx="7986141" cy="5186782"/>
          </a:xfrm>
        </p:grpSpPr>
        <p:pic>
          <p:nvPicPr>
            <p:cNvPr id="22639" name="Picture 181" descr="UnitedStatesPowerGrid.jpg"/>
            <p:cNvPicPr>
              <a:picLocks noChangeAspect="1"/>
            </p:cNvPicPr>
            <p:nvPr/>
          </p:nvPicPr>
          <p:blipFill>
            <a:blip r:embed="rId2">
              <a:lum bright="4000"/>
            </a:blip>
            <a:srcRect t="891"/>
            <a:stretch>
              <a:fillRect/>
            </a:stretch>
          </p:blipFill>
          <p:spPr bwMode="auto">
            <a:xfrm>
              <a:off x="1099456" y="993690"/>
              <a:ext cx="7986141" cy="5186782"/>
            </a:xfrm>
            <a:prstGeom prst="rect">
              <a:avLst/>
            </a:prstGeom>
            <a:noFill/>
            <a:ln w="9525">
              <a:noFill/>
              <a:miter lim="800000"/>
              <a:headEnd/>
              <a:tailEnd/>
            </a:ln>
          </p:spPr>
        </p:pic>
        <p:sp>
          <p:nvSpPr>
            <p:cNvPr id="183" name="Rectangle 182"/>
            <p:cNvSpPr/>
            <p:nvPr/>
          </p:nvSpPr>
          <p:spPr>
            <a:xfrm>
              <a:off x="1218533" y="5258059"/>
              <a:ext cx="2362501" cy="9144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22530" name="Title 2"/>
          <p:cNvSpPr>
            <a:spLocks noGrp="1"/>
          </p:cNvSpPr>
          <p:nvPr>
            <p:ph type="title"/>
          </p:nvPr>
        </p:nvSpPr>
        <p:spPr>
          <a:xfrm>
            <a:off x="177800" y="0"/>
            <a:ext cx="5895975" cy="901700"/>
          </a:xfrm>
        </p:spPr>
        <p:txBody>
          <a:bodyPr/>
          <a:lstStyle/>
          <a:p>
            <a:pPr eaLnBrk="1" hangingPunct="1"/>
            <a:r>
              <a:rPr lang="en-US" sz="1800" smtClean="0"/>
              <a:t>Industry Awards - Transportation Electrification</a:t>
            </a:r>
            <a:r>
              <a:rPr lang="en-US" sz="1800" i="1" smtClean="0"/>
              <a:t/>
            </a:r>
            <a:br>
              <a:rPr lang="en-US" sz="1800" i="1" smtClean="0"/>
            </a:br>
            <a:r>
              <a:rPr lang="en-US" sz="1800" i="1" smtClean="0"/>
              <a:t>plus</a:t>
            </a:r>
            <a:r>
              <a:rPr lang="en-US" sz="1800" smtClean="0"/>
              <a:t> Vehicle Demo Sites</a:t>
            </a:r>
          </a:p>
        </p:txBody>
      </p:sp>
      <p:sp>
        <p:nvSpPr>
          <p:cNvPr id="59" name="Oval 58"/>
          <p:cNvSpPr/>
          <p:nvPr/>
        </p:nvSpPr>
        <p:spPr>
          <a:xfrm>
            <a:off x="1609725" y="1778000"/>
            <a:ext cx="109538" cy="1095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0" name="Oval 59"/>
          <p:cNvSpPr/>
          <p:nvPr/>
        </p:nvSpPr>
        <p:spPr>
          <a:xfrm>
            <a:off x="1508125" y="2011363"/>
            <a:ext cx="109538" cy="1095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1" name="Oval 60"/>
          <p:cNvSpPr/>
          <p:nvPr/>
        </p:nvSpPr>
        <p:spPr>
          <a:xfrm>
            <a:off x="1574800" y="1944688"/>
            <a:ext cx="109538" cy="1095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2" name="Oval 61"/>
          <p:cNvSpPr/>
          <p:nvPr/>
        </p:nvSpPr>
        <p:spPr>
          <a:xfrm>
            <a:off x="1536700" y="2130425"/>
            <a:ext cx="109538" cy="1095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3" name="Oval 62"/>
          <p:cNvSpPr/>
          <p:nvPr/>
        </p:nvSpPr>
        <p:spPr>
          <a:xfrm>
            <a:off x="1717675" y="4043363"/>
            <a:ext cx="109538" cy="1095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4" name="Oval 63"/>
          <p:cNvSpPr/>
          <p:nvPr/>
        </p:nvSpPr>
        <p:spPr>
          <a:xfrm>
            <a:off x="1874838" y="4321175"/>
            <a:ext cx="109537" cy="1095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5" name="Oval 64"/>
          <p:cNvSpPr/>
          <p:nvPr/>
        </p:nvSpPr>
        <p:spPr>
          <a:xfrm>
            <a:off x="2782888" y="4610100"/>
            <a:ext cx="109537" cy="1095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6" name="Oval 65"/>
          <p:cNvSpPr/>
          <p:nvPr/>
        </p:nvSpPr>
        <p:spPr>
          <a:xfrm>
            <a:off x="2651125" y="4371975"/>
            <a:ext cx="109538" cy="1095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7" name="Oval 66"/>
          <p:cNvSpPr/>
          <p:nvPr/>
        </p:nvSpPr>
        <p:spPr>
          <a:xfrm>
            <a:off x="5040313" y="4686300"/>
            <a:ext cx="109537" cy="1095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8" name="Oval 67"/>
          <p:cNvSpPr/>
          <p:nvPr/>
        </p:nvSpPr>
        <p:spPr>
          <a:xfrm>
            <a:off x="4918075" y="4700588"/>
            <a:ext cx="109538" cy="1095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9" name="Oval 68"/>
          <p:cNvSpPr/>
          <p:nvPr/>
        </p:nvSpPr>
        <p:spPr>
          <a:xfrm>
            <a:off x="5287963" y="5341938"/>
            <a:ext cx="109537" cy="1095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0" name="Oval 69"/>
          <p:cNvSpPr/>
          <p:nvPr/>
        </p:nvSpPr>
        <p:spPr>
          <a:xfrm>
            <a:off x="6507163" y="4033838"/>
            <a:ext cx="109537" cy="1095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1" name="Oval 70"/>
          <p:cNvSpPr/>
          <p:nvPr/>
        </p:nvSpPr>
        <p:spPr>
          <a:xfrm>
            <a:off x="6767513" y="4160838"/>
            <a:ext cx="109537" cy="1095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2" name="Oval 71"/>
          <p:cNvSpPr/>
          <p:nvPr/>
        </p:nvSpPr>
        <p:spPr>
          <a:xfrm>
            <a:off x="6916738" y="4029075"/>
            <a:ext cx="109537" cy="1095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3" name="Oval 72"/>
          <p:cNvSpPr/>
          <p:nvPr/>
        </p:nvSpPr>
        <p:spPr>
          <a:xfrm>
            <a:off x="7889875" y="3306763"/>
            <a:ext cx="109538" cy="1095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4" name="Oval 73"/>
          <p:cNvSpPr/>
          <p:nvPr/>
        </p:nvSpPr>
        <p:spPr>
          <a:xfrm>
            <a:off x="1887538" y="1428750"/>
            <a:ext cx="109537" cy="1095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5" name="Oval 74"/>
          <p:cNvSpPr/>
          <p:nvPr/>
        </p:nvSpPr>
        <p:spPr>
          <a:xfrm>
            <a:off x="1820863" y="1417638"/>
            <a:ext cx="109537" cy="1095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6" name="Oval 75"/>
          <p:cNvSpPr/>
          <p:nvPr/>
        </p:nvSpPr>
        <p:spPr>
          <a:xfrm>
            <a:off x="1328738" y="3276600"/>
            <a:ext cx="109537" cy="1095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7" name="Oval 76"/>
          <p:cNvSpPr/>
          <p:nvPr/>
        </p:nvSpPr>
        <p:spPr>
          <a:xfrm>
            <a:off x="1643063" y="3968750"/>
            <a:ext cx="109537" cy="1095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8" name="Oval 77"/>
          <p:cNvSpPr/>
          <p:nvPr/>
        </p:nvSpPr>
        <p:spPr>
          <a:xfrm>
            <a:off x="4859338" y="5219700"/>
            <a:ext cx="109537" cy="1095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9" name="Oval 78"/>
          <p:cNvSpPr/>
          <p:nvPr/>
        </p:nvSpPr>
        <p:spPr>
          <a:xfrm>
            <a:off x="6977063" y="2749550"/>
            <a:ext cx="109537" cy="1095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0" name="Oval 79"/>
          <p:cNvSpPr/>
          <p:nvPr/>
        </p:nvSpPr>
        <p:spPr>
          <a:xfrm>
            <a:off x="8275638" y="2844800"/>
            <a:ext cx="109537" cy="1095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1" name="Oval 80"/>
          <p:cNvSpPr/>
          <p:nvPr/>
        </p:nvSpPr>
        <p:spPr>
          <a:xfrm>
            <a:off x="7958138" y="3384550"/>
            <a:ext cx="109537" cy="1095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2" name="Oval 81"/>
          <p:cNvSpPr/>
          <p:nvPr/>
        </p:nvSpPr>
        <p:spPr>
          <a:xfrm>
            <a:off x="381000" y="4976813"/>
            <a:ext cx="185738" cy="1857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3" name="Oval 82"/>
          <p:cNvSpPr/>
          <p:nvPr/>
        </p:nvSpPr>
        <p:spPr>
          <a:xfrm>
            <a:off x="381000" y="5356225"/>
            <a:ext cx="185738" cy="1857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2556" name="Picture 83" descr="ecotality.jpg"/>
          <p:cNvPicPr>
            <a:picLocks noChangeAspect="1"/>
          </p:cNvPicPr>
          <p:nvPr/>
        </p:nvPicPr>
        <p:blipFill>
          <a:blip r:embed="rId3"/>
          <a:srcRect/>
          <a:stretch>
            <a:fillRect/>
          </a:stretch>
        </p:blipFill>
        <p:spPr bwMode="auto">
          <a:xfrm>
            <a:off x="609600" y="4910138"/>
            <a:ext cx="990600" cy="319087"/>
          </a:xfrm>
          <a:prstGeom prst="rect">
            <a:avLst/>
          </a:prstGeom>
          <a:noFill/>
          <a:ln w="9525">
            <a:noFill/>
            <a:miter lim="800000"/>
            <a:headEnd/>
            <a:tailEnd/>
          </a:ln>
        </p:spPr>
      </p:pic>
      <p:pic>
        <p:nvPicPr>
          <p:cNvPr id="22557" name="Picture 84" descr="Coulomb.bmp"/>
          <p:cNvPicPr>
            <a:picLocks noChangeAspect="1"/>
          </p:cNvPicPr>
          <p:nvPr/>
        </p:nvPicPr>
        <p:blipFill>
          <a:blip r:embed="rId4"/>
          <a:srcRect/>
          <a:stretch>
            <a:fillRect/>
          </a:stretch>
        </p:blipFill>
        <p:spPr bwMode="auto">
          <a:xfrm>
            <a:off x="609600" y="5283200"/>
            <a:ext cx="990600" cy="331788"/>
          </a:xfrm>
          <a:prstGeom prst="rect">
            <a:avLst/>
          </a:prstGeom>
          <a:noFill/>
          <a:ln w="9525">
            <a:noFill/>
            <a:miter lim="800000"/>
            <a:headEnd/>
            <a:tailEnd/>
          </a:ln>
        </p:spPr>
      </p:pic>
      <p:sp>
        <p:nvSpPr>
          <p:cNvPr id="86" name="Oval 85"/>
          <p:cNvSpPr/>
          <p:nvPr/>
        </p:nvSpPr>
        <p:spPr>
          <a:xfrm>
            <a:off x="1744663" y="3956050"/>
            <a:ext cx="109537" cy="109538"/>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7" name="Oval 86"/>
          <p:cNvSpPr/>
          <p:nvPr/>
        </p:nvSpPr>
        <p:spPr>
          <a:xfrm>
            <a:off x="7580313" y="5346700"/>
            <a:ext cx="109537" cy="1095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8" name="Oval 87"/>
          <p:cNvSpPr/>
          <p:nvPr/>
        </p:nvSpPr>
        <p:spPr>
          <a:xfrm>
            <a:off x="7583488" y="5459413"/>
            <a:ext cx="109537" cy="109537"/>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9" name="Oval 88"/>
          <p:cNvSpPr/>
          <p:nvPr/>
        </p:nvSpPr>
        <p:spPr>
          <a:xfrm>
            <a:off x="6900863" y="2673350"/>
            <a:ext cx="109537" cy="109538"/>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0" name="Oval 89"/>
          <p:cNvSpPr/>
          <p:nvPr/>
        </p:nvSpPr>
        <p:spPr>
          <a:xfrm>
            <a:off x="8220075" y="2706688"/>
            <a:ext cx="109538" cy="109537"/>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1" name="Oval 90"/>
          <p:cNvSpPr/>
          <p:nvPr/>
        </p:nvSpPr>
        <p:spPr>
          <a:xfrm>
            <a:off x="7815263" y="3968750"/>
            <a:ext cx="109537" cy="109538"/>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2" name="Oval 91"/>
          <p:cNvSpPr/>
          <p:nvPr/>
        </p:nvSpPr>
        <p:spPr>
          <a:xfrm>
            <a:off x="7510463" y="4349750"/>
            <a:ext cx="109537" cy="109538"/>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3" name="Oval 92"/>
          <p:cNvSpPr/>
          <p:nvPr/>
        </p:nvSpPr>
        <p:spPr>
          <a:xfrm>
            <a:off x="4805363" y="5108575"/>
            <a:ext cx="109537" cy="109538"/>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4" name="Oval 93"/>
          <p:cNvSpPr/>
          <p:nvPr/>
        </p:nvSpPr>
        <p:spPr>
          <a:xfrm>
            <a:off x="7840663" y="3406775"/>
            <a:ext cx="109537" cy="109538"/>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2567" name="Picture 94" descr="GM logo.jpg"/>
          <p:cNvPicPr>
            <a:picLocks noChangeAspect="1"/>
          </p:cNvPicPr>
          <p:nvPr/>
        </p:nvPicPr>
        <p:blipFill>
          <a:blip r:embed="rId5"/>
          <a:srcRect/>
          <a:stretch>
            <a:fillRect/>
          </a:stretch>
        </p:blipFill>
        <p:spPr bwMode="auto">
          <a:xfrm>
            <a:off x="738188" y="5680075"/>
            <a:ext cx="304800" cy="304800"/>
          </a:xfrm>
          <a:prstGeom prst="rect">
            <a:avLst/>
          </a:prstGeom>
          <a:noFill/>
          <a:ln w="9525">
            <a:noFill/>
            <a:miter lim="800000"/>
            <a:headEnd/>
            <a:tailEnd/>
          </a:ln>
        </p:spPr>
      </p:pic>
      <p:sp>
        <p:nvSpPr>
          <p:cNvPr id="96" name="Oval 95"/>
          <p:cNvSpPr/>
          <p:nvPr/>
        </p:nvSpPr>
        <p:spPr>
          <a:xfrm>
            <a:off x="2320925" y="4481513"/>
            <a:ext cx="109538" cy="109537"/>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7" name="Oval 96"/>
          <p:cNvSpPr/>
          <p:nvPr/>
        </p:nvSpPr>
        <p:spPr>
          <a:xfrm>
            <a:off x="1566863" y="3130550"/>
            <a:ext cx="109537" cy="109538"/>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8" name="Oval 97"/>
          <p:cNvSpPr/>
          <p:nvPr/>
        </p:nvSpPr>
        <p:spPr>
          <a:xfrm>
            <a:off x="1414463" y="3359150"/>
            <a:ext cx="109537" cy="109538"/>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9" name="Oval 98"/>
          <p:cNvSpPr/>
          <p:nvPr/>
        </p:nvSpPr>
        <p:spPr>
          <a:xfrm>
            <a:off x="3852863" y="3370263"/>
            <a:ext cx="109537" cy="109537"/>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0" name="Oval 99"/>
          <p:cNvSpPr/>
          <p:nvPr/>
        </p:nvSpPr>
        <p:spPr>
          <a:xfrm>
            <a:off x="8534400" y="2474913"/>
            <a:ext cx="109538" cy="109537"/>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1" name="Oval 100"/>
          <p:cNvSpPr/>
          <p:nvPr/>
        </p:nvSpPr>
        <p:spPr>
          <a:xfrm>
            <a:off x="6824663" y="2749550"/>
            <a:ext cx="109537" cy="109538"/>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 name="Oval 101"/>
          <p:cNvSpPr/>
          <p:nvPr/>
        </p:nvSpPr>
        <p:spPr>
          <a:xfrm>
            <a:off x="5910263" y="3587750"/>
            <a:ext cx="109537" cy="109538"/>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3" name="Oval 102"/>
          <p:cNvSpPr/>
          <p:nvPr/>
        </p:nvSpPr>
        <p:spPr>
          <a:xfrm>
            <a:off x="2252663" y="3663950"/>
            <a:ext cx="109537" cy="109538"/>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4" name="Oval 103"/>
          <p:cNvSpPr/>
          <p:nvPr/>
        </p:nvSpPr>
        <p:spPr>
          <a:xfrm>
            <a:off x="8196263" y="2444750"/>
            <a:ext cx="109537" cy="109538"/>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5" name="Oval 104"/>
          <p:cNvSpPr/>
          <p:nvPr/>
        </p:nvSpPr>
        <p:spPr>
          <a:xfrm>
            <a:off x="4995863" y="2063750"/>
            <a:ext cx="109537" cy="109538"/>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6" name="Oval 105"/>
          <p:cNvSpPr/>
          <p:nvPr/>
        </p:nvSpPr>
        <p:spPr>
          <a:xfrm>
            <a:off x="4919663" y="5111750"/>
            <a:ext cx="109537" cy="109538"/>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7" name="Oval 106"/>
          <p:cNvSpPr/>
          <p:nvPr/>
        </p:nvSpPr>
        <p:spPr>
          <a:xfrm>
            <a:off x="381000" y="6130925"/>
            <a:ext cx="185738" cy="185738"/>
          </a:xfrm>
          <a:prstGeom prst="ellipse">
            <a:avLst/>
          </a:prstGeom>
          <a:solidFill>
            <a:srgbClr val="FFC000"/>
          </a:solidFill>
          <a:ln>
            <a:solidFill>
              <a:schemeClr val="accent2">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sp>
        <p:nvSpPr>
          <p:cNvPr id="108" name="Oval 107"/>
          <p:cNvSpPr/>
          <p:nvPr/>
        </p:nvSpPr>
        <p:spPr>
          <a:xfrm>
            <a:off x="381000" y="5740400"/>
            <a:ext cx="185738" cy="185738"/>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2581" name="Picture 108" descr="Chrysler logo.jpg"/>
          <p:cNvPicPr>
            <a:picLocks noChangeAspect="1"/>
          </p:cNvPicPr>
          <p:nvPr/>
        </p:nvPicPr>
        <p:blipFill>
          <a:blip r:embed="rId6"/>
          <a:srcRect/>
          <a:stretch>
            <a:fillRect/>
          </a:stretch>
        </p:blipFill>
        <p:spPr bwMode="auto">
          <a:xfrm>
            <a:off x="604838" y="6057900"/>
            <a:ext cx="571500" cy="333375"/>
          </a:xfrm>
          <a:prstGeom prst="rect">
            <a:avLst/>
          </a:prstGeom>
          <a:noFill/>
          <a:ln w="9525">
            <a:noFill/>
            <a:miter lim="800000"/>
            <a:headEnd/>
            <a:tailEnd/>
          </a:ln>
        </p:spPr>
      </p:pic>
      <p:pic>
        <p:nvPicPr>
          <p:cNvPr id="110" name="Picture 109" descr="state_outline_10_white.jpg"/>
          <p:cNvPicPr>
            <a:picLocks noChangeAspect="1"/>
          </p:cNvPicPr>
          <p:nvPr/>
        </p:nvPicPr>
        <p:blipFill>
          <a:blip r:embed="rId7"/>
          <a:stretch>
            <a:fillRect/>
          </a:stretch>
        </p:blipFill>
        <p:spPr>
          <a:xfrm>
            <a:off x="119063" y="1225550"/>
            <a:ext cx="1219200" cy="835025"/>
          </a:xfrm>
          <a:prstGeom prst="rect">
            <a:avLst/>
          </a:prstGeom>
          <a:effectLst>
            <a:outerShdw blurRad="63500" sx="102000" sy="102000" algn="ctr" rotWithShape="0">
              <a:prstClr val="black">
                <a:alpha val="40000"/>
              </a:prstClr>
            </a:outerShdw>
          </a:effectLst>
        </p:spPr>
      </p:pic>
      <p:sp>
        <p:nvSpPr>
          <p:cNvPr id="111" name="Oval 110"/>
          <p:cNvSpPr/>
          <p:nvPr/>
        </p:nvSpPr>
        <p:spPr>
          <a:xfrm>
            <a:off x="1071563" y="1690688"/>
            <a:ext cx="109537" cy="109537"/>
          </a:xfrm>
          <a:prstGeom prst="ellipse">
            <a:avLst/>
          </a:prstGeom>
          <a:solidFill>
            <a:srgbClr val="FFC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2" name="Oval 111"/>
          <p:cNvSpPr/>
          <p:nvPr/>
        </p:nvSpPr>
        <p:spPr>
          <a:xfrm>
            <a:off x="1676400" y="4976813"/>
            <a:ext cx="185738" cy="185737"/>
          </a:xfrm>
          <a:prstGeom prst="ellipse">
            <a:avLst/>
          </a:prstGeom>
          <a:solidFill>
            <a:srgbClr val="7030A0"/>
          </a:solidFill>
          <a:ln>
            <a:solidFill>
              <a:srgbClr val="461E64"/>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pic>
        <p:nvPicPr>
          <p:cNvPr id="22585" name="Picture 112" descr="SCAQMD.jpg"/>
          <p:cNvPicPr>
            <a:picLocks noChangeAspect="1"/>
          </p:cNvPicPr>
          <p:nvPr/>
        </p:nvPicPr>
        <p:blipFill>
          <a:blip r:embed="rId8"/>
          <a:srcRect/>
          <a:stretch>
            <a:fillRect/>
          </a:stretch>
        </p:blipFill>
        <p:spPr bwMode="auto">
          <a:xfrm>
            <a:off x="1958975" y="4937125"/>
            <a:ext cx="762000" cy="265113"/>
          </a:xfrm>
          <a:prstGeom prst="rect">
            <a:avLst/>
          </a:prstGeom>
          <a:noFill/>
          <a:ln w="9525">
            <a:noFill/>
            <a:miter lim="800000"/>
            <a:headEnd/>
            <a:tailEnd/>
          </a:ln>
        </p:spPr>
      </p:pic>
      <p:sp>
        <p:nvSpPr>
          <p:cNvPr id="114" name="Oval 113"/>
          <p:cNvSpPr/>
          <p:nvPr/>
        </p:nvSpPr>
        <p:spPr>
          <a:xfrm>
            <a:off x="1676400" y="3868738"/>
            <a:ext cx="109538" cy="109537"/>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5" name="Oval 114"/>
          <p:cNvSpPr/>
          <p:nvPr/>
        </p:nvSpPr>
        <p:spPr>
          <a:xfrm>
            <a:off x="8424863" y="26733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6" name="Oval 115"/>
          <p:cNvSpPr/>
          <p:nvPr/>
        </p:nvSpPr>
        <p:spPr>
          <a:xfrm>
            <a:off x="7129463" y="45021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7" name="Oval 116"/>
          <p:cNvSpPr/>
          <p:nvPr/>
        </p:nvSpPr>
        <p:spPr>
          <a:xfrm>
            <a:off x="1055688" y="17970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8" name="Oval 117"/>
          <p:cNvSpPr/>
          <p:nvPr/>
        </p:nvSpPr>
        <p:spPr>
          <a:xfrm>
            <a:off x="6824663" y="37401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9" name="Oval 118"/>
          <p:cNvSpPr/>
          <p:nvPr/>
        </p:nvSpPr>
        <p:spPr>
          <a:xfrm>
            <a:off x="5910263" y="51879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0" name="Oval 119"/>
          <p:cNvSpPr/>
          <p:nvPr/>
        </p:nvSpPr>
        <p:spPr>
          <a:xfrm>
            <a:off x="7891463" y="32067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1" name="Oval 120"/>
          <p:cNvSpPr/>
          <p:nvPr/>
        </p:nvSpPr>
        <p:spPr>
          <a:xfrm>
            <a:off x="8399463" y="250190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2" name="Oval 121"/>
          <p:cNvSpPr/>
          <p:nvPr/>
        </p:nvSpPr>
        <p:spPr>
          <a:xfrm>
            <a:off x="6900863" y="28257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3" name="Oval 122"/>
          <p:cNvSpPr/>
          <p:nvPr/>
        </p:nvSpPr>
        <p:spPr>
          <a:xfrm>
            <a:off x="5757863" y="35877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4" name="Oval 123"/>
          <p:cNvSpPr/>
          <p:nvPr/>
        </p:nvSpPr>
        <p:spPr>
          <a:xfrm>
            <a:off x="8196263" y="3063875"/>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5" name="Oval 124"/>
          <p:cNvSpPr/>
          <p:nvPr/>
        </p:nvSpPr>
        <p:spPr>
          <a:xfrm>
            <a:off x="8120063" y="25971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6" name="Oval 125"/>
          <p:cNvSpPr/>
          <p:nvPr/>
        </p:nvSpPr>
        <p:spPr>
          <a:xfrm>
            <a:off x="7053263" y="32067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7" name="Oval 126"/>
          <p:cNvSpPr/>
          <p:nvPr/>
        </p:nvSpPr>
        <p:spPr>
          <a:xfrm>
            <a:off x="1676400" y="1882775"/>
            <a:ext cx="109538"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8" name="Oval 127"/>
          <p:cNvSpPr/>
          <p:nvPr/>
        </p:nvSpPr>
        <p:spPr>
          <a:xfrm>
            <a:off x="7815263" y="29781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9" name="Oval 128"/>
          <p:cNvSpPr/>
          <p:nvPr/>
        </p:nvSpPr>
        <p:spPr>
          <a:xfrm>
            <a:off x="6672263" y="40449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0" name="Oval 129"/>
          <p:cNvSpPr/>
          <p:nvPr/>
        </p:nvSpPr>
        <p:spPr>
          <a:xfrm>
            <a:off x="4843463" y="49593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1" name="Oval 130"/>
          <p:cNvSpPr/>
          <p:nvPr/>
        </p:nvSpPr>
        <p:spPr>
          <a:xfrm>
            <a:off x="6215063" y="25971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2" name="Oval 131"/>
          <p:cNvSpPr/>
          <p:nvPr/>
        </p:nvSpPr>
        <p:spPr>
          <a:xfrm>
            <a:off x="1676400" y="5356225"/>
            <a:ext cx="185738" cy="185738"/>
          </a:xfrm>
          <a:prstGeom prst="ellipse">
            <a:avLst/>
          </a:prstGeom>
          <a:solidFill>
            <a:srgbClr val="FF0000"/>
          </a:solid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pic>
        <p:nvPicPr>
          <p:cNvPr id="22605" name="Picture 132" descr="navistar logo.bmp"/>
          <p:cNvPicPr>
            <a:picLocks noChangeAspect="1"/>
          </p:cNvPicPr>
          <p:nvPr/>
        </p:nvPicPr>
        <p:blipFill>
          <a:blip r:embed="rId9"/>
          <a:srcRect/>
          <a:stretch>
            <a:fillRect/>
          </a:stretch>
        </p:blipFill>
        <p:spPr bwMode="auto">
          <a:xfrm>
            <a:off x="1958975" y="5272088"/>
            <a:ext cx="762000" cy="354012"/>
          </a:xfrm>
          <a:prstGeom prst="rect">
            <a:avLst/>
          </a:prstGeom>
          <a:noFill/>
          <a:ln w="9525">
            <a:noFill/>
            <a:miter lim="800000"/>
            <a:headEnd/>
            <a:tailEnd/>
          </a:ln>
        </p:spPr>
      </p:pic>
      <p:sp>
        <p:nvSpPr>
          <p:cNvPr id="134" name="Oval 133"/>
          <p:cNvSpPr/>
          <p:nvPr/>
        </p:nvSpPr>
        <p:spPr>
          <a:xfrm>
            <a:off x="1676400" y="5740400"/>
            <a:ext cx="185738" cy="185738"/>
          </a:xfrm>
          <a:prstGeom prst="ellipse">
            <a:avLst/>
          </a:prstGeom>
          <a:solidFill>
            <a:schemeClr val="accent4"/>
          </a:solidFill>
          <a:ln>
            <a:solidFill>
              <a:schemeClr val="accent4">
                <a:lumMod val="50000"/>
              </a:schemeClr>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pic>
        <p:nvPicPr>
          <p:cNvPr id="22607" name="Picture 134" descr="smith ev logo.jpg"/>
          <p:cNvPicPr>
            <a:picLocks noChangeAspect="1"/>
          </p:cNvPicPr>
          <p:nvPr/>
        </p:nvPicPr>
        <p:blipFill>
          <a:blip r:embed="rId10"/>
          <a:srcRect/>
          <a:stretch>
            <a:fillRect/>
          </a:stretch>
        </p:blipFill>
        <p:spPr bwMode="auto">
          <a:xfrm>
            <a:off x="1958975" y="5667375"/>
            <a:ext cx="688975" cy="330200"/>
          </a:xfrm>
          <a:prstGeom prst="rect">
            <a:avLst/>
          </a:prstGeom>
          <a:noFill/>
          <a:ln w="9525">
            <a:noFill/>
            <a:miter lim="800000"/>
            <a:headEnd/>
            <a:tailEnd/>
          </a:ln>
        </p:spPr>
      </p:pic>
      <p:sp>
        <p:nvSpPr>
          <p:cNvPr id="136" name="Oval 135"/>
          <p:cNvSpPr/>
          <p:nvPr/>
        </p:nvSpPr>
        <p:spPr>
          <a:xfrm>
            <a:off x="1676400" y="6130925"/>
            <a:ext cx="185738" cy="185738"/>
          </a:xfrm>
          <a:prstGeom prst="ellipse">
            <a:avLst/>
          </a:prstGeom>
          <a:solidFill>
            <a:srgbClr val="F1ADDE"/>
          </a:solidFill>
          <a:ln>
            <a:solidFill>
              <a:srgbClr val="7030A0"/>
            </a:solidFill>
          </a:ln>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en-US" dirty="0"/>
          </a:p>
        </p:txBody>
      </p:sp>
      <p:pic>
        <p:nvPicPr>
          <p:cNvPr id="22609" name="Picture 136" descr="cascade sierra logo.JPG"/>
          <p:cNvPicPr>
            <a:picLocks noChangeAspect="1"/>
          </p:cNvPicPr>
          <p:nvPr/>
        </p:nvPicPr>
        <p:blipFill>
          <a:blip r:embed="rId11"/>
          <a:srcRect/>
          <a:stretch>
            <a:fillRect/>
          </a:stretch>
        </p:blipFill>
        <p:spPr bwMode="auto">
          <a:xfrm>
            <a:off x="1958975" y="6105525"/>
            <a:ext cx="557213" cy="371475"/>
          </a:xfrm>
          <a:prstGeom prst="rect">
            <a:avLst/>
          </a:prstGeom>
          <a:noFill/>
          <a:ln w="9525">
            <a:noFill/>
            <a:miter lim="800000"/>
            <a:headEnd/>
            <a:tailEnd/>
          </a:ln>
        </p:spPr>
      </p:pic>
      <p:sp>
        <p:nvSpPr>
          <p:cNvPr id="22610" name="TextBox 137"/>
          <p:cNvSpPr txBox="1">
            <a:spLocks noChangeArrowheads="1"/>
          </p:cNvSpPr>
          <p:nvPr/>
        </p:nvSpPr>
        <p:spPr bwMode="auto">
          <a:xfrm>
            <a:off x="2573338" y="5581650"/>
            <a:ext cx="228600" cy="368300"/>
          </a:xfrm>
          <a:prstGeom prst="rect">
            <a:avLst/>
          </a:prstGeom>
          <a:noFill/>
          <a:ln w="9525">
            <a:noFill/>
            <a:miter lim="800000"/>
            <a:headEnd/>
            <a:tailEnd/>
          </a:ln>
        </p:spPr>
        <p:txBody>
          <a:bodyPr>
            <a:spAutoFit/>
          </a:bodyPr>
          <a:lstStyle/>
          <a:p>
            <a:r>
              <a:rPr lang="en-US"/>
              <a:t>*</a:t>
            </a:r>
          </a:p>
        </p:txBody>
      </p:sp>
      <p:sp>
        <p:nvSpPr>
          <p:cNvPr id="22611" name="TextBox 138"/>
          <p:cNvSpPr txBox="1">
            <a:spLocks noChangeArrowheads="1"/>
          </p:cNvSpPr>
          <p:nvPr/>
        </p:nvSpPr>
        <p:spPr bwMode="auto">
          <a:xfrm>
            <a:off x="2513013" y="5965825"/>
            <a:ext cx="228600" cy="369888"/>
          </a:xfrm>
          <a:prstGeom prst="rect">
            <a:avLst/>
          </a:prstGeom>
          <a:noFill/>
          <a:ln w="9525">
            <a:noFill/>
            <a:miter lim="800000"/>
            <a:headEnd/>
            <a:tailEnd/>
          </a:ln>
        </p:spPr>
        <p:txBody>
          <a:bodyPr>
            <a:spAutoFit/>
          </a:bodyPr>
          <a:lstStyle/>
          <a:p>
            <a:r>
              <a:rPr lang="en-US"/>
              <a:t>*</a:t>
            </a:r>
          </a:p>
        </p:txBody>
      </p:sp>
      <p:sp>
        <p:nvSpPr>
          <p:cNvPr id="22612" name="TextBox 139"/>
          <p:cNvSpPr txBox="1">
            <a:spLocks noChangeArrowheads="1"/>
          </p:cNvSpPr>
          <p:nvPr/>
        </p:nvSpPr>
        <p:spPr bwMode="auto">
          <a:xfrm>
            <a:off x="2862263" y="6172200"/>
            <a:ext cx="533400" cy="276225"/>
          </a:xfrm>
          <a:prstGeom prst="rect">
            <a:avLst/>
          </a:prstGeom>
          <a:noFill/>
          <a:ln w="9525">
            <a:noFill/>
            <a:miter lim="800000"/>
            <a:headEnd/>
            <a:tailEnd/>
          </a:ln>
        </p:spPr>
        <p:txBody>
          <a:bodyPr>
            <a:spAutoFit/>
          </a:bodyPr>
          <a:lstStyle/>
          <a:p>
            <a:r>
              <a:rPr lang="en-US" sz="1200"/>
              <a:t>* </a:t>
            </a:r>
            <a:r>
              <a:rPr lang="en-US" sz="1200" i="1"/>
              <a:t>tbd</a:t>
            </a:r>
          </a:p>
        </p:txBody>
      </p:sp>
      <p:sp>
        <p:nvSpPr>
          <p:cNvPr id="141" name="Oval 140"/>
          <p:cNvSpPr/>
          <p:nvPr/>
        </p:nvSpPr>
        <p:spPr>
          <a:xfrm>
            <a:off x="1528763" y="1836738"/>
            <a:ext cx="109537" cy="109537"/>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2" name="Oval 141"/>
          <p:cNvSpPr/>
          <p:nvPr/>
        </p:nvSpPr>
        <p:spPr>
          <a:xfrm>
            <a:off x="6272213" y="2941638"/>
            <a:ext cx="109537" cy="109537"/>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3" name="Oval 142"/>
          <p:cNvSpPr/>
          <p:nvPr/>
        </p:nvSpPr>
        <p:spPr>
          <a:xfrm>
            <a:off x="1414463" y="3206750"/>
            <a:ext cx="109537" cy="109538"/>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4" name="Oval 143"/>
          <p:cNvSpPr/>
          <p:nvPr/>
        </p:nvSpPr>
        <p:spPr>
          <a:xfrm>
            <a:off x="1509713" y="3200400"/>
            <a:ext cx="109537" cy="109538"/>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5" name="Oval 144"/>
          <p:cNvSpPr/>
          <p:nvPr/>
        </p:nvSpPr>
        <p:spPr>
          <a:xfrm>
            <a:off x="1449388" y="3124200"/>
            <a:ext cx="109537" cy="109538"/>
          </a:xfrm>
          <a:prstGeom prst="ellipse">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6" name="Oval 145"/>
          <p:cNvSpPr/>
          <p:nvPr/>
        </p:nvSpPr>
        <p:spPr>
          <a:xfrm>
            <a:off x="1490663" y="3054350"/>
            <a:ext cx="109537" cy="109538"/>
          </a:xfrm>
          <a:prstGeom prst="ellipse">
            <a:avLst/>
          </a:prstGeom>
          <a:solidFill>
            <a:srgbClr val="7030A0"/>
          </a:solidFill>
          <a:ln>
            <a:solidFill>
              <a:srgbClr val="461E6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2619" name="Picture 146" descr="UnitedStatesPowerGrid.jpg"/>
          <p:cNvPicPr>
            <a:picLocks noChangeAspect="1"/>
          </p:cNvPicPr>
          <p:nvPr/>
        </p:nvPicPr>
        <p:blipFill>
          <a:blip r:embed="rId2"/>
          <a:srcRect l="23445" t="83826" r="69876"/>
          <a:stretch>
            <a:fillRect/>
          </a:stretch>
        </p:blipFill>
        <p:spPr bwMode="auto">
          <a:xfrm>
            <a:off x="8153400" y="5715000"/>
            <a:ext cx="533400" cy="846138"/>
          </a:xfrm>
          <a:prstGeom prst="rect">
            <a:avLst/>
          </a:prstGeom>
          <a:noFill/>
          <a:ln w="9525">
            <a:noFill/>
            <a:miter lim="800000"/>
            <a:headEnd/>
            <a:tailEnd/>
          </a:ln>
        </p:spPr>
      </p:pic>
      <p:sp>
        <p:nvSpPr>
          <p:cNvPr id="148" name="TextBox 147"/>
          <p:cNvSpPr txBox="1"/>
          <p:nvPr/>
        </p:nvSpPr>
        <p:spPr>
          <a:xfrm>
            <a:off x="5867400" y="6323013"/>
            <a:ext cx="2379663" cy="254000"/>
          </a:xfrm>
          <a:prstGeom prst="rect">
            <a:avLst/>
          </a:prstGeom>
          <a:noFill/>
        </p:spPr>
        <p:txBody>
          <a:bodyPr wrap="none">
            <a:spAutoFit/>
          </a:bodyPr>
          <a:lstStyle/>
          <a:p>
            <a:pPr fontAlgn="auto">
              <a:spcBef>
                <a:spcPts val="0"/>
              </a:spcBef>
              <a:spcAft>
                <a:spcPts val="0"/>
              </a:spcAft>
              <a:defRPr/>
            </a:pPr>
            <a:r>
              <a:rPr lang="en-US" sz="1050" dirty="0">
                <a:solidFill>
                  <a:srgbClr val="000000"/>
                </a:solidFill>
                <a:latin typeface="+mn-lt"/>
              </a:rPr>
              <a:t>US transmission grid; Source: FEMA</a:t>
            </a:r>
          </a:p>
        </p:txBody>
      </p:sp>
      <p:sp>
        <p:nvSpPr>
          <p:cNvPr id="153" name="TextBox 152"/>
          <p:cNvSpPr txBox="1"/>
          <p:nvPr/>
        </p:nvSpPr>
        <p:spPr>
          <a:xfrm>
            <a:off x="474663" y="3924300"/>
            <a:ext cx="1212850" cy="277813"/>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Los Angeles</a:t>
            </a:r>
          </a:p>
        </p:txBody>
      </p:sp>
      <p:sp>
        <p:nvSpPr>
          <p:cNvPr id="154" name="TextBox 153"/>
          <p:cNvSpPr txBox="1"/>
          <p:nvPr/>
        </p:nvSpPr>
        <p:spPr>
          <a:xfrm>
            <a:off x="773113" y="4229100"/>
            <a:ext cx="1035050" cy="277813"/>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San Diego</a:t>
            </a:r>
          </a:p>
        </p:txBody>
      </p:sp>
      <p:sp>
        <p:nvSpPr>
          <p:cNvPr id="155" name="TextBox 154"/>
          <p:cNvSpPr txBox="1"/>
          <p:nvPr/>
        </p:nvSpPr>
        <p:spPr>
          <a:xfrm>
            <a:off x="6694488" y="5268913"/>
            <a:ext cx="849312" cy="276225"/>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Orlando</a:t>
            </a:r>
          </a:p>
        </p:txBody>
      </p:sp>
      <p:sp>
        <p:nvSpPr>
          <p:cNvPr id="157" name="TextBox 156"/>
          <p:cNvSpPr txBox="1"/>
          <p:nvPr/>
        </p:nvSpPr>
        <p:spPr>
          <a:xfrm>
            <a:off x="1954213" y="1262063"/>
            <a:ext cx="788987" cy="277812"/>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Seattle</a:t>
            </a:r>
          </a:p>
        </p:txBody>
      </p:sp>
      <p:sp>
        <p:nvSpPr>
          <p:cNvPr id="160" name="TextBox 159"/>
          <p:cNvSpPr txBox="1"/>
          <p:nvPr/>
        </p:nvSpPr>
        <p:spPr>
          <a:xfrm>
            <a:off x="4125913" y="5143500"/>
            <a:ext cx="723900" cy="277813"/>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Austin</a:t>
            </a:r>
          </a:p>
        </p:txBody>
      </p:sp>
      <p:sp>
        <p:nvSpPr>
          <p:cNvPr id="162" name="TextBox 161"/>
          <p:cNvSpPr txBox="1"/>
          <p:nvPr/>
        </p:nvSpPr>
        <p:spPr>
          <a:xfrm>
            <a:off x="6869113" y="2476500"/>
            <a:ext cx="815975" cy="277813"/>
          </a:xfrm>
          <a:prstGeom prst="rect">
            <a:avLst/>
          </a:prstGeom>
          <a:noFill/>
          <a:effectLst>
            <a:outerShdw blurRad="50800" dist="12700" dir="2700000" algn="tl" rotWithShape="0">
              <a:prstClr val="black">
                <a:alpha val="40000"/>
              </a:prstClr>
            </a:outerShdw>
          </a:effectLst>
        </p:spPr>
        <p:txBody>
          <a:bodyPr>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Detroit</a:t>
            </a:r>
          </a:p>
        </p:txBody>
      </p:sp>
      <p:sp>
        <p:nvSpPr>
          <p:cNvPr id="163" name="TextBox 162"/>
          <p:cNvSpPr txBox="1"/>
          <p:nvPr/>
        </p:nvSpPr>
        <p:spPr>
          <a:xfrm>
            <a:off x="7558088" y="3467100"/>
            <a:ext cx="1509712" cy="277813"/>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Washington, DC</a:t>
            </a:r>
          </a:p>
        </p:txBody>
      </p:sp>
      <p:sp>
        <p:nvSpPr>
          <p:cNvPr id="165" name="TextBox 164"/>
          <p:cNvSpPr txBox="1"/>
          <p:nvPr/>
        </p:nvSpPr>
        <p:spPr>
          <a:xfrm>
            <a:off x="5186363" y="5462588"/>
            <a:ext cx="885825" cy="276225"/>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Houston</a:t>
            </a:r>
          </a:p>
        </p:txBody>
      </p:sp>
      <p:sp>
        <p:nvSpPr>
          <p:cNvPr id="166" name="TextBox 165"/>
          <p:cNvSpPr txBox="1"/>
          <p:nvPr/>
        </p:nvSpPr>
        <p:spPr>
          <a:xfrm>
            <a:off x="5511800" y="3952875"/>
            <a:ext cx="963613" cy="277813"/>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Nashville</a:t>
            </a:r>
          </a:p>
        </p:txBody>
      </p:sp>
      <p:sp>
        <p:nvSpPr>
          <p:cNvPr id="167" name="TextBox 166"/>
          <p:cNvSpPr txBox="1"/>
          <p:nvPr/>
        </p:nvSpPr>
        <p:spPr>
          <a:xfrm>
            <a:off x="7013575" y="4044950"/>
            <a:ext cx="966788" cy="277813"/>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Knoxville</a:t>
            </a:r>
          </a:p>
        </p:txBody>
      </p:sp>
      <p:sp>
        <p:nvSpPr>
          <p:cNvPr id="168" name="TextBox 167"/>
          <p:cNvSpPr txBox="1"/>
          <p:nvPr/>
        </p:nvSpPr>
        <p:spPr>
          <a:xfrm>
            <a:off x="5808663" y="4271963"/>
            <a:ext cx="1260475" cy="277812"/>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Chattanooga</a:t>
            </a:r>
          </a:p>
        </p:txBody>
      </p:sp>
      <p:sp>
        <p:nvSpPr>
          <p:cNvPr id="170" name="TextBox 169"/>
          <p:cNvSpPr txBox="1"/>
          <p:nvPr/>
        </p:nvSpPr>
        <p:spPr>
          <a:xfrm>
            <a:off x="614363" y="3390900"/>
            <a:ext cx="1443037" cy="277813"/>
          </a:xfrm>
          <a:prstGeom prst="rect">
            <a:avLst/>
          </a:prstGeom>
          <a:noFill/>
          <a:effectLst>
            <a:outerShdw blurRad="50800" dist="12700" dir="2700000" algn="tl" rotWithShape="0">
              <a:prstClr val="black">
                <a:alpha val="40000"/>
              </a:prstClr>
            </a:outerShdw>
          </a:effectLst>
        </p:spPr>
        <p:txBody>
          <a:bodyPr>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San Francisco</a:t>
            </a:r>
          </a:p>
        </p:txBody>
      </p:sp>
      <p:sp>
        <p:nvSpPr>
          <p:cNvPr id="171" name="TextBox 170"/>
          <p:cNvSpPr txBox="1"/>
          <p:nvPr/>
        </p:nvSpPr>
        <p:spPr>
          <a:xfrm>
            <a:off x="835025" y="2830513"/>
            <a:ext cx="1204913" cy="276225"/>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Sacramento</a:t>
            </a:r>
          </a:p>
        </p:txBody>
      </p:sp>
      <p:sp>
        <p:nvSpPr>
          <p:cNvPr id="172" name="TextBox 171"/>
          <p:cNvSpPr txBox="1"/>
          <p:nvPr/>
        </p:nvSpPr>
        <p:spPr>
          <a:xfrm>
            <a:off x="1722438" y="1857375"/>
            <a:ext cx="898525" cy="276225"/>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Portland</a:t>
            </a:r>
          </a:p>
        </p:txBody>
      </p:sp>
      <p:sp>
        <p:nvSpPr>
          <p:cNvPr id="173" name="TextBox 172"/>
          <p:cNvSpPr txBox="1"/>
          <p:nvPr/>
        </p:nvSpPr>
        <p:spPr>
          <a:xfrm>
            <a:off x="8035925" y="2882900"/>
            <a:ext cx="1041400" cy="276225"/>
          </a:xfrm>
          <a:prstGeom prst="rect">
            <a:avLst/>
          </a:prstGeom>
          <a:noFill/>
          <a:effectLst>
            <a:outerShdw blurRad="50800" dist="12700" dir="2700000" algn="tl" rotWithShape="0">
              <a:prstClr val="black">
                <a:alpha val="40000"/>
              </a:prstClr>
            </a:outerShdw>
          </a:effectLst>
        </p:spPr>
        <p:txBody>
          <a:bodyPr>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New York</a:t>
            </a:r>
          </a:p>
        </p:txBody>
      </p:sp>
      <p:sp>
        <p:nvSpPr>
          <p:cNvPr id="174" name="TextBox 173"/>
          <p:cNvSpPr txBox="1"/>
          <p:nvPr/>
        </p:nvSpPr>
        <p:spPr>
          <a:xfrm>
            <a:off x="2798763" y="4267200"/>
            <a:ext cx="860425" cy="277813"/>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Phoenix</a:t>
            </a:r>
          </a:p>
        </p:txBody>
      </p:sp>
      <p:sp>
        <p:nvSpPr>
          <p:cNvPr id="175" name="TextBox 174"/>
          <p:cNvSpPr txBox="1"/>
          <p:nvPr/>
        </p:nvSpPr>
        <p:spPr>
          <a:xfrm>
            <a:off x="2921000" y="4522788"/>
            <a:ext cx="793750" cy="277812"/>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Tucson</a:t>
            </a:r>
          </a:p>
        </p:txBody>
      </p:sp>
      <p:sp>
        <p:nvSpPr>
          <p:cNvPr id="180" name="TextBox 179"/>
          <p:cNvSpPr txBox="1"/>
          <p:nvPr/>
        </p:nvSpPr>
        <p:spPr>
          <a:xfrm>
            <a:off x="4992688" y="4840288"/>
            <a:ext cx="1647825" cy="276225"/>
          </a:xfrm>
          <a:prstGeom prst="rect">
            <a:avLst/>
          </a:prstGeom>
          <a:noFill/>
          <a:effectLst>
            <a:outerShdw blurRad="50800" dist="12700" dir="2700000" algn="tl" rotWithShape="0">
              <a:prstClr val="black">
                <a:alpha val="40000"/>
              </a:prstClr>
            </a:outerShdw>
          </a:effectLst>
        </p:spPr>
        <p:txBody>
          <a:bodyPr wrap="none">
            <a:spAutoFit/>
          </a:bodyPr>
          <a:lstStyle/>
          <a:p>
            <a:pPr fontAlgn="auto">
              <a:spcBef>
                <a:spcPts val="0"/>
              </a:spcBef>
              <a:spcAft>
                <a:spcPts val="0"/>
              </a:spcAft>
              <a:defRPr/>
            </a:pPr>
            <a:r>
              <a:rPr lang="en-US" sz="1200" b="1" dirty="0">
                <a:solidFill>
                  <a:schemeClr val="accent1">
                    <a:lumMod val="50000"/>
                  </a:schemeClr>
                </a:solidFill>
                <a:latin typeface="Arial Black" pitchFamily="34" charset="0"/>
              </a:rPr>
              <a:t>Dallas/Fort Worth</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mith Newton.bmp"/>
          <p:cNvPicPr>
            <a:picLocks noChangeAspect="1"/>
          </p:cNvPicPr>
          <p:nvPr/>
        </p:nvPicPr>
        <p:blipFill>
          <a:blip r:embed="rId2"/>
          <a:stretch>
            <a:fillRect/>
          </a:stretch>
        </p:blipFill>
        <p:spPr>
          <a:xfrm>
            <a:off x="4441825" y="5241925"/>
            <a:ext cx="2282825" cy="1066800"/>
          </a:xfrm>
          <a:prstGeom prst="rect">
            <a:avLst/>
          </a:prstGeom>
          <a:ln w="3175">
            <a:solidFill>
              <a:schemeClr val="bg1">
                <a:lumMod val="75000"/>
              </a:schemeClr>
            </a:solidFill>
          </a:ln>
          <a:effectLst>
            <a:outerShdw blurRad="139700" dist="101600" dir="2700000" algn="tl" rotWithShape="0">
              <a:prstClr val="black">
                <a:alpha val="40000"/>
              </a:prstClr>
            </a:outerShdw>
          </a:effectLst>
        </p:spPr>
      </p:pic>
      <p:pic>
        <p:nvPicPr>
          <p:cNvPr id="13" name="Picture 12" descr="Ford Trouble Truck.bmp"/>
          <p:cNvPicPr>
            <a:picLocks noChangeAspect="1"/>
          </p:cNvPicPr>
          <p:nvPr/>
        </p:nvPicPr>
        <p:blipFill>
          <a:blip r:embed="rId3"/>
          <a:stretch>
            <a:fillRect/>
          </a:stretch>
        </p:blipFill>
        <p:spPr>
          <a:xfrm>
            <a:off x="5697538" y="3662363"/>
            <a:ext cx="1870075" cy="1509712"/>
          </a:xfrm>
          <a:prstGeom prst="rect">
            <a:avLst/>
          </a:prstGeom>
          <a:ln>
            <a:noFill/>
          </a:ln>
          <a:effectLst>
            <a:outerShdw blurRad="76200" dist="76200" dir="2700000" algn="tl" rotWithShape="0">
              <a:prstClr val="black">
                <a:alpha val="40000"/>
              </a:prstClr>
            </a:outerShdw>
          </a:effectLst>
        </p:spPr>
      </p:pic>
      <p:pic>
        <p:nvPicPr>
          <p:cNvPr id="8" name="Picture 7" descr="Navistar EV Truck.bmp"/>
          <p:cNvPicPr>
            <a:picLocks noChangeAspect="1"/>
          </p:cNvPicPr>
          <p:nvPr/>
        </p:nvPicPr>
        <p:blipFill>
          <a:blip r:embed="rId4"/>
          <a:stretch>
            <a:fillRect/>
          </a:stretch>
        </p:blipFill>
        <p:spPr>
          <a:xfrm>
            <a:off x="6662738" y="5067300"/>
            <a:ext cx="2286000" cy="1230313"/>
          </a:xfrm>
          <a:prstGeom prst="rect">
            <a:avLst/>
          </a:prstGeom>
          <a:ln>
            <a:noFill/>
          </a:ln>
          <a:effectLst>
            <a:outerShdw blurRad="50800" dist="38100" dir="2700000" algn="tl" rotWithShape="0">
              <a:prstClr val="black">
                <a:alpha val="40000"/>
              </a:prstClr>
            </a:outerShdw>
          </a:effectLst>
        </p:spPr>
      </p:pic>
      <p:sp>
        <p:nvSpPr>
          <p:cNvPr id="23554" name="Title 1"/>
          <p:cNvSpPr>
            <a:spLocks noGrp="1"/>
          </p:cNvSpPr>
          <p:nvPr>
            <p:ph type="title"/>
          </p:nvPr>
        </p:nvSpPr>
        <p:spPr>
          <a:xfrm>
            <a:off x="177800" y="0"/>
            <a:ext cx="5991225" cy="901700"/>
          </a:xfrm>
        </p:spPr>
        <p:txBody>
          <a:bodyPr/>
          <a:lstStyle/>
          <a:p>
            <a:pPr eaLnBrk="1" hangingPunct="1"/>
            <a:r>
              <a:rPr lang="en-US" sz="1800" smtClean="0"/>
              <a:t>Vehicle Evaluations - Vehicle Data Collection</a:t>
            </a:r>
          </a:p>
        </p:txBody>
      </p:sp>
      <p:sp>
        <p:nvSpPr>
          <p:cNvPr id="23555" name="Rectangle 3"/>
          <p:cNvSpPr txBox="1">
            <a:spLocks/>
          </p:cNvSpPr>
          <p:nvPr/>
        </p:nvSpPr>
        <p:spPr bwMode="auto">
          <a:xfrm>
            <a:off x="228600" y="1030288"/>
            <a:ext cx="7192963" cy="4748212"/>
          </a:xfrm>
          <a:prstGeom prst="rect">
            <a:avLst/>
          </a:prstGeom>
          <a:noFill/>
          <a:ln w="9525">
            <a:noFill/>
            <a:miter lim="800000"/>
            <a:headEnd/>
            <a:tailEnd/>
          </a:ln>
        </p:spPr>
        <p:txBody>
          <a:bodyPr/>
          <a:lstStyle/>
          <a:p>
            <a:pPr marL="342900" indent="-342900">
              <a:spcBef>
                <a:spcPct val="20000"/>
              </a:spcBef>
              <a:buFont typeface="Arial" charset="0"/>
              <a:buChar char="•"/>
            </a:pPr>
            <a:r>
              <a:rPr lang="en-US" sz="2000" b="1">
                <a:solidFill>
                  <a:srgbClr val="292929"/>
                </a:solidFill>
              </a:rPr>
              <a:t>Data collected for each driving event:</a:t>
            </a:r>
          </a:p>
          <a:p>
            <a:pPr marL="742950" lvl="1" indent="-285750">
              <a:spcBef>
                <a:spcPct val="20000"/>
              </a:spcBef>
              <a:buFont typeface="Arial" charset="0"/>
              <a:buChar char="–"/>
            </a:pPr>
            <a:r>
              <a:rPr lang="en-US">
                <a:solidFill>
                  <a:srgbClr val="292929"/>
                </a:solidFill>
              </a:rPr>
              <a:t>Data recorded for each key on/key off event</a:t>
            </a:r>
          </a:p>
          <a:p>
            <a:pPr marL="742950" lvl="1" indent="-285750">
              <a:spcBef>
                <a:spcPct val="20000"/>
              </a:spcBef>
              <a:buFont typeface="Arial" charset="0"/>
              <a:buChar char="–"/>
            </a:pPr>
            <a:r>
              <a:rPr lang="en-US">
                <a:solidFill>
                  <a:srgbClr val="292929"/>
                </a:solidFill>
              </a:rPr>
              <a:t>Event Type (key on/off), date/time stamp</a:t>
            </a:r>
          </a:p>
          <a:p>
            <a:pPr marL="742950" lvl="1" indent="-285750">
              <a:spcBef>
                <a:spcPct val="20000"/>
              </a:spcBef>
              <a:buFont typeface="Arial" charset="0"/>
              <a:buChar char="–"/>
            </a:pPr>
            <a:r>
              <a:rPr lang="en-US">
                <a:solidFill>
                  <a:srgbClr val="292929"/>
                </a:solidFill>
              </a:rPr>
              <a:t>Vehicle ID, Odometer, GPS location</a:t>
            </a:r>
          </a:p>
          <a:p>
            <a:pPr marL="742950" lvl="1" indent="-285750">
              <a:spcBef>
                <a:spcPct val="20000"/>
              </a:spcBef>
              <a:buFont typeface="Arial" charset="0"/>
              <a:buChar char="–"/>
            </a:pPr>
            <a:r>
              <a:rPr lang="en-US">
                <a:solidFill>
                  <a:srgbClr val="292929"/>
                </a:solidFill>
              </a:rPr>
              <a:t>Battery SOC, Liquid Fuel consumption</a:t>
            </a:r>
          </a:p>
          <a:p>
            <a:pPr marL="342900" indent="-342900">
              <a:spcBef>
                <a:spcPct val="20000"/>
              </a:spcBef>
              <a:buFont typeface="Arial" charset="0"/>
              <a:buChar char="•"/>
            </a:pPr>
            <a:r>
              <a:rPr lang="en-US" sz="2000" b="1">
                <a:solidFill>
                  <a:srgbClr val="292929"/>
                </a:solidFill>
              </a:rPr>
              <a:t>Vehicle data submitted: </a:t>
            </a:r>
          </a:p>
          <a:p>
            <a:pPr marL="742950" lvl="1" indent="-285750">
              <a:spcBef>
                <a:spcPct val="20000"/>
              </a:spcBef>
              <a:buFont typeface="Arial" charset="0"/>
              <a:buChar char="–"/>
            </a:pPr>
            <a:r>
              <a:rPr lang="en-US">
                <a:solidFill>
                  <a:srgbClr val="292929"/>
                </a:solidFill>
              </a:rPr>
              <a:t>ECOtality: 5,600 Nissan Leafs, Chevy Volts, &amp; Smart EVs</a:t>
            </a:r>
          </a:p>
          <a:p>
            <a:pPr marL="742950" lvl="1" indent="-285750">
              <a:spcBef>
                <a:spcPct val="20000"/>
              </a:spcBef>
              <a:buFont typeface="Arial" charset="0"/>
              <a:buChar char="–"/>
            </a:pPr>
            <a:r>
              <a:rPr lang="en-US">
                <a:solidFill>
                  <a:srgbClr val="292929"/>
                </a:solidFill>
              </a:rPr>
              <a:t>GM:  150 Chevy Volts</a:t>
            </a:r>
          </a:p>
          <a:p>
            <a:pPr marL="742950" lvl="1" indent="-285750">
              <a:spcBef>
                <a:spcPct val="20000"/>
              </a:spcBef>
              <a:buFont typeface="Arial" charset="0"/>
              <a:buChar char="–"/>
            </a:pPr>
            <a:r>
              <a:rPr lang="en-US">
                <a:solidFill>
                  <a:srgbClr val="292929"/>
                </a:solidFill>
              </a:rPr>
              <a:t>FORD: 22 Escape SUVs</a:t>
            </a:r>
          </a:p>
          <a:p>
            <a:pPr marL="742950" lvl="1" indent="-285750">
              <a:spcBef>
                <a:spcPct val="20000"/>
              </a:spcBef>
              <a:buFont typeface="Arial" charset="0"/>
              <a:buChar char="–"/>
            </a:pPr>
            <a:r>
              <a:rPr lang="en-US">
                <a:solidFill>
                  <a:srgbClr val="292929"/>
                </a:solidFill>
              </a:rPr>
              <a:t>Chrysler:  163 PHEV pickups &amp; vans</a:t>
            </a:r>
          </a:p>
          <a:p>
            <a:pPr marL="742950" lvl="1" indent="-285750">
              <a:spcBef>
                <a:spcPct val="20000"/>
              </a:spcBef>
              <a:buFont typeface="Arial" charset="0"/>
              <a:buChar char="–"/>
            </a:pPr>
            <a:r>
              <a:rPr lang="en-US">
                <a:solidFill>
                  <a:srgbClr val="292929"/>
                </a:solidFill>
              </a:rPr>
              <a:t>SCAQMD:  200 pickups, vans, &amp; SUV PHEVs </a:t>
            </a:r>
          </a:p>
          <a:p>
            <a:pPr marL="742950" lvl="1" indent="-285750">
              <a:spcBef>
                <a:spcPct val="20000"/>
              </a:spcBef>
              <a:buFont typeface="Arial" charset="0"/>
              <a:buChar char="–"/>
            </a:pPr>
            <a:r>
              <a:rPr lang="en-US">
                <a:solidFill>
                  <a:srgbClr val="292929"/>
                </a:solidFill>
              </a:rPr>
              <a:t>Smith:  EV 187 BEV Delivery trucks</a:t>
            </a:r>
          </a:p>
          <a:p>
            <a:pPr marL="742950" lvl="1" indent="-285750">
              <a:spcBef>
                <a:spcPct val="20000"/>
              </a:spcBef>
              <a:buFont typeface="Arial" charset="0"/>
              <a:buChar char="–"/>
            </a:pPr>
            <a:r>
              <a:rPr lang="en-US">
                <a:solidFill>
                  <a:srgbClr val="292929"/>
                </a:solidFill>
              </a:rPr>
              <a:t>Navistar:  110 BEV Delivery trucks</a:t>
            </a:r>
          </a:p>
        </p:txBody>
      </p:sp>
      <p:pic>
        <p:nvPicPr>
          <p:cNvPr id="7" name="Picture 6" descr="Dodge Ram.jpg"/>
          <p:cNvPicPr>
            <a:picLocks noChangeAspect="1"/>
          </p:cNvPicPr>
          <p:nvPr/>
        </p:nvPicPr>
        <p:blipFill>
          <a:blip r:embed="rId5"/>
          <a:stretch>
            <a:fillRect/>
          </a:stretch>
        </p:blipFill>
        <p:spPr>
          <a:xfrm>
            <a:off x="6948488" y="2897188"/>
            <a:ext cx="2057400" cy="1157287"/>
          </a:xfrm>
          <a:prstGeom prst="rect">
            <a:avLst/>
          </a:prstGeom>
          <a:ln>
            <a:noFill/>
          </a:ln>
          <a:effectLst>
            <a:outerShdw blurRad="50800" dist="38100" dir="2700000" algn="tl" rotWithShape="0">
              <a:prstClr val="black">
                <a:alpha val="40000"/>
              </a:prstClr>
            </a:outerShdw>
          </a:effectLst>
        </p:spPr>
      </p:pic>
      <p:pic>
        <p:nvPicPr>
          <p:cNvPr id="11" name="Picture 10" descr="nissan leaf.jpg"/>
          <p:cNvPicPr>
            <a:picLocks noChangeAspect="1"/>
          </p:cNvPicPr>
          <p:nvPr/>
        </p:nvPicPr>
        <p:blipFill>
          <a:blip r:embed="rId6">
            <a:lum bright="10000"/>
          </a:blip>
          <a:srcRect l="10899" t="13120" r="7930" b="5780"/>
          <a:stretch>
            <a:fillRect/>
          </a:stretch>
        </p:blipFill>
        <p:spPr>
          <a:xfrm>
            <a:off x="5589588" y="1038225"/>
            <a:ext cx="1698625" cy="1131888"/>
          </a:xfrm>
          <a:prstGeom prst="rect">
            <a:avLst/>
          </a:prstGeom>
          <a:effectLst>
            <a:outerShdw blurRad="50800" dist="38100" dir="2700000" algn="tl" rotWithShape="0">
              <a:prstClr val="black">
                <a:alpha val="40000"/>
              </a:prstClr>
            </a:outerShdw>
          </a:effectLst>
        </p:spPr>
      </p:pic>
      <p:pic>
        <p:nvPicPr>
          <p:cNvPr id="6" name="Picture 5" descr="Chevy Volt 2.jpg"/>
          <p:cNvPicPr>
            <a:picLocks noChangeAspect="1"/>
          </p:cNvPicPr>
          <p:nvPr/>
        </p:nvPicPr>
        <p:blipFill>
          <a:blip r:embed="rId7">
            <a:lum bright="10000"/>
          </a:blip>
          <a:srcRect t="20297"/>
          <a:stretch>
            <a:fillRect/>
          </a:stretch>
        </p:blipFill>
        <p:spPr>
          <a:xfrm>
            <a:off x="6902450" y="1868488"/>
            <a:ext cx="2035175" cy="984250"/>
          </a:xfrm>
          <a:prstGeom prst="rect">
            <a:avLst/>
          </a:prstGeom>
          <a:effectLst>
            <a:outerShdw blurRad="76200" dist="762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z="2000" smtClean="0"/>
              <a:t>Vehicle Evaluations - EVSE Data Collection</a:t>
            </a:r>
          </a:p>
        </p:txBody>
      </p:sp>
      <p:pic>
        <p:nvPicPr>
          <p:cNvPr id="24578" name="Picture 2"/>
          <p:cNvPicPr>
            <a:picLocks noChangeAspect="1" noChangeArrowheads="1"/>
          </p:cNvPicPr>
          <p:nvPr/>
        </p:nvPicPr>
        <p:blipFill>
          <a:blip r:embed="rId2">
            <a:lum bright="20000"/>
          </a:blip>
          <a:srcRect/>
          <a:stretch>
            <a:fillRect/>
          </a:stretch>
        </p:blipFill>
        <p:spPr bwMode="auto">
          <a:xfrm>
            <a:off x="4117975" y="4284663"/>
            <a:ext cx="5026025" cy="2338387"/>
          </a:xfrm>
          <a:prstGeom prst="rect">
            <a:avLst/>
          </a:prstGeom>
          <a:noFill/>
          <a:ln w="9525">
            <a:noFill/>
            <a:miter lim="800000"/>
            <a:headEnd/>
            <a:tailEnd/>
          </a:ln>
        </p:spPr>
      </p:pic>
      <p:sp>
        <p:nvSpPr>
          <p:cNvPr id="24579" name="Rectangle 3"/>
          <p:cNvSpPr txBox="1">
            <a:spLocks/>
          </p:cNvSpPr>
          <p:nvPr/>
        </p:nvSpPr>
        <p:spPr bwMode="auto">
          <a:xfrm>
            <a:off x="138113" y="1090613"/>
            <a:ext cx="8804275" cy="3441700"/>
          </a:xfrm>
          <a:prstGeom prst="rect">
            <a:avLst/>
          </a:prstGeom>
          <a:noFill/>
          <a:ln w="9525">
            <a:noFill/>
            <a:miter lim="800000"/>
            <a:headEnd/>
            <a:tailEnd/>
          </a:ln>
        </p:spPr>
        <p:txBody>
          <a:bodyPr/>
          <a:lstStyle/>
          <a:p>
            <a:pPr marL="342900" indent="-342900">
              <a:spcBef>
                <a:spcPct val="20000"/>
              </a:spcBef>
              <a:buFont typeface="Arial" charset="0"/>
              <a:buChar char="•"/>
            </a:pPr>
            <a:r>
              <a:rPr lang="en-US" b="1">
                <a:solidFill>
                  <a:srgbClr val="292929"/>
                </a:solidFill>
              </a:rPr>
              <a:t>Data collected for each charging event:</a:t>
            </a:r>
          </a:p>
          <a:p>
            <a:pPr marL="742950" lvl="1" indent="-285750">
              <a:spcBef>
                <a:spcPct val="20000"/>
              </a:spcBef>
              <a:buFont typeface="Arial" charset="0"/>
              <a:buChar char="–"/>
            </a:pPr>
            <a:r>
              <a:rPr lang="en-US" sz="1600">
                <a:solidFill>
                  <a:srgbClr val="292929"/>
                </a:solidFill>
              </a:rPr>
              <a:t>Connect, start charge, end charge and disconnect times</a:t>
            </a:r>
          </a:p>
          <a:p>
            <a:pPr marL="742950" lvl="1" indent="-285750">
              <a:spcBef>
                <a:spcPct val="20000"/>
              </a:spcBef>
              <a:buFont typeface="Arial" charset="0"/>
              <a:buChar char="–"/>
            </a:pPr>
            <a:r>
              <a:rPr lang="en-US" sz="1600">
                <a:solidFill>
                  <a:srgbClr val="292929"/>
                </a:solidFill>
              </a:rPr>
              <a:t>Average power (kW), max. peak power (kW), total energy (kWh) and rolling 15 min. average peak power (kW)</a:t>
            </a:r>
          </a:p>
          <a:p>
            <a:pPr marL="742950" lvl="1" indent="-285750">
              <a:spcBef>
                <a:spcPct val="20000"/>
              </a:spcBef>
              <a:buFont typeface="Arial" charset="0"/>
              <a:buChar char="–"/>
            </a:pPr>
            <a:r>
              <a:rPr lang="en-US" sz="1600">
                <a:solidFill>
                  <a:srgbClr val="292929"/>
                </a:solidFill>
              </a:rPr>
              <a:t>Charger ID, event ID and date/time stamp</a:t>
            </a:r>
          </a:p>
          <a:p>
            <a:pPr marL="342900" indent="-342900">
              <a:spcBef>
                <a:spcPct val="20000"/>
              </a:spcBef>
              <a:buFont typeface="Arial" charset="0"/>
              <a:buChar char="•"/>
            </a:pPr>
            <a:r>
              <a:rPr lang="en-US" b="1">
                <a:solidFill>
                  <a:srgbClr val="292929"/>
                </a:solidFill>
              </a:rPr>
              <a:t>EVSE providers submit data weekly: </a:t>
            </a:r>
          </a:p>
          <a:p>
            <a:pPr marL="742950" lvl="1" indent="-285750">
              <a:spcBef>
                <a:spcPct val="20000"/>
              </a:spcBef>
              <a:buFont typeface="Arial" charset="0"/>
              <a:buChar char="–"/>
            </a:pPr>
            <a:r>
              <a:rPr lang="en-US" sz="1600">
                <a:solidFill>
                  <a:srgbClr val="292929"/>
                </a:solidFill>
              </a:rPr>
              <a:t>ECOtality: 7,600 AC Level 2 EVSE; 40 DC fast chargers</a:t>
            </a:r>
          </a:p>
          <a:p>
            <a:pPr marL="742950" lvl="1" indent="-285750">
              <a:spcBef>
                <a:spcPct val="20000"/>
              </a:spcBef>
              <a:buFont typeface="Arial" charset="0"/>
              <a:buChar char="–"/>
            </a:pPr>
            <a:r>
              <a:rPr lang="en-US" sz="1600">
                <a:solidFill>
                  <a:srgbClr val="292929"/>
                </a:solidFill>
              </a:rPr>
              <a:t>Coulomb: 3,100 AC Level 2 and Levels 2 and 1 Combo EVSE</a:t>
            </a:r>
          </a:p>
          <a:p>
            <a:pPr marL="742950" lvl="1" indent="-285750">
              <a:spcBef>
                <a:spcPct val="20000"/>
              </a:spcBef>
              <a:buFont typeface="Arial" charset="0"/>
              <a:buChar char="–"/>
            </a:pPr>
            <a:r>
              <a:rPr lang="en-US" sz="1600">
                <a:solidFill>
                  <a:srgbClr val="292929"/>
                </a:solidFill>
              </a:rPr>
              <a:t>Eaton &amp; Aerovironment: 150 AC Level 2 public</a:t>
            </a:r>
            <a:endParaRPr lang="en-US" b="1">
              <a:solidFill>
                <a:srgbClr val="292929"/>
              </a:solidFill>
            </a:endParaRPr>
          </a:p>
          <a:p>
            <a:pPr marL="342900" indent="-342900">
              <a:spcBef>
                <a:spcPct val="20000"/>
              </a:spcBef>
              <a:buFont typeface="Arial" charset="0"/>
              <a:buChar char="•"/>
            </a:pPr>
            <a:r>
              <a:rPr lang="en-US" b="1">
                <a:solidFill>
                  <a:srgbClr val="292929"/>
                </a:solidFill>
              </a:rPr>
              <a:t>Additional demonstration data: </a:t>
            </a:r>
          </a:p>
          <a:p>
            <a:pPr marL="742950" lvl="1" indent="-285750">
              <a:spcBef>
                <a:spcPct val="20000"/>
              </a:spcBef>
              <a:buFont typeface="Arial" charset="0"/>
              <a:buChar char="–"/>
            </a:pPr>
            <a:r>
              <a:rPr lang="en-US" sz="1600">
                <a:solidFill>
                  <a:srgbClr val="292929"/>
                </a:solidFill>
              </a:rPr>
              <a:t>Testing of efficiencies and standby power:  Aerovironment, Blink, ChargePoint, Clipper Creek, Eaton, Leviton, SPX, Voltec</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11"/>
          <p:cNvSpPr>
            <a:spLocks noGrp="1"/>
          </p:cNvSpPr>
          <p:nvPr>
            <p:ph idx="1"/>
          </p:nvPr>
        </p:nvSpPr>
        <p:spPr>
          <a:xfrm>
            <a:off x="239713" y="1328738"/>
            <a:ext cx="8229600" cy="4876800"/>
          </a:xfrm>
        </p:spPr>
        <p:txBody>
          <a:bodyPr/>
          <a:lstStyle/>
          <a:p>
            <a:pPr eaLnBrk="1" hangingPunct="1">
              <a:lnSpc>
                <a:spcPct val="90000"/>
              </a:lnSpc>
              <a:spcAft>
                <a:spcPts val="600"/>
              </a:spcAft>
            </a:pPr>
            <a:r>
              <a:rPr lang="en-US" sz="2000" b="1" smtClean="0">
                <a:solidFill>
                  <a:srgbClr val="000000"/>
                </a:solidFill>
              </a:rPr>
              <a:t>Data Collection</a:t>
            </a:r>
          </a:p>
          <a:p>
            <a:pPr lvl="1" eaLnBrk="1" hangingPunct="1">
              <a:lnSpc>
                <a:spcPct val="90000"/>
              </a:lnSpc>
              <a:spcAft>
                <a:spcPts val="600"/>
              </a:spcAft>
            </a:pPr>
            <a:r>
              <a:rPr lang="en-US" sz="1600" smtClean="0">
                <a:solidFill>
                  <a:srgbClr val="000000"/>
                </a:solidFill>
              </a:rPr>
              <a:t>INL collects and manages light duty vehicle and charger data</a:t>
            </a:r>
          </a:p>
          <a:p>
            <a:pPr lvl="1" eaLnBrk="1" hangingPunct="1">
              <a:lnSpc>
                <a:spcPct val="90000"/>
              </a:lnSpc>
              <a:spcAft>
                <a:spcPts val="600"/>
              </a:spcAft>
            </a:pPr>
            <a:r>
              <a:rPr lang="en-US" sz="1600" smtClean="0">
                <a:solidFill>
                  <a:srgbClr val="000000"/>
                </a:solidFill>
              </a:rPr>
              <a:t>NREL collects and manages medium duty vehicle data</a:t>
            </a:r>
          </a:p>
          <a:p>
            <a:pPr eaLnBrk="1" hangingPunct="1">
              <a:lnSpc>
                <a:spcPct val="90000"/>
              </a:lnSpc>
              <a:spcAft>
                <a:spcPts val="600"/>
              </a:spcAft>
            </a:pPr>
            <a:r>
              <a:rPr lang="en-US" sz="2000" b="1" smtClean="0">
                <a:solidFill>
                  <a:srgbClr val="000000"/>
                </a:solidFill>
              </a:rPr>
              <a:t>Data Analysis and Reporting</a:t>
            </a:r>
          </a:p>
          <a:p>
            <a:pPr lvl="1" eaLnBrk="1" hangingPunct="1">
              <a:lnSpc>
                <a:spcPct val="90000"/>
              </a:lnSpc>
              <a:spcAft>
                <a:spcPts val="600"/>
              </a:spcAft>
            </a:pPr>
            <a:r>
              <a:rPr lang="en-US" sz="1600" smtClean="0">
                <a:solidFill>
                  <a:srgbClr val="000000"/>
                </a:solidFill>
              </a:rPr>
              <a:t>Vehicle and charger performance, efficiency and utilization</a:t>
            </a:r>
          </a:p>
          <a:p>
            <a:pPr lvl="1" eaLnBrk="1" hangingPunct="1">
              <a:lnSpc>
                <a:spcPct val="90000"/>
              </a:lnSpc>
              <a:spcAft>
                <a:spcPts val="600"/>
              </a:spcAft>
            </a:pPr>
            <a:r>
              <a:rPr lang="en-US" sz="1600" smtClean="0">
                <a:solidFill>
                  <a:srgbClr val="000000"/>
                </a:solidFill>
              </a:rPr>
              <a:t>Drivers’ charging patterns and public charging use</a:t>
            </a:r>
          </a:p>
          <a:p>
            <a:pPr lvl="1" eaLnBrk="1" hangingPunct="1">
              <a:lnSpc>
                <a:spcPct val="90000"/>
              </a:lnSpc>
              <a:spcAft>
                <a:spcPts val="600"/>
              </a:spcAft>
            </a:pPr>
            <a:r>
              <a:rPr lang="en-US" sz="1600" smtClean="0">
                <a:solidFill>
                  <a:srgbClr val="000000"/>
                </a:solidFill>
              </a:rPr>
              <a:t>Impact of various rate structures on charging habits</a:t>
            </a:r>
          </a:p>
          <a:p>
            <a:pPr lvl="1" eaLnBrk="1" hangingPunct="1">
              <a:lnSpc>
                <a:spcPct val="90000"/>
              </a:lnSpc>
              <a:spcAft>
                <a:spcPts val="1200"/>
              </a:spcAft>
            </a:pPr>
            <a:r>
              <a:rPr lang="en-US" sz="1600" smtClean="0">
                <a:solidFill>
                  <a:srgbClr val="000000"/>
                </a:solidFill>
              </a:rPr>
              <a:t>Impact of vehicle charging on electric grid</a:t>
            </a:r>
          </a:p>
          <a:p>
            <a:pPr eaLnBrk="1" hangingPunct="1">
              <a:lnSpc>
                <a:spcPct val="90000"/>
              </a:lnSpc>
              <a:spcAft>
                <a:spcPts val="600"/>
              </a:spcAft>
            </a:pPr>
            <a:r>
              <a:rPr lang="en-US" sz="2000" b="1" smtClean="0">
                <a:solidFill>
                  <a:srgbClr val="000000"/>
                </a:solidFill>
              </a:rPr>
              <a:t>Report Dissemination</a:t>
            </a:r>
          </a:p>
          <a:p>
            <a:pPr lvl="1" eaLnBrk="1" hangingPunct="1">
              <a:lnSpc>
                <a:spcPct val="90000"/>
              </a:lnSpc>
              <a:spcAft>
                <a:spcPts val="600"/>
              </a:spcAft>
            </a:pPr>
            <a:r>
              <a:rPr lang="en-US" sz="1600" smtClean="0">
                <a:solidFill>
                  <a:srgbClr val="000000"/>
                </a:solidFill>
              </a:rPr>
              <a:t>Web-based per NETL, DOE and ARRA requirements</a:t>
            </a:r>
          </a:p>
          <a:p>
            <a:pPr lvl="1" eaLnBrk="1" hangingPunct="1">
              <a:lnSpc>
                <a:spcPct val="90000"/>
              </a:lnSpc>
              <a:spcAft>
                <a:spcPts val="600"/>
              </a:spcAft>
            </a:pPr>
            <a:r>
              <a:rPr lang="en-US" sz="1600" smtClean="0">
                <a:solidFill>
                  <a:srgbClr val="000000"/>
                </a:solidFill>
              </a:rPr>
              <a:t>Fact Sheet reporting began Q2 FY 2011</a:t>
            </a:r>
          </a:p>
          <a:p>
            <a:pPr lvl="1" eaLnBrk="1" hangingPunct="1">
              <a:lnSpc>
                <a:spcPct val="90000"/>
              </a:lnSpc>
              <a:spcAft>
                <a:spcPts val="600"/>
              </a:spcAft>
            </a:pPr>
            <a:r>
              <a:rPr lang="en-US" sz="1600" smtClean="0">
                <a:solidFill>
                  <a:srgbClr val="000000"/>
                </a:solidFill>
              </a:rPr>
              <a:t>Utilization and impacts reports are published annually</a:t>
            </a:r>
            <a:endParaRPr lang="en-US" smtClean="0"/>
          </a:p>
        </p:txBody>
      </p:sp>
      <p:sp>
        <p:nvSpPr>
          <p:cNvPr id="25602" name="Title 1"/>
          <p:cNvSpPr>
            <a:spLocks noGrp="1"/>
          </p:cNvSpPr>
          <p:nvPr>
            <p:ph type="title"/>
          </p:nvPr>
        </p:nvSpPr>
        <p:spPr>
          <a:xfrm>
            <a:off x="177800" y="0"/>
            <a:ext cx="6364288" cy="901700"/>
          </a:xfrm>
        </p:spPr>
        <p:txBody>
          <a:bodyPr/>
          <a:lstStyle/>
          <a:p>
            <a:pPr eaLnBrk="1" hangingPunct="1"/>
            <a:r>
              <a:rPr lang="en-US" sz="2000" smtClean="0"/>
              <a:t>Vehicle Evaluations - Information Management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ere_template_blue">
  <a:themeElements>
    <a:clrScheme name="~~~ EERE Colors ~~~">
      <a:dk1>
        <a:srgbClr val="50565C"/>
      </a:dk1>
      <a:lt1>
        <a:sysClr val="window" lastClr="FFFFFF"/>
      </a:lt1>
      <a:dk2>
        <a:srgbClr val="6A737B"/>
      </a:dk2>
      <a:lt2>
        <a:srgbClr val="EEECE1"/>
      </a:lt2>
      <a:accent1>
        <a:srgbClr val="7AC143"/>
      </a:accent1>
      <a:accent2>
        <a:srgbClr val="FFD200"/>
      </a:accent2>
      <a:accent3>
        <a:srgbClr val="00A4E4"/>
      </a:accent3>
      <a:accent4>
        <a:srgbClr val="006892"/>
      </a:accent4>
      <a:accent5>
        <a:srgbClr val="00853F"/>
      </a:accent5>
      <a:accent6>
        <a:srgbClr val="F58025"/>
      </a:accent6>
      <a:hlink>
        <a:srgbClr val="006892"/>
      </a:hlink>
      <a:folHlink>
        <a:srgbClr val="6A73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ormAutofit fontScale="85000" lnSpcReduction="10000"/>
      </a:bodyPr>
      <a:lstStyle>
        <a:defPPr marL="0" marR="0" indent="0" algn="l" defTabSz="457200" rtl="0" eaLnBrk="1" fontAlgn="auto" latinLnBrk="0" hangingPunct="1">
          <a:lnSpc>
            <a:spcPct val="100000"/>
          </a:lnSpc>
          <a:spcBef>
            <a:spcPct val="20000"/>
          </a:spcBef>
          <a:spcAft>
            <a:spcPts val="0"/>
          </a:spcAft>
          <a:buClrTx/>
          <a:buSzTx/>
          <a:buFont typeface="Arial"/>
          <a:buNone/>
          <a:tabLst/>
          <a:defRPr kumimoji="0" sz="2323" b="1" i="0" u="none" strike="noStrike" kern="1200" cap="none" spc="0" normalizeH="0" baseline="0" noProof="0" dirty="0" smtClean="0">
            <a:ln>
              <a:noFill/>
            </a:ln>
            <a:solidFill>
              <a:srgbClr val="FFFFFF"/>
            </a:solidFill>
            <a:effectLst/>
            <a:uLnTx/>
            <a:uFillTx/>
            <a:latin typeface="Arial Narrow"/>
            <a:ea typeface="+mn-ea"/>
            <a:cs typeface="Arial Narrow"/>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4323</TotalTime>
  <Words>2567</Words>
  <Application>Microsoft Office PowerPoint</Application>
  <PresentationFormat>On-screen Show (4:3)</PresentationFormat>
  <Paragraphs>334</Paragraphs>
  <Slides>26</Slides>
  <Notes>11</Notes>
  <HiddenSlides>0</HiddenSlides>
  <MMClips>0</MMClips>
  <ScaleCrop>false</ScaleCrop>
  <HeadingPairs>
    <vt:vector size="6" baseType="variant">
      <vt:variant>
        <vt:lpstr>Fonts Used</vt:lpstr>
      </vt:variant>
      <vt:variant>
        <vt:i4>7</vt:i4>
      </vt:variant>
      <vt:variant>
        <vt:lpstr>Design Template</vt:lpstr>
      </vt:variant>
      <vt:variant>
        <vt:i4>5</vt:i4>
      </vt:variant>
      <vt:variant>
        <vt:lpstr>Slide Titles</vt:lpstr>
      </vt:variant>
      <vt:variant>
        <vt:i4>26</vt:i4>
      </vt:variant>
    </vt:vector>
  </HeadingPairs>
  <TitlesOfParts>
    <vt:vector size="38" baseType="lpstr">
      <vt:lpstr>Arial</vt:lpstr>
      <vt:lpstr>Calibri</vt:lpstr>
      <vt:lpstr>Arial Narrow</vt:lpstr>
      <vt:lpstr>Times New Roman</vt:lpstr>
      <vt:lpstr>Arial Black</vt:lpstr>
      <vt:lpstr>ＭＳ Ｐゴシック</vt:lpstr>
      <vt:lpstr>Wingdings</vt:lpstr>
      <vt:lpstr>eere_template_blue</vt:lpstr>
      <vt:lpstr>eere_template_blue</vt:lpstr>
      <vt:lpstr>eere_template_blue</vt:lpstr>
      <vt:lpstr>eere_template_blue</vt:lpstr>
      <vt:lpstr>eere_template_blue</vt:lpstr>
      <vt:lpstr>VEHICLE TECHNOLOGIES PROGRAM</vt:lpstr>
      <vt:lpstr>Outline</vt:lpstr>
      <vt:lpstr>Office of Vehicle Technologies Program Structure</vt:lpstr>
      <vt:lpstr>Slide 4</vt:lpstr>
      <vt:lpstr>Advanced Vehicle Testing Activity (AVTA) Light Duty &amp; EVSE Testing Experience </vt:lpstr>
      <vt:lpstr>Industry Awards - Transportation Electrification plus Vehicle Demo Sites</vt:lpstr>
      <vt:lpstr>Vehicle Evaluations - Vehicle Data Collection</vt:lpstr>
      <vt:lpstr>Vehicle Evaluations - EVSE Data Collection</vt:lpstr>
      <vt:lpstr>Vehicle Evaluations - Information Management</vt:lpstr>
      <vt:lpstr>Vehicle Evaluations -Thermal Runaway Events</vt:lpstr>
      <vt:lpstr>Vehicle Evaluations – Dynamics of Thermal Runaway Reactions</vt:lpstr>
      <vt:lpstr>Vehicle Evaluations -  Thermal Runaway Lessons Learned</vt:lpstr>
      <vt:lpstr>Slide 13</vt:lpstr>
      <vt:lpstr>Slide 14</vt:lpstr>
      <vt:lpstr>Slide 15</vt:lpstr>
      <vt:lpstr>Slide 16</vt:lpstr>
      <vt:lpstr>Slide 17</vt:lpstr>
      <vt:lpstr>Slide 18</vt:lpstr>
      <vt:lpstr>Vehicle Evaluations - Thermal Runaway Lessons Learned</vt:lpstr>
      <vt:lpstr>Appendix</vt:lpstr>
      <vt:lpstr>Slide 21</vt:lpstr>
      <vt:lpstr>Slide 22</vt:lpstr>
      <vt:lpstr>Industry Awards - Transportation Electrification  American Recovery and Reinvestment Act (ARRA)</vt:lpstr>
      <vt:lpstr>Industry Awards - Transportation Electrification EVSE/Infrastructure Installers</vt:lpstr>
      <vt:lpstr>Industry Awards - Transportation Electrification  PEV Suppliers – Light Duty</vt:lpstr>
      <vt:lpstr>Industry Awards - Transportation Electrification PEV Suppliers – Medium Duty</vt:lpstr>
    </vt:vector>
  </TitlesOfParts>
  <Company>NREL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EERE PowerPoint 2007 Template: Blue Version</dc:title>
  <dc:subject>Blue version of the EERE PowerPoint template, for use with PowerPoint 2007.</dc:subject>
  <dc:creator>Rob McDonald</dc:creator>
  <cp:lastModifiedBy>Lee Slezak</cp:lastModifiedBy>
  <cp:revision>263</cp:revision>
  <dcterms:created xsi:type="dcterms:W3CDTF">2009-09-28T15:29:31Z</dcterms:created>
  <dcterms:modified xsi:type="dcterms:W3CDTF">2012-10-21T15:39:43Z</dcterms:modified>
</cp:coreProperties>
</file>