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4"/>
  </p:sldMasterIdLst>
  <p:notesMasterIdLst>
    <p:notesMasterId r:id="rId22"/>
  </p:notesMasterIdLst>
  <p:handoutMasterIdLst>
    <p:handoutMasterId r:id="rId23"/>
  </p:handoutMasterIdLst>
  <p:sldIdLst>
    <p:sldId id="332" r:id="rId5"/>
    <p:sldId id="375" r:id="rId6"/>
    <p:sldId id="369" r:id="rId7"/>
    <p:sldId id="341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58" r:id="rId18"/>
    <p:sldId id="372" r:id="rId19"/>
    <p:sldId id="386" r:id="rId20"/>
    <p:sldId id="376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DOT User" initials="USDO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CB1F9A"/>
    <a:srgbClr val="360FDB"/>
    <a:srgbClr val="D72613"/>
    <a:srgbClr val="E2E2E2"/>
    <a:srgbClr val="FFFF00"/>
    <a:srgbClr val="7028C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524" autoAdjust="0"/>
    <p:restoredTop sz="98500" autoAdjust="0"/>
  </p:normalViewPr>
  <p:slideViewPr>
    <p:cSldViewPr>
      <p:cViewPr varScale="1">
        <p:scale>
          <a:sx n="50" d="100"/>
          <a:sy n="5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84" y="-8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042214-D1FF-4773-8074-5B66DD2365CE}" type="doc">
      <dgm:prSet loTypeId="urn:microsoft.com/office/officeart/2005/8/layout/bProcess4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37FBE396-468B-4C80-B0E0-5D1EE6BFEE5A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Onboard Chargers, </a:t>
          </a:r>
        </a:p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Invertors and Convertors</a:t>
          </a:r>
          <a:endParaRPr lang="en-US" b="1" dirty="0"/>
        </a:p>
      </dgm:t>
    </dgm:pt>
    <dgm:pt modelId="{5E9C5088-07AC-4406-B11C-BFC1E1C9396D}" type="parTrans" cxnId="{6235689C-A0C9-4694-B48F-3FA5BD687219}">
      <dgm:prSet/>
      <dgm:spPr/>
      <dgm:t>
        <a:bodyPr/>
        <a:lstStyle/>
        <a:p>
          <a:endParaRPr lang="en-US"/>
        </a:p>
      </dgm:t>
    </dgm:pt>
    <dgm:pt modelId="{4E48FFA9-0586-4DBF-995D-6644A696BB14}" type="sibTrans" cxnId="{6235689C-A0C9-4694-B48F-3FA5BD687219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1476D547-91D0-4C9A-8A69-6C1405B11092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Charging Inlet</a:t>
          </a:r>
        </a:p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Wiring and Connectors </a:t>
          </a:r>
          <a:endParaRPr lang="en-US" b="1" dirty="0"/>
        </a:p>
      </dgm:t>
    </dgm:pt>
    <dgm:pt modelId="{83870E23-83AF-406F-84D6-E8C86740065D}" type="parTrans" cxnId="{C3571659-9C8E-43BB-9E28-D01162AE40B3}">
      <dgm:prSet/>
      <dgm:spPr/>
      <dgm:t>
        <a:bodyPr/>
        <a:lstStyle/>
        <a:p>
          <a:endParaRPr lang="en-US"/>
        </a:p>
      </dgm:t>
    </dgm:pt>
    <dgm:pt modelId="{159AC43E-2834-427F-9EFE-3E9D0E74840D}" type="sibTrans" cxnId="{C3571659-9C8E-43BB-9E28-D01162AE40B3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48494D0C-0778-4F08-B71B-E5C8F82343E5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Thermal Management Systems</a:t>
          </a:r>
          <a:endParaRPr lang="en-US" b="1" dirty="0"/>
        </a:p>
      </dgm:t>
    </dgm:pt>
    <dgm:pt modelId="{3B043A4F-111D-4352-A98F-A45D35A62219}" type="parTrans" cxnId="{9985A0F2-FFC5-4C1F-8099-113C9A7198A4}">
      <dgm:prSet/>
      <dgm:spPr/>
      <dgm:t>
        <a:bodyPr/>
        <a:lstStyle/>
        <a:p>
          <a:endParaRPr lang="en-US"/>
        </a:p>
      </dgm:t>
    </dgm:pt>
    <dgm:pt modelId="{2D715EB7-A7BE-4A11-B907-AE00B484A40B}" type="sibTrans" cxnId="{9985A0F2-FFC5-4C1F-8099-113C9A7198A4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6523CB47-1408-4D45-821C-63A0C1F727BD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RESS Packs, Modules &amp; Cells</a:t>
          </a:r>
          <a:endParaRPr lang="en-US" b="1" dirty="0"/>
        </a:p>
      </dgm:t>
    </dgm:pt>
    <dgm:pt modelId="{5FE58824-056E-418B-96C3-8A15736B66E1}" type="parTrans" cxnId="{13D97403-7E6B-4156-92DA-E586799B84B2}">
      <dgm:prSet/>
      <dgm:spPr/>
      <dgm:t>
        <a:bodyPr/>
        <a:lstStyle/>
        <a:p>
          <a:endParaRPr lang="en-US"/>
        </a:p>
      </dgm:t>
    </dgm:pt>
    <dgm:pt modelId="{E79BE2E3-6FCA-4FB1-8E93-C9495C962D62}" type="sibTrans" cxnId="{13D97403-7E6B-4156-92DA-E586799B84B2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5C81433D-DB01-41F6-AE28-8FE917C3DC85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Voltage Interlocks &amp; Disconnects</a:t>
          </a:r>
          <a:endParaRPr lang="en-US" b="1" dirty="0"/>
        </a:p>
      </dgm:t>
    </dgm:pt>
    <dgm:pt modelId="{6137C41F-AEBB-4792-92C0-696CFD5CA6F4}" type="parTrans" cxnId="{387A2277-31CB-4F9E-9FC5-A3B23759E13F}">
      <dgm:prSet/>
      <dgm:spPr/>
      <dgm:t>
        <a:bodyPr/>
        <a:lstStyle/>
        <a:p>
          <a:endParaRPr lang="en-US"/>
        </a:p>
      </dgm:t>
    </dgm:pt>
    <dgm:pt modelId="{69869B1D-F0F5-4536-89CF-6DC1EB6A06C6}" type="sibTrans" cxnId="{387A2277-31CB-4F9E-9FC5-A3B23759E13F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7DD67294-FCE3-43D2-85C0-CEB7F0A31551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Monitoring &amp; Control Interfaces</a:t>
          </a:r>
          <a:endParaRPr lang="en-US" b="1" dirty="0"/>
        </a:p>
      </dgm:t>
    </dgm:pt>
    <dgm:pt modelId="{29D43E09-8155-4EE3-BCEC-B80CB9116C71}" type="parTrans" cxnId="{3D56952F-4C80-4E58-B039-D31B5EED74D2}">
      <dgm:prSet/>
      <dgm:spPr/>
      <dgm:t>
        <a:bodyPr/>
        <a:lstStyle/>
        <a:p>
          <a:endParaRPr lang="en-US"/>
        </a:p>
      </dgm:t>
    </dgm:pt>
    <dgm:pt modelId="{B9250031-5254-4517-AF6A-B884B2B55A16}" type="sibTrans" cxnId="{3D56952F-4C80-4E58-B039-D31B5EED74D2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51C7F9B6-EE41-4A98-8E3F-0D41300A4CB7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Protective Devices</a:t>
          </a:r>
        </a:p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Control Systems and Interface</a:t>
          </a:r>
          <a:endParaRPr lang="en-US" b="1" dirty="0"/>
        </a:p>
      </dgm:t>
    </dgm:pt>
    <dgm:pt modelId="{7778EBEB-E785-4BA7-ADB1-541BED1F070C}" type="parTrans" cxnId="{38E53775-72CE-400D-AD57-06E69B31FC5F}">
      <dgm:prSet/>
      <dgm:spPr/>
      <dgm:t>
        <a:bodyPr/>
        <a:lstStyle/>
        <a:p>
          <a:endParaRPr lang="en-US"/>
        </a:p>
      </dgm:t>
    </dgm:pt>
    <dgm:pt modelId="{0E206B04-B8E4-433D-AD3E-94BC8D37690C}" type="sibTrans" cxnId="{38E53775-72CE-400D-AD57-06E69B31FC5F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57C8FD4C-F598-4F09-99AD-61DC3E93D4BF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Power Connection Interfaces</a:t>
          </a:r>
          <a:endParaRPr lang="en-US" b="1" dirty="0"/>
        </a:p>
      </dgm:t>
    </dgm:pt>
    <dgm:pt modelId="{35445409-CD11-483E-866B-2D1AA071C584}" type="parTrans" cxnId="{5FA73D45-3429-4966-A8D4-E4E5EE59CD2C}">
      <dgm:prSet/>
      <dgm:spPr/>
      <dgm:t>
        <a:bodyPr/>
        <a:lstStyle/>
        <a:p>
          <a:endParaRPr lang="en-US"/>
        </a:p>
      </dgm:t>
    </dgm:pt>
    <dgm:pt modelId="{2AC6A1C6-108C-45BC-BFCD-77B3C16F57AE}" type="sibTrans" cxnId="{5FA73D45-3429-4966-A8D4-E4E5EE59CD2C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659A9521-117B-410F-BB7F-3D895BF40D20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ea typeface="Times New Roman"/>
              <a:cs typeface="Times New Roman"/>
            </a:rPr>
            <a:t>Serial Data Communication Bus</a:t>
          </a:r>
          <a:endParaRPr lang="en-US" b="1" dirty="0"/>
        </a:p>
      </dgm:t>
    </dgm:pt>
    <dgm:pt modelId="{B5E7D6AB-FD3C-4A49-84AC-32D8777B99DF}" type="parTrans" cxnId="{75C768C4-EFF4-40FB-8211-40C42FA963F9}">
      <dgm:prSet/>
      <dgm:spPr/>
      <dgm:t>
        <a:bodyPr/>
        <a:lstStyle/>
        <a:p>
          <a:endParaRPr lang="en-US"/>
        </a:p>
      </dgm:t>
    </dgm:pt>
    <dgm:pt modelId="{984A50B1-137D-499B-8C4A-C6A4E3B1F42F}" type="sibTrans" cxnId="{75C768C4-EFF4-40FB-8211-40C42FA963F9}">
      <dgm:prSet/>
      <dgm:spPr/>
      <dgm:t>
        <a:bodyPr/>
        <a:lstStyle/>
        <a:p>
          <a:endParaRPr lang="en-US"/>
        </a:p>
      </dgm:t>
    </dgm:pt>
    <dgm:pt modelId="{56F8A0C8-2C43-4D2C-AB0B-D8FBC9DA731C}" type="pres">
      <dgm:prSet presAssocID="{4D042214-D1FF-4773-8074-5B66DD2365C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CE76E07-60C2-4D3D-B69A-D961A739742B}" type="pres">
      <dgm:prSet presAssocID="{37FBE396-468B-4C80-B0E0-5D1EE6BFEE5A}" presName="compNode" presStyleCnt="0"/>
      <dgm:spPr/>
    </dgm:pt>
    <dgm:pt modelId="{FF7EBCCA-ED91-4BA2-BDE8-154FB817E77F}" type="pres">
      <dgm:prSet presAssocID="{37FBE396-468B-4C80-B0E0-5D1EE6BFEE5A}" presName="dummyConnPt" presStyleCnt="0"/>
      <dgm:spPr/>
    </dgm:pt>
    <dgm:pt modelId="{A9E62EEF-D779-4A5A-8E1C-2C1BB35D7C12}" type="pres">
      <dgm:prSet presAssocID="{37FBE396-468B-4C80-B0E0-5D1EE6BFEE5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63F935-595C-4B9D-AC21-8B3B73A678FA}" type="pres">
      <dgm:prSet presAssocID="{4E48FFA9-0586-4DBF-995D-6644A696BB14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FB8EE392-AF5E-4BE8-8B52-0DBA5A84DCB0}" type="pres">
      <dgm:prSet presAssocID="{1476D547-91D0-4C9A-8A69-6C1405B11092}" presName="compNode" presStyleCnt="0"/>
      <dgm:spPr/>
    </dgm:pt>
    <dgm:pt modelId="{643F24FB-6499-4975-9D40-5AD6998D5023}" type="pres">
      <dgm:prSet presAssocID="{1476D547-91D0-4C9A-8A69-6C1405B11092}" presName="dummyConnPt" presStyleCnt="0"/>
      <dgm:spPr/>
    </dgm:pt>
    <dgm:pt modelId="{26651C18-1A0F-4744-9E1F-441738A327B9}" type="pres">
      <dgm:prSet presAssocID="{1476D547-91D0-4C9A-8A69-6C1405B11092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817F1-DE22-4578-8663-3AEBE5768E05}" type="pres">
      <dgm:prSet presAssocID="{159AC43E-2834-427F-9EFE-3E9D0E74840D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3EE17A39-C272-4D51-BAB5-7E3C9FA98994}" type="pres">
      <dgm:prSet presAssocID="{48494D0C-0778-4F08-B71B-E5C8F82343E5}" presName="compNode" presStyleCnt="0"/>
      <dgm:spPr/>
    </dgm:pt>
    <dgm:pt modelId="{2D63A05F-1745-459A-945D-14E4EE44CA92}" type="pres">
      <dgm:prSet presAssocID="{48494D0C-0778-4F08-B71B-E5C8F82343E5}" presName="dummyConnPt" presStyleCnt="0"/>
      <dgm:spPr/>
    </dgm:pt>
    <dgm:pt modelId="{0065C95D-1245-4305-99B4-D309D174350A}" type="pres">
      <dgm:prSet presAssocID="{48494D0C-0778-4F08-B71B-E5C8F82343E5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DB6A48-2B68-45AA-9FFC-CF80DAC4CB5A}" type="pres">
      <dgm:prSet presAssocID="{2D715EB7-A7BE-4A11-B907-AE00B484A40B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E8821EA3-46F1-4A0F-B80D-1F4891BF9440}" type="pres">
      <dgm:prSet presAssocID="{6523CB47-1408-4D45-821C-63A0C1F727BD}" presName="compNode" presStyleCnt="0"/>
      <dgm:spPr/>
    </dgm:pt>
    <dgm:pt modelId="{BDD01BA4-FBBA-4843-8756-7D174E9F2027}" type="pres">
      <dgm:prSet presAssocID="{6523CB47-1408-4D45-821C-63A0C1F727BD}" presName="dummyConnPt" presStyleCnt="0"/>
      <dgm:spPr/>
    </dgm:pt>
    <dgm:pt modelId="{8D39031C-8296-485E-94FB-54E1B3654115}" type="pres">
      <dgm:prSet presAssocID="{6523CB47-1408-4D45-821C-63A0C1F727B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1DEB0-D10B-45FB-AD56-C06BC1A7FAB5}" type="pres">
      <dgm:prSet presAssocID="{E79BE2E3-6FCA-4FB1-8E93-C9495C962D62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20845C87-991F-4D23-AD7B-B47D1E3053E0}" type="pres">
      <dgm:prSet presAssocID="{5C81433D-DB01-41F6-AE28-8FE917C3DC85}" presName="compNode" presStyleCnt="0"/>
      <dgm:spPr/>
    </dgm:pt>
    <dgm:pt modelId="{A46B5072-9045-4376-833B-8DD4A7CA7C90}" type="pres">
      <dgm:prSet presAssocID="{5C81433D-DB01-41F6-AE28-8FE917C3DC85}" presName="dummyConnPt" presStyleCnt="0"/>
      <dgm:spPr/>
    </dgm:pt>
    <dgm:pt modelId="{A665063D-EAD7-4DE8-B19A-4A9E251CCC16}" type="pres">
      <dgm:prSet presAssocID="{5C81433D-DB01-41F6-AE28-8FE917C3DC8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255A86-D39F-41BA-9E68-799EB2F03F4A}" type="pres">
      <dgm:prSet presAssocID="{69869B1D-F0F5-4536-89CF-6DC1EB6A06C6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02469B0F-91FB-46AC-940D-1C0BD08EE9A5}" type="pres">
      <dgm:prSet presAssocID="{7DD67294-FCE3-43D2-85C0-CEB7F0A31551}" presName="compNode" presStyleCnt="0"/>
      <dgm:spPr/>
    </dgm:pt>
    <dgm:pt modelId="{FA3DD74E-D2ED-489E-82BD-1DD8DF44FAD0}" type="pres">
      <dgm:prSet presAssocID="{7DD67294-FCE3-43D2-85C0-CEB7F0A31551}" presName="dummyConnPt" presStyleCnt="0"/>
      <dgm:spPr/>
    </dgm:pt>
    <dgm:pt modelId="{096304F5-6B10-4EF3-B6D0-8570F10FA2AE}" type="pres">
      <dgm:prSet presAssocID="{7DD67294-FCE3-43D2-85C0-CEB7F0A31551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94EC3A-FFA2-4DFC-929A-BBDC213F1EE5}" type="pres">
      <dgm:prSet presAssocID="{B9250031-5254-4517-AF6A-B884B2B55A16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4F0C471B-628B-4218-82D4-5A6734E50719}" type="pres">
      <dgm:prSet presAssocID="{51C7F9B6-EE41-4A98-8E3F-0D41300A4CB7}" presName="compNode" presStyleCnt="0"/>
      <dgm:spPr/>
    </dgm:pt>
    <dgm:pt modelId="{9EC61B39-F9BA-44FA-A0EA-C191435240F7}" type="pres">
      <dgm:prSet presAssocID="{51C7F9B6-EE41-4A98-8E3F-0D41300A4CB7}" presName="dummyConnPt" presStyleCnt="0"/>
      <dgm:spPr/>
    </dgm:pt>
    <dgm:pt modelId="{D5207BF8-420F-4335-AF26-480613AA00B4}" type="pres">
      <dgm:prSet presAssocID="{51C7F9B6-EE41-4A98-8E3F-0D41300A4CB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50980-B592-4F0E-8FBA-953CEBBBF2D6}" type="pres">
      <dgm:prSet presAssocID="{0E206B04-B8E4-433D-AD3E-94BC8D37690C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AC6D11CF-B5DF-4B24-8CDB-AC97DDA50F03}" type="pres">
      <dgm:prSet presAssocID="{57C8FD4C-F598-4F09-99AD-61DC3E93D4BF}" presName="compNode" presStyleCnt="0"/>
      <dgm:spPr/>
    </dgm:pt>
    <dgm:pt modelId="{638FF5F6-0D64-4FD1-9E9B-14144BB1D227}" type="pres">
      <dgm:prSet presAssocID="{57C8FD4C-F598-4F09-99AD-61DC3E93D4BF}" presName="dummyConnPt" presStyleCnt="0"/>
      <dgm:spPr/>
    </dgm:pt>
    <dgm:pt modelId="{56A048DB-3A35-4242-BAC6-72A54BF1A628}" type="pres">
      <dgm:prSet presAssocID="{57C8FD4C-F598-4F09-99AD-61DC3E93D4B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44037-E570-4C40-B9F3-463D9FAC88DF}" type="pres">
      <dgm:prSet presAssocID="{2AC6A1C6-108C-45BC-BFCD-77B3C16F57AE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31AEB780-12C0-4F7C-BFA6-9770A6072C4E}" type="pres">
      <dgm:prSet presAssocID="{659A9521-117B-410F-BB7F-3D895BF40D20}" presName="compNode" presStyleCnt="0"/>
      <dgm:spPr/>
    </dgm:pt>
    <dgm:pt modelId="{2971FC27-D49D-4A86-888E-60908265E572}" type="pres">
      <dgm:prSet presAssocID="{659A9521-117B-410F-BB7F-3D895BF40D20}" presName="dummyConnPt" presStyleCnt="0"/>
      <dgm:spPr/>
    </dgm:pt>
    <dgm:pt modelId="{A55A16AD-A677-4CCA-9BB1-F3C7B5CA0059}" type="pres">
      <dgm:prSet presAssocID="{659A9521-117B-410F-BB7F-3D895BF40D2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468FCE-CCEB-4251-9109-027A5098204B}" type="presOf" srcId="{2AC6A1C6-108C-45BC-BFCD-77B3C16F57AE}" destId="{FD244037-E570-4C40-B9F3-463D9FAC88DF}" srcOrd="0" destOrd="0" presId="urn:microsoft.com/office/officeart/2005/8/layout/bProcess4"/>
    <dgm:cxn modelId="{AA7C2275-1634-4B64-BEDB-F1F020EB0FE8}" type="presOf" srcId="{659A9521-117B-410F-BB7F-3D895BF40D20}" destId="{A55A16AD-A677-4CCA-9BB1-F3C7B5CA0059}" srcOrd="0" destOrd="0" presId="urn:microsoft.com/office/officeart/2005/8/layout/bProcess4"/>
    <dgm:cxn modelId="{256B7154-8A93-4F14-A9EA-CCF475C6E9CE}" type="presOf" srcId="{57C8FD4C-F598-4F09-99AD-61DC3E93D4BF}" destId="{56A048DB-3A35-4242-BAC6-72A54BF1A628}" srcOrd="0" destOrd="0" presId="urn:microsoft.com/office/officeart/2005/8/layout/bProcess4"/>
    <dgm:cxn modelId="{75C768C4-EFF4-40FB-8211-40C42FA963F9}" srcId="{4D042214-D1FF-4773-8074-5B66DD2365CE}" destId="{659A9521-117B-410F-BB7F-3D895BF40D20}" srcOrd="8" destOrd="0" parTransId="{B5E7D6AB-FD3C-4A49-84AC-32D8777B99DF}" sibTransId="{984A50B1-137D-499B-8C4A-C6A4E3B1F42F}"/>
    <dgm:cxn modelId="{492E94A5-8CE9-4742-92F5-3CD4ED0F0827}" type="presOf" srcId="{4E48FFA9-0586-4DBF-995D-6644A696BB14}" destId="{8F63F935-595C-4B9D-AC21-8B3B73A678FA}" srcOrd="0" destOrd="0" presId="urn:microsoft.com/office/officeart/2005/8/layout/bProcess4"/>
    <dgm:cxn modelId="{F0A09980-72A6-4A9E-967E-311EE11C538E}" type="presOf" srcId="{159AC43E-2834-427F-9EFE-3E9D0E74840D}" destId="{D38817F1-DE22-4578-8663-3AEBE5768E05}" srcOrd="0" destOrd="0" presId="urn:microsoft.com/office/officeart/2005/8/layout/bProcess4"/>
    <dgm:cxn modelId="{10F20F35-DD4E-4912-B7B6-4AD6ED9CDFF5}" type="presOf" srcId="{6523CB47-1408-4D45-821C-63A0C1F727BD}" destId="{8D39031C-8296-485E-94FB-54E1B3654115}" srcOrd="0" destOrd="0" presId="urn:microsoft.com/office/officeart/2005/8/layout/bProcess4"/>
    <dgm:cxn modelId="{CA883603-AB0B-455B-B1C7-832610B31DAE}" type="presOf" srcId="{7DD67294-FCE3-43D2-85C0-CEB7F0A31551}" destId="{096304F5-6B10-4EF3-B6D0-8570F10FA2AE}" srcOrd="0" destOrd="0" presId="urn:microsoft.com/office/officeart/2005/8/layout/bProcess4"/>
    <dgm:cxn modelId="{6235689C-A0C9-4694-B48F-3FA5BD687219}" srcId="{4D042214-D1FF-4773-8074-5B66DD2365CE}" destId="{37FBE396-468B-4C80-B0E0-5D1EE6BFEE5A}" srcOrd="0" destOrd="0" parTransId="{5E9C5088-07AC-4406-B11C-BFC1E1C9396D}" sibTransId="{4E48FFA9-0586-4DBF-995D-6644A696BB14}"/>
    <dgm:cxn modelId="{38E53775-72CE-400D-AD57-06E69B31FC5F}" srcId="{4D042214-D1FF-4773-8074-5B66DD2365CE}" destId="{51C7F9B6-EE41-4A98-8E3F-0D41300A4CB7}" srcOrd="6" destOrd="0" parTransId="{7778EBEB-E785-4BA7-ADB1-541BED1F070C}" sibTransId="{0E206B04-B8E4-433D-AD3E-94BC8D37690C}"/>
    <dgm:cxn modelId="{5FA73D45-3429-4966-A8D4-E4E5EE59CD2C}" srcId="{4D042214-D1FF-4773-8074-5B66DD2365CE}" destId="{57C8FD4C-F598-4F09-99AD-61DC3E93D4BF}" srcOrd="7" destOrd="0" parTransId="{35445409-CD11-483E-866B-2D1AA071C584}" sibTransId="{2AC6A1C6-108C-45BC-BFCD-77B3C16F57AE}"/>
    <dgm:cxn modelId="{C3571659-9C8E-43BB-9E28-D01162AE40B3}" srcId="{4D042214-D1FF-4773-8074-5B66DD2365CE}" destId="{1476D547-91D0-4C9A-8A69-6C1405B11092}" srcOrd="1" destOrd="0" parTransId="{83870E23-83AF-406F-84D6-E8C86740065D}" sibTransId="{159AC43E-2834-427F-9EFE-3E9D0E74840D}"/>
    <dgm:cxn modelId="{1E5D3CA8-37A8-4249-AFA4-C1A882BB288C}" type="presOf" srcId="{4D042214-D1FF-4773-8074-5B66DD2365CE}" destId="{56F8A0C8-2C43-4D2C-AB0B-D8FBC9DA731C}" srcOrd="0" destOrd="0" presId="urn:microsoft.com/office/officeart/2005/8/layout/bProcess4"/>
    <dgm:cxn modelId="{4E50B3BB-8727-4F49-9542-9AB149963E39}" type="presOf" srcId="{48494D0C-0778-4F08-B71B-E5C8F82343E5}" destId="{0065C95D-1245-4305-99B4-D309D174350A}" srcOrd="0" destOrd="0" presId="urn:microsoft.com/office/officeart/2005/8/layout/bProcess4"/>
    <dgm:cxn modelId="{3D56952F-4C80-4E58-B039-D31B5EED74D2}" srcId="{4D042214-D1FF-4773-8074-5B66DD2365CE}" destId="{7DD67294-FCE3-43D2-85C0-CEB7F0A31551}" srcOrd="5" destOrd="0" parTransId="{29D43E09-8155-4EE3-BCEC-B80CB9116C71}" sibTransId="{B9250031-5254-4517-AF6A-B884B2B55A16}"/>
    <dgm:cxn modelId="{B01425EC-41BF-4754-8C5E-E34E32AB31AF}" type="presOf" srcId="{2D715EB7-A7BE-4A11-B907-AE00B484A40B}" destId="{42DB6A48-2B68-45AA-9FFC-CF80DAC4CB5A}" srcOrd="0" destOrd="0" presId="urn:microsoft.com/office/officeart/2005/8/layout/bProcess4"/>
    <dgm:cxn modelId="{89639BD5-6175-4883-BECF-19B213C9A306}" type="presOf" srcId="{1476D547-91D0-4C9A-8A69-6C1405B11092}" destId="{26651C18-1A0F-4744-9E1F-441738A327B9}" srcOrd="0" destOrd="0" presId="urn:microsoft.com/office/officeart/2005/8/layout/bProcess4"/>
    <dgm:cxn modelId="{B86735C2-CF05-4293-B0F2-752E4FAF127C}" type="presOf" srcId="{37FBE396-468B-4C80-B0E0-5D1EE6BFEE5A}" destId="{A9E62EEF-D779-4A5A-8E1C-2C1BB35D7C12}" srcOrd="0" destOrd="0" presId="urn:microsoft.com/office/officeart/2005/8/layout/bProcess4"/>
    <dgm:cxn modelId="{9985A0F2-FFC5-4C1F-8099-113C9A7198A4}" srcId="{4D042214-D1FF-4773-8074-5B66DD2365CE}" destId="{48494D0C-0778-4F08-B71B-E5C8F82343E5}" srcOrd="2" destOrd="0" parTransId="{3B043A4F-111D-4352-A98F-A45D35A62219}" sibTransId="{2D715EB7-A7BE-4A11-B907-AE00B484A40B}"/>
    <dgm:cxn modelId="{13D97403-7E6B-4156-92DA-E586799B84B2}" srcId="{4D042214-D1FF-4773-8074-5B66DD2365CE}" destId="{6523CB47-1408-4D45-821C-63A0C1F727BD}" srcOrd="3" destOrd="0" parTransId="{5FE58824-056E-418B-96C3-8A15736B66E1}" sibTransId="{E79BE2E3-6FCA-4FB1-8E93-C9495C962D62}"/>
    <dgm:cxn modelId="{CE1A62B9-E6D8-46D7-9467-17DD5BCCB2DE}" type="presOf" srcId="{0E206B04-B8E4-433D-AD3E-94BC8D37690C}" destId="{48B50980-B592-4F0E-8FBA-953CEBBBF2D6}" srcOrd="0" destOrd="0" presId="urn:microsoft.com/office/officeart/2005/8/layout/bProcess4"/>
    <dgm:cxn modelId="{0FAF93DB-8263-4EE0-A1C6-D71FAB8659FC}" type="presOf" srcId="{51C7F9B6-EE41-4A98-8E3F-0D41300A4CB7}" destId="{D5207BF8-420F-4335-AF26-480613AA00B4}" srcOrd="0" destOrd="0" presId="urn:microsoft.com/office/officeart/2005/8/layout/bProcess4"/>
    <dgm:cxn modelId="{6BB3E3AB-217C-4A31-B973-3667B960CC6A}" type="presOf" srcId="{69869B1D-F0F5-4536-89CF-6DC1EB6A06C6}" destId="{74255A86-D39F-41BA-9E68-799EB2F03F4A}" srcOrd="0" destOrd="0" presId="urn:microsoft.com/office/officeart/2005/8/layout/bProcess4"/>
    <dgm:cxn modelId="{387A2277-31CB-4F9E-9FC5-A3B23759E13F}" srcId="{4D042214-D1FF-4773-8074-5B66DD2365CE}" destId="{5C81433D-DB01-41F6-AE28-8FE917C3DC85}" srcOrd="4" destOrd="0" parTransId="{6137C41F-AEBB-4792-92C0-696CFD5CA6F4}" sibTransId="{69869B1D-F0F5-4536-89CF-6DC1EB6A06C6}"/>
    <dgm:cxn modelId="{207EB9B0-AACC-4BA1-9A3D-F3AE43837C95}" type="presOf" srcId="{B9250031-5254-4517-AF6A-B884B2B55A16}" destId="{3594EC3A-FFA2-4DFC-929A-BBDC213F1EE5}" srcOrd="0" destOrd="0" presId="urn:microsoft.com/office/officeart/2005/8/layout/bProcess4"/>
    <dgm:cxn modelId="{FB9A5A1B-DFF4-4A7A-BA65-CD0943077BAB}" type="presOf" srcId="{E79BE2E3-6FCA-4FB1-8E93-C9495C962D62}" destId="{3031DEB0-D10B-45FB-AD56-C06BC1A7FAB5}" srcOrd="0" destOrd="0" presId="urn:microsoft.com/office/officeart/2005/8/layout/bProcess4"/>
    <dgm:cxn modelId="{C435C985-7A36-4315-9E7E-C0B230417E82}" type="presOf" srcId="{5C81433D-DB01-41F6-AE28-8FE917C3DC85}" destId="{A665063D-EAD7-4DE8-B19A-4A9E251CCC16}" srcOrd="0" destOrd="0" presId="urn:microsoft.com/office/officeart/2005/8/layout/bProcess4"/>
    <dgm:cxn modelId="{F744F1C8-AA11-4D95-9798-ACDF33F6FB8D}" type="presParOf" srcId="{56F8A0C8-2C43-4D2C-AB0B-D8FBC9DA731C}" destId="{6CE76E07-60C2-4D3D-B69A-D961A739742B}" srcOrd="0" destOrd="0" presId="urn:microsoft.com/office/officeart/2005/8/layout/bProcess4"/>
    <dgm:cxn modelId="{C72A4DC1-BBDC-4311-A3DC-05111F36BE71}" type="presParOf" srcId="{6CE76E07-60C2-4D3D-B69A-D961A739742B}" destId="{FF7EBCCA-ED91-4BA2-BDE8-154FB817E77F}" srcOrd="0" destOrd="0" presId="urn:microsoft.com/office/officeart/2005/8/layout/bProcess4"/>
    <dgm:cxn modelId="{309332E3-C3D7-44BA-9C10-A7F28FDF717F}" type="presParOf" srcId="{6CE76E07-60C2-4D3D-B69A-D961A739742B}" destId="{A9E62EEF-D779-4A5A-8E1C-2C1BB35D7C12}" srcOrd="1" destOrd="0" presId="urn:microsoft.com/office/officeart/2005/8/layout/bProcess4"/>
    <dgm:cxn modelId="{D5BE5697-4569-4B10-8F66-61BD254BE44E}" type="presParOf" srcId="{56F8A0C8-2C43-4D2C-AB0B-D8FBC9DA731C}" destId="{8F63F935-595C-4B9D-AC21-8B3B73A678FA}" srcOrd="1" destOrd="0" presId="urn:microsoft.com/office/officeart/2005/8/layout/bProcess4"/>
    <dgm:cxn modelId="{F203AB41-C842-4BEC-83C6-23282671D879}" type="presParOf" srcId="{56F8A0C8-2C43-4D2C-AB0B-D8FBC9DA731C}" destId="{FB8EE392-AF5E-4BE8-8B52-0DBA5A84DCB0}" srcOrd="2" destOrd="0" presId="urn:microsoft.com/office/officeart/2005/8/layout/bProcess4"/>
    <dgm:cxn modelId="{67A9FD8F-D637-4F13-A320-A9B953B7605A}" type="presParOf" srcId="{FB8EE392-AF5E-4BE8-8B52-0DBA5A84DCB0}" destId="{643F24FB-6499-4975-9D40-5AD6998D5023}" srcOrd="0" destOrd="0" presId="urn:microsoft.com/office/officeart/2005/8/layout/bProcess4"/>
    <dgm:cxn modelId="{2F4DE9AF-12D5-4356-986D-13EF6FA04990}" type="presParOf" srcId="{FB8EE392-AF5E-4BE8-8B52-0DBA5A84DCB0}" destId="{26651C18-1A0F-4744-9E1F-441738A327B9}" srcOrd="1" destOrd="0" presId="urn:microsoft.com/office/officeart/2005/8/layout/bProcess4"/>
    <dgm:cxn modelId="{C02221AE-9300-4AA3-98F7-45F5E01BB5DA}" type="presParOf" srcId="{56F8A0C8-2C43-4D2C-AB0B-D8FBC9DA731C}" destId="{D38817F1-DE22-4578-8663-3AEBE5768E05}" srcOrd="3" destOrd="0" presId="urn:microsoft.com/office/officeart/2005/8/layout/bProcess4"/>
    <dgm:cxn modelId="{2244AED4-B640-4A6D-B5EF-E9B5C683D7D0}" type="presParOf" srcId="{56F8A0C8-2C43-4D2C-AB0B-D8FBC9DA731C}" destId="{3EE17A39-C272-4D51-BAB5-7E3C9FA98994}" srcOrd="4" destOrd="0" presId="urn:microsoft.com/office/officeart/2005/8/layout/bProcess4"/>
    <dgm:cxn modelId="{42658D47-88C5-4F15-9F33-7FB3773ACCA6}" type="presParOf" srcId="{3EE17A39-C272-4D51-BAB5-7E3C9FA98994}" destId="{2D63A05F-1745-459A-945D-14E4EE44CA92}" srcOrd="0" destOrd="0" presId="urn:microsoft.com/office/officeart/2005/8/layout/bProcess4"/>
    <dgm:cxn modelId="{3B8D2612-3A64-46C1-8B8C-663ED721BCC7}" type="presParOf" srcId="{3EE17A39-C272-4D51-BAB5-7E3C9FA98994}" destId="{0065C95D-1245-4305-99B4-D309D174350A}" srcOrd="1" destOrd="0" presId="urn:microsoft.com/office/officeart/2005/8/layout/bProcess4"/>
    <dgm:cxn modelId="{2D335E3E-26BF-487D-8EC3-A341CE8356BA}" type="presParOf" srcId="{56F8A0C8-2C43-4D2C-AB0B-D8FBC9DA731C}" destId="{42DB6A48-2B68-45AA-9FFC-CF80DAC4CB5A}" srcOrd="5" destOrd="0" presId="urn:microsoft.com/office/officeart/2005/8/layout/bProcess4"/>
    <dgm:cxn modelId="{8010CCB5-D45D-4901-8C9F-1C70DE879392}" type="presParOf" srcId="{56F8A0C8-2C43-4D2C-AB0B-D8FBC9DA731C}" destId="{E8821EA3-46F1-4A0F-B80D-1F4891BF9440}" srcOrd="6" destOrd="0" presId="urn:microsoft.com/office/officeart/2005/8/layout/bProcess4"/>
    <dgm:cxn modelId="{1234C2EA-AEBB-471F-A854-620D7F35FC15}" type="presParOf" srcId="{E8821EA3-46F1-4A0F-B80D-1F4891BF9440}" destId="{BDD01BA4-FBBA-4843-8756-7D174E9F2027}" srcOrd="0" destOrd="0" presId="urn:microsoft.com/office/officeart/2005/8/layout/bProcess4"/>
    <dgm:cxn modelId="{244B9750-AC09-40BE-80B9-BAD2A3CD6F20}" type="presParOf" srcId="{E8821EA3-46F1-4A0F-B80D-1F4891BF9440}" destId="{8D39031C-8296-485E-94FB-54E1B3654115}" srcOrd="1" destOrd="0" presId="urn:microsoft.com/office/officeart/2005/8/layout/bProcess4"/>
    <dgm:cxn modelId="{923A6871-65F9-41C6-9700-FF25A470A950}" type="presParOf" srcId="{56F8A0C8-2C43-4D2C-AB0B-D8FBC9DA731C}" destId="{3031DEB0-D10B-45FB-AD56-C06BC1A7FAB5}" srcOrd="7" destOrd="0" presId="urn:microsoft.com/office/officeart/2005/8/layout/bProcess4"/>
    <dgm:cxn modelId="{47FB354A-9901-4265-9FF9-E9578A0F54B9}" type="presParOf" srcId="{56F8A0C8-2C43-4D2C-AB0B-D8FBC9DA731C}" destId="{20845C87-991F-4D23-AD7B-B47D1E3053E0}" srcOrd="8" destOrd="0" presId="urn:microsoft.com/office/officeart/2005/8/layout/bProcess4"/>
    <dgm:cxn modelId="{E7C5240B-0206-45A9-9C15-C43E20C55928}" type="presParOf" srcId="{20845C87-991F-4D23-AD7B-B47D1E3053E0}" destId="{A46B5072-9045-4376-833B-8DD4A7CA7C90}" srcOrd="0" destOrd="0" presId="urn:microsoft.com/office/officeart/2005/8/layout/bProcess4"/>
    <dgm:cxn modelId="{87C31BF9-1D1B-4108-A26B-FCF5EEF2E370}" type="presParOf" srcId="{20845C87-991F-4D23-AD7B-B47D1E3053E0}" destId="{A665063D-EAD7-4DE8-B19A-4A9E251CCC16}" srcOrd="1" destOrd="0" presId="urn:microsoft.com/office/officeart/2005/8/layout/bProcess4"/>
    <dgm:cxn modelId="{0919100D-408F-46D9-BF0F-FE2F0018F40A}" type="presParOf" srcId="{56F8A0C8-2C43-4D2C-AB0B-D8FBC9DA731C}" destId="{74255A86-D39F-41BA-9E68-799EB2F03F4A}" srcOrd="9" destOrd="0" presId="urn:microsoft.com/office/officeart/2005/8/layout/bProcess4"/>
    <dgm:cxn modelId="{3FA668C7-4110-41F8-8E07-CB2AC904406E}" type="presParOf" srcId="{56F8A0C8-2C43-4D2C-AB0B-D8FBC9DA731C}" destId="{02469B0F-91FB-46AC-940D-1C0BD08EE9A5}" srcOrd="10" destOrd="0" presId="urn:microsoft.com/office/officeart/2005/8/layout/bProcess4"/>
    <dgm:cxn modelId="{BC11194E-3F19-4A28-8ACA-9A2A37FBD972}" type="presParOf" srcId="{02469B0F-91FB-46AC-940D-1C0BD08EE9A5}" destId="{FA3DD74E-D2ED-489E-82BD-1DD8DF44FAD0}" srcOrd="0" destOrd="0" presId="urn:microsoft.com/office/officeart/2005/8/layout/bProcess4"/>
    <dgm:cxn modelId="{4F5AD061-F07A-4C96-AC29-9B6C23641E73}" type="presParOf" srcId="{02469B0F-91FB-46AC-940D-1C0BD08EE9A5}" destId="{096304F5-6B10-4EF3-B6D0-8570F10FA2AE}" srcOrd="1" destOrd="0" presId="urn:microsoft.com/office/officeart/2005/8/layout/bProcess4"/>
    <dgm:cxn modelId="{D1B78C7D-5DD4-4242-B823-2AB09273AAB9}" type="presParOf" srcId="{56F8A0C8-2C43-4D2C-AB0B-D8FBC9DA731C}" destId="{3594EC3A-FFA2-4DFC-929A-BBDC213F1EE5}" srcOrd="11" destOrd="0" presId="urn:microsoft.com/office/officeart/2005/8/layout/bProcess4"/>
    <dgm:cxn modelId="{74C1EFAE-ACCF-46DD-A131-B4145D81CB84}" type="presParOf" srcId="{56F8A0C8-2C43-4D2C-AB0B-D8FBC9DA731C}" destId="{4F0C471B-628B-4218-82D4-5A6734E50719}" srcOrd="12" destOrd="0" presId="urn:microsoft.com/office/officeart/2005/8/layout/bProcess4"/>
    <dgm:cxn modelId="{72879613-91E8-422D-B4D5-10A20D6F9C3B}" type="presParOf" srcId="{4F0C471B-628B-4218-82D4-5A6734E50719}" destId="{9EC61B39-F9BA-44FA-A0EA-C191435240F7}" srcOrd="0" destOrd="0" presId="urn:microsoft.com/office/officeart/2005/8/layout/bProcess4"/>
    <dgm:cxn modelId="{547A71E5-CD38-416D-9681-372791AFEB93}" type="presParOf" srcId="{4F0C471B-628B-4218-82D4-5A6734E50719}" destId="{D5207BF8-420F-4335-AF26-480613AA00B4}" srcOrd="1" destOrd="0" presId="urn:microsoft.com/office/officeart/2005/8/layout/bProcess4"/>
    <dgm:cxn modelId="{795525A3-41FE-45F4-B16D-6CAF2FFD5F57}" type="presParOf" srcId="{56F8A0C8-2C43-4D2C-AB0B-D8FBC9DA731C}" destId="{48B50980-B592-4F0E-8FBA-953CEBBBF2D6}" srcOrd="13" destOrd="0" presId="urn:microsoft.com/office/officeart/2005/8/layout/bProcess4"/>
    <dgm:cxn modelId="{CDF090E6-48A5-429D-A268-F5ECF986999B}" type="presParOf" srcId="{56F8A0C8-2C43-4D2C-AB0B-D8FBC9DA731C}" destId="{AC6D11CF-B5DF-4B24-8CDB-AC97DDA50F03}" srcOrd="14" destOrd="0" presId="urn:microsoft.com/office/officeart/2005/8/layout/bProcess4"/>
    <dgm:cxn modelId="{0BED0140-9F83-46BB-9628-A76E242E5E22}" type="presParOf" srcId="{AC6D11CF-B5DF-4B24-8CDB-AC97DDA50F03}" destId="{638FF5F6-0D64-4FD1-9E9B-14144BB1D227}" srcOrd="0" destOrd="0" presId="urn:microsoft.com/office/officeart/2005/8/layout/bProcess4"/>
    <dgm:cxn modelId="{C0F5DFDD-273E-4B31-82F1-BAA3C2EE63A9}" type="presParOf" srcId="{AC6D11CF-B5DF-4B24-8CDB-AC97DDA50F03}" destId="{56A048DB-3A35-4242-BAC6-72A54BF1A628}" srcOrd="1" destOrd="0" presId="urn:microsoft.com/office/officeart/2005/8/layout/bProcess4"/>
    <dgm:cxn modelId="{A12911CF-092A-41BD-9EF6-B22D94B7064F}" type="presParOf" srcId="{56F8A0C8-2C43-4D2C-AB0B-D8FBC9DA731C}" destId="{FD244037-E570-4C40-B9F3-463D9FAC88DF}" srcOrd="15" destOrd="0" presId="urn:microsoft.com/office/officeart/2005/8/layout/bProcess4"/>
    <dgm:cxn modelId="{2ED847DC-0E91-430B-9A06-89FF4CFC3ECA}" type="presParOf" srcId="{56F8A0C8-2C43-4D2C-AB0B-D8FBC9DA731C}" destId="{31AEB780-12C0-4F7C-BFA6-9770A6072C4E}" srcOrd="16" destOrd="0" presId="urn:microsoft.com/office/officeart/2005/8/layout/bProcess4"/>
    <dgm:cxn modelId="{EBE8B0C9-AEAF-4D81-931B-FA5EB3E8F96E}" type="presParOf" srcId="{31AEB780-12C0-4F7C-BFA6-9770A6072C4E}" destId="{2971FC27-D49D-4A86-888E-60908265E572}" srcOrd="0" destOrd="0" presId="urn:microsoft.com/office/officeart/2005/8/layout/bProcess4"/>
    <dgm:cxn modelId="{253A34D8-12D1-4CC7-9125-3FAD604AE4ED}" type="presParOf" srcId="{31AEB780-12C0-4F7C-BFA6-9770A6072C4E}" destId="{A55A16AD-A677-4CCA-9BB1-F3C7B5CA005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63F935-595C-4B9D-AC21-8B3B73A678FA}">
      <dsp:nvSpPr>
        <dsp:cNvPr id="0" name=""/>
        <dsp:cNvSpPr/>
      </dsp:nvSpPr>
      <dsp:spPr>
        <a:xfrm rot="5400000">
          <a:off x="-274255" y="815124"/>
          <a:ext cx="1269084" cy="153465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62EEF-D779-4A5A-8E1C-2C1BB35D7C12}">
      <dsp:nvSpPr>
        <dsp:cNvPr id="0" name=""/>
        <dsp:cNvSpPr/>
      </dsp:nvSpPr>
      <dsp:spPr>
        <a:xfrm>
          <a:off x="14357" y="274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Onboard Chargers,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Invertors and Convertors</a:t>
          </a:r>
          <a:endParaRPr lang="en-US" sz="1400" b="1" kern="1200" dirty="0"/>
        </a:p>
      </dsp:txBody>
      <dsp:txXfrm>
        <a:off x="14357" y="274"/>
        <a:ext cx="1705167" cy="1023100"/>
      </dsp:txXfrm>
    </dsp:sp>
    <dsp:sp modelId="{D38817F1-DE22-4578-8663-3AEBE5768E05}">
      <dsp:nvSpPr>
        <dsp:cNvPr id="0" name=""/>
        <dsp:cNvSpPr/>
      </dsp:nvSpPr>
      <dsp:spPr>
        <a:xfrm rot="5400000">
          <a:off x="-274255" y="2093999"/>
          <a:ext cx="1269084" cy="153465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651C18-1A0F-4744-9E1F-441738A327B9}">
      <dsp:nvSpPr>
        <dsp:cNvPr id="0" name=""/>
        <dsp:cNvSpPr/>
      </dsp:nvSpPr>
      <dsp:spPr>
        <a:xfrm>
          <a:off x="14357" y="1279149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Charging Inlet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Wiring and Connectors </a:t>
          </a:r>
          <a:endParaRPr lang="en-US" sz="1400" b="1" kern="1200" dirty="0"/>
        </a:p>
      </dsp:txBody>
      <dsp:txXfrm>
        <a:off x="14357" y="1279149"/>
        <a:ext cx="1705167" cy="1023100"/>
      </dsp:txXfrm>
    </dsp:sp>
    <dsp:sp modelId="{42DB6A48-2B68-45AA-9FFC-CF80DAC4CB5A}">
      <dsp:nvSpPr>
        <dsp:cNvPr id="0" name=""/>
        <dsp:cNvSpPr/>
      </dsp:nvSpPr>
      <dsp:spPr>
        <a:xfrm>
          <a:off x="365182" y="2733437"/>
          <a:ext cx="2258081" cy="153465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5C95D-1245-4305-99B4-D309D174350A}">
      <dsp:nvSpPr>
        <dsp:cNvPr id="0" name=""/>
        <dsp:cNvSpPr/>
      </dsp:nvSpPr>
      <dsp:spPr>
        <a:xfrm>
          <a:off x="14357" y="2558025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Thermal Management Systems</a:t>
          </a:r>
          <a:endParaRPr lang="en-US" sz="1400" b="1" kern="1200" dirty="0"/>
        </a:p>
      </dsp:txBody>
      <dsp:txXfrm>
        <a:off x="14357" y="2558025"/>
        <a:ext cx="1705167" cy="1023100"/>
      </dsp:txXfrm>
    </dsp:sp>
    <dsp:sp modelId="{3031DEB0-D10B-45FB-AD56-C06BC1A7FAB5}">
      <dsp:nvSpPr>
        <dsp:cNvPr id="0" name=""/>
        <dsp:cNvSpPr/>
      </dsp:nvSpPr>
      <dsp:spPr>
        <a:xfrm rot="16200000">
          <a:off x="1993616" y="2093999"/>
          <a:ext cx="1269084" cy="153465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39031C-8296-485E-94FB-54E1B3654115}">
      <dsp:nvSpPr>
        <dsp:cNvPr id="0" name=""/>
        <dsp:cNvSpPr/>
      </dsp:nvSpPr>
      <dsp:spPr>
        <a:xfrm>
          <a:off x="2282229" y="2558025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1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RESS Packs, Modules &amp; Cells</a:t>
          </a:r>
          <a:endParaRPr lang="en-US" sz="1400" b="1" kern="1200" dirty="0"/>
        </a:p>
      </dsp:txBody>
      <dsp:txXfrm>
        <a:off x="2282229" y="2558025"/>
        <a:ext cx="1705167" cy="1023100"/>
      </dsp:txXfrm>
    </dsp:sp>
    <dsp:sp modelId="{74255A86-D39F-41BA-9E68-799EB2F03F4A}">
      <dsp:nvSpPr>
        <dsp:cNvPr id="0" name=""/>
        <dsp:cNvSpPr/>
      </dsp:nvSpPr>
      <dsp:spPr>
        <a:xfrm rot="16200000">
          <a:off x="1993616" y="815124"/>
          <a:ext cx="1269084" cy="153465"/>
        </a:xfrm>
        <a:prstGeom prst="rect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65063D-EAD7-4DE8-B19A-4A9E251CCC16}">
      <dsp:nvSpPr>
        <dsp:cNvPr id="0" name=""/>
        <dsp:cNvSpPr/>
      </dsp:nvSpPr>
      <dsp:spPr>
        <a:xfrm>
          <a:off x="2282229" y="1279149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Voltage Interlocks &amp; Disconnects</a:t>
          </a:r>
          <a:endParaRPr lang="en-US" sz="1400" b="1" kern="1200" dirty="0"/>
        </a:p>
      </dsp:txBody>
      <dsp:txXfrm>
        <a:off x="2282229" y="1279149"/>
        <a:ext cx="1705167" cy="1023100"/>
      </dsp:txXfrm>
    </dsp:sp>
    <dsp:sp modelId="{3594EC3A-FFA2-4DFC-929A-BBDC213F1EE5}">
      <dsp:nvSpPr>
        <dsp:cNvPr id="0" name=""/>
        <dsp:cNvSpPr/>
      </dsp:nvSpPr>
      <dsp:spPr>
        <a:xfrm>
          <a:off x="2633054" y="175686"/>
          <a:ext cx="2258081" cy="153465"/>
        </a:xfrm>
        <a:prstGeom prst="rect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304F5-6B10-4EF3-B6D0-8570F10FA2AE}">
      <dsp:nvSpPr>
        <dsp:cNvPr id="0" name=""/>
        <dsp:cNvSpPr/>
      </dsp:nvSpPr>
      <dsp:spPr>
        <a:xfrm>
          <a:off x="2282229" y="274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Monitoring &amp; Control Interfaces</a:t>
          </a:r>
          <a:endParaRPr lang="en-US" sz="1400" b="1" kern="1200" dirty="0"/>
        </a:p>
      </dsp:txBody>
      <dsp:txXfrm>
        <a:off x="2282229" y="274"/>
        <a:ext cx="1705167" cy="1023100"/>
      </dsp:txXfrm>
    </dsp:sp>
    <dsp:sp modelId="{48B50980-B592-4F0E-8FBA-953CEBBBF2D6}">
      <dsp:nvSpPr>
        <dsp:cNvPr id="0" name=""/>
        <dsp:cNvSpPr/>
      </dsp:nvSpPr>
      <dsp:spPr>
        <a:xfrm rot="5400000">
          <a:off x="4261488" y="815124"/>
          <a:ext cx="1269084" cy="153465"/>
        </a:xfrm>
        <a:prstGeom prst="rect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07BF8-420F-4335-AF26-480613AA00B4}">
      <dsp:nvSpPr>
        <dsp:cNvPr id="0" name=""/>
        <dsp:cNvSpPr/>
      </dsp:nvSpPr>
      <dsp:spPr>
        <a:xfrm>
          <a:off x="4550102" y="274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Protective Devices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Control Systems and Interface</a:t>
          </a:r>
          <a:endParaRPr lang="en-US" sz="1400" b="1" kern="1200" dirty="0"/>
        </a:p>
      </dsp:txBody>
      <dsp:txXfrm>
        <a:off x="4550102" y="274"/>
        <a:ext cx="1705167" cy="1023100"/>
      </dsp:txXfrm>
    </dsp:sp>
    <dsp:sp modelId="{FD244037-E570-4C40-B9F3-463D9FAC88DF}">
      <dsp:nvSpPr>
        <dsp:cNvPr id="0" name=""/>
        <dsp:cNvSpPr/>
      </dsp:nvSpPr>
      <dsp:spPr>
        <a:xfrm rot="5400000">
          <a:off x="4261488" y="2093999"/>
          <a:ext cx="1269084" cy="153465"/>
        </a:xfrm>
        <a:prstGeom prst="rect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A048DB-3A35-4242-BAC6-72A54BF1A628}">
      <dsp:nvSpPr>
        <dsp:cNvPr id="0" name=""/>
        <dsp:cNvSpPr/>
      </dsp:nvSpPr>
      <dsp:spPr>
        <a:xfrm>
          <a:off x="4550102" y="1279149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Power Connection Interfaces</a:t>
          </a:r>
          <a:endParaRPr lang="en-US" sz="1400" b="1" kern="1200" dirty="0"/>
        </a:p>
      </dsp:txBody>
      <dsp:txXfrm>
        <a:off x="4550102" y="1279149"/>
        <a:ext cx="1705167" cy="1023100"/>
      </dsp:txXfrm>
    </dsp:sp>
    <dsp:sp modelId="{A55A16AD-A677-4CCA-9BB1-F3C7B5CA0059}">
      <dsp:nvSpPr>
        <dsp:cNvPr id="0" name=""/>
        <dsp:cNvSpPr/>
      </dsp:nvSpPr>
      <dsp:spPr>
        <a:xfrm>
          <a:off x="4550102" y="2558025"/>
          <a:ext cx="1705167" cy="102310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2060"/>
              </a:solidFill>
              <a:ea typeface="Times New Roman"/>
              <a:cs typeface="Times New Roman"/>
            </a:rPr>
            <a:t>Serial Data Communication Bus</a:t>
          </a:r>
          <a:endParaRPr lang="en-US" sz="1400" b="1" kern="1200" dirty="0"/>
        </a:p>
      </dsp:txBody>
      <dsp:txXfrm>
        <a:off x="4550102" y="2558025"/>
        <a:ext cx="1705167" cy="1023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04A939-CF2A-4316-9DE5-0A210EDA1D2B}" type="datetimeFigureOut">
              <a:rPr lang="en-US" smtClean="0"/>
              <a:pPr/>
              <a:t>10/22/2012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AC9C9D-81D7-41A9-9E0C-B80F8EEB0E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37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CB2AB3-5785-4F20-93D6-0098EC36001D}" type="datetimeFigureOut">
              <a:rPr lang="en-US" smtClean="0"/>
              <a:pPr/>
              <a:t>10/22/2012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E4B1B94-54B6-4AF3-A268-ADCF8E11C9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00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B1B94-54B6-4AF3-A268-ADCF8E11C96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43000" y="4415790"/>
            <a:ext cx="4724400" cy="17564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B73472-B123-4393-8AEB-803198D947D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429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</a:t>
            </a:r>
          </a:p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E236F89-CEEE-4106-BC4C-46B87E2FD2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4" name="Picture 13" descr="background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76200"/>
            <a:ext cx="9144000" cy="5786736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-76200" y="30551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22nd ESV International Technical Conference on the Enhanced Safety of Vehicles</a:t>
            </a:r>
            <a:endParaRPr lang="en-US" sz="1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Text Box 30"/>
          <p:cNvSpPr txBox="1">
            <a:spLocks noChangeArrowheads="1"/>
          </p:cNvSpPr>
          <p:nvPr userDrawn="1"/>
        </p:nvSpPr>
        <p:spPr bwMode="auto">
          <a:xfrm>
            <a:off x="0" y="720270"/>
            <a:ext cx="9144000" cy="27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Washington D.C.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 2"/>
              </a:rPr>
              <a:t>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1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June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13 –16, 2011</a:t>
            </a:r>
            <a:endParaRPr lang="en-US" sz="1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Rectangle 65"/>
          <p:cNvSpPr>
            <a:spLocks noChangeArrowheads="1"/>
          </p:cNvSpPr>
          <p:nvPr userDrawn="1"/>
        </p:nvSpPr>
        <p:spPr bwMode="gray">
          <a:xfrm>
            <a:off x="304800" y="1828800"/>
            <a:ext cx="4953000" cy="23622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>
                  <a:alpha val="13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-76200"/>
            <a:ext cx="9144000" cy="2743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U.S. DOT National Highway Traffic Safety Administration 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8C19E-DBF0-4E15-A63E-8AE4E77DFB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8C19E-DBF0-4E15-A63E-8AE4E77DFB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ckground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76200"/>
            <a:ext cx="9144000" cy="5786736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791200"/>
            <a:ext cx="8001000" cy="609600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2800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537325"/>
            <a:ext cx="3505200" cy="320675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U.S. DOT National Highway Traffic Safety Administration</a:t>
            </a:r>
          </a:p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E236F89-CEEE-4106-BC4C-46B87E2FD2D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135" name="Rectangle 63"/>
          <p:cNvSpPr>
            <a:spLocks noChangeArrowheads="1"/>
          </p:cNvSpPr>
          <p:nvPr/>
        </p:nvSpPr>
        <p:spPr bwMode="gray">
          <a:xfrm>
            <a:off x="0" y="5638800"/>
            <a:ext cx="9144000" cy="1524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-76200" y="30551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22nd ESV International Technical Conference on the Enhanced Safety of Vehicles</a:t>
            </a:r>
            <a:endParaRPr lang="en-US" sz="1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Text Box 30"/>
          <p:cNvSpPr txBox="1">
            <a:spLocks noChangeArrowheads="1"/>
          </p:cNvSpPr>
          <p:nvPr userDrawn="1"/>
        </p:nvSpPr>
        <p:spPr bwMode="auto">
          <a:xfrm>
            <a:off x="0" y="720270"/>
            <a:ext cx="9144000" cy="27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Washington D.C.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 2"/>
              </a:rPr>
              <a:t>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1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June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13 –16, 2011</a:t>
            </a:r>
            <a:endParaRPr lang="en-US" sz="1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0" name="Rectangle 65"/>
          <p:cNvSpPr>
            <a:spLocks noChangeArrowheads="1"/>
          </p:cNvSpPr>
          <p:nvPr userDrawn="1"/>
        </p:nvSpPr>
        <p:spPr bwMode="gray">
          <a:xfrm>
            <a:off x="304800" y="1828800"/>
            <a:ext cx="4953000" cy="23622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>
                  <a:alpha val="13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7200" y="2019300"/>
            <a:ext cx="4648200" cy="685800"/>
          </a:xfrm>
        </p:spPr>
        <p:txBody>
          <a:bodyPr/>
          <a:lstStyle>
            <a:lvl1pPr algn="l">
              <a:defRPr sz="3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-76200"/>
            <a:ext cx="9144000" cy="2743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U.S. DOT National Highway Traffic Safety Administration 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Clr>
                <a:srgbClr val="FFC000"/>
              </a:buClr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Clr>
                <a:srgbClr val="FFC000"/>
              </a:buClr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A0F61-D649-454D-8BDB-7428F95899C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6200" y="206375"/>
            <a:ext cx="7467600" cy="533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gray">
          <a:xfrm>
            <a:off x="2971800" y="6553200"/>
            <a:ext cx="3200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5026025"/>
          </a:xfrm>
        </p:spPr>
        <p:txBody>
          <a:bodyPr/>
          <a:lstStyle>
            <a:lvl1pPr>
              <a:buClr>
                <a:srgbClr val="FFC000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14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14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E9C34935-F68E-4C72-9452-0173B1C9A0C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206375"/>
            <a:ext cx="7467600" cy="533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971800" y="6553200"/>
            <a:ext cx="3200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2"/>
          <p:cNvSpPr>
            <a:spLocks noChangeArrowheads="1"/>
          </p:cNvSpPr>
          <p:nvPr userDrawn="1"/>
        </p:nvSpPr>
        <p:spPr bwMode="gray">
          <a:xfrm>
            <a:off x="0" y="1143000"/>
            <a:ext cx="9144000" cy="57912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60D2A-BCAE-41B4-86DA-FC8FFA5D87D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206375"/>
            <a:ext cx="7467600" cy="533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971800" y="6553200"/>
            <a:ext cx="3200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A14A-51F8-40E6-BCA1-B4BF0D9EA2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0BB789-F7F1-434F-A99A-73E265E76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1FF5-B2BE-4439-A393-3418BD4FE1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A0F61-D649-454D-8BDB-7428F95899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8C19E-DBF0-4E15-A63E-8AE4E77DFB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8C19E-DBF0-4E15-A63E-8AE4E77DFB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CA767-FCDE-4756-AAD2-13CB53AF4F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78C19E-DBF0-4E15-A63E-8AE4E77DFB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U.S. DOT National Highway Traffic Safety Administration 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78C19E-DBF0-4E15-A63E-8AE4E77DFB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Box 57"/>
          <p:cNvSpPr txBox="1">
            <a:spLocks noChangeArrowheads="1"/>
          </p:cNvSpPr>
          <p:nvPr userDrawn="1"/>
        </p:nvSpPr>
        <p:spPr bwMode="auto">
          <a:xfrm>
            <a:off x="4419600" y="838200"/>
            <a:ext cx="5105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Narrow" pitchFamily="34" charset="0"/>
              </a:rPr>
              <a:t>22nd </a:t>
            </a:r>
            <a:r>
              <a:rPr lang="en-US" sz="1200" dirty="0">
                <a:solidFill>
                  <a:schemeClr val="bg1"/>
                </a:solidFill>
                <a:latin typeface="Arial Narrow" pitchFamily="34" charset="0"/>
              </a:rPr>
              <a:t>ESV International Technical Conference on the Enhanced Safety of Vehicles</a:t>
            </a:r>
          </a:p>
        </p:txBody>
      </p:sp>
      <p:sp>
        <p:nvSpPr>
          <p:cNvPr id="11" name="Rectangle 48"/>
          <p:cNvSpPr>
            <a:spLocks noChangeArrowheads="1"/>
          </p:cNvSpPr>
          <p:nvPr userDrawn="1"/>
        </p:nvSpPr>
        <p:spPr bwMode="gray">
          <a:xfrm>
            <a:off x="8305800" y="0"/>
            <a:ext cx="76200" cy="6096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Text Box 59"/>
          <p:cNvSpPr txBox="1">
            <a:spLocks noChangeArrowheads="1"/>
          </p:cNvSpPr>
          <p:nvPr userDrawn="1"/>
        </p:nvSpPr>
        <p:spPr bwMode="auto">
          <a:xfrm>
            <a:off x="7162800" y="212725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Washington D.C.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22nd </a:t>
            </a:r>
            <a:r>
              <a:rPr lang="en-US" sz="1000" dirty="0">
                <a:solidFill>
                  <a:schemeClr val="bg1"/>
                </a:solidFill>
              </a:rPr>
              <a:t>ESV </a:t>
            </a:r>
            <a:r>
              <a:rPr lang="en-US" sz="1000" dirty="0" smtClean="0">
                <a:solidFill>
                  <a:schemeClr val="bg1"/>
                </a:solidFill>
              </a:rPr>
              <a:t>2011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5" name="Picture 14" descr="globe.gif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8460190" y="152400"/>
            <a:ext cx="607610" cy="5997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49" r:id="rId12"/>
    <p:sldLayoutId id="2147483653" r:id="rId13"/>
    <p:sldLayoutId id="2147483660" r:id="rId14"/>
    <p:sldLayoutId id="2147483655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1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20.png"/><Relationship Id="rId2" Type="http://schemas.openxmlformats.org/officeDocument/2006/relationships/image" Target="../media/image18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5.jpeg"/><Relationship Id="rId3" Type="http://schemas.openxmlformats.org/officeDocument/2006/relationships/image" Target="../media/image6.jpeg"/><Relationship Id="rId21" Type="http://schemas.openxmlformats.org/officeDocument/2006/relationships/image" Target="../media/image28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4.jpeg"/><Relationship Id="rId2" Type="http://schemas.openxmlformats.org/officeDocument/2006/relationships/image" Target="../media/image5.jpeg"/><Relationship Id="rId16" Type="http://schemas.openxmlformats.org/officeDocument/2006/relationships/image" Target="../media/image23.jpe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22.gif"/><Relationship Id="rId10" Type="http://schemas.openxmlformats.org/officeDocument/2006/relationships/image" Target="../media/image13.jpeg"/><Relationship Id="rId19" Type="http://schemas.openxmlformats.org/officeDocument/2006/relationships/image" Target="../media/image26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0.gif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31.emf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30.gif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9.jpeg"/><Relationship Id="rId18" Type="http://schemas.openxmlformats.org/officeDocument/2006/relationships/image" Target="../media/image14.png"/><Relationship Id="rId3" Type="http://schemas.openxmlformats.org/officeDocument/2006/relationships/image" Target="../media/image30.gif"/><Relationship Id="rId21" Type="http://schemas.openxmlformats.org/officeDocument/2006/relationships/image" Target="../media/image17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7.jpeg"/><Relationship Id="rId5" Type="http://schemas.openxmlformats.org/officeDocument/2006/relationships/diagramLayout" Target="../diagrams/layout1.xml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diagramData" Target="../diagrams/data1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18" name="Title 4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5410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</a:rPr>
              <a:t>NHTSA Office of Applied Vehicle Safety Research </a:t>
            </a:r>
            <a:br>
              <a:rPr lang="en-US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</a:rPr>
            </a:br>
            <a:r>
              <a:rPr lang="en-US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</a:rPr>
              <a:t>Crashworthiness Division</a:t>
            </a:r>
            <a:r>
              <a:rPr lang="en-US" sz="2400" dirty="0" smtClean="0">
                <a:ln w="12700">
                  <a:noFill/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en-US" sz="2400" dirty="0" smtClean="0">
                <a:ln w="12700">
                  <a:noFill/>
                  <a:prstDash val="solid"/>
                </a:ln>
                <a:solidFill>
                  <a:schemeClr val="tx1"/>
                </a:solidFill>
              </a:rPr>
            </a:br>
            <a:r>
              <a:rPr lang="en-US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en-US" sz="20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en-US" sz="2400" b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>Li-ion Based</a:t>
            </a:r>
            <a:br>
              <a:rPr lang="en-US" sz="2400" b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en-US" sz="2400" b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> Rechargeable Energy Storage System (RESS)</a:t>
            </a:r>
            <a:br>
              <a:rPr lang="en-US" sz="2400" b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en-US" sz="2400" b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>Safety Research Programs</a:t>
            </a:r>
            <a:r>
              <a:rPr lang="en-US" sz="24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en-US" sz="24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en-US" sz="24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en-US" sz="24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en-US" sz="2000" b="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en-US" sz="2000" b="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en-US" sz="2400" b="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en-US" sz="2400" b="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</a:rPr>
            </a:br>
            <a:endParaRPr lang="en-US" sz="3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08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SAE International RESS Research Program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216" y="1924883"/>
            <a:ext cx="8405291" cy="424731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Vibration: Pack Test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Thermal Shock: Pack Test</a:t>
            </a:r>
            <a:endParaRPr lang="en-US" sz="2000" dirty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External Short Circuit Protection: </a:t>
            </a:r>
            <a:r>
              <a:rPr lang="en-US" sz="2000" dirty="0"/>
              <a:t>Pack </a:t>
            </a:r>
            <a:r>
              <a:rPr lang="en-US" sz="2000" dirty="0" smtClean="0"/>
              <a:t>Test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Overcharge Protection: Vehicle Test </a:t>
            </a:r>
            <a:endParaRPr lang="en-US" sz="2000" dirty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Over Discharge Protection: </a:t>
            </a:r>
            <a:r>
              <a:rPr lang="en-US" sz="2000" dirty="0"/>
              <a:t>Vehicle Test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Over Temperature Protection: </a:t>
            </a:r>
            <a:r>
              <a:rPr lang="en-US" sz="2000" dirty="0"/>
              <a:t>Vehicle Test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Under Temperature Protection: </a:t>
            </a:r>
            <a:r>
              <a:rPr lang="en-US" sz="2000" dirty="0"/>
              <a:t>Vehicle Test </a:t>
            </a:r>
            <a:endParaRPr lang="en-US" sz="20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Fire Resistance – Short Duration: </a:t>
            </a:r>
            <a:r>
              <a:rPr lang="en-US" sz="2000" dirty="0"/>
              <a:t>Pack </a:t>
            </a:r>
            <a:r>
              <a:rPr lang="en-US" sz="2000" dirty="0" smtClean="0"/>
              <a:t>Test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Fire Resistance – </a:t>
            </a:r>
            <a:r>
              <a:rPr lang="en-US" sz="2000" dirty="0" smtClean="0"/>
              <a:t>Long Duration: </a:t>
            </a:r>
            <a:r>
              <a:rPr lang="en-US" sz="2000" dirty="0"/>
              <a:t>Pack Level </a:t>
            </a:r>
            <a:endParaRPr lang="en-US" sz="20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Vehicle Crash Evaluations: </a:t>
            </a:r>
            <a:r>
              <a:rPr lang="en-US" sz="2000" dirty="0"/>
              <a:t>Vehicle Test </a:t>
            </a:r>
            <a:endParaRPr lang="en-US" sz="20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Water Intrusion Test: </a:t>
            </a:r>
            <a:r>
              <a:rPr lang="en-US" sz="2000" dirty="0"/>
              <a:t>Vehicle Test </a:t>
            </a:r>
          </a:p>
        </p:txBody>
      </p:sp>
      <p:sp>
        <p:nvSpPr>
          <p:cNvPr id="4" name="Rectangle 3"/>
          <p:cNvSpPr/>
          <p:nvPr/>
        </p:nvSpPr>
        <p:spPr>
          <a:xfrm>
            <a:off x="365061" y="997803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OEM </a:t>
            </a:r>
            <a:r>
              <a:rPr lang="en-US" sz="2400" b="1" dirty="0" smtClean="0"/>
              <a:t>Laboratory Phase 2 - </a:t>
            </a:r>
            <a:r>
              <a:rPr lang="en-US" sz="2400" b="1" dirty="0"/>
              <a:t>Single Level Failure Mode </a:t>
            </a:r>
            <a:r>
              <a:rPr lang="en-US" sz="2400" b="1" dirty="0" smtClean="0"/>
              <a:t>Tests 07/01/12 to 11/30/12</a:t>
            </a:r>
          </a:p>
        </p:txBody>
      </p:sp>
    </p:spTree>
    <p:extLst>
      <p:ext uri="{BB962C8B-B14F-4D97-AF65-F5344CB8AC3E}">
        <p14:creationId xmlns:p14="http://schemas.microsoft.com/office/powerpoint/2010/main" xmlns="" val="2161522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08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SAE International RESS Research Program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659" y="2889423"/>
            <a:ext cx="5637361" cy="31700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Test Description: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Steel Nail Penetration</a:t>
            </a:r>
            <a:endParaRPr lang="en-US" sz="20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Ceramic Nail with </a:t>
            </a:r>
            <a:r>
              <a:rPr lang="en-US" sz="2000" dirty="0"/>
              <a:t>Ni </a:t>
            </a:r>
            <a:r>
              <a:rPr lang="en-US" sz="2000" dirty="0" smtClean="0"/>
              <a:t>Contaminant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Ceramic Nail Penetration 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Crush</a:t>
            </a:r>
            <a:endParaRPr lang="en-US" sz="2000" dirty="0"/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Impact</a:t>
            </a:r>
            <a:endParaRPr lang="en-US" sz="2000" dirty="0"/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Forced </a:t>
            </a:r>
            <a:r>
              <a:rPr lang="en-US" sz="2000" dirty="0"/>
              <a:t>Internal Short Circuit of </a:t>
            </a:r>
            <a:r>
              <a:rPr lang="en-US" sz="2000" dirty="0" smtClean="0"/>
              <a:t>Cells</a:t>
            </a:r>
          </a:p>
        </p:txBody>
      </p:sp>
      <p:sp>
        <p:nvSpPr>
          <p:cNvPr id="4" name="Rectangle 3"/>
          <p:cNvSpPr/>
          <p:nvPr/>
        </p:nvSpPr>
        <p:spPr>
          <a:xfrm>
            <a:off x="702448" y="1074003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Independent Laboratory Phase </a:t>
            </a:r>
            <a:r>
              <a:rPr lang="en-US" sz="2400" b="1" dirty="0" smtClean="0"/>
              <a:t>2: Cell </a:t>
            </a:r>
            <a:r>
              <a:rPr lang="en-US" sz="2400" b="1" dirty="0"/>
              <a:t>Level Abuse </a:t>
            </a:r>
            <a:r>
              <a:rPr lang="en-US" sz="2400" b="1" dirty="0" smtClean="0"/>
              <a:t>Tests </a:t>
            </a:r>
            <a:r>
              <a:rPr lang="en-US" sz="2400" b="1" dirty="0"/>
              <a:t>09/01/12 to 12/31/12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5361" y="2895124"/>
            <a:ext cx="3047999" cy="32008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Data to be </a:t>
            </a:r>
            <a:r>
              <a:rPr lang="en-US" b="1" dirty="0" smtClean="0"/>
              <a:t>Collected</a:t>
            </a:r>
            <a:r>
              <a:rPr lang="en-US" b="1" dirty="0"/>
              <a:t>: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Cell </a:t>
            </a:r>
            <a:r>
              <a:rPr lang="en-US" dirty="0" smtClean="0"/>
              <a:t>Surface Temperature(s</a:t>
            </a:r>
            <a:r>
              <a:rPr lang="en-US" dirty="0"/>
              <a:t>)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Air </a:t>
            </a:r>
            <a:r>
              <a:rPr lang="en-US" dirty="0" smtClean="0"/>
              <a:t>Temperature 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/>
              <a:t>Cell Voltage</a:t>
            </a:r>
            <a:endParaRPr lang="en-US" dirty="0"/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Current (if applicable)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Heat </a:t>
            </a:r>
            <a:r>
              <a:rPr lang="en-US" dirty="0" smtClean="0"/>
              <a:t>Output</a:t>
            </a:r>
            <a:endParaRPr lang="en-US" dirty="0"/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Video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Video Thermal </a:t>
            </a:r>
            <a:r>
              <a:rPr lang="en-US" dirty="0" smtClean="0"/>
              <a:t>Imaging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/>
              <a:t>Vent </a:t>
            </a:r>
            <a:r>
              <a:rPr lang="en-US" dirty="0" smtClean="0"/>
              <a:t>Gas Analysis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11187" y="1940387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Cell Resilience to Thermal Propagation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425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" y="297149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SAE International RESS Research Program</a:t>
            </a:r>
          </a:p>
        </p:txBody>
      </p:sp>
      <p:sp>
        <p:nvSpPr>
          <p:cNvPr id="15" name="Freeform 152"/>
          <p:cNvSpPr>
            <a:spLocks noEditPoints="1"/>
          </p:cNvSpPr>
          <p:nvPr/>
        </p:nvSpPr>
        <p:spPr bwMode="auto">
          <a:xfrm>
            <a:off x="615432" y="990600"/>
            <a:ext cx="7619999" cy="520108"/>
          </a:xfrm>
          <a:custGeom>
            <a:avLst/>
            <a:gdLst>
              <a:gd name="T0" fmla="*/ 0 w 2541"/>
              <a:gd name="T1" fmla="*/ 0 h 443"/>
              <a:gd name="T2" fmla="*/ 2541 w 2541"/>
              <a:gd name="T3" fmla="*/ 0 h 443"/>
              <a:gd name="T4" fmla="*/ 2541 w 2541"/>
              <a:gd name="T5" fmla="*/ 443 h 443"/>
              <a:gd name="T6" fmla="*/ 0 w 2541"/>
              <a:gd name="T7" fmla="*/ 443 h 443"/>
              <a:gd name="T8" fmla="*/ 0 w 2541"/>
              <a:gd name="T9" fmla="*/ 0 h 443"/>
              <a:gd name="T10" fmla="*/ 6 w 2541"/>
              <a:gd name="T11" fmla="*/ 441 h 443"/>
              <a:gd name="T12" fmla="*/ 4 w 2541"/>
              <a:gd name="T13" fmla="*/ 438 h 443"/>
              <a:gd name="T14" fmla="*/ 2538 w 2541"/>
              <a:gd name="T15" fmla="*/ 438 h 443"/>
              <a:gd name="T16" fmla="*/ 2535 w 2541"/>
              <a:gd name="T17" fmla="*/ 441 h 443"/>
              <a:gd name="T18" fmla="*/ 2535 w 2541"/>
              <a:gd name="T19" fmla="*/ 3 h 443"/>
              <a:gd name="T20" fmla="*/ 2538 w 2541"/>
              <a:gd name="T21" fmla="*/ 6 h 443"/>
              <a:gd name="T22" fmla="*/ 4 w 2541"/>
              <a:gd name="T23" fmla="*/ 6 h 443"/>
              <a:gd name="T24" fmla="*/ 6 w 2541"/>
              <a:gd name="T25" fmla="*/ 3 h 443"/>
              <a:gd name="T26" fmla="*/ 6 w 2541"/>
              <a:gd name="T27" fmla="*/ 44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41" h="443">
                <a:moveTo>
                  <a:pt x="0" y="0"/>
                </a:moveTo>
                <a:lnTo>
                  <a:pt x="2541" y="0"/>
                </a:lnTo>
                <a:lnTo>
                  <a:pt x="2541" y="443"/>
                </a:lnTo>
                <a:lnTo>
                  <a:pt x="0" y="443"/>
                </a:lnTo>
                <a:lnTo>
                  <a:pt x="0" y="0"/>
                </a:lnTo>
                <a:close/>
                <a:moveTo>
                  <a:pt x="6" y="441"/>
                </a:moveTo>
                <a:lnTo>
                  <a:pt x="4" y="438"/>
                </a:lnTo>
                <a:lnTo>
                  <a:pt x="2538" y="438"/>
                </a:lnTo>
                <a:lnTo>
                  <a:pt x="2535" y="441"/>
                </a:lnTo>
                <a:lnTo>
                  <a:pt x="2535" y="3"/>
                </a:lnTo>
                <a:lnTo>
                  <a:pt x="2538" y="6"/>
                </a:lnTo>
                <a:lnTo>
                  <a:pt x="4" y="6"/>
                </a:lnTo>
                <a:lnTo>
                  <a:pt x="6" y="3"/>
                </a:lnTo>
                <a:lnTo>
                  <a:pt x="6" y="441"/>
                </a:lnTo>
                <a:close/>
              </a:path>
            </a:pathLst>
          </a:custGeom>
          <a:noFill/>
          <a:ln w="0" cap="flat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/>
              <a:t>Dual Level Failure Mode</a:t>
            </a:r>
          </a:p>
        </p:txBody>
      </p:sp>
      <p:sp>
        <p:nvSpPr>
          <p:cNvPr id="2" name="Rectangle 1"/>
          <p:cNvSpPr/>
          <p:nvPr/>
        </p:nvSpPr>
        <p:spPr>
          <a:xfrm>
            <a:off x="116322" y="1569325"/>
            <a:ext cx="5109210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b="1" dirty="0" smtClean="0"/>
              <a:t>Potential 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Level Causes Which May Result in Overcharge: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Power related causes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Communications related causes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Voltage Sensor related causes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Voltage detector circuit </a:t>
            </a:r>
            <a:r>
              <a:rPr lang="en-US" sz="1600" dirty="0"/>
              <a:t>(ECU) </a:t>
            </a:r>
            <a:r>
              <a:rPr lang="en-US" sz="1600" dirty="0" smtClean="0"/>
              <a:t>related causes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Main </a:t>
            </a:r>
            <a:r>
              <a:rPr lang="en-US" sz="1600" dirty="0" smtClean="0"/>
              <a:t>contactor “Driver Circuit </a:t>
            </a:r>
            <a:r>
              <a:rPr lang="en-US" sz="1600" dirty="0"/>
              <a:t>ON" </a:t>
            </a:r>
            <a:r>
              <a:rPr lang="en-US" sz="1600" dirty="0" smtClean="0"/>
              <a:t>failure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Welded </a:t>
            </a:r>
            <a:r>
              <a:rPr lang="en-US" sz="1600" dirty="0" smtClean="0"/>
              <a:t>contactors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Battery management system fails to initiate "charge stop" </a:t>
            </a:r>
            <a:r>
              <a:rPr lang="en-US" sz="1600" dirty="0" smtClean="0"/>
              <a:t>signal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Power control/ </a:t>
            </a:r>
            <a:r>
              <a:rPr lang="en-US" sz="1600" dirty="0" smtClean="0"/>
              <a:t>on-board </a:t>
            </a:r>
            <a:r>
              <a:rPr lang="en-US" sz="1600" dirty="0"/>
              <a:t>charger module does not respond to "charge-stop" </a:t>
            </a:r>
            <a:r>
              <a:rPr lang="en-US" sz="1600" dirty="0" smtClean="0"/>
              <a:t>signal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Single </a:t>
            </a:r>
            <a:r>
              <a:rPr lang="en-US" sz="1600" dirty="0"/>
              <a:t>cell overcharge resulting from </a:t>
            </a:r>
            <a:r>
              <a:rPr lang="en-US" sz="1600" dirty="0" smtClean="0"/>
              <a:t>imbalance 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Failure </a:t>
            </a:r>
            <a:r>
              <a:rPr lang="en-US" sz="1600" dirty="0"/>
              <a:t>of current </a:t>
            </a:r>
            <a:r>
              <a:rPr lang="en-US" sz="1600" dirty="0" smtClean="0"/>
              <a:t>sensors</a:t>
            </a:r>
          </a:p>
          <a:p>
            <a:pPr marL="3508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Failure </a:t>
            </a:r>
            <a:r>
              <a:rPr lang="en-US" sz="1600" dirty="0"/>
              <a:t>of self </a:t>
            </a:r>
            <a:r>
              <a:rPr lang="en-US" sz="1600" dirty="0" smtClean="0"/>
              <a:t>check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92872" y="1569325"/>
            <a:ext cx="3918469" cy="1915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063"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/>
              <a:t>Assessment Parameters:</a:t>
            </a:r>
          </a:p>
          <a:p>
            <a:pPr marL="5794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 smtClean="0"/>
              <a:t>"Tell-Tale</a:t>
            </a:r>
            <a:r>
              <a:rPr lang="en-US" sz="1600" dirty="0"/>
              <a:t>" </a:t>
            </a:r>
            <a:r>
              <a:rPr lang="en-US" sz="1600" dirty="0" smtClean="0"/>
              <a:t>detection capability?</a:t>
            </a:r>
          </a:p>
          <a:p>
            <a:pPr marL="5794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Diagnostic code </a:t>
            </a:r>
            <a:r>
              <a:rPr lang="en-US" sz="1600" dirty="0" smtClean="0"/>
              <a:t>generated?</a:t>
            </a:r>
          </a:p>
          <a:p>
            <a:pPr marL="5794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Can the vehicle be charged in this present state fault</a:t>
            </a:r>
            <a:r>
              <a:rPr lang="en-US" sz="1600" dirty="0" smtClean="0"/>
              <a:t>?</a:t>
            </a:r>
          </a:p>
          <a:p>
            <a:pPr marL="579438" indent="-231775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1600" dirty="0"/>
              <a:t>Is charging allowed during </a:t>
            </a:r>
            <a:r>
              <a:rPr lang="en-US" sz="1600" dirty="0" smtClean="0"/>
              <a:t>Regen</a:t>
            </a:r>
          </a:p>
        </p:txBody>
      </p:sp>
      <p:sp>
        <p:nvSpPr>
          <p:cNvPr id="3" name="Rectangle 2"/>
          <p:cNvSpPr/>
          <p:nvPr/>
        </p:nvSpPr>
        <p:spPr>
          <a:xfrm>
            <a:off x="5234240" y="3810000"/>
            <a:ext cx="38858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Functional </a:t>
            </a:r>
            <a:r>
              <a:rPr lang="en-US" sz="1600" b="1" dirty="0" smtClean="0"/>
              <a:t>Safety Tools</a:t>
            </a:r>
            <a:endParaRPr lang="en-US" sz="1600" b="1" dirty="0"/>
          </a:p>
          <a:p>
            <a:pPr lvl="1" indent="-228600">
              <a:buFont typeface="Arial" pitchFamily="34" charset="0"/>
              <a:buChar char="•"/>
            </a:pPr>
            <a:r>
              <a:rPr lang="en-US" sz="1600" dirty="0"/>
              <a:t>Hazard Analysis &amp; Fail Safe Strategies</a:t>
            </a:r>
          </a:p>
          <a:p>
            <a:pPr lvl="1" indent="-228600">
              <a:buFont typeface="Arial" pitchFamily="34" charset="0"/>
              <a:buChar char="•"/>
            </a:pPr>
            <a:r>
              <a:rPr lang="en-US" sz="1600" dirty="0"/>
              <a:t>Diagnostic Strategies and Trouble Codes</a:t>
            </a:r>
          </a:p>
          <a:p>
            <a:pPr lvl="1" indent="-228600">
              <a:buFont typeface="Arial" pitchFamily="34" charset="0"/>
              <a:buChar char="•"/>
            </a:pPr>
            <a:r>
              <a:rPr lang="en-US" sz="1600" dirty="0"/>
              <a:t>Software </a:t>
            </a:r>
            <a:r>
              <a:rPr lang="en-US" sz="1600" dirty="0" smtClean="0"/>
              <a:t>Strategies </a:t>
            </a:r>
            <a:r>
              <a:rPr lang="en-US" sz="1600" dirty="0"/>
              <a:t>and Validation Requirements</a:t>
            </a:r>
          </a:p>
          <a:p>
            <a:pPr lvl="1" indent="-228600">
              <a:buFont typeface="Arial" pitchFamily="34" charset="0"/>
              <a:buChar char="•"/>
            </a:pPr>
            <a:r>
              <a:rPr lang="en-US" sz="1600" dirty="0"/>
              <a:t>Hardware and System </a:t>
            </a:r>
            <a:r>
              <a:rPr lang="en-US" sz="1600" dirty="0" smtClean="0"/>
              <a:t>Reliability</a:t>
            </a:r>
          </a:p>
          <a:p>
            <a:pPr lvl="1" indent="-228600">
              <a:buFont typeface="Arial" pitchFamily="34" charset="0"/>
              <a:buChar char="•"/>
            </a:pPr>
            <a:r>
              <a:rPr lang="en-US" sz="1600" dirty="0" smtClean="0"/>
              <a:t>Validation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57854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n-US" sz="2800" b="1" dirty="0">
                <a:solidFill>
                  <a:schemeClr val="tx1"/>
                </a:solidFill>
                <a:ea typeface="+mn-ea"/>
                <a:cs typeface="+mn-cs"/>
              </a:rPr>
              <a:t>Ford RESS Research Program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445770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Test development program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Fault Tree Analysis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Standards review and gap analysis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Test procedure development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In-house testing and analysis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Test performance measures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External testing at Sandia National Labs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Test procedure refinement and documentation</a:t>
            </a:r>
          </a:p>
          <a:p>
            <a:pPr marL="605790" lvl="1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dirty="0">
              <a:latin typeface="+mj-lt"/>
              <a:ea typeface="Calibri"/>
              <a:cs typeface="Times New Roman"/>
            </a:endParaRPr>
          </a:p>
          <a:p>
            <a:pPr marL="445770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Project Completion October 2013</a:t>
            </a:r>
          </a:p>
          <a:p>
            <a:pPr marL="445770" indent="-285750" fontAlgn="base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>
                <a:latin typeface="+mj-lt"/>
                <a:ea typeface="Calibri"/>
                <a:cs typeface="Times New Roman"/>
              </a:rPr>
              <a:t>Additional Sandia Testing through January 2014</a:t>
            </a:r>
          </a:p>
        </p:txBody>
      </p:sp>
      <p:pic>
        <p:nvPicPr>
          <p:cNvPr id="6" name="Picture 5" descr="article-page-main_ehow_images_a05_6k_8q_safest-cars-ever-made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7" name="Picture 6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8" name="Picture 7" descr="0a79280a15ce04c8a90d81b06c9c3f64-563x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0" name="Picture 9" descr="tesla_cr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1" name="Picture 10" descr="wattstation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2" name="Picture 11" descr="zotye-ev-taxicab-on-fire-hangzhou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4" name="Picture 13" descr="Volvo_C30_Electric_Vehicle_-_Crash-te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5" name="Picture 14" descr="dummies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16" name="Picture 15" descr="Volt-Firefighter-Training-Detroi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17" name="Picture 16" descr="NHTSA symb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18" name="Picture 17" descr="07-tundra-iihs-crash-te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6791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8600" y="838200"/>
            <a:ext cx="8610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r>
              <a:rPr lang="en-US" sz="2400" b="1" dirty="0" smtClean="0">
                <a:latin typeface="+mj-lt"/>
              </a:rPr>
              <a:t>Standardized Battery Assessment, </a:t>
            </a:r>
          </a:p>
          <a:p>
            <a:pPr algn="ctr"/>
            <a:r>
              <a:rPr lang="en-US" sz="2400" b="1" dirty="0" smtClean="0">
                <a:latin typeface="+mj-lt"/>
              </a:rPr>
              <a:t>and Field Discharge Procedure </a:t>
            </a:r>
            <a:endParaRPr lang="en-US" sz="2400" b="1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1828800"/>
            <a:ext cx="8610600" cy="4351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NHTSA and Argonne National labs are working to identify, develop, and demonstrate methods for the safe management and handling of RESS in post-crash and non-operational environments.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+mj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Areas of Focus: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Definition of common interface connector and location to support </a:t>
            </a:r>
          </a:p>
          <a:p>
            <a:pPr marL="74295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Diagnostic interface</a:t>
            </a:r>
          </a:p>
          <a:p>
            <a:pPr marL="74295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Diagnostic protocol </a:t>
            </a:r>
          </a:p>
          <a:p>
            <a:pPr marL="74295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Architectural requirements</a:t>
            </a:r>
          </a:p>
          <a:p>
            <a:pPr marL="74295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Standardized Discharge Port/Terminal</a:t>
            </a:r>
            <a:endParaRPr lang="en-US" sz="800" dirty="0" smtClean="0">
              <a:latin typeface="+mj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Project Timing :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October 2012 – August 2014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j-lt"/>
                <a:ea typeface="Calibri"/>
                <a:cs typeface="Times New Roman"/>
              </a:rPr>
              <a:t>Detailed research plan and timing are currently under development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04800" y="2133600"/>
            <a:ext cx="85344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800" dirty="0" smtClean="0"/>
          </a:p>
          <a:p>
            <a:r>
              <a:rPr lang="en-US" dirty="0" smtClean="0">
                <a:latin typeface="+mj-lt"/>
              </a:rPr>
              <a:t>Scope: Define required operator warning indicators for RESS safety critical criteria.  Research prognostic conditions and warnings for  for anticipated safety critical events. </a:t>
            </a:r>
          </a:p>
          <a:p>
            <a:endParaRPr lang="en-US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Volpe National Transportation Research Center is leading this effort to: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Establish basic Fail-Safe Conditions, Diagnostic Codes and indicators, Data Recording/Storage (e.g., EDR), and Safety Prognostic Requirements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Utilize outputs from  FMEA and Discharge projects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 Timing: October 2012 – March 2014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Detailed research plan, timeline and deliverables expected January 2013</a:t>
            </a:r>
            <a:endParaRPr lang="en-US" dirty="0" smtClean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37618" y="990600"/>
            <a:ext cx="61096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2400" b="1" dirty="0" smtClean="0">
                <a:latin typeface="+mj-lt"/>
              </a:rPr>
              <a:t>Analytical Tools Development</a:t>
            </a:r>
          </a:p>
          <a:p>
            <a:pPr lvl="0" algn="ctr"/>
            <a:r>
              <a:rPr lang="en-US" sz="2400" b="1" dirty="0" smtClean="0">
                <a:latin typeface="+mj-lt"/>
              </a:rPr>
              <a:t>Control System Performance Modeling</a:t>
            </a:r>
            <a:endParaRPr lang="en-US" sz="2400" b="1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838200"/>
          </a:xfrm>
        </p:spPr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ea typeface="+mn-ea"/>
                <a:cs typeface="+mn-cs"/>
              </a:rPr>
              <a:t>Cycling Testing to Evaluate Battery Health</a:t>
            </a:r>
            <a:endParaRPr lang="en-US" sz="2400" b="1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Test procedure development for post-crash health and safety performance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+mj-lt"/>
              </a:rPr>
              <a:t>GM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and SAE have teamed with Sandia National Labs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+mj-lt"/>
              </a:rPr>
              <a:t>Adapt USABC function cycle test for use in post crash assessment of batteries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+mj-lt"/>
              </a:rPr>
              <a:t>Recently initiated, timeline and test plans are under development</a:t>
            </a:r>
          </a:p>
        </p:txBody>
      </p:sp>
    </p:spTree>
    <p:extLst>
      <p:ext uri="{BB962C8B-B14F-4D97-AF65-F5344CB8AC3E}">
        <p14:creationId xmlns:p14="http://schemas.microsoft.com/office/powerpoint/2010/main" xmlns="" val="1099665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04800" y="21336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ko-KR" sz="2000" dirty="0" smtClean="0">
              <a:latin typeface="+mj-lt"/>
            </a:endParaRPr>
          </a:p>
          <a:p>
            <a:pPr algn="ctr"/>
            <a:r>
              <a:rPr lang="en-US" altLang="ko-KR" sz="2000" dirty="0" smtClean="0">
                <a:latin typeface="+mj-lt"/>
              </a:rPr>
              <a:t>Questions?</a:t>
            </a:r>
          </a:p>
          <a:p>
            <a:endParaRPr lang="en-US" sz="2000" dirty="0" smtClean="0">
              <a:latin typeface="+mj-lt"/>
            </a:endParaRPr>
          </a:p>
          <a:p>
            <a:pPr algn="ctr"/>
            <a:r>
              <a:rPr lang="en-US" sz="2000" dirty="0" smtClean="0">
                <a:latin typeface="+mj-lt"/>
              </a:rPr>
              <a:t>Thank you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2817" y="99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4637731" y="3218688"/>
            <a:ext cx="4343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+mj-lt"/>
              </a:rPr>
              <a:t>Diagnostics, Prognostics,</a:t>
            </a:r>
          </a:p>
          <a:p>
            <a:pPr algn="ctr"/>
            <a:r>
              <a:rPr lang="en-US" sz="2000" b="1" u="sng" dirty="0" smtClean="0">
                <a:latin typeface="+mj-lt"/>
              </a:rPr>
              <a:t>and O</a:t>
            </a:r>
            <a:r>
              <a:rPr lang="en-US" sz="2000" b="1" u="sng" dirty="0" smtClean="0">
                <a:solidFill>
                  <a:schemeClr val="bg1"/>
                </a:solidFill>
                <a:latin typeface="+mj-lt"/>
              </a:rPr>
              <a:t>perator Indicators/Messages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 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Down Arrow 38"/>
          <p:cNvSpPr/>
          <p:nvPr/>
        </p:nvSpPr>
        <p:spPr>
          <a:xfrm rot="16200000">
            <a:off x="3787139" y="5676900"/>
            <a:ext cx="304800" cy="533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Left-Right-Up Arrow 29"/>
          <p:cNvSpPr/>
          <p:nvPr/>
        </p:nvSpPr>
        <p:spPr>
          <a:xfrm rot="10800000">
            <a:off x="3252214" y="2667000"/>
            <a:ext cx="1905000" cy="2514600"/>
          </a:xfrm>
          <a:prstGeom prst="leftRightUpArrow">
            <a:avLst>
              <a:gd name="adj1" fmla="val 5947"/>
              <a:gd name="adj2" fmla="val 7406"/>
              <a:gd name="adj3" fmla="val 15000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04800" y="9144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</a:rPr>
              <a:t> RESS Research Program Projects &amp; Process Flow</a:t>
            </a:r>
            <a:endParaRPr lang="en-US" sz="2000" b="1" dirty="0">
              <a:latin typeface="+mj-lt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52400" y="2133600"/>
            <a:ext cx="36576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+mj-lt"/>
              </a:rPr>
              <a:t>Test Procedures Development</a:t>
            </a:r>
            <a:endParaRPr lang="en-US" sz="2000" b="1" dirty="0" smtClean="0">
              <a:latin typeface="+mj-lt"/>
            </a:endParaRPr>
          </a:p>
        </p:txBody>
      </p:sp>
      <p:sp>
        <p:nvSpPr>
          <p:cNvPr id="28" name="Plus 27"/>
          <p:cNvSpPr/>
          <p:nvPr/>
        </p:nvSpPr>
        <p:spPr>
          <a:xfrm>
            <a:off x="3924300" y="2133600"/>
            <a:ext cx="609600" cy="609600"/>
          </a:xfrm>
          <a:prstGeom prst="mathPlus">
            <a:avLst>
              <a:gd name="adj1" fmla="val 17270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ight Arrow 31"/>
          <p:cNvSpPr/>
          <p:nvPr/>
        </p:nvSpPr>
        <p:spPr>
          <a:xfrm>
            <a:off x="4229100" y="5181600"/>
            <a:ext cx="3086100" cy="1600200"/>
          </a:xfrm>
          <a:prstGeom prst="rightArrow">
            <a:avLst>
              <a:gd name="adj1" fmla="val 66667"/>
              <a:gd name="adj2" fmla="val 22766"/>
            </a:avLst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+mj-lt"/>
              </a:rPr>
              <a:t>Comparable Safety Metrics with Data for </a:t>
            </a:r>
          </a:p>
          <a:p>
            <a:pPr algn="ctr"/>
            <a:r>
              <a:rPr lang="en-US" sz="2000" b="1" u="sng" dirty="0" smtClean="0">
                <a:latin typeface="+mj-lt"/>
              </a:rPr>
              <a:t>Li-ion RESS </a:t>
            </a:r>
            <a:endParaRPr lang="en-US" sz="2000" b="1" u="sng" dirty="0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315200" y="5105400"/>
            <a:ext cx="1676400" cy="1600200"/>
          </a:xfrm>
          <a:prstGeom prst="round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j-lt"/>
              </a:rPr>
              <a:t>NHTSA Policy and Rulemaking</a:t>
            </a:r>
            <a:endParaRPr lang="en-US" sz="2000" b="1" dirty="0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648201" y="2133600"/>
            <a:ext cx="4343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+mj-lt"/>
              </a:rPr>
              <a:t>Analytical  Methods for Control System Safety Performance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 </a:t>
            </a:r>
            <a:endParaRPr lang="en-US" sz="20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52400" y="3886200"/>
            <a:ext cx="3657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  <a:latin typeface="+mj-lt"/>
              </a:rPr>
              <a:t>Data Generation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(with Sandia National Labs)</a:t>
            </a:r>
          </a:p>
        </p:txBody>
      </p:sp>
      <p:sp>
        <p:nvSpPr>
          <p:cNvPr id="33" name="Down Arrow 32"/>
          <p:cNvSpPr/>
          <p:nvPr/>
        </p:nvSpPr>
        <p:spPr>
          <a:xfrm>
            <a:off x="1144524" y="3657600"/>
            <a:ext cx="228600" cy="3048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own Arrow 33"/>
          <p:cNvSpPr/>
          <p:nvPr/>
        </p:nvSpPr>
        <p:spPr>
          <a:xfrm rot="10800000">
            <a:off x="2362200" y="3581400"/>
            <a:ext cx="228600" cy="3048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36"/>
          <p:cNvSpPr/>
          <p:nvPr/>
        </p:nvSpPr>
        <p:spPr bwMode="gray">
          <a:xfrm>
            <a:off x="152400" y="5105400"/>
            <a:ext cx="3657600" cy="1600200"/>
          </a:xfrm>
          <a:prstGeom prst="roundRect">
            <a:avLst/>
          </a:prstGeom>
          <a:solidFill>
            <a:schemeClr val="accent1"/>
          </a:solidFill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  <a:latin typeface="+mj-lt"/>
              </a:rPr>
              <a:t>Inoperative Vehicle </a:t>
            </a:r>
          </a:p>
          <a:p>
            <a:pPr algn="ctr"/>
            <a:r>
              <a:rPr lang="en-US" sz="2000" b="1" u="sng" dirty="0" smtClean="0">
                <a:solidFill>
                  <a:schemeClr val="bg1"/>
                </a:solidFill>
                <a:latin typeface="+mj-lt"/>
              </a:rPr>
              <a:t>RESS Diagnostics and</a:t>
            </a:r>
          </a:p>
          <a:p>
            <a:pPr algn="ctr"/>
            <a:r>
              <a:rPr lang="en-US" sz="2000" b="1" u="sng" dirty="0" smtClean="0">
                <a:solidFill>
                  <a:schemeClr val="bg1"/>
                </a:solidFill>
                <a:latin typeface="+mj-lt"/>
              </a:rPr>
              <a:t>Common/Standardized</a:t>
            </a:r>
          </a:p>
          <a:p>
            <a:pPr algn="ctr"/>
            <a:r>
              <a:rPr lang="en-US" sz="2000" b="1" u="sng" dirty="0" smtClean="0">
                <a:solidFill>
                  <a:schemeClr val="bg1"/>
                </a:solidFill>
                <a:latin typeface="+mj-lt"/>
              </a:rPr>
              <a:t>Discharge Process(s) </a:t>
            </a:r>
          </a:p>
        </p:txBody>
      </p:sp>
      <p:sp>
        <p:nvSpPr>
          <p:cNvPr id="40" name="Rounded Rectangle 39"/>
          <p:cNvSpPr/>
          <p:nvPr/>
        </p:nvSpPr>
        <p:spPr bwMode="gray">
          <a:xfrm>
            <a:off x="4648202" y="4354067"/>
            <a:ext cx="4343399" cy="609600"/>
          </a:xfrm>
          <a:prstGeom prst="roundRect">
            <a:avLst/>
          </a:prstGeom>
          <a:solidFill>
            <a:schemeClr val="accent1"/>
          </a:solidFill>
          <a:ln w="25400">
            <a:noFill/>
            <a:prstDash val="dash"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en-US" sz="2000" b="1" u="sng" dirty="0" smtClean="0">
                <a:solidFill>
                  <a:srgbClr val="FFFFFF"/>
                </a:solidFill>
                <a:latin typeface="+mj-lt"/>
              </a:rPr>
              <a:t>Control System Functional Safety</a:t>
            </a:r>
          </a:p>
        </p:txBody>
      </p:sp>
      <p:sp>
        <p:nvSpPr>
          <p:cNvPr id="22" name="Down Arrow 21"/>
          <p:cNvSpPr/>
          <p:nvPr/>
        </p:nvSpPr>
        <p:spPr>
          <a:xfrm>
            <a:off x="2133600" y="1752600"/>
            <a:ext cx="228600" cy="4572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6858000" y="1752600"/>
            <a:ext cx="228600" cy="4572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180974" y="1295400"/>
            <a:ext cx="8791575" cy="609600"/>
          </a:xfrm>
          <a:prstGeom prst="roundRect">
            <a:avLst>
              <a:gd name="adj" fmla="val 31878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+mj-lt"/>
              </a:rPr>
              <a:t>Failure Modes and Effects Analysis (FMEA)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 bwMode="gray">
          <a:xfrm>
            <a:off x="1752600" y="2318296"/>
            <a:ext cx="6934200" cy="4158704"/>
          </a:xfrm>
          <a:prstGeom prst="roundRect">
            <a:avLst>
              <a:gd name="adj" fmla="val 8177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4896">
            <a:off x="151255" y="2887362"/>
            <a:ext cx="1880316" cy="1411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84289" y="990600"/>
            <a:ext cx="61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Failure Modes and Effects Analysis</a:t>
            </a:r>
          </a:p>
          <a:p>
            <a:endParaRPr 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24112">
            <a:off x="148868" y="3423888"/>
            <a:ext cx="1956863" cy="1431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20721287">
            <a:off x="158791" y="3907876"/>
            <a:ext cx="1958754" cy="15077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20664015">
            <a:off x="159627" y="4430133"/>
            <a:ext cx="1978241" cy="145817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228600" y="1371600"/>
            <a:ext cx="8686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An FMEA is an analytical tool which identifies, lists, and ranks all potential failures and their corresponding effects of the product or process under investigation, in this case Li-ion based RESS Safety Performance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54598" y="2673096"/>
            <a:ext cx="6172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chemeClr val="tx2"/>
              </a:buClr>
            </a:pPr>
            <a:r>
              <a:rPr lang="en-US" sz="1600" dirty="0" smtClean="0">
                <a:latin typeface="+mj-lt"/>
              </a:rPr>
              <a:t>Battelle Memorial Institute, Columbus, OH</a:t>
            </a:r>
          </a:p>
          <a:p>
            <a:pPr lvl="1">
              <a:buClr>
                <a:schemeClr val="tx2"/>
              </a:buClr>
            </a:pPr>
            <a:endParaRPr lang="en-US" sz="1000" dirty="0" smtClean="0">
              <a:latin typeface="+mj-lt"/>
            </a:endParaRPr>
          </a:p>
          <a:p>
            <a:pPr marL="0" lvl="1">
              <a:buClr>
                <a:schemeClr val="tx2"/>
              </a:buClr>
            </a:pPr>
            <a:r>
              <a:rPr lang="en-US" sz="1400" dirty="0" smtClean="0"/>
              <a:t>The results of this FMEA will be used to perform a gap analysis to existing standards and test procedures for thoroughness.</a:t>
            </a:r>
          </a:p>
          <a:p>
            <a:pPr marL="0" lvl="1">
              <a:buClr>
                <a:schemeClr val="tx2"/>
              </a:buClr>
            </a:pPr>
            <a:endParaRPr lang="en-US" sz="1400" dirty="0" smtClean="0"/>
          </a:p>
          <a:p>
            <a:pPr marL="0" lvl="1">
              <a:buClr>
                <a:schemeClr val="tx2"/>
              </a:buClr>
            </a:pPr>
            <a:r>
              <a:rPr lang="en-US" sz="1400" dirty="0" smtClean="0"/>
              <a:t>… (</a:t>
            </a:r>
            <a:r>
              <a:rPr lang="en-US" sz="1400" i="1" dirty="0" smtClean="0"/>
              <a:t>including the Test Procedure Development work plans, Diagnostics and Discharge Process Development, and Control System Safety of the NHTSA research program</a:t>
            </a:r>
            <a:r>
              <a:rPr lang="en-US" sz="1400" dirty="0" smtClean="0"/>
              <a:t>).  </a:t>
            </a:r>
          </a:p>
          <a:p>
            <a:pPr lvl="1">
              <a:buClr>
                <a:schemeClr val="tx2"/>
              </a:buClr>
            </a:pPr>
            <a:endParaRPr lang="en-US" dirty="0" smtClean="0">
              <a:latin typeface="+mj-lt"/>
            </a:endParaRPr>
          </a:p>
          <a:p>
            <a:pPr lvl="1">
              <a:buClr>
                <a:schemeClr val="tx2"/>
              </a:buClr>
            </a:pPr>
            <a:r>
              <a:rPr lang="en-US" sz="1600" dirty="0" smtClean="0">
                <a:latin typeface="+mj-lt"/>
              </a:rPr>
              <a:t>Draft Report Under Further Development</a:t>
            </a:r>
            <a:endParaRPr lang="en-US" sz="1600" dirty="0" smtClean="0">
              <a:solidFill>
                <a:srgbClr val="000000"/>
              </a:solidFill>
              <a:latin typeface="+mj-lt"/>
            </a:endParaRPr>
          </a:p>
          <a:p>
            <a:pPr marL="692150" lvl="1" indent="-234950">
              <a:buClr>
                <a:schemeClr val="tx2"/>
              </a:buClr>
            </a:pPr>
            <a:r>
              <a:rPr lang="en-US" sz="1600" dirty="0" smtClean="0">
                <a:latin typeface="+mj-lt"/>
              </a:rPr>
              <a:t>First quarter 2013</a:t>
            </a:r>
          </a:p>
          <a:p>
            <a:pPr marL="692150" lvl="1" indent="-234950">
              <a:buClr>
                <a:schemeClr val="tx2"/>
              </a:buClr>
              <a:buFont typeface="Arial" pitchFamily="34" charset="0"/>
              <a:buChar char="•"/>
            </a:pPr>
            <a:r>
              <a:rPr lang="en-US" sz="1600" dirty="0" smtClean="0">
                <a:latin typeface="+mj-lt"/>
              </a:rPr>
              <a:t> Industry Review and Feedback</a:t>
            </a:r>
          </a:p>
          <a:p>
            <a:pPr marL="692150" lvl="1" indent="-234950">
              <a:buClr>
                <a:schemeClr val="tx2"/>
              </a:buClr>
              <a:buFont typeface="Arial" pitchFamily="34" charset="0"/>
              <a:buChar char="•"/>
            </a:pPr>
            <a:endParaRPr lang="en-US" sz="1600" dirty="0" smtClean="0">
              <a:latin typeface="+mj-lt"/>
            </a:endParaRPr>
          </a:p>
          <a:p>
            <a:pPr marL="692150" lvl="1" indent="-234950">
              <a:buClr>
                <a:schemeClr val="tx2"/>
              </a:buClr>
            </a:pPr>
            <a:r>
              <a:rPr lang="en-US" sz="1600" dirty="0" smtClean="0">
                <a:latin typeface="+mj-lt"/>
              </a:rPr>
              <a:t>Becomes Living Document for Other Safety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gray">
          <a:xfrm>
            <a:off x="76200" y="206374"/>
            <a:ext cx="7467600" cy="631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rticle-page-main_ehow_images_a05_6k_8q_safest-cars-ever-made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5" name="Picture 4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6" name="Picture 5" descr="0a79280a15ce04c8a90d81b06c9c3f64-563x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9" name="Picture 8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2" name="Picture 11" descr="tesla_cr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5" name="Picture 14" descr="zotye-ev-taxicab-on-fire-hangzhou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3" name="Picture 12" descr="Cell-Stop-Sign-72-DP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7" name="Picture 16" descr="Volvo_C30_Electric_Vehicle_-_Crash-te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19" name="Picture 18" descr="dummies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0" name="Picture 19" descr="Volt-Firefighter-Training-Detroi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8" name="Picture 7" descr="NHTSA symbo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1" name="Picture 20" descr="07-tundra-iihs-crash-te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gray">
          <a:xfrm>
            <a:off x="762000" y="5105400"/>
            <a:ext cx="3581400" cy="1447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gray">
          <a:xfrm>
            <a:off x="5715000" y="5105400"/>
            <a:ext cx="2514600" cy="1447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algn="ctr"/>
            <a:endParaRPr lang="en-US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4" name="Picture 23" descr="Daimler-logo-06C7791A23-seeklogo_com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171701" y="5753099"/>
            <a:ext cx="737111" cy="737111"/>
          </a:xfrm>
          <a:prstGeom prst="rect">
            <a:avLst/>
          </a:prstGeom>
        </p:spPr>
      </p:pic>
      <p:pic>
        <p:nvPicPr>
          <p:cNvPr id="25" name="Picture 24" descr="gm_logo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376676" y="5350210"/>
            <a:ext cx="389850" cy="389850"/>
          </a:xfrm>
          <a:prstGeom prst="rect">
            <a:avLst/>
          </a:prstGeom>
        </p:spPr>
      </p:pic>
      <p:pic>
        <p:nvPicPr>
          <p:cNvPr id="23" name="Picture 22" descr="43114v1v1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972300" y="5449942"/>
            <a:ext cx="1223165" cy="722257"/>
          </a:xfrm>
          <a:prstGeom prst="rect">
            <a:avLst/>
          </a:prstGeom>
        </p:spPr>
      </p:pic>
      <p:pic>
        <p:nvPicPr>
          <p:cNvPr id="27" name="Picture 26" descr="honda_logo_2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241630" y="5274730"/>
            <a:ext cx="554826" cy="412131"/>
          </a:xfrm>
          <a:prstGeom prst="rect">
            <a:avLst/>
          </a:prstGeom>
        </p:spPr>
      </p:pic>
      <p:pic>
        <p:nvPicPr>
          <p:cNvPr id="28" name="Picture 27" descr="logo 2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231135" y="5924540"/>
            <a:ext cx="535391" cy="412251"/>
          </a:xfrm>
          <a:prstGeom prst="rect">
            <a:avLst/>
          </a:prstGeom>
        </p:spPr>
      </p:pic>
      <p:pic>
        <p:nvPicPr>
          <p:cNvPr id="29" name="Picture 28" descr="nissan_logotype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339256" y="5876801"/>
            <a:ext cx="457200" cy="388620"/>
          </a:xfrm>
          <a:prstGeom prst="rect">
            <a:avLst/>
          </a:prstGeom>
        </p:spPr>
      </p:pic>
      <p:pic>
        <p:nvPicPr>
          <p:cNvPr id="30" name="Picture 29" descr="sae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200274" y="5322792"/>
            <a:ext cx="704851" cy="316008"/>
          </a:xfrm>
          <a:prstGeom prst="rect">
            <a:avLst/>
          </a:prstGeom>
        </p:spPr>
      </p:pic>
      <p:pic>
        <p:nvPicPr>
          <p:cNvPr id="33" name="Picture 32" descr="fordlogo2003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6019800" y="5485496"/>
            <a:ext cx="1219200" cy="61050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914400" y="990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Test Procedure Development</a:t>
            </a:r>
            <a:endParaRPr lang="en-US" sz="2400" b="1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04800" y="1425822"/>
            <a:ext cx="8534400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Develop and document repeatable vehicle level safety performance tests procedures.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 Addressing </a:t>
            </a:r>
            <a:r>
              <a:rPr lang="en-US" dirty="0" smtClean="0">
                <a:latin typeface="+mj-lt"/>
              </a:rPr>
              <a:t>critical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 potential failure modes 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+mj-lt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+mj-lt"/>
              </a:rPr>
              <a:t>Addressing all areas of operation Including: Charging, Normal Operation, Crash, and Post-Crash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 Building upon the body of existing standards (SAE J2464, SAE J2929, ECE  R100, Etc.)</a:t>
            </a:r>
          </a:p>
          <a:p>
            <a:endParaRPr lang="en-US" sz="900" dirty="0" smtClean="0">
              <a:solidFill>
                <a:prstClr val="black"/>
              </a:solidFill>
              <a:latin typeface="+mj-lt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Data generated from these test procedures will be used to accurately measure the effects of the failure modes generated by both normal and abnormal abuse conditions.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j-lt"/>
              </a:rPr>
              <a:t> Repeatable, Quantifiable, Comparable, Directly associated to safety risks for accurate analysis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prstClr val="black"/>
              </a:solidFill>
              <a:latin typeface="+mj-lt"/>
            </a:endParaRPr>
          </a:p>
          <a:p>
            <a:r>
              <a:rPr lang="en-US" dirty="0" smtClean="0">
                <a:latin typeface="+mj-lt"/>
              </a:rPr>
              <a:t>2 Contract Awards: October 2011 – October 2013</a:t>
            </a:r>
          </a:p>
          <a:p>
            <a:r>
              <a:rPr lang="en-US" dirty="0" smtClean="0">
                <a:latin typeface="+mj-lt"/>
              </a:rPr>
              <a:t>Independent testing at Sandia National Labs through January 2014</a:t>
            </a:r>
          </a:p>
          <a:p>
            <a:endParaRPr lang="en-US" sz="16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2295" y="82120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SAE International </a:t>
            </a:r>
            <a:r>
              <a:rPr lang="en-US" sz="2400" b="1" dirty="0" smtClean="0">
                <a:latin typeface="+mj-lt"/>
              </a:rPr>
              <a:t>RESS Research </a:t>
            </a:r>
            <a:r>
              <a:rPr lang="en-US" sz="2400" b="1" dirty="0">
                <a:latin typeface="+mj-lt"/>
              </a:rPr>
              <a:t>Program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295" y="1471143"/>
            <a:ext cx="8915400" cy="4978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Safety </a:t>
            </a:r>
            <a:r>
              <a:rPr lang="en-US" sz="2400" b="1" dirty="0">
                <a:solidFill>
                  <a:srgbClr val="0070C0"/>
                </a:solidFill>
              </a:rPr>
              <a:t>Performance of Rechargeable Energy Storage Systems (RESS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  <a:p>
            <a:endParaRPr lang="en-US" sz="2000" b="1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b="1" dirty="0" smtClean="0"/>
              <a:t>Project Objectives: </a:t>
            </a:r>
          </a:p>
          <a:p>
            <a:pPr marL="576263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Develop Li-Ion RESS Safety Test Methods:</a:t>
            </a:r>
          </a:p>
          <a:p>
            <a:pPr marL="1143000" lvl="1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Vehicle level testing when </a:t>
            </a:r>
            <a:r>
              <a:rPr lang="en-US" sz="2000" dirty="0" smtClean="0">
                <a:solidFill>
                  <a:srgbClr val="002060"/>
                </a:solidFill>
              </a:rPr>
              <a:t>possible</a:t>
            </a:r>
          </a:p>
          <a:p>
            <a:pPr marL="1143000" lvl="1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Component </a:t>
            </a:r>
            <a:r>
              <a:rPr lang="en-US" sz="2000" dirty="0">
                <a:solidFill>
                  <a:srgbClr val="002060"/>
                </a:solidFill>
              </a:rPr>
              <a:t>level testing when </a:t>
            </a:r>
            <a:r>
              <a:rPr lang="en-US" sz="2000" dirty="0" smtClean="0">
                <a:solidFill>
                  <a:srgbClr val="002060"/>
                </a:solidFill>
              </a:rPr>
              <a:t>necessary</a:t>
            </a:r>
          </a:p>
          <a:p>
            <a:pPr marL="1143000" lvl="1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With and without loss of the control system</a:t>
            </a:r>
          </a:p>
          <a:p>
            <a:pPr marL="1143000" lvl="1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Identify </a:t>
            </a:r>
            <a:r>
              <a:rPr lang="en-US" sz="2000" dirty="0">
                <a:solidFill>
                  <a:srgbClr val="002060"/>
                </a:solidFill>
              </a:rPr>
              <a:t>and </a:t>
            </a:r>
            <a:r>
              <a:rPr lang="en-US" sz="2000" dirty="0" smtClean="0">
                <a:solidFill>
                  <a:srgbClr val="002060"/>
                </a:solidFill>
              </a:rPr>
              <a:t>Document:</a:t>
            </a:r>
          </a:p>
          <a:p>
            <a:pPr marL="1600200" lvl="2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Test Conditions</a:t>
            </a:r>
          </a:p>
          <a:p>
            <a:pPr marL="1600200" lvl="2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Boundary Limitations</a:t>
            </a:r>
          </a:p>
          <a:p>
            <a:pPr marL="1600200" lvl="2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Performance Criteria </a:t>
            </a:r>
          </a:p>
          <a:p>
            <a:pPr marL="576263" indent="-2286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Develop Performance Based Safety </a:t>
            </a:r>
            <a:r>
              <a:rPr lang="en-US" sz="2000" dirty="0" smtClean="0">
                <a:solidFill>
                  <a:srgbClr val="002060"/>
                </a:solidFill>
              </a:rPr>
              <a:t>Metrics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0520" y="2239963"/>
            <a:ext cx="2797175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article-page-main_ehow_images_a05_6k_8q_safest-cars-ever-made-800x8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12" name="Picture 11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13" name="Picture 12" descr="0a79280a15ce04c8a90d81b06c9c3f64-563x37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14" name="Picture 13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5" name="Picture 14" descr="tesla_crash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7" name="Picture 16" descr="zotye-ev-taxicab-on-fire-hangzhou-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8" name="Picture 17" descr="Cell-Stop-Sign-72-DPI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19" name="Picture 18" descr="Volvo_C30_Electric_Vehicle_-_Crash-test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20" name="Picture 19" descr="dummies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1" name="Picture 20" descr="Volt-Firefighter-Training-Detroit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22" name="Picture 21" descr="NHTSA symbol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3" name="Picture 22" descr="07-tundra-iihs-crash-test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712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2829" y="7726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SAE International RESS Research Program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330" y="1203577"/>
            <a:ext cx="843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2659254"/>
              </p:ext>
            </p:extLst>
          </p:nvPr>
        </p:nvGraphicFramePr>
        <p:xfrm>
          <a:off x="354330" y="1905000"/>
          <a:ext cx="8462010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4520580"/>
                <a:gridCol w="3941430"/>
              </a:tblGrid>
              <a:tr h="411480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RESS enclosure integrity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Electrical abuse &amp; short circuits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Electrical isolation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857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Thermal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Humidity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Altitude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Submergence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14300" algn="l"/>
                          <a:tab pos="4000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Single and multi-level failure modes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14300" algn="l"/>
                          <a:tab pos="4000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Charging states (including overcharge)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14300" algn="l"/>
                          <a:tab pos="4000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Capacities and operational states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14300" algn="l"/>
                          <a:tab pos="4000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Fire or flame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14300" algn="l"/>
                          <a:tab pos="4000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Thermal runaway or propagation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14300" algn="l"/>
                          <a:tab pos="2857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Corrosion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Storage  / shipping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Shock / drop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Mounting / retention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Vibration / fatigue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Impact / penetration / crush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Post crash environments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Vapor / venting / emissions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Leakage of hazardous substances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  <a:tab pos="11430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Explosion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Flow reversal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Aging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EMC/EMI and ESD effects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57150" algn="l"/>
                        </a:tabLst>
                      </a:pPr>
                      <a:r>
                        <a:rPr lang="en-US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Dielectric strength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18601" y="1357465"/>
            <a:ext cx="91221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Test scope and conditions will include consideration of the following but, are not limited to: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Picture 10" descr="article-page-main_ehow_images_a05_6k_8q_safest-cars-ever-made-800x8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12" name="Picture 11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13" name="Picture 12" descr="0a79280a15ce04c8a90d81b06c9c3f64-563x3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16" name="Picture 15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7" name="Picture 16" descr="tesla_crash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8" name="Picture 17" descr="wattstation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9" name="Picture 18" descr="zotye-ev-taxicab-on-fire-hangzhou-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20" name="Picture 19" descr="Cell-Stop-Sign-72-DPI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21" name="Picture 20" descr="Volvo_C30_Electric_Vehicle_-_Crash-tes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22" name="Picture 21" descr="dummies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3" name="Picture 22" descr="Volt-Firefighter-Training-Detroi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24" name="Picture 23" descr="NHTSA symbol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5" name="Picture 24" descr="07-tundra-iihs-crash-test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2464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3063" y="80885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SAE International RESS Research Program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330" y="1203577"/>
            <a:ext cx="843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54330" y="1270524"/>
            <a:ext cx="7924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RESS ancillary subsystem components to be considered for incorporation in the testing plan include: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619546177"/>
              </p:ext>
            </p:extLst>
          </p:nvPr>
        </p:nvGraphicFramePr>
        <p:xfrm>
          <a:off x="1371599" y="2209800"/>
          <a:ext cx="6269627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 descr="article-page-main_ehow_images_a05_6k_8q_safest-cars-ever-made-800x8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2400" y="228600"/>
            <a:ext cx="609600" cy="533400"/>
          </a:xfrm>
          <a:prstGeom prst="rect">
            <a:avLst/>
          </a:prstGeom>
        </p:spPr>
      </p:pic>
      <p:pic>
        <p:nvPicPr>
          <p:cNvPr id="11" name="Picture 10" descr="DMO7CCA9R67ZPCA21CSBJCAK77WAUCAU99CIBCA3T6FWSCAEXAAJWCA1CGROECAPZ74PDCABL24ACCAEOCG7WCAZWIFY2CA2FTD1LCATCWE0ICA95Q9FYCAGO0RS3CABB5HC3CAWGUSTBCA1FA76B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62000" y="228600"/>
            <a:ext cx="609600" cy="533400"/>
          </a:xfrm>
          <a:prstGeom prst="rect">
            <a:avLst/>
          </a:prstGeom>
        </p:spPr>
      </p:pic>
      <p:pic>
        <p:nvPicPr>
          <p:cNvPr id="12" name="Picture 11" descr="0a79280a15ce04c8a90d81b06c9c3f64-563x37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295400" y="228600"/>
            <a:ext cx="762000" cy="533400"/>
          </a:xfrm>
          <a:prstGeom prst="rect">
            <a:avLst/>
          </a:prstGeom>
        </p:spPr>
      </p:pic>
      <p:pic>
        <p:nvPicPr>
          <p:cNvPr id="14" name="Picture 13" descr="9ZE23CAZFG1YYCA3CY7MVCAZ8G8OMCABBDAL8CA95IRZWCA2QRAJWCAHAOS3HCAA7PAEYCARPLNEUCAPMHGATCAG24ZOTCA3Q77Q2CA15T5FLCA85XMM4CA6PCMQJCA7JHM20CABM2YLSCAL7MRRZ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981200" y="228600"/>
            <a:ext cx="685800" cy="533400"/>
          </a:xfrm>
          <a:prstGeom prst="rect">
            <a:avLst/>
          </a:prstGeom>
        </p:spPr>
      </p:pic>
      <p:pic>
        <p:nvPicPr>
          <p:cNvPr id="15" name="Picture 14" descr="tesla_crash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276600" y="228600"/>
            <a:ext cx="685800" cy="533400"/>
          </a:xfrm>
          <a:prstGeom prst="rect">
            <a:avLst/>
          </a:prstGeom>
        </p:spPr>
      </p:pic>
      <p:pic>
        <p:nvPicPr>
          <p:cNvPr id="16" name="Picture 15" descr="wattstation01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43400" y="228601"/>
            <a:ext cx="866775" cy="533400"/>
          </a:xfrm>
          <a:prstGeom prst="rect">
            <a:avLst/>
          </a:prstGeom>
        </p:spPr>
      </p:pic>
      <p:pic>
        <p:nvPicPr>
          <p:cNvPr id="17" name="Picture 16" descr="zotye-ev-taxicab-on-fire-hangzhou-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105400" y="228600"/>
            <a:ext cx="914400" cy="533400"/>
          </a:xfrm>
          <a:prstGeom prst="rect">
            <a:avLst/>
          </a:prstGeom>
        </p:spPr>
      </p:pic>
      <p:pic>
        <p:nvPicPr>
          <p:cNvPr id="19" name="Picture 18" descr="Cell-Stop-Sign-72-DPI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810000" y="228600"/>
            <a:ext cx="533400" cy="533400"/>
          </a:xfrm>
          <a:prstGeom prst="rect">
            <a:avLst/>
          </a:prstGeom>
        </p:spPr>
      </p:pic>
      <p:pic>
        <p:nvPicPr>
          <p:cNvPr id="20" name="Picture 19" descr="Volvo_C30_Electric_Vehicle_-_Crash-test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715000" y="228600"/>
            <a:ext cx="685800" cy="533400"/>
          </a:xfrm>
          <a:prstGeom prst="rect">
            <a:avLst/>
          </a:prstGeom>
        </p:spPr>
      </p:pic>
      <p:pic>
        <p:nvPicPr>
          <p:cNvPr id="21" name="Picture 20" descr="dummies.bmp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400800" y="228600"/>
            <a:ext cx="838200" cy="533400"/>
          </a:xfrm>
          <a:prstGeom prst="rect">
            <a:avLst/>
          </a:prstGeom>
        </p:spPr>
      </p:pic>
      <p:pic>
        <p:nvPicPr>
          <p:cNvPr id="22" name="Picture 21" descr="Volt-Firefighter-Training-Detroit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858000" y="228600"/>
            <a:ext cx="685800" cy="533400"/>
          </a:xfrm>
          <a:prstGeom prst="rect">
            <a:avLst/>
          </a:prstGeom>
        </p:spPr>
      </p:pic>
      <p:pic>
        <p:nvPicPr>
          <p:cNvPr id="23" name="Picture 22" descr="NHTSA symbol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7485706" y="145686"/>
            <a:ext cx="1495425" cy="762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24" name="Picture 23" descr="07-tundra-iihs-crash-test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590801" y="228601"/>
            <a:ext cx="6858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8973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330" y="818506"/>
            <a:ext cx="843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Project Timeline: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011" y="228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SAE International RESS Research Program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2996981" y="1230722"/>
            <a:ext cx="2705167" cy="711398"/>
            <a:chOff x="3214" y="715912"/>
            <a:chExt cx="2845593" cy="711398"/>
          </a:xfrm>
        </p:grpSpPr>
        <p:sp>
          <p:nvSpPr>
            <p:cNvPr id="61" name="Rounded Rectangle 60"/>
            <p:cNvSpPr/>
            <p:nvPr/>
          </p:nvSpPr>
          <p:spPr>
            <a:xfrm>
              <a:off x="3214" y="715912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b="1" dirty="0" smtClean="0"/>
                <a:t>Single Level Failure Mode</a:t>
              </a:r>
              <a:endParaRPr lang="en-US" b="1" dirty="0"/>
            </a:p>
          </p:txBody>
        </p:sp>
        <p:sp>
          <p:nvSpPr>
            <p:cNvPr id="62" name="Rounded Rectangle 4"/>
            <p:cNvSpPr/>
            <p:nvPr/>
          </p:nvSpPr>
          <p:spPr>
            <a:xfrm>
              <a:off x="24050" y="736748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22323" y="2191110"/>
            <a:ext cx="2705167" cy="711398"/>
            <a:chOff x="3214" y="1676300"/>
            <a:chExt cx="2845593" cy="711398"/>
          </a:xfrm>
        </p:grpSpPr>
        <p:sp>
          <p:nvSpPr>
            <p:cNvPr id="59" name="Rounded Rectangle 58"/>
            <p:cNvSpPr/>
            <p:nvPr/>
          </p:nvSpPr>
          <p:spPr>
            <a:xfrm>
              <a:off x="3214" y="1676300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en-US" sz="1600" b="1" dirty="0" smtClean="0">
                  <a:solidFill>
                    <a:srgbClr val="002060"/>
                  </a:solidFill>
                </a:rPr>
                <a:t>Phase 1 – Develop Test Procedures</a:t>
              </a:r>
              <a:endParaRPr lang="en-US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60" name="Rounded Rectangle 6"/>
            <p:cNvSpPr/>
            <p:nvPr/>
          </p:nvSpPr>
          <p:spPr>
            <a:xfrm>
              <a:off x="24050" y="1697136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kern="1200">
                <a:solidFill>
                  <a:srgbClr val="00206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22323" y="3151498"/>
            <a:ext cx="2705167" cy="711398"/>
            <a:chOff x="3214" y="2636688"/>
            <a:chExt cx="2845593" cy="711398"/>
          </a:xfrm>
        </p:grpSpPr>
        <p:sp>
          <p:nvSpPr>
            <p:cNvPr id="57" name="Rounded Rectangle 56"/>
            <p:cNvSpPr/>
            <p:nvPr/>
          </p:nvSpPr>
          <p:spPr>
            <a:xfrm>
              <a:off x="3214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en-US" sz="1600" b="1" dirty="0" smtClean="0">
                  <a:solidFill>
                    <a:srgbClr val="002060"/>
                  </a:solidFill>
                </a:rPr>
                <a:t>Phase 2 – Conduct Testing at OEM Labs</a:t>
              </a:r>
              <a:endParaRPr lang="en-US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58" name="Rounded Rectangle 8"/>
            <p:cNvSpPr/>
            <p:nvPr/>
          </p:nvSpPr>
          <p:spPr>
            <a:xfrm>
              <a:off x="24050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kern="1200">
                <a:solidFill>
                  <a:srgbClr val="00206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970747" y="1251558"/>
            <a:ext cx="2705167" cy="711398"/>
            <a:chOff x="3247191" y="715912"/>
            <a:chExt cx="2845593" cy="711398"/>
          </a:xfrm>
        </p:grpSpPr>
        <p:sp>
          <p:nvSpPr>
            <p:cNvPr id="55" name="Rounded Rectangle 54"/>
            <p:cNvSpPr/>
            <p:nvPr/>
          </p:nvSpPr>
          <p:spPr>
            <a:xfrm>
              <a:off x="3247191" y="715912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b="1" dirty="0" smtClean="0"/>
                <a:t>Dual Level Failure Mode</a:t>
              </a:r>
              <a:endParaRPr lang="en-US" b="1" dirty="0"/>
            </a:p>
          </p:txBody>
        </p:sp>
        <p:sp>
          <p:nvSpPr>
            <p:cNvPr id="56" name="Rounded Rectangle 10"/>
            <p:cNvSpPr/>
            <p:nvPr/>
          </p:nvSpPr>
          <p:spPr>
            <a:xfrm>
              <a:off x="3268027" y="736748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970747" y="2191110"/>
            <a:ext cx="2705167" cy="711398"/>
            <a:chOff x="3247191" y="1676300"/>
            <a:chExt cx="2845593" cy="711398"/>
          </a:xfrm>
        </p:grpSpPr>
        <p:sp>
          <p:nvSpPr>
            <p:cNvPr id="53" name="Rounded Rectangle 52"/>
            <p:cNvSpPr/>
            <p:nvPr/>
          </p:nvSpPr>
          <p:spPr>
            <a:xfrm>
              <a:off x="3247191" y="1676300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Rounded Rectangle 12"/>
            <p:cNvSpPr/>
            <p:nvPr/>
          </p:nvSpPr>
          <p:spPr>
            <a:xfrm>
              <a:off x="3268027" y="1697136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010406" y="3151498"/>
            <a:ext cx="2705167" cy="711398"/>
            <a:chOff x="3247191" y="2636688"/>
            <a:chExt cx="2845593" cy="711398"/>
          </a:xfrm>
        </p:grpSpPr>
        <p:sp>
          <p:nvSpPr>
            <p:cNvPr id="51" name="Rounded Rectangle 50"/>
            <p:cNvSpPr/>
            <p:nvPr/>
          </p:nvSpPr>
          <p:spPr>
            <a:xfrm>
              <a:off x="3247191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Rounded Rectangle 14"/>
            <p:cNvSpPr/>
            <p:nvPr/>
          </p:nvSpPr>
          <p:spPr>
            <a:xfrm>
              <a:off x="3268027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1438" y="4068364"/>
            <a:ext cx="2705167" cy="711398"/>
            <a:chOff x="3214" y="2636688"/>
            <a:chExt cx="2845593" cy="711398"/>
          </a:xfrm>
        </p:grpSpPr>
        <p:sp>
          <p:nvSpPr>
            <p:cNvPr id="64" name="Rounded Rectangle 63"/>
            <p:cNvSpPr/>
            <p:nvPr/>
          </p:nvSpPr>
          <p:spPr>
            <a:xfrm>
              <a:off x="3214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en-US" sz="1600" b="1" dirty="0" smtClean="0">
                  <a:solidFill>
                    <a:srgbClr val="002060"/>
                  </a:solidFill>
                </a:rPr>
                <a:t>Phase 3 – Refine Procedures &amp; Conduct Verification Tests</a:t>
              </a:r>
              <a:endParaRPr lang="en-US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65" name="Rounded Rectangle 8"/>
            <p:cNvSpPr/>
            <p:nvPr/>
          </p:nvSpPr>
          <p:spPr>
            <a:xfrm>
              <a:off x="24050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kern="1200">
                <a:solidFill>
                  <a:srgbClr val="002060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90598" y="4068364"/>
            <a:ext cx="2705167" cy="711398"/>
            <a:chOff x="3247191" y="2636688"/>
            <a:chExt cx="2845593" cy="711398"/>
          </a:xfrm>
        </p:grpSpPr>
        <p:sp>
          <p:nvSpPr>
            <p:cNvPr id="67" name="Rounded Rectangle 66"/>
            <p:cNvSpPr/>
            <p:nvPr/>
          </p:nvSpPr>
          <p:spPr>
            <a:xfrm>
              <a:off x="3247191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8" name="Rounded Rectangle 14"/>
            <p:cNvSpPr/>
            <p:nvPr/>
          </p:nvSpPr>
          <p:spPr>
            <a:xfrm>
              <a:off x="3268027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11437" y="4982764"/>
            <a:ext cx="2705167" cy="711398"/>
            <a:chOff x="3214" y="2636688"/>
            <a:chExt cx="2845593" cy="711398"/>
          </a:xfrm>
        </p:grpSpPr>
        <p:sp>
          <p:nvSpPr>
            <p:cNvPr id="70" name="Rounded Rectangle 69"/>
            <p:cNvSpPr/>
            <p:nvPr/>
          </p:nvSpPr>
          <p:spPr>
            <a:xfrm>
              <a:off x="3214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en-US" sz="1600" b="1" dirty="0" smtClean="0">
                  <a:solidFill>
                    <a:srgbClr val="002060"/>
                  </a:solidFill>
                </a:rPr>
                <a:t>Phase 4 – Final Refinement &amp; Documentation</a:t>
              </a:r>
              <a:endParaRPr lang="en-US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71" name="Rounded Rectangle 8"/>
            <p:cNvSpPr/>
            <p:nvPr/>
          </p:nvSpPr>
          <p:spPr>
            <a:xfrm>
              <a:off x="24050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kern="1200">
                <a:solidFill>
                  <a:srgbClr val="002060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990597" y="4982764"/>
            <a:ext cx="2705167" cy="711398"/>
            <a:chOff x="3247191" y="2636688"/>
            <a:chExt cx="2845593" cy="711398"/>
          </a:xfrm>
        </p:grpSpPr>
        <p:sp>
          <p:nvSpPr>
            <p:cNvPr id="73" name="Rounded Rectangle 72"/>
            <p:cNvSpPr/>
            <p:nvPr/>
          </p:nvSpPr>
          <p:spPr>
            <a:xfrm>
              <a:off x="3247191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4" name="Rounded Rectangle 14"/>
            <p:cNvSpPr/>
            <p:nvPr/>
          </p:nvSpPr>
          <p:spPr>
            <a:xfrm>
              <a:off x="3268027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016791" y="2191110"/>
            <a:ext cx="2705167" cy="711398"/>
            <a:chOff x="3247191" y="1676300"/>
            <a:chExt cx="2845593" cy="711398"/>
          </a:xfrm>
        </p:grpSpPr>
        <p:sp>
          <p:nvSpPr>
            <p:cNvPr id="76" name="Rounded Rectangle 75"/>
            <p:cNvSpPr/>
            <p:nvPr/>
          </p:nvSpPr>
          <p:spPr>
            <a:xfrm>
              <a:off x="3247191" y="1676300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7" name="Rounded Rectangle 12"/>
            <p:cNvSpPr/>
            <p:nvPr/>
          </p:nvSpPr>
          <p:spPr>
            <a:xfrm>
              <a:off x="3268027" y="1697136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056450" y="3151498"/>
            <a:ext cx="2705167" cy="711398"/>
            <a:chOff x="3247191" y="2636688"/>
            <a:chExt cx="2845593" cy="711398"/>
          </a:xfrm>
        </p:grpSpPr>
        <p:sp>
          <p:nvSpPr>
            <p:cNvPr id="79" name="Rounded Rectangle 78"/>
            <p:cNvSpPr/>
            <p:nvPr/>
          </p:nvSpPr>
          <p:spPr>
            <a:xfrm>
              <a:off x="3247191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0" name="Rounded Rectangle 14"/>
            <p:cNvSpPr/>
            <p:nvPr/>
          </p:nvSpPr>
          <p:spPr>
            <a:xfrm>
              <a:off x="3268027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058814" y="4047528"/>
            <a:ext cx="2705167" cy="711398"/>
            <a:chOff x="3247191" y="2636688"/>
            <a:chExt cx="2845593" cy="711398"/>
          </a:xfrm>
        </p:grpSpPr>
        <p:sp>
          <p:nvSpPr>
            <p:cNvPr id="82" name="Rounded Rectangle 81"/>
            <p:cNvSpPr/>
            <p:nvPr/>
          </p:nvSpPr>
          <p:spPr>
            <a:xfrm>
              <a:off x="3247191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3" name="Rounded Rectangle 14"/>
            <p:cNvSpPr/>
            <p:nvPr/>
          </p:nvSpPr>
          <p:spPr>
            <a:xfrm>
              <a:off x="3268027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036641" y="4982764"/>
            <a:ext cx="2705167" cy="711398"/>
            <a:chOff x="3247191" y="2636688"/>
            <a:chExt cx="2845593" cy="711398"/>
          </a:xfrm>
        </p:grpSpPr>
        <p:sp>
          <p:nvSpPr>
            <p:cNvPr id="85" name="Rounded Rectangle 84"/>
            <p:cNvSpPr/>
            <p:nvPr/>
          </p:nvSpPr>
          <p:spPr>
            <a:xfrm>
              <a:off x="3247191" y="2636688"/>
              <a:ext cx="2845593" cy="7113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6" name="Rounded Rectangle 14"/>
            <p:cNvSpPr/>
            <p:nvPr/>
          </p:nvSpPr>
          <p:spPr>
            <a:xfrm>
              <a:off x="3268027" y="2657524"/>
              <a:ext cx="2803921" cy="669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000" kern="1200"/>
            </a:p>
          </p:txBody>
        </p:sp>
      </p:grpSp>
      <p:sp>
        <p:nvSpPr>
          <p:cNvPr id="9" name="Rectangle 8"/>
          <p:cNvSpPr/>
          <p:nvPr/>
        </p:nvSpPr>
        <p:spPr>
          <a:xfrm>
            <a:off x="3056493" y="2381216"/>
            <a:ext cx="2589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Oct 01, 2012 – June, 30 2012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012326" y="2377532"/>
            <a:ext cx="2633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CC"/>
                </a:solidFill>
              </a:rPr>
              <a:t>July 01, 2012 – Nov 30, 2012</a:t>
            </a:r>
            <a:endParaRPr lang="en-US" sz="1400" b="1" dirty="0">
              <a:solidFill>
                <a:srgbClr val="0066CC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88747" y="3351959"/>
            <a:ext cx="2608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CC"/>
                </a:solidFill>
              </a:rPr>
              <a:t>July 01, 2012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0070C0"/>
                </a:solidFill>
              </a:rPr>
              <a:t>–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0066CC"/>
                </a:solidFill>
              </a:rPr>
              <a:t>Nov 30, 2012</a:t>
            </a:r>
            <a:endParaRPr lang="en-US" sz="1400" b="1" dirty="0">
              <a:solidFill>
                <a:srgbClr val="0066CC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005367" y="3357822"/>
            <a:ext cx="2696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Dec 01, 2012 – Mar 31, 2013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062697" y="4253853"/>
            <a:ext cx="2696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Oct 01, 2012 – Mar 31, 2013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81632" y="4220260"/>
            <a:ext cx="2696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Feb 01, 2013 – Jun 30, 2013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040525" y="5178202"/>
            <a:ext cx="2696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Apr 01, 2013 – Aug 31, 2013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990555" y="5166381"/>
            <a:ext cx="2696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Apr 01, 2013 – Aug 31, 2013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90877" y="5845335"/>
            <a:ext cx="2864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 Project Completion Sept. 30, 2013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2153581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0496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SAE International RESS Research Program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14" y="6449429"/>
            <a:ext cx="2350226" cy="254537"/>
          </a:xfrm>
          <a:prstGeom prst="rect">
            <a:avLst/>
          </a:prstGeom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352800" y="962711"/>
            <a:ext cx="5105400" cy="535531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mpd="sng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System FMEA Development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cs typeface="Times New Roman" pitchFamily="18" charset="0"/>
              </a:rPr>
              <a:t>Recognized Failure Modes</a:t>
            </a:r>
            <a:endParaRPr lang="en-US" b="1" dirty="0"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cs typeface="Times New Roman" pitchFamily="18" charset="0"/>
              </a:rPr>
              <a:t>Global Standards Review &amp; Gap Analysis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cs typeface="Times New Roman" pitchFamily="18" charset="0"/>
              </a:rPr>
              <a:t>Test Methodology Development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Test Standards Development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Test Assignment Matrix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cs typeface="Arial" pitchFamily="34" charset="0"/>
              </a:rPr>
              <a:t>Phase 2 – OEM Testing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720170" y="13716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5701569" y="38100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5720170" y="22098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5720170" y="30480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5701568" y="46482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" y="1333538"/>
            <a:ext cx="27451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Phase 1 Methodology - </a:t>
            </a:r>
            <a:r>
              <a:rPr lang="en-US" sz="2000" b="1" dirty="0">
                <a:solidFill>
                  <a:srgbClr val="002060"/>
                </a:solidFill>
              </a:rPr>
              <a:t>Draft, Preliminary Test </a:t>
            </a:r>
            <a:r>
              <a:rPr lang="en-US" sz="2000" b="1" dirty="0" smtClean="0">
                <a:solidFill>
                  <a:srgbClr val="002060"/>
                </a:solidFill>
              </a:rPr>
              <a:t>Procedures</a:t>
            </a:r>
            <a:r>
              <a:rPr lang="en-US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5701568" y="54102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3889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 bwMode="gray">
        <a:solidFill>
          <a:schemeClr val="accent4">
            <a:lumMod val="40000"/>
            <a:lumOff val="60000"/>
          </a:schemeClr>
        </a:solidFill>
        <a:ln w="12700">
          <a:solidFill>
            <a:schemeClr val="tx1"/>
          </a:solidFill>
          <a:round/>
          <a:headEnd/>
          <a:tailEnd/>
        </a:ln>
        <a:effectLst/>
      </a:spPr>
      <a:bodyPr wrap="none" anchor="ctr"/>
      <a:lstStyle>
        <a:defPPr algn="ctr">
          <a:defRPr b="1" dirty="0" smtClean="0">
            <a:solidFill>
              <a:schemeClr val="bg1"/>
            </a:solidFill>
            <a:latin typeface="Verdana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9BC202AF21904E8EC75545504885BC" ma:contentTypeVersion="7" ma:contentTypeDescription="Create a new document." ma:contentTypeScope="" ma:versionID="c40a87027d50b57abb7af162056a422c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1ef59569893d7dfccf2b9b18fd89cd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0" nillable="true" ma:displayName="E-Mail Sender" ma:hidden="true" ma:internalName="EmailSender">
      <xsd:simpleType>
        <xsd:restriction base="dms:Note"/>
      </xsd:simpleType>
    </xsd:element>
    <xsd:element name="EmailTo" ma:index="11" nillable="true" ma:displayName="E-Mail To" ma:hidden="true" ma:internalName="EmailTo">
      <xsd:simpleType>
        <xsd:restriction base="dms:Note"/>
      </xsd:simpleType>
    </xsd:element>
    <xsd:element name="EmailCc" ma:index="12" nillable="true" ma:displayName="E-Mail Cc" ma:hidden="true" ma:internalName="EmailCc">
      <xsd:simpleType>
        <xsd:restriction base="dms:Note"/>
      </xsd:simpleType>
    </xsd:element>
    <xsd:element name="EmailFrom" ma:index="13" nillable="true" ma:displayName="E-Mail From" ma:hidden="true" ma:internalName="EmailFrom">
      <xsd:simpleType>
        <xsd:restriction base="dms:Text"/>
      </xsd:simpleType>
    </xsd:element>
    <xsd:element name="EmailSubject" ma:index="14" nillable="true" ma:displayName="E-Mail Subject" ma:hidden="true" ma:internalName="EmailSubjec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74B73FA-2692-43F1-8CAA-692B4F3606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8D1520-349A-416F-A23E-E1C8AA15D0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0B8E156-E820-4465-A7ED-256C2975731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12405</TotalTime>
  <Words>1259</Words>
  <Application>Microsoft Office PowerPoint</Application>
  <PresentationFormat>On-screen Show (4:3)</PresentationFormat>
  <Paragraphs>245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NHTSA Office of Applied Vehicle Safety Research  Crashworthiness Division  Li-ion Based  Rechargeable Energy Storage System (RESS) Safety Research Programs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Ford RESS Research Program</vt:lpstr>
      <vt:lpstr>Slide 14</vt:lpstr>
      <vt:lpstr>Slide 15</vt:lpstr>
      <vt:lpstr>Cycling Testing to Evaluate Battery Health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Gorney, Phillip (NHTSA)</dc:creator>
  <cp:lastModifiedBy>turtle</cp:lastModifiedBy>
  <cp:revision>626</cp:revision>
  <dcterms:created xsi:type="dcterms:W3CDTF">2011-02-01T22:52:36Z</dcterms:created>
  <dcterms:modified xsi:type="dcterms:W3CDTF">2012-10-22T20:40:40Z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TC300061549990</vt:lpwstr>
  </property>
  <property fmtid="{D5CDD505-2E9C-101B-9397-08002B2CF9AE}" pid="3" name="ContentTypeId">
    <vt:lpwstr>0x0101001C9BC202AF21904E8EC75545504885BC</vt:lpwstr>
  </property>
</Properties>
</file>