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1"/>
  </p:notesMasterIdLst>
  <p:handoutMasterIdLst>
    <p:handoutMasterId r:id="rId12"/>
  </p:handoutMasterIdLst>
  <p:sldIdLst>
    <p:sldId id="259" r:id="rId5"/>
    <p:sldId id="303" r:id="rId6"/>
    <p:sldId id="300" r:id="rId7"/>
    <p:sldId id="301" r:id="rId8"/>
    <p:sldId id="304" r:id="rId9"/>
    <p:sldId id="291" r:id="rId10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M Sans Regular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074" y="-468"/>
      </p:cViewPr>
      <p:guideLst>
        <p:guide orient="horz" pos="3545"/>
        <p:guide orient="horz" pos="624"/>
        <p:guide orient="horz" pos="775"/>
        <p:guide pos="720"/>
        <p:guide pos="1898"/>
        <p:guide pos="432"/>
        <p:guide pos="5471"/>
        <p:guide pos="3101"/>
        <p:guide pos="4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6981E83-C870-4B5C-96B0-BE78388D18E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316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CCE827B3-1CBB-4806-945B-06D94C9221E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9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3402FD17-1CA0-403F-8579-A64C66298605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867400"/>
            <a:ext cx="9144000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611188" y="1133475"/>
            <a:ext cx="7772400" cy="854075"/>
          </a:xfrm>
        </p:spPr>
        <p:txBody>
          <a:bodyPr tIns="91440">
            <a:spAutoFit/>
          </a:bodyPr>
          <a:lstStyle>
            <a:lvl1pPr>
              <a:defRPr sz="44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11188" y="3138488"/>
            <a:ext cx="4648200" cy="488950"/>
          </a:xfrm>
        </p:spPr>
        <p:txBody>
          <a:bodyPr>
            <a:spAutoFit/>
          </a:bodyPr>
          <a:lstStyle>
            <a:lvl1pPr>
              <a:defRPr i="1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14424-AEEE-4223-9371-FD4AE7DE8A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62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94463" y="6324600"/>
            <a:ext cx="4577938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B0F65-83B4-44D9-9321-B2DC6CE47CD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124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34949-EC70-429E-B2B8-3DE8589BD56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37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gray">
          <a:xfrm>
            <a:off x="0" y="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3190" y="6324600"/>
            <a:ext cx="54092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324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E338D52-2C08-4960-95C7-98419B37CAD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5867400"/>
            <a:ext cx="9144000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6050"/>
            <a:ext cx="80010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1413" y="1231900"/>
            <a:ext cx="7545387" cy="438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9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GM Sans Regular" pitchFamily="2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285750" algn="l" rtl="0" eaLnBrk="0" fontAlgn="base" hangingPunct="0">
        <a:spcBef>
          <a:spcPct val="50000"/>
        </a:spcBef>
        <a:spcAft>
          <a:spcPct val="0"/>
        </a:spcAft>
        <a:buSzPct val="150000"/>
        <a:buChar char="•"/>
        <a:defRPr sz="2000">
          <a:solidFill>
            <a:schemeClr val="tx1"/>
          </a:solidFill>
          <a:latin typeface="+mn-lt"/>
        </a:defRPr>
      </a:lvl2pPr>
      <a:lvl3pPr marL="7429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0858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14287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18859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3431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28003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257550" indent="-228600" algn="l" rtl="0" eaLnBrk="0" fontAlgn="base" hangingPunct="0"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11188" y="3694113"/>
            <a:ext cx="35163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r>
              <a:rPr lang="en-US" altLang="en-US" sz="2000" dirty="0" smtClean="0"/>
              <a:t>Volker </a:t>
            </a:r>
            <a:r>
              <a:rPr lang="en-US" altLang="en-US" sz="2000" dirty="0" err="1" smtClean="0"/>
              <a:t>Rothe</a:t>
            </a:r>
            <a:r>
              <a:rPr lang="en-US" altLang="en-US" sz="2000" dirty="0" smtClean="0"/>
              <a:t>, OICA</a:t>
            </a:r>
          </a:p>
          <a:p>
            <a:r>
              <a:rPr lang="en-US" altLang="en-US" sz="2000" dirty="0" smtClean="0"/>
              <a:t>October 23, 2012</a:t>
            </a:r>
            <a:endParaRPr lang="en-US" altLang="en-US" sz="2000" dirty="0"/>
          </a:p>
        </p:txBody>
      </p:sp>
      <p:sp>
        <p:nvSpPr>
          <p:cNvPr id="3079" name="Text Box 5"/>
          <p:cNvSpPr>
            <a:spLocks noGrp="1" noChangeArrowheads="1"/>
          </p:cNvSpPr>
          <p:nvPr>
            <p:ph type="ctrTitle"/>
          </p:nvPr>
        </p:nvSpPr>
        <p:spPr>
          <a:xfrm>
            <a:off x="611188" y="1133475"/>
            <a:ext cx="7772400" cy="1908215"/>
          </a:xfrm>
          <a:noFill/>
        </p:spPr>
        <p:txBody>
          <a:bodyPr/>
          <a:lstStyle/>
          <a:p>
            <a:pPr algn="ctr">
              <a:tabLst>
                <a:tab pos="3949700" algn="l"/>
              </a:tabLst>
            </a:pPr>
            <a:r>
              <a:rPr lang="en-US" altLang="en-US" sz="2800" dirty="0" smtClean="0"/>
              <a:t>Draft Global Technical Regulation</a:t>
            </a:r>
            <a:br>
              <a:rPr lang="en-US" altLang="en-US" sz="2800" dirty="0" smtClean="0"/>
            </a:br>
            <a:r>
              <a:rPr lang="en-US" altLang="en-US" sz="2800" dirty="0" smtClean="0"/>
              <a:t>Electric Vehicle Safety</a:t>
            </a:r>
            <a:br>
              <a:rPr lang="en-US" altLang="en-US" sz="2800" dirty="0" smtClean="0"/>
            </a:b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 smtClean="0"/>
              <a:t>Outline of the OICA </a:t>
            </a:r>
            <a:r>
              <a:rPr lang="en-US" altLang="en-US" sz="2800" dirty="0" smtClean="0"/>
              <a:t>proposal</a:t>
            </a:r>
          </a:p>
        </p:txBody>
      </p:sp>
      <p:pic>
        <p:nvPicPr>
          <p:cNvPr id="4" name="Picture 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69" y="3475407"/>
            <a:ext cx="1702398" cy="114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3DF4B36C-2FDA-4896-9D6A-4D7B00643918}" type="slidenum">
              <a:rPr lang="en-US" altLang="en-US" smtClean="0">
                <a:solidFill>
                  <a:schemeClr val="bg1"/>
                </a:solidFill>
              </a:rPr>
              <a:pPr/>
              <a:t>2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draft GTR</a:t>
            </a:r>
            <a:br>
              <a:rPr lang="en-GB" dirty="0" smtClean="0"/>
            </a:br>
            <a:endParaRPr lang="en-GB" sz="2000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8135" y="1136897"/>
            <a:ext cx="8318665" cy="4693887"/>
          </a:xfrm>
        </p:spPr>
        <p:txBody>
          <a:bodyPr/>
          <a:lstStyle/>
          <a:p>
            <a:pPr lvl="1"/>
            <a:r>
              <a:rPr lang="en-US" dirty="0" smtClean="0">
                <a:cs typeface="Arial" charset="0"/>
              </a:rPr>
              <a:t>Applies </a:t>
            </a:r>
            <a:r>
              <a:rPr lang="en-US" dirty="0">
                <a:cs typeface="Arial" charset="0"/>
              </a:rPr>
              <a:t>to </a:t>
            </a:r>
            <a:r>
              <a:rPr lang="en-US" dirty="0" smtClean="0">
                <a:cs typeface="Arial" charset="0"/>
              </a:rPr>
              <a:t>vehicles </a:t>
            </a:r>
            <a:r>
              <a:rPr lang="en-US" dirty="0">
                <a:cs typeface="Arial" charset="0"/>
              </a:rPr>
              <a:t>of Category 1-1 and 1-2, with a gross vehicle mass (GVM) of 4,536 kilograms or </a:t>
            </a:r>
            <a:r>
              <a:rPr lang="en-US" dirty="0" smtClean="0">
                <a:cs typeface="Arial" charset="0"/>
              </a:rPr>
              <a:t>less</a:t>
            </a:r>
          </a:p>
          <a:p>
            <a:pPr lvl="2"/>
            <a:r>
              <a:rPr lang="de-DE" dirty="0" err="1" smtClean="0">
                <a:cs typeface="Arial" charset="0"/>
              </a:rPr>
              <a:t>Category</a:t>
            </a:r>
            <a:r>
              <a:rPr lang="de-DE" dirty="0" smtClean="0">
                <a:cs typeface="Arial" charset="0"/>
              </a:rPr>
              <a:t> 1-1 </a:t>
            </a:r>
            <a:r>
              <a:rPr lang="de-DE" dirty="0" err="1" smtClean="0">
                <a:cs typeface="Arial" charset="0"/>
              </a:rPr>
              <a:t>means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vehicles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with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four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or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more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wheels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designed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primarily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for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the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carriage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of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persons</a:t>
            </a:r>
            <a:r>
              <a:rPr lang="de-DE" dirty="0" smtClean="0">
                <a:cs typeface="Arial" charset="0"/>
              </a:rPr>
              <a:t> (</a:t>
            </a:r>
            <a:r>
              <a:rPr lang="de-DE" b="1" dirty="0" smtClean="0">
                <a:cs typeface="Arial" charset="0"/>
              </a:rPr>
              <a:t>not</a:t>
            </a:r>
            <a:r>
              <a:rPr lang="de-DE" dirty="0" smtClean="0">
                <a:cs typeface="Arial" charset="0"/>
              </a:rPr>
              <a:t> </a:t>
            </a:r>
            <a:r>
              <a:rPr lang="de-DE" b="1" dirty="0" err="1" smtClean="0">
                <a:cs typeface="Arial" charset="0"/>
              </a:rPr>
              <a:t>more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than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eight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seats</a:t>
            </a:r>
            <a:r>
              <a:rPr lang="de-DE" dirty="0" smtClean="0">
                <a:cs typeface="Arial" charset="0"/>
              </a:rPr>
              <a:t> plus </a:t>
            </a:r>
            <a:r>
              <a:rPr lang="de-DE" dirty="0" err="1" smtClean="0">
                <a:cs typeface="Arial" charset="0"/>
              </a:rPr>
              <a:t>driver´s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 smtClean="0">
                <a:cs typeface="Arial" charset="0"/>
              </a:rPr>
              <a:t>seat</a:t>
            </a:r>
            <a:r>
              <a:rPr lang="de-DE" dirty="0" smtClean="0">
                <a:cs typeface="Arial" charset="0"/>
              </a:rPr>
              <a:t>)</a:t>
            </a:r>
          </a:p>
          <a:p>
            <a:pPr lvl="2"/>
            <a:r>
              <a:rPr lang="de-DE" dirty="0" smtClean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Category</a:t>
            </a:r>
            <a:r>
              <a:rPr lang="de-DE" dirty="0">
                <a:cs typeface="Arial" charset="0"/>
              </a:rPr>
              <a:t> </a:t>
            </a:r>
            <a:r>
              <a:rPr lang="de-DE" dirty="0" smtClean="0">
                <a:cs typeface="Arial" charset="0"/>
              </a:rPr>
              <a:t>1-2 </a:t>
            </a:r>
            <a:r>
              <a:rPr lang="de-DE" dirty="0" err="1">
                <a:cs typeface="Arial" charset="0"/>
              </a:rPr>
              <a:t>means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vehicles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with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four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or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more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wheels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designed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primarily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for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the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carriage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of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persons</a:t>
            </a:r>
            <a:r>
              <a:rPr lang="de-DE" dirty="0">
                <a:cs typeface="Arial" charset="0"/>
              </a:rPr>
              <a:t> </a:t>
            </a:r>
            <a:r>
              <a:rPr lang="de-DE" dirty="0" smtClean="0">
                <a:cs typeface="Arial" charset="0"/>
              </a:rPr>
              <a:t>(</a:t>
            </a:r>
            <a:r>
              <a:rPr lang="de-DE" b="1" dirty="0" err="1" smtClean="0">
                <a:cs typeface="Arial" charset="0"/>
              </a:rPr>
              <a:t>more</a:t>
            </a:r>
            <a:r>
              <a:rPr lang="de-DE" dirty="0" smtClean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than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eight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seats</a:t>
            </a:r>
            <a:r>
              <a:rPr lang="de-DE" dirty="0">
                <a:cs typeface="Arial" charset="0"/>
              </a:rPr>
              <a:t> plus </a:t>
            </a:r>
            <a:r>
              <a:rPr lang="de-DE" dirty="0" err="1">
                <a:cs typeface="Arial" charset="0"/>
              </a:rPr>
              <a:t>driver´s</a:t>
            </a:r>
            <a:r>
              <a:rPr lang="de-DE" dirty="0">
                <a:cs typeface="Arial" charset="0"/>
              </a:rPr>
              <a:t> </a:t>
            </a:r>
            <a:r>
              <a:rPr lang="de-DE" dirty="0" err="1">
                <a:cs typeface="Arial" charset="0"/>
              </a:rPr>
              <a:t>seat</a:t>
            </a:r>
            <a:r>
              <a:rPr lang="de-DE" dirty="0" smtClean="0">
                <a:cs typeface="Arial" charset="0"/>
              </a:rPr>
              <a:t>)</a:t>
            </a:r>
            <a:endParaRPr lang="en-US" dirty="0" smtClean="0">
              <a:cs typeface="Arial" charset="0"/>
            </a:endParaRPr>
          </a:p>
          <a:p>
            <a:pPr lvl="1"/>
            <a:r>
              <a:rPr lang="en-US" dirty="0" smtClean="0"/>
              <a:t>Applies to vehicles equipped </a:t>
            </a:r>
            <a:r>
              <a:rPr lang="en-US" dirty="0"/>
              <a:t>with electric power train containing high voltage </a:t>
            </a:r>
            <a:r>
              <a:rPr lang="en-US" dirty="0" smtClean="0"/>
              <a:t>bus</a:t>
            </a:r>
          </a:p>
          <a:p>
            <a:pPr lvl="1"/>
            <a:r>
              <a:rPr lang="en-US" dirty="0" smtClean="0"/>
              <a:t>Vehicles </a:t>
            </a:r>
            <a:r>
              <a:rPr lang="en-US" dirty="0"/>
              <a:t>permanently connected to the </a:t>
            </a:r>
            <a:r>
              <a:rPr lang="en-US" dirty="0" smtClean="0"/>
              <a:t>grid are excluded</a:t>
            </a:r>
          </a:p>
          <a:p>
            <a:pPr lvl="1"/>
            <a:r>
              <a:rPr lang="en-US" dirty="0" smtClean="0"/>
              <a:t>Vehicles whose </a:t>
            </a:r>
            <a:r>
              <a:rPr lang="en-US" dirty="0"/>
              <a:t>unladed mass is not more than 400 </a:t>
            </a:r>
            <a:r>
              <a:rPr lang="en-US" dirty="0" smtClean="0"/>
              <a:t>kg and </a:t>
            </a:r>
            <a:r>
              <a:rPr lang="en-US" dirty="0"/>
              <a:t>whose maximum continuous rated power </a:t>
            </a:r>
            <a:r>
              <a:rPr lang="en-US" dirty="0" smtClean="0"/>
              <a:t>is below 15 kW are excluded</a:t>
            </a:r>
            <a:endParaRPr lang="en-US" dirty="0" smtClean="0">
              <a:cs typeface="Arial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25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65053822-875A-4DAE-8C7B-F7C55D7E8851}" type="slidenum">
              <a:rPr lang="en-US" altLang="en-US" smtClean="0">
                <a:solidFill>
                  <a:schemeClr val="bg1"/>
                </a:solidFill>
              </a:rPr>
              <a:pPr/>
              <a:t>3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Content of the draft GTR</a:t>
            </a:r>
            <a:endParaRPr lang="en-GB" sz="2000" dirty="0" smtClean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049" y="641268"/>
            <a:ext cx="8648700" cy="5189515"/>
          </a:xfrm>
        </p:spPr>
        <p:txBody>
          <a:bodyPr/>
          <a:lstStyle/>
          <a:p>
            <a:pPr marL="114300" lvl="1" indent="0">
              <a:spcBef>
                <a:spcPct val="25000"/>
              </a:spcBef>
              <a:buFontTx/>
              <a:buNone/>
              <a:defRPr/>
            </a:pPr>
            <a:r>
              <a:rPr lang="en-US" b="1" dirty="0" smtClean="0"/>
              <a:t>In use Requirements:</a:t>
            </a:r>
            <a:br>
              <a:rPr lang="en-US" b="1" dirty="0" smtClean="0"/>
            </a:br>
            <a:r>
              <a:rPr lang="en-US" b="1" dirty="0" smtClean="0"/>
              <a:t> </a:t>
            </a:r>
            <a:endParaRPr lang="en-US" b="1" dirty="0"/>
          </a:p>
          <a:p>
            <a:pPr lvl="1">
              <a:spcBef>
                <a:spcPct val="25000"/>
              </a:spcBef>
              <a:defRPr/>
            </a:pPr>
            <a:r>
              <a:rPr lang="en-US" dirty="0"/>
              <a:t>Protection against </a:t>
            </a:r>
            <a:r>
              <a:rPr lang="en-US" dirty="0" smtClean="0"/>
              <a:t>Electric </a:t>
            </a:r>
            <a:r>
              <a:rPr lang="en-US" dirty="0"/>
              <a:t>S</a:t>
            </a:r>
            <a:r>
              <a:rPr lang="en-US" dirty="0" smtClean="0"/>
              <a:t>hock:</a:t>
            </a:r>
          </a:p>
          <a:p>
            <a:pPr lvl="2">
              <a:defRPr/>
            </a:pPr>
            <a:r>
              <a:rPr lang="en-US" dirty="0" smtClean="0"/>
              <a:t>Electrical </a:t>
            </a:r>
            <a:r>
              <a:rPr lang="en-US" dirty="0"/>
              <a:t>P</a:t>
            </a:r>
            <a:r>
              <a:rPr lang="en-US" dirty="0" smtClean="0"/>
              <a:t>rotection </a:t>
            </a:r>
            <a:r>
              <a:rPr lang="en-US" dirty="0"/>
              <a:t>B</a:t>
            </a:r>
            <a:r>
              <a:rPr lang="en-US" dirty="0" smtClean="0"/>
              <a:t>arriers, Insulation, Marking</a:t>
            </a:r>
          </a:p>
          <a:p>
            <a:pPr lvl="2">
              <a:defRPr/>
            </a:pPr>
            <a:r>
              <a:rPr lang="de-DE" dirty="0" smtClean="0"/>
              <a:t>Isolation </a:t>
            </a:r>
            <a:r>
              <a:rPr lang="de-DE" dirty="0"/>
              <a:t>R</a:t>
            </a:r>
            <a:r>
              <a:rPr lang="de-DE" dirty="0" smtClean="0"/>
              <a:t>esistance, Potential </a:t>
            </a:r>
            <a:r>
              <a:rPr lang="de-DE" dirty="0" err="1" smtClean="0"/>
              <a:t>Equalization</a:t>
            </a:r>
            <a:endParaRPr lang="de-DE" dirty="0" smtClean="0"/>
          </a:p>
          <a:p>
            <a:pPr lvl="1">
              <a:defRPr/>
            </a:pPr>
            <a:r>
              <a:rPr lang="de-DE" dirty="0" err="1" smtClean="0"/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Safety</a:t>
            </a:r>
            <a:endParaRPr lang="de-DE" dirty="0" smtClean="0"/>
          </a:p>
          <a:p>
            <a:pPr lvl="2">
              <a:defRPr/>
            </a:pPr>
            <a:r>
              <a:rPr lang="de-DE" dirty="0" err="1" smtClean="0"/>
              <a:t>Indication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/>
              <a:t>D</a:t>
            </a:r>
            <a:r>
              <a:rPr lang="de-DE" dirty="0" err="1" smtClean="0"/>
              <a:t>riving</a:t>
            </a:r>
            <a:r>
              <a:rPr lang="de-DE" dirty="0" smtClean="0"/>
              <a:t> </a:t>
            </a:r>
            <a:r>
              <a:rPr lang="de-DE" dirty="0" err="1"/>
              <a:t>P</a:t>
            </a:r>
            <a:r>
              <a:rPr lang="de-DE" dirty="0" err="1" smtClean="0"/>
              <a:t>ossible</a:t>
            </a:r>
            <a:r>
              <a:rPr lang="de-DE" dirty="0" smtClean="0"/>
              <a:t>“ Mode</a:t>
            </a:r>
          </a:p>
          <a:p>
            <a:pPr lvl="2">
              <a:defRPr/>
            </a:pPr>
            <a:r>
              <a:rPr lang="de-DE" dirty="0" err="1" smtClean="0"/>
              <a:t>Prevent</a:t>
            </a:r>
            <a:r>
              <a:rPr lang="de-DE" dirty="0" smtClean="0"/>
              <a:t> </a:t>
            </a:r>
            <a:r>
              <a:rPr lang="de-DE" dirty="0" err="1" smtClean="0"/>
              <a:t>Vehicle</a:t>
            </a:r>
            <a:r>
              <a:rPr lang="de-DE" dirty="0" smtClean="0"/>
              <a:t> Movement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Charging</a:t>
            </a:r>
            <a:endParaRPr lang="de-DE" dirty="0" smtClean="0"/>
          </a:p>
          <a:p>
            <a:pPr lvl="1">
              <a:defRPr/>
            </a:pPr>
            <a:r>
              <a:rPr lang="de-DE" dirty="0" smtClean="0"/>
              <a:t>REESS</a:t>
            </a:r>
          </a:p>
          <a:p>
            <a:pPr marL="685800" lvl="2">
              <a:buFont typeface="Arial" pitchFamily="34" charset="0"/>
              <a:buChar char="•"/>
            </a:pPr>
            <a:r>
              <a:rPr lang="en-US" altLang="en-US" dirty="0" smtClean="0"/>
              <a:t>Thermal Shock and Cycling, Vibration, Mechanical Impact</a:t>
            </a:r>
          </a:p>
          <a:p>
            <a:pPr marL="685800" lvl="2">
              <a:buFont typeface="Arial" pitchFamily="34" charset="0"/>
              <a:buChar char="•"/>
            </a:pPr>
            <a:r>
              <a:rPr lang="en-US" altLang="en-US" dirty="0" smtClean="0"/>
              <a:t>Fire Resistance, Over-Temperature </a:t>
            </a:r>
            <a:r>
              <a:rPr lang="en-US" altLang="en-US" dirty="0"/>
              <a:t>P</a:t>
            </a:r>
            <a:r>
              <a:rPr lang="en-US" altLang="en-US" dirty="0" smtClean="0"/>
              <a:t>rotection </a:t>
            </a:r>
          </a:p>
          <a:p>
            <a:pPr marL="685800" lvl="2">
              <a:buFont typeface="Arial" pitchFamily="34" charset="0"/>
              <a:buChar char="•"/>
            </a:pPr>
            <a:r>
              <a:rPr lang="en-US" altLang="en-US" dirty="0" smtClean="0"/>
              <a:t>External Short </a:t>
            </a:r>
            <a:r>
              <a:rPr lang="en-US" altLang="en-US" dirty="0"/>
              <a:t>C</a:t>
            </a:r>
            <a:r>
              <a:rPr lang="en-US" altLang="en-US" dirty="0" smtClean="0"/>
              <a:t>ircuit </a:t>
            </a:r>
            <a:r>
              <a:rPr lang="en-US" altLang="en-US" dirty="0"/>
              <a:t>P</a:t>
            </a:r>
            <a:r>
              <a:rPr lang="en-US" altLang="en-US" dirty="0" smtClean="0"/>
              <a:t>rotection</a:t>
            </a:r>
          </a:p>
          <a:p>
            <a:pPr marL="685800" lvl="2">
              <a:buFont typeface="Arial" pitchFamily="34" charset="0"/>
              <a:buChar char="•"/>
            </a:pPr>
            <a:r>
              <a:rPr lang="en-US" altLang="en-US" dirty="0" smtClean="0"/>
              <a:t>Overcharge Protection, Over-Discharge Protection</a:t>
            </a:r>
            <a:endParaRPr lang="en-GB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016" y="334593"/>
            <a:ext cx="1294410" cy="1213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13" y="1548102"/>
            <a:ext cx="1436417" cy="107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13" y="4313816"/>
            <a:ext cx="1463367" cy="136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4"/>
          <a:stretch/>
        </p:blipFill>
        <p:spPr>
          <a:xfrm>
            <a:off x="7560012" y="3063834"/>
            <a:ext cx="1436417" cy="872262"/>
          </a:xfrm>
          <a:prstGeom prst="rect">
            <a:avLst/>
          </a:prstGeom>
        </p:spPr>
      </p:pic>
      <p:sp>
        <p:nvSpPr>
          <p:cNvPr id="11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194463" y="6324600"/>
            <a:ext cx="4577938" cy="4572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781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65053822-875A-4DAE-8C7B-F7C55D7E8851}" type="slidenum">
              <a:rPr lang="en-US" altLang="en-US" smtClean="0">
                <a:solidFill>
                  <a:schemeClr val="bg1"/>
                </a:solidFill>
              </a:rPr>
              <a:pPr/>
              <a:t>4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Content of the </a:t>
            </a:r>
            <a:r>
              <a:rPr lang="en-GB" dirty="0" smtClean="0"/>
              <a:t>draft GTR</a:t>
            </a:r>
            <a:endParaRPr lang="en-GB" sz="2000" dirty="0" smtClean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049" y="1054924"/>
            <a:ext cx="8648700" cy="4775859"/>
          </a:xfrm>
        </p:spPr>
        <p:txBody>
          <a:bodyPr/>
          <a:lstStyle/>
          <a:p>
            <a:pPr marL="114300" lvl="1" indent="0">
              <a:spcBef>
                <a:spcPct val="25000"/>
              </a:spcBef>
              <a:buFontTx/>
              <a:buNone/>
              <a:defRPr/>
            </a:pPr>
            <a:r>
              <a:rPr lang="en-US" b="1" dirty="0" smtClean="0"/>
              <a:t>Post </a:t>
            </a:r>
            <a:r>
              <a:rPr lang="en-US" b="1" dirty="0"/>
              <a:t>C</a:t>
            </a:r>
            <a:r>
              <a:rPr lang="en-US" b="1" dirty="0" smtClean="0"/>
              <a:t>rash - Protection </a:t>
            </a:r>
            <a:r>
              <a:rPr lang="en-US" b="1" dirty="0"/>
              <a:t>against </a:t>
            </a:r>
            <a:r>
              <a:rPr lang="en-US" b="1" dirty="0" smtClean="0"/>
              <a:t>Electric Shock</a:t>
            </a:r>
          </a:p>
          <a:p>
            <a:pPr marL="114300" lvl="1" indent="0">
              <a:spcBef>
                <a:spcPct val="25000"/>
              </a:spcBef>
              <a:buFontTx/>
              <a:buNone/>
              <a:defRPr/>
            </a:pPr>
            <a:endParaRPr lang="en-US" b="1" dirty="0" smtClean="0"/>
          </a:p>
          <a:p>
            <a:pPr marL="114300" lvl="1" indent="0">
              <a:spcBef>
                <a:spcPct val="25000"/>
              </a:spcBef>
              <a:buFontTx/>
              <a:buNone/>
              <a:defRPr/>
            </a:pPr>
            <a:r>
              <a:rPr lang="en-US" dirty="0" smtClean="0"/>
              <a:t>At least one of the “Four </a:t>
            </a:r>
            <a:r>
              <a:rPr lang="en-US" dirty="0" err="1" smtClean="0"/>
              <a:t>Criterias</a:t>
            </a:r>
            <a:r>
              <a:rPr lang="en-US" dirty="0" smtClean="0"/>
              <a:t>” shall be met:</a:t>
            </a:r>
          </a:p>
          <a:p>
            <a:pPr lvl="2">
              <a:defRPr/>
            </a:pPr>
            <a:r>
              <a:rPr lang="de-DE" dirty="0" smtClean="0"/>
              <a:t>Absence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Voltage</a:t>
            </a:r>
            <a:r>
              <a:rPr lang="de-DE" dirty="0" smtClean="0"/>
              <a:t> (</a:t>
            </a:r>
            <a:r>
              <a:rPr lang="en-US" dirty="0"/>
              <a:t>30 VAC or 60 </a:t>
            </a:r>
            <a:r>
              <a:rPr lang="en-US" dirty="0" smtClean="0"/>
              <a:t>VDC)</a:t>
            </a:r>
            <a:endParaRPr lang="de-DE" dirty="0"/>
          </a:p>
          <a:p>
            <a:pPr lvl="2">
              <a:defRPr/>
            </a:pPr>
            <a:r>
              <a:rPr lang="de-DE" dirty="0" smtClean="0"/>
              <a:t>Low </a:t>
            </a:r>
            <a:r>
              <a:rPr lang="de-DE" dirty="0" err="1" smtClean="0"/>
              <a:t>Electrical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(0.2 Joules)</a:t>
            </a:r>
          </a:p>
          <a:p>
            <a:pPr lvl="2">
              <a:defRPr/>
            </a:pP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r>
              <a:rPr lang="de-DE" dirty="0" smtClean="0"/>
              <a:t>:</a:t>
            </a:r>
          </a:p>
          <a:p>
            <a:pPr lvl="3">
              <a:defRPr/>
            </a:pP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(IPXXB)</a:t>
            </a:r>
          </a:p>
          <a:p>
            <a:pPr lvl="3">
              <a:defRPr/>
            </a:pP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indirect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(potential </a:t>
            </a:r>
            <a:r>
              <a:rPr lang="de-DE" dirty="0" err="1" smtClean="0"/>
              <a:t>equalization</a:t>
            </a:r>
            <a:r>
              <a:rPr lang="de-DE" dirty="0" smtClean="0"/>
              <a:t> 0.1 </a:t>
            </a:r>
            <a:r>
              <a:rPr lang="el-GR" dirty="0" smtClean="0"/>
              <a:t>Ω</a:t>
            </a:r>
            <a:r>
              <a:rPr lang="de-DE" dirty="0" smtClean="0"/>
              <a:t>)</a:t>
            </a:r>
          </a:p>
          <a:p>
            <a:pPr lvl="2">
              <a:defRPr/>
            </a:pPr>
            <a:r>
              <a:rPr lang="de-DE" dirty="0" smtClean="0"/>
              <a:t>Isolation </a:t>
            </a:r>
            <a:r>
              <a:rPr lang="de-DE" dirty="0" err="1" smtClean="0"/>
              <a:t>resistance</a:t>
            </a:r>
            <a:endParaRPr lang="de-DE" dirty="0" smtClean="0"/>
          </a:p>
          <a:p>
            <a:pPr lvl="3">
              <a:defRPr/>
            </a:pPr>
            <a:r>
              <a:rPr lang="en-GB" dirty="0"/>
              <a:t>100 Ω/volt </a:t>
            </a:r>
            <a:r>
              <a:rPr lang="en-GB" dirty="0" smtClean="0"/>
              <a:t>for </a:t>
            </a:r>
            <a:r>
              <a:rPr lang="en-GB" dirty="0"/>
              <a:t>DC </a:t>
            </a:r>
            <a:r>
              <a:rPr lang="en-GB" dirty="0" smtClean="0"/>
              <a:t>buses</a:t>
            </a:r>
          </a:p>
          <a:p>
            <a:pPr lvl="3">
              <a:defRPr/>
            </a:pPr>
            <a:r>
              <a:rPr lang="en-GB" dirty="0" smtClean="0"/>
              <a:t>500 </a:t>
            </a:r>
            <a:r>
              <a:rPr lang="en-GB" dirty="0"/>
              <a:t>Ω/volt </a:t>
            </a:r>
            <a:r>
              <a:rPr lang="en-GB" dirty="0" smtClean="0"/>
              <a:t>for AC buses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135" y="2887420"/>
            <a:ext cx="2206272" cy="81632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629" y="2050181"/>
            <a:ext cx="1795284" cy="73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974" y="3836012"/>
            <a:ext cx="1360594" cy="44249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419" y="4476998"/>
            <a:ext cx="2624420" cy="133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194463" y="6324600"/>
            <a:ext cx="4577938" cy="4572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5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65053822-875A-4DAE-8C7B-F7C55D7E8851}" type="slidenum">
              <a:rPr lang="en-US" altLang="en-US" smtClean="0">
                <a:solidFill>
                  <a:schemeClr val="bg1"/>
                </a:solidFill>
              </a:rPr>
              <a:pPr/>
              <a:t>5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Content of the </a:t>
            </a:r>
            <a:r>
              <a:rPr lang="en-GB" dirty="0" smtClean="0"/>
              <a:t>draft GTR</a:t>
            </a:r>
            <a:endParaRPr lang="en-GB" sz="2000" dirty="0" smtClean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049" y="1054924"/>
            <a:ext cx="8648700" cy="4775859"/>
          </a:xfrm>
        </p:spPr>
        <p:txBody>
          <a:bodyPr/>
          <a:lstStyle/>
          <a:p>
            <a:pPr marL="114300" lvl="1" indent="0">
              <a:spcBef>
                <a:spcPct val="25000"/>
              </a:spcBef>
              <a:buFontTx/>
              <a:buNone/>
              <a:defRPr/>
            </a:pPr>
            <a:r>
              <a:rPr lang="en-US" b="1" dirty="0" smtClean="0"/>
              <a:t>REESS Post Crash Requirements</a:t>
            </a:r>
            <a:endParaRPr lang="en-US" b="1" dirty="0"/>
          </a:p>
          <a:p>
            <a:pPr lvl="1">
              <a:spcBef>
                <a:spcPct val="25000"/>
              </a:spcBef>
              <a:defRPr/>
            </a:pPr>
            <a:r>
              <a:rPr lang="en-US" dirty="0" smtClean="0"/>
              <a:t>Electrolyte leakage:</a:t>
            </a:r>
          </a:p>
          <a:p>
            <a:pPr lvl="2">
              <a:defRPr/>
            </a:pPr>
            <a:r>
              <a:rPr lang="en-US" dirty="0" smtClean="0"/>
              <a:t>No electrolyte </a:t>
            </a:r>
            <a:r>
              <a:rPr lang="en-US" dirty="0"/>
              <a:t>leakage from </a:t>
            </a:r>
            <a:r>
              <a:rPr lang="en-US" dirty="0" smtClean="0"/>
              <a:t>REESS </a:t>
            </a:r>
            <a:r>
              <a:rPr lang="en-US" dirty="0"/>
              <a:t>into the passenger </a:t>
            </a:r>
            <a:r>
              <a:rPr lang="en-US" dirty="0" smtClean="0"/>
              <a:t>compartment</a:t>
            </a:r>
          </a:p>
          <a:p>
            <a:pPr lvl="2">
              <a:defRPr/>
            </a:pPr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more than 7 per cent by volume of the REESS electrolyte capacity spilled from the REESS to the outside of the passenger </a:t>
            </a:r>
            <a:r>
              <a:rPr lang="en-US" dirty="0" smtClean="0"/>
              <a:t>compartment</a:t>
            </a:r>
          </a:p>
          <a:p>
            <a:pPr lvl="1">
              <a:defRPr/>
            </a:pPr>
            <a:r>
              <a:rPr lang="de-DE" dirty="0" smtClean="0"/>
              <a:t>REESS Retention</a:t>
            </a:r>
          </a:p>
          <a:p>
            <a:pPr lvl="2">
              <a:defRPr/>
            </a:pPr>
            <a:r>
              <a:rPr lang="en-GB" dirty="0" smtClean="0"/>
              <a:t>REESS </a:t>
            </a:r>
            <a:r>
              <a:rPr lang="en-GB" dirty="0"/>
              <a:t>located inside the passenger compartment shall remain in the location in which they are </a:t>
            </a:r>
            <a:r>
              <a:rPr lang="en-GB" dirty="0" smtClean="0"/>
              <a:t>installed</a:t>
            </a:r>
          </a:p>
          <a:p>
            <a:pPr lvl="2">
              <a:defRPr/>
            </a:pPr>
            <a:r>
              <a:rPr lang="en-US" dirty="0" smtClean="0"/>
              <a:t>No REESS </a:t>
            </a:r>
            <a:r>
              <a:rPr lang="en-US" dirty="0"/>
              <a:t>that is located outside the passenger compartment </a:t>
            </a:r>
            <a:r>
              <a:rPr lang="en-US" dirty="0" smtClean="0"/>
              <a:t>shall </a:t>
            </a:r>
            <a:r>
              <a:rPr lang="en-US" dirty="0"/>
              <a:t>enter the passenger </a:t>
            </a:r>
            <a:r>
              <a:rPr lang="en-US" dirty="0" smtClean="0"/>
              <a:t>compartment</a:t>
            </a:r>
          </a:p>
          <a:p>
            <a:pPr lvl="1">
              <a:defRPr/>
            </a:pPr>
            <a:r>
              <a:rPr lang="en-US" dirty="0"/>
              <a:t>F</a:t>
            </a:r>
            <a:r>
              <a:rPr lang="en-US" dirty="0" smtClean="0"/>
              <a:t>ire hazard</a:t>
            </a:r>
          </a:p>
          <a:p>
            <a:pPr lvl="2">
              <a:defRPr/>
            </a:pPr>
            <a:r>
              <a:rPr lang="en-US" dirty="0" smtClean="0"/>
              <a:t>1 </a:t>
            </a:r>
            <a:r>
              <a:rPr lang="en-US" dirty="0"/>
              <a:t>hour after the crash test, t</a:t>
            </a:r>
            <a:r>
              <a:rPr lang="en-GB" dirty="0"/>
              <a:t>here shall be no </a:t>
            </a:r>
            <a:r>
              <a:rPr lang="en-GB" dirty="0" smtClean="0"/>
              <a:t>fire of </a:t>
            </a:r>
            <a:r>
              <a:rPr lang="en-GB" dirty="0"/>
              <a:t>the REESS</a:t>
            </a:r>
            <a:endParaRPr lang="en-US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194463" y="6324600"/>
            <a:ext cx="4577938" cy="4572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OICA Draft Global Technical Regulation - Electric Vehicle Safety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97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ußzeilenplatzhalter 1"/>
          <p:cNvSpPr>
            <a:spLocks noGrp="1"/>
          </p:cNvSpPr>
          <p:nvPr>
            <p:ph type="ftr" sz="quarter" idx="4294967295"/>
          </p:nvPr>
        </p:nvSpPr>
        <p:spPr>
          <a:xfrm>
            <a:off x="4876800" y="6324600"/>
            <a:ext cx="28956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r>
              <a:rPr lang="en-US" altLang="en-US" smtClean="0">
                <a:solidFill>
                  <a:schemeClr val="bg1"/>
                </a:solidFill>
              </a:rPr>
              <a:t>Global Technical Regulation - Electric Vehicle Safety</a:t>
            </a:r>
          </a:p>
        </p:txBody>
      </p:sp>
      <p:sp>
        <p:nvSpPr>
          <p:cNvPr id="11267" name="Foliennummernplatzhalt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fld id="{FF410EDF-7FE5-4BDC-9C40-AF028C3B7DB3}" type="slidenum">
              <a:rPr lang="en-US" altLang="en-US" smtClean="0">
                <a:solidFill>
                  <a:schemeClr val="bg1"/>
                </a:solidFill>
              </a:rPr>
              <a:pPr/>
              <a:t>6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grpSp>
        <p:nvGrpSpPr>
          <p:cNvPr id="11268" name="Group 2"/>
          <p:cNvGrpSpPr>
            <a:grpSpLocks/>
          </p:cNvGrpSpPr>
          <p:nvPr/>
        </p:nvGrpSpPr>
        <p:grpSpPr bwMode="auto">
          <a:xfrm>
            <a:off x="0" y="3352800"/>
            <a:ext cx="9144000" cy="3505200"/>
            <a:chOff x="0" y="2112"/>
            <a:chExt cx="5760" cy="2208"/>
          </a:xfrm>
        </p:grpSpPr>
        <p:sp>
          <p:nvSpPr>
            <p:cNvPr id="11271" name="Rectangle 3"/>
            <p:cNvSpPr>
              <a:spLocks noChangeArrowheads="1"/>
            </p:cNvSpPr>
            <p:nvPr/>
          </p:nvSpPr>
          <p:spPr bwMode="auto">
            <a:xfrm>
              <a:off x="0" y="2256"/>
              <a:ext cx="5760" cy="20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2" name="Rectangle 4"/>
            <p:cNvSpPr>
              <a:spLocks noChangeArrowheads="1"/>
            </p:cNvSpPr>
            <p:nvPr/>
          </p:nvSpPr>
          <p:spPr bwMode="auto">
            <a:xfrm>
              <a:off x="680" y="2765"/>
              <a:ext cx="40" cy="40"/>
            </a:xfrm>
            <a:prstGeom prst="rect">
              <a:avLst/>
            </a:prstGeom>
            <a:solidFill>
              <a:srgbClr val="FE000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Rectangle 6"/>
            <p:cNvSpPr>
              <a:spLocks noChangeArrowheads="1"/>
            </p:cNvSpPr>
            <p:nvPr/>
          </p:nvSpPr>
          <p:spPr bwMode="auto">
            <a:xfrm>
              <a:off x="0" y="2112"/>
              <a:ext cx="5760" cy="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Line 7"/>
            <p:cNvSpPr>
              <a:spLocks noChangeShapeType="1"/>
            </p:cNvSpPr>
            <p:nvPr/>
          </p:nvSpPr>
          <p:spPr bwMode="auto">
            <a:xfrm>
              <a:off x="714" y="2768"/>
              <a:ext cx="4884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1022350" y="4454525"/>
            <a:ext cx="6429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M Sans Regular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M Sans Regular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M Sans Regular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M Sans Regular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M Sans Regular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M Sans Regular" pitchFamily="2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i="1" dirty="0" smtClean="0"/>
              <a:t>OICA Draft</a:t>
            </a:r>
            <a:br>
              <a:rPr lang="en-US" altLang="en-US" sz="1600" i="1" dirty="0" smtClean="0"/>
            </a:br>
            <a:r>
              <a:rPr lang="en-US" altLang="en-US" sz="1600" i="1" dirty="0" smtClean="0"/>
              <a:t>Global Technical Regulation</a:t>
            </a:r>
            <a:br>
              <a:rPr lang="en-US" altLang="en-US" sz="1600" i="1" dirty="0" smtClean="0"/>
            </a:br>
            <a:r>
              <a:rPr lang="en-US" altLang="en-US" sz="1600" i="1" dirty="0" smtClean="0"/>
              <a:t>Electric Vehicle Safety</a:t>
            </a:r>
            <a:endParaRPr lang="en-US" altLang="en-US" sz="1600" i="1" dirty="0"/>
          </a:p>
        </p:txBody>
      </p:sp>
      <p:sp>
        <p:nvSpPr>
          <p:cNvPr id="2" name="Textfeld 1"/>
          <p:cNvSpPr txBox="1"/>
          <p:nvPr/>
        </p:nvSpPr>
        <p:spPr>
          <a:xfrm>
            <a:off x="3633850" y="1567543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Thank</a:t>
            </a:r>
            <a:r>
              <a:rPr lang="de-DE" b="1" dirty="0" smtClean="0"/>
              <a:t> </a:t>
            </a:r>
            <a:r>
              <a:rPr lang="de-DE" b="1" dirty="0" err="1" smtClean="0"/>
              <a:t>you</a:t>
            </a:r>
            <a:r>
              <a:rPr lang="de-DE" b="1" dirty="0" smtClean="0"/>
              <a:t> 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434B1"/>
      </a:dk2>
      <a:lt2>
        <a:srgbClr val="FE000C"/>
      </a:lt2>
      <a:accent1>
        <a:srgbClr val="86ADCE"/>
      </a:accent1>
      <a:accent2>
        <a:srgbClr val="9EBDD8"/>
      </a:accent2>
      <a:accent3>
        <a:srgbClr val="FFFFFF"/>
      </a:accent3>
      <a:accent4>
        <a:srgbClr val="000000"/>
      </a:accent4>
      <a:accent5>
        <a:srgbClr val="C3D3E3"/>
      </a:accent5>
      <a:accent6>
        <a:srgbClr val="8FABC4"/>
      </a:accent6>
      <a:hlink>
        <a:srgbClr val="C9DBE9"/>
      </a:hlink>
      <a:folHlink>
        <a:srgbClr val="C6CACC"/>
      </a:folHlink>
    </a:clrScheme>
    <a:fontScheme name="Default Design">
      <a:majorFont>
        <a:latin typeface="GM Sans Regular"/>
        <a:ea typeface=""/>
        <a:cs typeface=""/>
      </a:majorFont>
      <a:minorFont>
        <a:latin typeface="GM Sans 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M Sans Regular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434B1"/>
        </a:dk2>
        <a:lt2>
          <a:srgbClr val="FE000C"/>
        </a:lt2>
        <a:accent1>
          <a:srgbClr val="86ADCE"/>
        </a:accent1>
        <a:accent2>
          <a:srgbClr val="9EBDD8"/>
        </a:accent2>
        <a:accent3>
          <a:srgbClr val="FFFFFF"/>
        </a:accent3>
        <a:accent4>
          <a:srgbClr val="000000"/>
        </a:accent4>
        <a:accent5>
          <a:srgbClr val="C3D3E3"/>
        </a:accent5>
        <a:accent6>
          <a:srgbClr val="8FABC4"/>
        </a:accent6>
        <a:hlink>
          <a:srgbClr val="C9DBE9"/>
        </a:hlink>
        <a:folHlink>
          <a:srgbClr val="C6CA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434B1"/>
        </a:dk2>
        <a:lt2>
          <a:srgbClr val="FE000C"/>
        </a:lt2>
        <a:accent1>
          <a:srgbClr val="FE9E35"/>
        </a:accent1>
        <a:accent2>
          <a:srgbClr val="FFC072"/>
        </a:accent2>
        <a:accent3>
          <a:srgbClr val="FFFFFF"/>
        </a:accent3>
        <a:accent4>
          <a:srgbClr val="000000"/>
        </a:accent4>
        <a:accent5>
          <a:srgbClr val="FECCAE"/>
        </a:accent5>
        <a:accent6>
          <a:srgbClr val="E7AE67"/>
        </a:accent6>
        <a:hlink>
          <a:srgbClr val="FFD386"/>
        </a:hlink>
        <a:folHlink>
          <a:srgbClr val="C6CA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434B1"/>
        </a:dk2>
        <a:lt2>
          <a:srgbClr val="FE000C"/>
        </a:lt2>
        <a:accent1>
          <a:srgbClr val="AEB4B7"/>
        </a:accent1>
        <a:accent2>
          <a:srgbClr val="BEC3C5"/>
        </a:accent2>
        <a:accent3>
          <a:srgbClr val="FFFFFF"/>
        </a:accent3>
        <a:accent4>
          <a:srgbClr val="000000"/>
        </a:accent4>
        <a:accent5>
          <a:srgbClr val="D3D6D8"/>
        </a:accent5>
        <a:accent6>
          <a:srgbClr val="ACB0B2"/>
        </a:accent6>
        <a:hlink>
          <a:srgbClr val="DDE0E1"/>
        </a:hlink>
        <a:folHlink>
          <a:srgbClr val="C6CA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434B1"/>
        </a:dk2>
        <a:lt2>
          <a:srgbClr val="FE000C"/>
        </a:lt2>
        <a:accent1>
          <a:srgbClr val="73C800"/>
        </a:accent1>
        <a:accent2>
          <a:srgbClr val="8FD333"/>
        </a:accent2>
        <a:accent3>
          <a:srgbClr val="FFFFFF"/>
        </a:accent3>
        <a:accent4>
          <a:srgbClr val="000000"/>
        </a:accent4>
        <a:accent5>
          <a:srgbClr val="BCE0AA"/>
        </a:accent5>
        <a:accent6>
          <a:srgbClr val="81BF2D"/>
        </a:accent6>
        <a:hlink>
          <a:srgbClr val="CBFF85"/>
        </a:hlink>
        <a:folHlink>
          <a:srgbClr val="C6CA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59FA341950F44EBE1587F2AEB005DA" ma:contentTypeVersion="0" ma:contentTypeDescription="Create a new document." ma:contentTypeScope="" ma:versionID="3d02c17afaae8130f0c8dac730b0d1f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A1C9E9-6796-44BA-96E8-D327BD802E62}">
  <ds:schemaRefs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F46B3FC-880A-49FD-BB92-C6D865C69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E45D177-60ED-4998-9543-B8D0749E02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351</Words>
  <Application>Microsoft Office PowerPoint</Application>
  <PresentationFormat>Bildschirmpräsentation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Default Design</vt:lpstr>
      <vt:lpstr>Draft Global Technical Regulation Electric Vehicle Safety  Outline of the OICA proposal</vt:lpstr>
      <vt:lpstr>Scope of the draft GTR </vt:lpstr>
      <vt:lpstr>Technical Content of the draft GTR</vt:lpstr>
      <vt:lpstr>Technical Content of the draft GTR</vt:lpstr>
      <vt:lpstr>Technical Content of the draft GTR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GTR</dc:title>
  <dc:creator>OICA</dc:creator>
  <cp:lastModifiedBy>Volker Rothe</cp:lastModifiedBy>
  <cp:revision>47</cp:revision>
  <dcterms:created xsi:type="dcterms:W3CDTF">2002-09-27T20:06:29Z</dcterms:created>
  <dcterms:modified xsi:type="dcterms:W3CDTF">2012-10-22T13:00:46Z</dcterms:modified>
</cp:coreProperties>
</file>