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6" r:id="rId11"/>
    <p:sldId id="264" r:id="rId12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00"/>
    <a:srgbClr val="8E6C00"/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49" autoAdjust="0"/>
    <p:restoredTop sz="96362" autoAdjust="0"/>
  </p:normalViewPr>
  <p:slideViewPr>
    <p:cSldViewPr>
      <p:cViewPr varScale="1">
        <p:scale>
          <a:sx n="118" d="100"/>
          <a:sy n="118" d="100"/>
        </p:scale>
        <p:origin x="128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287587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 smtClean="0"/>
              <a:t>Cliquez pour modifier les styles du texte du masque</a:t>
            </a:r>
          </a:p>
          <a:p>
            <a:pPr lvl="1"/>
            <a:r>
              <a:rPr lang="fr-FR" altLang="ja-JP" dirty="0" smtClean="0"/>
              <a:t>Deuxième niveau</a:t>
            </a:r>
          </a:p>
          <a:p>
            <a:pPr lvl="2"/>
            <a:r>
              <a:rPr lang="fr-FR" altLang="ja-JP" dirty="0" smtClean="0"/>
              <a:t>Troisième niveau</a:t>
            </a:r>
          </a:p>
          <a:p>
            <a:pPr lvl="3"/>
            <a:r>
              <a:rPr lang="fr-FR" altLang="ja-JP" dirty="0" smtClean="0"/>
              <a:t>Quatrième niveau</a:t>
            </a:r>
          </a:p>
          <a:p>
            <a:pPr lvl="4"/>
            <a:r>
              <a:rPr lang="fr-FR" altLang="ja-JP" dirty="0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r>
              <a:rPr lang="ja-JP" altLang="fr-FR"/>
              <a:t>YvdS - 28 May 06</a:t>
            </a:r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8" name="Image 7" descr="oica_logolarge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8600" y="381000"/>
            <a:ext cx="1447800" cy="78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731963"/>
            <a:ext cx="6858000" cy="2090737"/>
          </a:xfrm>
        </p:spPr>
        <p:txBody>
          <a:bodyPr anchor="t" anchorCtr="0">
            <a:noAutofit/>
          </a:bodyPr>
          <a:lstStyle/>
          <a:p>
            <a:r>
              <a:rPr lang="en-GB" dirty="0" smtClean="0"/>
              <a:t>ACSF-C2</a:t>
            </a:r>
            <a:br>
              <a:rPr lang="en-GB" dirty="0" smtClean="0"/>
            </a:br>
            <a:r>
              <a:rPr lang="en-GB" dirty="0" smtClean="0"/>
              <a:t>2-actions </a:t>
            </a:r>
            <a:r>
              <a:rPr lang="en-GB" dirty="0"/>
              <a:t>system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8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356100"/>
            <a:ext cx="6858000" cy="1143000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/>
              <a:t>Industry input to ACSF IG</a:t>
            </a:r>
          </a:p>
          <a:p>
            <a:r>
              <a:rPr lang="en-GB" sz="2800" dirty="0" smtClean="0"/>
              <a:t>14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meeting</a:t>
            </a:r>
          </a:p>
          <a:p>
            <a:r>
              <a:rPr lang="en-GB" sz="2800" dirty="0" smtClean="0"/>
              <a:t>August 2017, Köln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96175" y="63119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i="1" dirty="0" smtClean="0"/>
              <a:t>v4</a:t>
            </a:r>
            <a:endParaRPr lang="en-GB" sz="1200" b="1" i="1" dirty="0"/>
          </a:p>
        </p:txBody>
      </p:sp>
      <p:sp>
        <p:nvSpPr>
          <p:cNvPr id="6" name="Textfeld 2"/>
          <p:cNvSpPr txBox="1">
            <a:spLocks noChangeArrowheads="1"/>
          </p:cNvSpPr>
          <p:nvPr/>
        </p:nvSpPr>
        <p:spPr bwMode="auto">
          <a:xfrm>
            <a:off x="6372200" y="323215"/>
            <a:ext cx="2273081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u="sng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ACSF-14-05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feld 2_"/>
          <p:cNvSpPr txBox="1">
            <a:spLocks noChangeArrowheads="1"/>
          </p:cNvSpPr>
          <p:nvPr/>
        </p:nvSpPr>
        <p:spPr bwMode="auto">
          <a:xfrm>
            <a:off x="1835696" y="332656"/>
            <a:ext cx="2088232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</a:t>
            </a:r>
            <a:endParaRPr lang="de-DE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0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96864" y="1412776"/>
            <a:ext cx="8847136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3200" dirty="0" smtClean="0">
                <a:solidFill>
                  <a:srgbClr val="00B050"/>
                </a:solidFill>
              </a:rPr>
              <a:t>A</a:t>
            </a:r>
            <a:r>
              <a:rPr lang="fr-FR" sz="2400" dirty="0" smtClean="0"/>
              <a:t> situation : </a:t>
            </a:r>
            <a:r>
              <a:rPr lang="en-US" sz="2400" dirty="0" smtClean="0"/>
              <a:t>The driver think to be in C1 in a </a:t>
            </a:r>
            <a:r>
              <a:rPr lang="en-US" sz="2400" u="sng" dirty="0" smtClean="0"/>
              <a:t>C2 </a:t>
            </a:r>
            <a:r>
              <a:rPr lang="en-US" sz="2400" u="sng" dirty="0" err="1" smtClean="0"/>
              <a:t>equiped</a:t>
            </a:r>
            <a:r>
              <a:rPr lang="en-US" sz="2400" u="sng" dirty="0" smtClean="0"/>
              <a:t> car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000" dirty="0" smtClean="0"/>
              <a:t>The driver will use the command to launch the procedure without monitoring environment and </a:t>
            </a:r>
            <a:r>
              <a:rPr lang="en-US" sz="2000" dirty="0" smtClean="0">
                <a:sym typeface="Wingdings" panose="05000000000000000000" pitchFamily="2" charset="2"/>
              </a:rPr>
              <a:t>nothing happen (the car </a:t>
            </a:r>
            <a:r>
              <a:rPr lang="en-US" sz="2000" dirty="0" smtClean="0"/>
              <a:t> expect a second action) </a:t>
            </a:r>
          </a:p>
          <a:p>
            <a:pPr marL="0" indent="0"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i="1" u="sng" dirty="0" smtClean="0"/>
              <a:t>Not a safety issue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fr-FR" sz="3200" dirty="0" smtClean="0">
                <a:solidFill>
                  <a:srgbClr val="00B050"/>
                </a:solidFill>
              </a:rPr>
              <a:t>B</a:t>
            </a:r>
            <a:r>
              <a:rPr lang="fr-FR" sz="2400" dirty="0" smtClean="0"/>
              <a:t> </a:t>
            </a:r>
            <a:r>
              <a:rPr lang="fr-FR" sz="2400" dirty="0"/>
              <a:t>situation : </a:t>
            </a:r>
            <a:r>
              <a:rPr lang="en-US" sz="2400" dirty="0"/>
              <a:t>The driver think to be in </a:t>
            </a:r>
            <a:r>
              <a:rPr lang="en-US" sz="2400" dirty="0" smtClean="0"/>
              <a:t>C2 </a:t>
            </a:r>
            <a:r>
              <a:rPr lang="en-US" sz="2400" dirty="0"/>
              <a:t>in a </a:t>
            </a:r>
            <a:r>
              <a:rPr lang="en-US" sz="2400" u="sng" dirty="0" smtClean="0"/>
              <a:t>C1 </a:t>
            </a:r>
            <a:r>
              <a:rPr lang="en-US" sz="2400" u="sng" dirty="0" err="1" smtClean="0"/>
              <a:t>equiped</a:t>
            </a:r>
            <a:r>
              <a:rPr lang="en-US" sz="2400" u="sng" dirty="0" smtClean="0"/>
              <a:t> </a:t>
            </a:r>
            <a:r>
              <a:rPr lang="en-US" sz="2400" u="sng" dirty="0"/>
              <a:t>car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000" dirty="0" smtClean="0"/>
              <a:t>The driver will use the direction indicator to start the procedure and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>
                <a:sym typeface="Wingdings" panose="05000000000000000000" pitchFamily="2" charset="2"/>
              </a:rPr>
              <a:t>:</a:t>
            </a:r>
            <a:r>
              <a:rPr lang="en-US" sz="2000" dirty="0" smtClean="0">
                <a:sym typeface="Wingdings" panose="05000000000000000000" pitchFamily="2" charset="2"/>
              </a:rPr>
              <a:t> the car start a manoeuver if it is a </a:t>
            </a:r>
            <a:r>
              <a:rPr lang="en-US" sz="2000" dirty="0">
                <a:sym typeface="Wingdings" panose="05000000000000000000" pitchFamily="2" charset="2"/>
              </a:rPr>
              <a:t>safe </a:t>
            </a:r>
            <a:r>
              <a:rPr lang="en-US" sz="2000" dirty="0" smtClean="0">
                <a:sym typeface="Wingdings" panose="05000000000000000000" pitchFamily="2" charset="2"/>
              </a:rPr>
              <a:t>situation</a:t>
            </a:r>
          </a:p>
          <a:p>
            <a:pPr marL="0" lvl="0" indent="0">
              <a:buNone/>
            </a:pPr>
            <a:r>
              <a:rPr lang="en-US" sz="2000" dirty="0" smtClean="0">
                <a:sym typeface="Wingdings" panose="05000000000000000000" pitchFamily="2" charset="2"/>
              </a:rPr>
              <a:t>	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i="1" u="sng" dirty="0"/>
              <a:t>Not a safety issue</a:t>
            </a:r>
            <a:endParaRPr lang="en-US" sz="2000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68872" y="658681"/>
            <a:ext cx="8157592" cy="466063"/>
          </a:xfrm>
        </p:spPr>
        <p:txBody>
          <a:bodyPr/>
          <a:lstStyle/>
          <a:p>
            <a:r>
              <a:rPr lang="fr-FR" sz="3200" dirty="0" smtClean="0"/>
              <a:t>Mode confusion issue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4121649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/>
          <a:lstStyle/>
          <a:p>
            <a:r>
              <a:rPr lang="en-GB" sz="4000" dirty="0"/>
              <a:t>Justifications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2224" y="4077072"/>
            <a:ext cx="8229600" cy="2592288"/>
          </a:xfrm>
        </p:spPr>
        <p:txBody>
          <a:bodyPr/>
          <a:lstStyle/>
          <a:p>
            <a:r>
              <a:rPr lang="en-GB" sz="2200" dirty="0" smtClean="0"/>
              <a:t>The driver expects an </a:t>
            </a:r>
            <a:r>
              <a:rPr lang="en-GB" sz="2200" dirty="0"/>
              <a:t>HMI similar to that of the manual </a:t>
            </a:r>
            <a:r>
              <a:rPr lang="en-GB" sz="2200" dirty="0" smtClean="0"/>
              <a:t>driving</a:t>
            </a:r>
            <a:endParaRPr lang="en-GB" sz="2200" dirty="0"/>
          </a:p>
          <a:p>
            <a:r>
              <a:rPr lang="en-GB" sz="2200" dirty="0" smtClean="0"/>
              <a:t>The driver can manage the time between the 2 actions</a:t>
            </a:r>
          </a:p>
          <a:p>
            <a:pPr marL="285750" lvl="1">
              <a:buFont typeface="Wingdings" panose="05000000000000000000" pitchFamily="2" charset="2"/>
              <a:buChar char="Ø"/>
            </a:pPr>
            <a:r>
              <a:rPr lang="en-GB" sz="2200" dirty="0" smtClean="0">
                <a:ea typeface="+mn-ea"/>
                <a:cs typeface="+mn-cs"/>
              </a:rPr>
              <a:t>Unintentional activation prevented </a:t>
            </a:r>
            <a:r>
              <a:rPr lang="en-GB" sz="2200" dirty="0">
                <a:ea typeface="+mn-ea"/>
                <a:cs typeface="+mn-cs"/>
              </a:rPr>
              <a:t>thanks to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/>
              <a:t>ON/OFF switch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/>
              <a:t>2-action activation</a:t>
            </a:r>
          </a:p>
          <a:p>
            <a:pPr marL="342900" lvl="1" indent="-342900">
              <a:buFont typeface="Wingdings" panose="05000000000000000000" pitchFamily="2" charset="2"/>
              <a:buChar char="Ø"/>
            </a:pPr>
            <a:r>
              <a:rPr lang="en-GB" sz="2200" dirty="0" smtClean="0">
                <a:ea typeface="+mn-ea"/>
                <a:cs typeface="+mn-cs"/>
              </a:rPr>
              <a:t>Low </a:t>
            </a:r>
            <a:r>
              <a:rPr lang="en-GB" sz="2200" dirty="0">
                <a:ea typeface="+mn-ea"/>
                <a:cs typeface="+mn-cs"/>
              </a:rPr>
              <a:t>overriding force (&lt; </a:t>
            </a:r>
            <a:r>
              <a:rPr lang="en-GB" sz="2200" dirty="0" smtClean="0">
                <a:ea typeface="+mn-ea"/>
                <a:cs typeface="+mn-cs"/>
              </a:rPr>
              <a:t>50 N</a:t>
            </a:r>
            <a:r>
              <a:rPr lang="en-GB" sz="2200" dirty="0">
                <a:ea typeface="+mn-ea"/>
                <a:cs typeface="+mn-cs"/>
              </a:rPr>
              <a:t>)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033512"/>
              </p:ext>
            </p:extLst>
          </p:nvPr>
        </p:nvGraphicFramePr>
        <p:xfrm>
          <a:off x="539552" y="1340768"/>
          <a:ext cx="8393908" cy="25589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77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00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660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9670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Manual driving</a:t>
                      </a:r>
                    </a:p>
                    <a:p>
                      <a:pPr algn="ctr"/>
                      <a:r>
                        <a:rPr lang="en-GB" sz="2000" dirty="0" smtClean="0"/>
                        <a:t>LC manoeuvre</a:t>
                      </a:r>
                      <a:endParaRPr lang="en-GB" sz="2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smtClean="0"/>
                        <a:t>2-action ACSF Category-C</a:t>
                      </a:r>
                    </a:p>
                    <a:p>
                      <a:pPr algn="ctr"/>
                      <a:r>
                        <a:rPr lang="en-GB" sz="2000" dirty="0" smtClean="0"/>
                        <a:t>LC manoeuvre</a:t>
                      </a:r>
                      <a:endParaRPr lang="en-GB" sz="2000" dirty="0"/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94829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</a:t>
                      </a:r>
                      <a:r>
                        <a:rPr lang="en-GB" sz="2000" baseline="30000" dirty="0" smtClean="0"/>
                        <a:t>st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action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Activating the direction indicator to inform the other users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Activating the direction indicator to inform the other users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3062"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2</a:t>
                      </a:r>
                      <a:r>
                        <a:rPr lang="en-GB" sz="2000" baseline="30000" dirty="0" smtClean="0"/>
                        <a:t>nd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action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Action on the steering control to change lane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Action on the steering control to change lane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2462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ummary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05064"/>
          </a:xfrm>
        </p:spPr>
        <p:txBody>
          <a:bodyPr/>
          <a:lstStyle/>
          <a:p>
            <a:r>
              <a:rPr lang="fr-FR" sz="2800" dirty="0" err="1" smtClean="0"/>
              <a:t>Philosophy</a:t>
            </a:r>
            <a:endParaRPr lang="fr-FR" sz="2800" dirty="0" smtClean="0"/>
          </a:p>
          <a:p>
            <a:r>
              <a:rPr lang="fr-FR" sz="2800" dirty="0" err="1" smtClean="0"/>
              <a:t>Ultra-sonic</a:t>
            </a:r>
            <a:r>
              <a:rPr lang="fr-FR" sz="2800" dirty="0" smtClean="0"/>
              <a:t> </a:t>
            </a:r>
            <a:r>
              <a:rPr lang="fr-FR" sz="2800" dirty="0" err="1" smtClean="0"/>
              <a:t>sensors</a:t>
            </a:r>
            <a:r>
              <a:rPr lang="fr-FR" sz="2800" dirty="0" smtClean="0"/>
              <a:t> </a:t>
            </a:r>
            <a:r>
              <a:rPr lang="fr-FR" sz="2800" dirty="0" err="1" smtClean="0"/>
              <a:t>capablities</a:t>
            </a:r>
            <a:endParaRPr lang="fr-FR" sz="2800" dirty="0" smtClean="0"/>
          </a:p>
          <a:p>
            <a:r>
              <a:rPr lang="fr-FR" sz="2800" dirty="0" smtClean="0"/>
              <a:t>Radar </a:t>
            </a:r>
            <a:r>
              <a:rPr lang="fr-FR" sz="2800" dirty="0" err="1" smtClean="0"/>
              <a:t>capabilities</a:t>
            </a:r>
            <a:endParaRPr lang="fr-FR" sz="2800" dirty="0" smtClean="0"/>
          </a:p>
          <a:p>
            <a:r>
              <a:rPr lang="fr-FR" sz="2800" dirty="0" err="1" smtClean="0"/>
              <a:t>Proposal</a:t>
            </a:r>
            <a:r>
              <a:rPr lang="fr-FR" sz="2800" dirty="0" smtClean="0"/>
              <a:t> for a </a:t>
            </a:r>
            <a:r>
              <a:rPr lang="fr-FR" sz="2800" dirty="0" err="1" smtClean="0"/>
              <a:t>blind</a:t>
            </a:r>
            <a:r>
              <a:rPr lang="fr-FR" sz="2800" dirty="0" smtClean="0"/>
              <a:t> zone </a:t>
            </a:r>
            <a:r>
              <a:rPr lang="fr-FR" sz="2800" dirty="0" err="1" smtClean="0"/>
              <a:t>detection</a:t>
            </a:r>
            <a:endParaRPr lang="fr-FR" sz="2800" dirty="0" smtClean="0"/>
          </a:p>
          <a:p>
            <a:r>
              <a:rPr lang="fr-FR" sz="2800" dirty="0" err="1" smtClean="0"/>
              <a:t>Proposal</a:t>
            </a:r>
            <a:endParaRPr lang="fr-FR" sz="2800" dirty="0" smtClean="0"/>
          </a:p>
          <a:p>
            <a:r>
              <a:rPr lang="fr-FR" sz="2800" dirty="0" smtClean="0"/>
              <a:t>Justifications</a:t>
            </a:r>
          </a:p>
          <a:p>
            <a:r>
              <a:rPr lang="fr-FR" sz="2800" dirty="0"/>
              <a:t>Mode confusion </a:t>
            </a:r>
            <a:r>
              <a:rPr lang="fr-FR" sz="2800" dirty="0" smtClean="0"/>
              <a:t>issue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23728" y="236242"/>
            <a:ext cx="5842992" cy="850106"/>
          </a:xfrm>
        </p:spPr>
        <p:txBody>
          <a:bodyPr/>
          <a:lstStyle/>
          <a:p>
            <a:r>
              <a:rPr lang="fr-FR" dirty="0" err="1" smtClean="0"/>
              <a:t>Philosophy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0545" y="1484784"/>
            <a:ext cx="8133903" cy="5040560"/>
          </a:xfrm>
        </p:spPr>
        <p:txBody>
          <a:bodyPr/>
          <a:lstStyle/>
          <a:p>
            <a:r>
              <a:rPr lang="fr-FR" sz="2800" dirty="0" smtClean="0"/>
              <a:t>Level-2 system, i.e. the driver drives, the system </a:t>
            </a:r>
            <a:r>
              <a:rPr lang="fr-FR" sz="2800" dirty="0" err="1" smtClean="0"/>
              <a:t>assists</a:t>
            </a:r>
            <a:r>
              <a:rPr lang="fr-FR" sz="2800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 smtClean="0"/>
              <a:t>the driver monitors the </a:t>
            </a:r>
            <a:r>
              <a:rPr lang="fr-FR" sz="2400" dirty="0" err="1" smtClean="0"/>
              <a:t>vehicle</a:t>
            </a:r>
            <a:r>
              <a:rPr lang="fr-FR" sz="2400" dirty="0" smtClean="0"/>
              <a:t> </a:t>
            </a:r>
            <a:r>
              <a:rPr lang="fr-FR" sz="2400" dirty="0" err="1" smtClean="0"/>
              <a:t>environment</a:t>
            </a:r>
            <a:endParaRPr lang="fr-FR" sz="24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sz="2400" dirty="0"/>
              <a:t>t</a:t>
            </a:r>
            <a:r>
              <a:rPr lang="fr-FR" sz="2400" dirty="0" smtClean="0"/>
              <a:t>he driver </a:t>
            </a:r>
            <a:r>
              <a:rPr lang="fr-FR" sz="2400" dirty="0" err="1" smtClean="0"/>
              <a:t>may</a:t>
            </a:r>
            <a:r>
              <a:rPr lang="fr-FR" sz="2400" dirty="0" smtClean="0"/>
              <a:t> not </a:t>
            </a:r>
            <a:r>
              <a:rPr lang="fr-FR" sz="2400" dirty="0" err="1" smtClean="0"/>
              <a:t>perform</a:t>
            </a:r>
            <a:r>
              <a:rPr lang="fr-FR" sz="2400" dirty="0" smtClean="0"/>
              <a:t> </a:t>
            </a:r>
            <a:r>
              <a:rPr lang="fr-FR" sz="2400" dirty="0" err="1" smtClean="0"/>
              <a:t>secondary</a:t>
            </a:r>
            <a:r>
              <a:rPr lang="fr-FR" sz="2400" dirty="0" smtClean="0"/>
              <a:t> </a:t>
            </a:r>
            <a:r>
              <a:rPr lang="fr-FR" sz="2400" dirty="0" err="1" smtClean="0"/>
              <a:t>tasks</a:t>
            </a:r>
            <a:endParaRPr lang="fr-FR" sz="2400" dirty="0" smtClean="0"/>
          </a:p>
          <a:p>
            <a:r>
              <a:rPr lang="fr-FR" sz="2800" dirty="0" smtClean="0"/>
              <a:t>The driver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aware</a:t>
            </a:r>
            <a:r>
              <a:rPr lang="fr-FR" sz="2800" dirty="0" smtClean="0"/>
              <a:t> of the </a:t>
            </a:r>
            <a:r>
              <a:rPr lang="fr-FR" sz="2800" dirty="0" err="1" smtClean="0"/>
              <a:t>vehicle</a:t>
            </a:r>
            <a:r>
              <a:rPr lang="fr-FR" sz="2800" dirty="0" smtClean="0"/>
              <a:t> </a:t>
            </a:r>
            <a:r>
              <a:rPr lang="fr-FR" sz="2800" dirty="0" err="1" smtClean="0"/>
              <a:t>environment</a:t>
            </a:r>
            <a:r>
              <a:rPr lang="fr-FR" sz="2800" dirty="0" smtClean="0"/>
              <a:t> </a:t>
            </a:r>
            <a:r>
              <a:rPr lang="fr-FR" sz="2800" dirty="0" err="1" smtClean="0"/>
              <a:t>thanks</a:t>
            </a:r>
            <a:r>
              <a:rPr lang="fr-FR" sz="2800" dirty="0" smtClean="0"/>
              <a:t> to direct FOV and R46 </a:t>
            </a:r>
            <a:r>
              <a:rPr lang="fr-FR" sz="2800" dirty="0" err="1" smtClean="0"/>
              <a:t>mirrors</a:t>
            </a:r>
            <a:endParaRPr lang="fr-FR" sz="2800" dirty="0" smtClean="0"/>
          </a:p>
          <a:p>
            <a:pPr marL="990600" indent="0">
              <a:buNone/>
            </a:pPr>
            <a:r>
              <a:rPr lang="fr-FR" sz="2800" dirty="0" smtClean="0"/>
              <a:t>The system must </a:t>
            </a:r>
            <a:r>
              <a:rPr lang="fr-FR" sz="2800" dirty="0" err="1" smtClean="0"/>
              <a:t>only</a:t>
            </a:r>
            <a:r>
              <a:rPr lang="fr-FR" sz="2800" dirty="0" smtClean="0"/>
              <a:t> monitor the zones out of </a:t>
            </a:r>
            <a:r>
              <a:rPr lang="fr-FR" sz="2800" dirty="0" err="1" smtClean="0"/>
              <a:t>mirrors</a:t>
            </a:r>
            <a:r>
              <a:rPr lang="fr-FR" sz="2800" dirty="0" smtClean="0"/>
              <a:t> </a:t>
            </a:r>
            <a:r>
              <a:rPr lang="fr-FR" sz="2800" dirty="0" err="1" smtClean="0"/>
              <a:t>coverage</a:t>
            </a:r>
            <a:endParaRPr lang="fr-FR" sz="2800" dirty="0"/>
          </a:p>
          <a:p>
            <a:pPr marL="1257300" lvl="1">
              <a:buFont typeface="Arial" panose="020B0604020202020204" pitchFamily="34" charset="0"/>
              <a:buChar char="•"/>
            </a:pPr>
            <a:r>
              <a:rPr lang="fr-FR" sz="2400" dirty="0" smtClean="0"/>
              <a:t>M1/N1: Class I and III FOV</a:t>
            </a:r>
          </a:p>
          <a:p>
            <a:pPr marL="1257300" lvl="1">
              <a:buFont typeface="Arial" panose="020B0604020202020204" pitchFamily="34" charset="0"/>
              <a:buChar char="•"/>
            </a:pPr>
            <a:r>
              <a:rPr lang="fr-FR" sz="2400" dirty="0" smtClean="0"/>
              <a:t>N3: Class II, IV and V FOV</a:t>
            </a:r>
            <a:endParaRPr lang="fr-FR" sz="2400" dirty="0"/>
          </a:p>
          <a:p>
            <a:pPr lvl="1">
              <a:buFont typeface="Arial" panose="020B0604020202020204" pitchFamily="34" charset="0"/>
              <a:buChar char="•"/>
            </a:pPr>
            <a:endParaRPr lang="fr-FR" sz="2400" dirty="0"/>
          </a:p>
        </p:txBody>
      </p:sp>
      <p:sp>
        <p:nvSpPr>
          <p:cNvPr id="4" name="Flèche droite 3"/>
          <p:cNvSpPr/>
          <p:nvPr/>
        </p:nvSpPr>
        <p:spPr>
          <a:xfrm>
            <a:off x="395536" y="4581128"/>
            <a:ext cx="936104" cy="504056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403648" y="4293096"/>
            <a:ext cx="6696744" cy="18722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576" y="457200"/>
            <a:ext cx="8229600" cy="1143000"/>
          </a:xfrm>
        </p:spPr>
        <p:txBody>
          <a:bodyPr/>
          <a:lstStyle/>
          <a:p>
            <a:r>
              <a:rPr lang="fr-FR" sz="3600" dirty="0" err="1" smtClean="0"/>
              <a:t>Ultra-sonic</a:t>
            </a:r>
            <a:r>
              <a:rPr lang="fr-FR" sz="3600" dirty="0" smtClean="0"/>
              <a:t> </a:t>
            </a:r>
            <a:r>
              <a:rPr lang="fr-FR" sz="3600" dirty="0" err="1" smtClean="0"/>
              <a:t>sensor</a:t>
            </a:r>
            <a:r>
              <a:rPr lang="fr-FR" sz="3600" dirty="0" smtClean="0"/>
              <a:t> </a:t>
            </a:r>
            <a:r>
              <a:rPr lang="fr-FR" sz="3600" dirty="0" err="1" smtClean="0"/>
              <a:t>capabilities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/>
          <a:lstStyle/>
          <a:p>
            <a:r>
              <a:rPr lang="fr-FR" sz="2800" dirty="0" smtClean="0"/>
              <a:t>Range:	0-5 m</a:t>
            </a:r>
          </a:p>
          <a:p>
            <a:r>
              <a:rPr lang="fr-FR" sz="2800" dirty="0" err="1" smtClean="0"/>
              <a:t>Sensor</a:t>
            </a:r>
            <a:r>
              <a:rPr lang="fr-FR" sz="2800" dirty="0" smtClean="0"/>
              <a:t>-to-</a:t>
            </a:r>
            <a:r>
              <a:rPr lang="fr-FR" sz="2800" dirty="0" err="1" smtClean="0"/>
              <a:t>target</a:t>
            </a:r>
            <a:r>
              <a:rPr lang="fr-FR" sz="2800" dirty="0" smtClean="0"/>
              <a:t> relative speed: &lt; 10 km/h</a:t>
            </a:r>
          </a:p>
          <a:p>
            <a:r>
              <a:rPr lang="fr-FR" sz="2800" dirty="0" smtClean="0"/>
              <a:t>Angle of </a:t>
            </a:r>
            <a:r>
              <a:rPr lang="fr-FR" sz="2800" dirty="0" err="1" smtClean="0"/>
              <a:t>detection</a:t>
            </a:r>
            <a:r>
              <a:rPr lang="fr-FR" sz="2800" dirty="0" smtClean="0"/>
              <a:t>: ~ 120°</a:t>
            </a:r>
          </a:p>
          <a:p>
            <a:r>
              <a:rPr lang="fr-FR" sz="2800" dirty="0" smtClean="0"/>
              <a:t>Target </a:t>
            </a:r>
            <a:r>
              <a:rPr lang="fr-FR" sz="2800" dirty="0" err="1" smtClean="0"/>
              <a:t>movement</a:t>
            </a:r>
            <a:r>
              <a:rPr lang="fr-FR" sz="2800" dirty="0" smtClean="0"/>
              <a:t>: </a:t>
            </a:r>
            <a:r>
              <a:rPr lang="fr-FR" sz="2800" dirty="0" err="1" smtClean="0"/>
              <a:t>stationary</a:t>
            </a:r>
            <a:r>
              <a:rPr lang="fr-FR" sz="2800" dirty="0" smtClean="0"/>
              <a:t> and </a:t>
            </a:r>
            <a:r>
              <a:rPr lang="fr-FR" sz="2800" dirty="0" err="1" smtClean="0"/>
              <a:t>moving</a:t>
            </a:r>
            <a:endParaRPr lang="fr-FR" sz="2800" dirty="0" smtClean="0"/>
          </a:p>
          <a:p>
            <a:r>
              <a:rPr lang="fr-FR" sz="2800" dirty="0" smtClean="0"/>
              <a:t>Target nature: </a:t>
            </a:r>
            <a:r>
              <a:rPr lang="fr-FR" sz="2800" dirty="0" err="1" smtClean="0"/>
              <a:t>any</a:t>
            </a:r>
            <a:r>
              <a:rPr lang="fr-FR" sz="2800" dirty="0" smtClean="0"/>
              <a:t> </a:t>
            </a:r>
            <a:r>
              <a:rPr lang="fr-FR" sz="2800" dirty="0" err="1" smtClean="0"/>
              <a:t>solid</a:t>
            </a:r>
            <a:r>
              <a:rPr lang="fr-FR" sz="2800" dirty="0" smtClean="0"/>
              <a:t>, no distinction</a:t>
            </a:r>
          </a:p>
          <a:p>
            <a:r>
              <a:rPr lang="fr-FR" sz="2800" dirty="0" smtClean="0"/>
              <a:t>HMI: ON/OFF </a:t>
            </a:r>
            <a:r>
              <a:rPr lang="fr-FR" sz="2800" dirty="0" err="1" smtClean="0"/>
              <a:t>detection</a:t>
            </a:r>
            <a:endParaRPr lang="fr-FR" sz="2800" dirty="0" smtClean="0"/>
          </a:p>
          <a:p>
            <a:r>
              <a:rPr lang="fr-FR" sz="2800" dirty="0" err="1" smtClean="0"/>
              <a:t>Sensitivity</a:t>
            </a:r>
            <a:r>
              <a:rPr lang="fr-FR" sz="2800" dirty="0" smtClean="0"/>
              <a:t> to </a:t>
            </a:r>
            <a:r>
              <a:rPr lang="fr-FR" sz="2800" dirty="0" err="1" smtClean="0"/>
              <a:t>wheather</a:t>
            </a:r>
            <a:r>
              <a:rPr lang="fr-FR" sz="2800" dirty="0" smtClean="0"/>
              <a:t> conditions: </a:t>
            </a:r>
            <a:r>
              <a:rPr lang="fr-FR" sz="2800" dirty="0" err="1" smtClean="0"/>
              <a:t>low</a:t>
            </a:r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 smtClean="0"/>
              <a:t>Radar </a:t>
            </a:r>
            <a:r>
              <a:rPr lang="fr-FR" sz="3600" dirty="0" err="1" smtClean="0"/>
              <a:t>sensor</a:t>
            </a:r>
            <a:r>
              <a:rPr lang="fr-FR" sz="3600" dirty="0" smtClean="0"/>
              <a:t> </a:t>
            </a:r>
            <a:r>
              <a:rPr lang="fr-FR" sz="3600" dirty="0" err="1" smtClean="0"/>
              <a:t>capabilities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/>
          <a:lstStyle/>
          <a:p>
            <a:r>
              <a:rPr lang="fr-FR" sz="2800" dirty="0"/>
              <a:t>Range:	</a:t>
            </a:r>
            <a:r>
              <a:rPr lang="fr-FR" sz="2800" dirty="0" smtClean="0"/>
              <a:t>&lt; 100m</a:t>
            </a:r>
            <a:endParaRPr lang="fr-FR" sz="2800" dirty="0"/>
          </a:p>
          <a:p>
            <a:r>
              <a:rPr lang="fr-FR" sz="2800" dirty="0" err="1" smtClean="0"/>
              <a:t>Sensor</a:t>
            </a:r>
            <a:r>
              <a:rPr lang="fr-FR" sz="2800" dirty="0" smtClean="0"/>
              <a:t>-to-</a:t>
            </a:r>
            <a:r>
              <a:rPr lang="fr-FR" sz="2800" dirty="0" err="1" smtClean="0"/>
              <a:t>target</a:t>
            </a:r>
            <a:r>
              <a:rPr lang="fr-FR" sz="2800" dirty="0" smtClean="0"/>
              <a:t> </a:t>
            </a:r>
            <a:r>
              <a:rPr lang="fr-FR" sz="2800" dirty="0"/>
              <a:t>relative speed</a:t>
            </a:r>
            <a:r>
              <a:rPr lang="fr-FR" sz="2800" dirty="0" smtClean="0"/>
              <a:t>: 0-max speed</a:t>
            </a:r>
            <a:endParaRPr lang="fr-FR" sz="2800" dirty="0"/>
          </a:p>
          <a:p>
            <a:r>
              <a:rPr lang="fr-FR" sz="2800" dirty="0"/>
              <a:t>Angle of </a:t>
            </a:r>
            <a:r>
              <a:rPr lang="fr-FR" sz="2800" dirty="0" err="1"/>
              <a:t>detection</a:t>
            </a:r>
            <a:r>
              <a:rPr lang="fr-FR" sz="2800" dirty="0" smtClean="0"/>
              <a:t>: 150°</a:t>
            </a:r>
            <a:endParaRPr lang="fr-FR" sz="2800" dirty="0"/>
          </a:p>
          <a:p>
            <a:r>
              <a:rPr lang="fr-FR" sz="2800" dirty="0"/>
              <a:t>Target </a:t>
            </a:r>
            <a:r>
              <a:rPr lang="fr-FR" sz="2800" dirty="0" err="1"/>
              <a:t>movement</a:t>
            </a:r>
            <a:r>
              <a:rPr lang="fr-FR" sz="2800" dirty="0"/>
              <a:t>: </a:t>
            </a:r>
            <a:r>
              <a:rPr lang="fr-FR" sz="2800" dirty="0" err="1"/>
              <a:t>stationary</a:t>
            </a:r>
            <a:r>
              <a:rPr lang="fr-FR" sz="2800" dirty="0"/>
              <a:t> and </a:t>
            </a:r>
            <a:r>
              <a:rPr lang="fr-FR" sz="2800" dirty="0" err="1"/>
              <a:t>moving</a:t>
            </a:r>
            <a:endParaRPr lang="fr-FR" sz="2800" dirty="0"/>
          </a:p>
          <a:p>
            <a:r>
              <a:rPr lang="fr-FR" sz="2800" dirty="0"/>
              <a:t>Target nature: </a:t>
            </a:r>
            <a:r>
              <a:rPr lang="fr-FR" sz="2800" dirty="0" err="1"/>
              <a:t>any</a:t>
            </a:r>
            <a:r>
              <a:rPr lang="fr-FR" sz="2800" dirty="0"/>
              <a:t> </a:t>
            </a:r>
            <a:r>
              <a:rPr lang="fr-FR" sz="2800" dirty="0" err="1"/>
              <a:t>solid</a:t>
            </a:r>
            <a:r>
              <a:rPr lang="fr-FR" sz="2800" dirty="0"/>
              <a:t>, no distinction</a:t>
            </a:r>
          </a:p>
          <a:p>
            <a:r>
              <a:rPr lang="fr-FR" sz="2800" dirty="0" smtClean="0"/>
              <a:t>HMI: </a:t>
            </a:r>
            <a:r>
              <a:rPr lang="fr-FR" sz="2800" dirty="0" err="1" smtClean="0"/>
              <a:t>can</a:t>
            </a:r>
            <a:r>
              <a:rPr lang="fr-FR" sz="2800" dirty="0" smtClean="0"/>
              <a:t> transmit distance </a:t>
            </a:r>
            <a:r>
              <a:rPr lang="fr-FR" sz="2800" dirty="0"/>
              <a:t>and speed</a:t>
            </a:r>
          </a:p>
          <a:p>
            <a:r>
              <a:rPr lang="fr-FR" sz="2800" dirty="0" err="1" smtClean="0"/>
              <a:t>Sensitivity</a:t>
            </a:r>
            <a:r>
              <a:rPr lang="fr-FR" sz="2800" dirty="0" smtClean="0"/>
              <a:t> </a:t>
            </a:r>
            <a:r>
              <a:rPr lang="fr-FR" sz="2800" dirty="0"/>
              <a:t>to </a:t>
            </a:r>
            <a:r>
              <a:rPr lang="fr-FR" sz="2800" dirty="0" err="1" smtClean="0"/>
              <a:t>weather</a:t>
            </a:r>
            <a:r>
              <a:rPr lang="fr-FR" sz="2800" dirty="0" smtClean="0"/>
              <a:t> </a:t>
            </a:r>
            <a:r>
              <a:rPr lang="fr-FR" sz="2800" dirty="0"/>
              <a:t>conditions: </a:t>
            </a:r>
            <a:r>
              <a:rPr lang="fr-FR" sz="2800" dirty="0" err="1" smtClean="0"/>
              <a:t>low</a:t>
            </a:r>
            <a:endParaRPr lang="fr-FR" sz="2800" dirty="0" smtClean="0"/>
          </a:p>
          <a:p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/>
          <p:nvPr/>
        </p:nvSpPr>
        <p:spPr>
          <a:xfrm>
            <a:off x="576943" y="3002471"/>
            <a:ext cx="7292984" cy="2146433"/>
          </a:xfrm>
          <a:prstGeom prst="rect">
            <a:avLst/>
          </a:prstGeom>
          <a:solidFill>
            <a:srgbClr val="A6A6A6"/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4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cxnSp>
        <p:nvCxnSpPr>
          <p:cNvPr id="6" name="Gerade Verbindung 10"/>
          <p:cNvCxnSpPr/>
          <p:nvPr/>
        </p:nvCxnSpPr>
        <p:spPr>
          <a:xfrm>
            <a:off x="576943" y="4014774"/>
            <a:ext cx="7285033" cy="0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12"/>
          <p:cNvCxnSpPr/>
          <p:nvPr/>
        </p:nvCxnSpPr>
        <p:spPr>
          <a:xfrm>
            <a:off x="587829" y="4569250"/>
            <a:ext cx="7274147" cy="0"/>
          </a:xfrm>
          <a:prstGeom prst="line">
            <a:avLst/>
          </a:prstGeom>
          <a:ln w="3810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10"/>
          <p:cNvCxnSpPr/>
          <p:nvPr/>
        </p:nvCxnSpPr>
        <p:spPr>
          <a:xfrm>
            <a:off x="587829" y="3412096"/>
            <a:ext cx="7274147" cy="0"/>
          </a:xfrm>
          <a:prstGeom prst="line">
            <a:avLst/>
          </a:prstGeom>
          <a:ln w="38100">
            <a:solidFill>
              <a:schemeClr val="bg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11826" y="6406909"/>
            <a:ext cx="2469769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ISO 17387 „shall warn“ area</a:t>
            </a:r>
            <a:endParaRPr lang="en-US" sz="10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2894" y="6404032"/>
            <a:ext cx="2119622" cy="24622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FF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III </a:t>
            </a:r>
            <a:r>
              <a:rPr lang="de-DE" sz="1000" b="1" dirty="0">
                <a:solidFill>
                  <a:srgbClr val="0000FF"/>
                </a:solidFill>
                <a:latin typeface="Arial"/>
              </a:rPr>
              <a:t>Field of view </a:t>
            </a:r>
            <a:endParaRPr lang="en-US" sz="10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21774" y="6374209"/>
            <a:ext cx="316897" cy="293380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9595" y="6382917"/>
            <a:ext cx="326987" cy="299731"/>
          </a:xfrm>
          <a:prstGeom prst="rect">
            <a:avLst/>
          </a:pr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 smtClean="0">
              <a:solidFill>
                <a:srgbClr val="EEECE1">
                  <a:lumMod val="10000"/>
                </a:srgbClr>
              </a:solidFill>
            </a:endParaRPr>
          </a:p>
        </p:txBody>
      </p:sp>
      <p:cxnSp>
        <p:nvCxnSpPr>
          <p:cNvPr id="14" name="Straight Arrow Connector 52"/>
          <p:cNvCxnSpPr/>
          <p:nvPr/>
        </p:nvCxnSpPr>
        <p:spPr>
          <a:xfrm>
            <a:off x="6709588" y="2395680"/>
            <a:ext cx="0" cy="3630678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73"/>
          <p:cNvCxnSpPr/>
          <p:nvPr/>
        </p:nvCxnSpPr>
        <p:spPr>
          <a:xfrm>
            <a:off x="6376717" y="1978395"/>
            <a:ext cx="0" cy="2280383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868728" y="3677442"/>
            <a:ext cx="838767" cy="421189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 flipV="1">
            <a:off x="5866749" y="4520827"/>
            <a:ext cx="838592" cy="421189"/>
          </a:xfrm>
          <a:prstGeom prst="rect">
            <a:avLst/>
          </a:prstGeom>
          <a:solidFill>
            <a:srgbClr val="FF0000">
              <a:alpha val="40000"/>
            </a:srgbClr>
          </a:soli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cxnSp>
        <p:nvCxnSpPr>
          <p:cNvPr id="22" name="Straight Arrow Connector 93"/>
          <p:cNvCxnSpPr/>
          <p:nvPr/>
        </p:nvCxnSpPr>
        <p:spPr>
          <a:xfrm>
            <a:off x="7031889" y="1978395"/>
            <a:ext cx="0" cy="2288334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235587" y="1905307"/>
            <a:ext cx="95415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Ocular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points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95%ile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989884" y="1912036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Leading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462258" y="191202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Rear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26" name="Straight Arrow Connector 99"/>
          <p:cNvCxnSpPr/>
          <p:nvPr/>
        </p:nvCxnSpPr>
        <p:spPr>
          <a:xfrm>
            <a:off x="5867760" y="2744023"/>
            <a:ext cx="0" cy="1353457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103"/>
          <p:cNvCxnSpPr/>
          <p:nvPr/>
        </p:nvCxnSpPr>
        <p:spPr>
          <a:xfrm flipH="1">
            <a:off x="5875350" y="2809636"/>
            <a:ext cx="50437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977517" y="2608714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29" name="Straight Arrow Connector 109"/>
          <p:cNvCxnSpPr/>
          <p:nvPr/>
        </p:nvCxnSpPr>
        <p:spPr>
          <a:xfrm flipH="1">
            <a:off x="6657396" y="4180851"/>
            <a:ext cx="2300943" cy="0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10"/>
          <p:cNvCxnSpPr/>
          <p:nvPr/>
        </p:nvCxnSpPr>
        <p:spPr>
          <a:xfrm flipH="1">
            <a:off x="6660227" y="3680038"/>
            <a:ext cx="1886235" cy="0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12"/>
          <p:cNvCxnSpPr/>
          <p:nvPr/>
        </p:nvCxnSpPr>
        <p:spPr>
          <a:xfrm rot="5400000" flipH="1">
            <a:off x="8203274" y="3934223"/>
            <a:ext cx="50437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8455010" y="3842078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33" name="Straight Arrow Connector 114"/>
          <p:cNvCxnSpPr/>
          <p:nvPr/>
        </p:nvCxnSpPr>
        <p:spPr>
          <a:xfrm flipH="1">
            <a:off x="6714830" y="4098174"/>
            <a:ext cx="1433354" cy="0"/>
          </a:xfrm>
          <a:prstGeom prst="straightConnector1">
            <a:avLst/>
          </a:prstGeom>
          <a:ln w="9525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115"/>
          <p:cNvCxnSpPr/>
          <p:nvPr/>
        </p:nvCxnSpPr>
        <p:spPr>
          <a:xfrm flipV="1">
            <a:off x="8029985" y="3915981"/>
            <a:ext cx="0" cy="181481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116"/>
          <p:cNvCxnSpPr/>
          <p:nvPr/>
        </p:nvCxnSpPr>
        <p:spPr>
          <a:xfrm flipV="1">
            <a:off x="8029418" y="4182861"/>
            <a:ext cx="0" cy="174354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053330" y="3890864"/>
            <a:ext cx="29654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0.5m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8470084" y="4131821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Outside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43" name="Straight Arrow Connector 127"/>
          <p:cNvCxnSpPr/>
          <p:nvPr/>
        </p:nvCxnSpPr>
        <p:spPr>
          <a:xfrm>
            <a:off x="3332609" y="5117028"/>
            <a:ext cx="0" cy="889694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130"/>
          <p:cNvCxnSpPr/>
          <p:nvPr/>
        </p:nvCxnSpPr>
        <p:spPr>
          <a:xfrm flipH="1">
            <a:off x="3333750" y="5869862"/>
            <a:ext cx="3372157" cy="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735558" y="5711692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20m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46" name="Straight Arrow Connector 132"/>
          <p:cNvCxnSpPr/>
          <p:nvPr/>
        </p:nvCxnSpPr>
        <p:spPr>
          <a:xfrm flipH="1">
            <a:off x="6657396" y="4428501"/>
            <a:ext cx="2300943" cy="0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221" t="31629" r="50204" b="56840"/>
          <a:stretch>
            <a:fillRect/>
          </a:stretch>
        </p:blipFill>
        <p:spPr bwMode="auto">
          <a:xfrm>
            <a:off x="6367950" y="4162579"/>
            <a:ext cx="670631" cy="29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Straight Arrow Connector 136"/>
          <p:cNvCxnSpPr/>
          <p:nvPr/>
        </p:nvCxnSpPr>
        <p:spPr>
          <a:xfrm flipH="1">
            <a:off x="6031760" y="4607501"/>
            <a:ext cx="2226869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138"/>
          <p:cNvCxnSpPr/>
          <p:nvPr/>
        </p:nvCxnSpPr>
        <p:spPr>
          <a:xfrm flipV="1">
            <a:off x="8220123" y="4254164"/>
            <a:ext cx="0" cy="181481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139"/>
          <p:cNvCxnSpPr/>
          <p:nvPr/>
        </p:nvCxnSpPr>
        <p:spPr>
          <a:xfrm flipV="1">
            <a:off x="8222459" y="4608129"/>
            <a:ext cx="0" cy="172903"/>
          </a:xfrm>
          <a:prstGeom prst="straightConnector1">
            <a:avLst/>
          </a:prstGeom>
          <a:ln w="12700">
            <a:solidFill>
              <a:srgbClr val="0000FF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8113925" y="4450226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1m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2" name="Straight Arrow Connector 144"/>
          <p:cNvCxnSpPr/>
          <p:nvPr/>
        </p:nvCxnSpPr>
        <p:spPr>
          <a:xfrm>
            <a:off x="6031771" y="4603303"/>
            <a:ext cx="0" cy="1074712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148"/>
          <p:cNvCxnSpPr/>
          <p:nvPr/>
        </p:nvCxnSpPr>
        <p:spPr>
          <a:xfrm flipH="1">
            <a:off x="6022523" y="5608605"/>
            <a:ext cx="683077" cy="0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6161587" y="5472206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55" name="Straight Arrow Connector 154"/>
          <p:cNvCxnSpPr/>
          <p:nvPr/>
        </p:nvCxnSpPr>
        <p:spPr>
          <a:xfrm flipH="1">
            <a:off x="286047" y="5108244"/>
            <a:ext cx="551543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156"/>
          <p:cNvCxnSpPr/>
          <p:nvPr/>
        </p:nvCxnSpPr>
        <p:spPr>
          <a:xfrm flipH="1">
            <a:off x="281955" y="4441198"/>
            <a:ext cx="551543" cy="0"/>
          </a:xfrm>
          <a:prstGeom prst="straightConnector1">
            <a:avLst/>
          </a:prstGeom>
          <a:ln w="9525">
            <a:solidFill>
              <a:srgbClr val="0000FF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157"/>
          <p:cNvCxnSpPr/>
          <p:nvPr/>
        </p:nvCxnSpPr>
        <p:spPr>
          <a:xfrm>
            <a:off x="459693" y="4447726"/>
            <a:ext cx="0" cy="667253"/>
          </a:xfrm>
          <a:prstGeom prst="straightConnector1">
            <a:avLst/>
          </a:prstGeom>
          <a:ln w="12700">
            <a:solidFill>
              <a:srgbClr val="0000FF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136505" y="4158175"/>
            <a:ext cx="43550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60" name="Rectangle 35"/>
          <p:cNvSpPr/>
          <p:nvPr/>
        </p:nvSpPr>
        <p:spPr>
          <a:xfrm>
            <a:off x="836998" y="3512234"/>
            <a:ext cx="5199477" cy="669702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9477" h="669702">
                <a:moveTo>
                  <a:pt x="2504189" y="2190"/>
                </a:moveTo>
                <a:lnTo>
                  <a:pt x="5195374" y="501722"/>
                </a:lnTo>
                <a:lnTo>
                  <a:pt x="5199477" y="669701"/>
                </a:lnTo>
                <a:lnTo>
                  <a:pt x="2504189" y="669702"/>
                </a:lnTo>
                <a:lnTo>
                  <a:pt x="0" y="667909"/>
                </a:lnTo>
                <a:lnTo>
                  <a:pt x="3975" y="0"/>
                </a:lnTo>
                <a:lnTo>
                  <a:pt x="2504189" y="2190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61" name="Rectangle 35"/>
          <p:cNvSpPr/>
          <p:nvPr/>
        </p:nvSpPr>
        <p:spPr>
          <a:xfrm flipV="1">
            <a:off x="835010" y="4438796"/>
            <a:ext cx="5199477" cy="669702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9477" h="669702">
                <a:moveTo>
                  <a:pt x="2504189" y="2190"/>
                </a:moveTo>
                <a:lnTo>
                  <a:pt x="5195374" y="501722"/>
                </a:lnTo>
                <a:lnTo>
                  <a:pt x="5199477" y="669701"/>
                </a:lnTo>
                <a:lnTo>
                  <a:pt x="2504189" y="669702"/>
                </a:lnTo>
                <a:lnTo>
                  <a:pt x="0" y="667909"/>
                </a:lnTo>
                <a:lnTo>
                  <a:pt x="3975" y="0"/>
                </a:lnTo>
                <a:lnTo>
                  <a:pt x="2504189" y="2190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 w="952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600" dirty="0" err="1">
              <a:solidFill>
                <a:srgbClr val="EEECE1">
                  <a:lumMod val="10000"/>
                </a:srgbClr>
              </a:solidFill>
            </a:endParaRPr>
          </a:p>
        </p:txBody>
      </p:sp>
      <p:sp>
        <p:nvSpPr>
          <p:cNvPr id="63" name="Titre 1"/>
          <p:cNvSpPr>
            <a:spLocks noGrp="1"/>
          </p:cNvSpPr>
          <p:nvPr>
            <p:ph type="title"/>
          </p:nvPr>
        </p:nvSpPr>
        <p:spPr>
          <a:xfrm>
            <a:off x="1321296" y="274638"/>
            <a:ext cx="7283152" cy="1143000"/>
          </a:xfrm>
        </p:spPr>
        <p:txBody>
          <a:bodyPr/>
          <a:lstStyle/>
          <a:p>
            <a:r>
              <a:rPr lang="en-GB" sz="3600" dirty="0" smtClean="0"/>
              <a:t>Proposed blind zone detection</a:t>
            </a:r>
            <a:br>
              <a:rPr lang="en-GB" sz="3600" dirty="0" smtClean="0"/>
            </a:br>
            <a:r>
              <a:rPr lang="en-GB" sz="3600" dirty="0" smtClean="0"/>
              <a:t>M1/N1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87253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7" grpId="0" animBg="1"/>
      <p:bldP spid="19" grpId="0" animBg="1"/>
      <p:bldP spid="28" grpId="0"/>
      <p:bldP spid="32" grpId="0"/>
      <p:bldP spid="36" grpId="0"/>
      <p:bldP spid="45" grpId="0"/>
      <p:bldP spid="51" grpId="0"/>
      <p:bldP spid="54" grpId="0"/>
      <p:bldP spid="58" grpId="0"/>
      <p:bldP spid="60" grpId="0" animBg="1"/>
      <p:bldP spid="6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Proposed blind zone detection</a:t>
            </a:r>
            <a:br>
              <a:rPr lang="en-GB" sz="3200" dirty="0" smtClean="0"/>
            </a:br>
            <a:r>
              <a:rPr lang="en-GB" sz="3200" dirty="0" smtClean="0"/>
              <a:t>N3 vehicles</a:t>
            </a:r>
            <a:endParaRPr lang="en-GB" sz="3200" dirty="0"/>
          </a:p>
        </p:txBody>
      </p:sp>
      <p:grpSp>
        <p:nvGrpSpPr>
          <p:cNvPr id="5" name="Group 51"/>
          <p:cNvGrpSpPr/>
          <p:nvPr/>
        </p:nvGrpSpPr>
        <p:grpSpPr>
          <a:xfrm>
            <a:off x="1081325" y="2505479"/>
            <a:ext cx="6522315" cy="1919614"/>
            <a:chOff x="986325" y="2636104"/>
            <a:chExt cx="6522315" cy="1919614"/>
          </a:xfrm>
        </p:grpSpPr>
        <p:sp>
          <p:nvSpPr>
            <p:cNvPr id="6" name="Rechteck 6"/>
            <p:cNvSpPr/>
            <p:nvPr/>
          </p:nvSpPr>
          <p:spPr>
            <a:xfrm>
              <a:off x="986325" y="2636104"/>
              <a:ext cx="6522315" cy="1919614"/>
            </a:xfrm>
            <a:prstGeom prst="rect">
              <a:avLst/>
            </a:prstGeom>
            <a:solidFill>
              <a:srgbClr val="A6A6A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7" name="Gerade Verbindung 10"/>
            <p:cNvCxnSpPr/>
            <p:nvPr/>
          </p:nvCxnSpPr>
          <p:spPr>
            <a:xfrm>
              <a:off x="986325" y="3541435"/>
              <a:ext cx="6515204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lgDash"/>
            </a:ln>
            <a:effectLst/>
          </p:spPr>
        </p:cxnSp>
        <p:cxnSp>
          <p:nvCxnSpPr>
            <p:cNvPr id="8" name="Gerade Verbindung 12"/>
            <p:cNvCxnSpPr/>
            <p:nvPr/>
          </p:nvCxnSpPr>
          <p:spPr>
            <a:xfrm>
              <a:off x="996061" y="4037318"/>
              <a:ext cx="6505468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9" name="Gerade Verbindung 10"/>
            <p:cNvCxnSpPr/>
            <p:nvPr/>
          </p:nvCxnSpPr>
          <p:spPr>
            <a:xfrm>
              <a:off x="996061" y="3002443"/>
              <a:ext cx="6505468" cy="0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lgDash"/>
            </a:ln>
            <a:effectLst/>
          </p:spPr>
        </p:cxnSp>
      </p:grpSp>
      <p:sp>
        <p:nvSpPr>
          <p:cNvPr id="10" name="Rectangle 9"/>
          <p:cNvSpPr/>
          <p:nvPr/>
        </p:nvSpPr>
        <p:spPr>
          <a:xfrm>
            <a:off x="7727336" y="4725692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00FF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II </a:t>
            </a:r>
            <a:br>
              <a:rPr lang="de-DE" sz="1000" b="1" dirty="0" smtClean="0">
                <a:solidFill>
                  <a:srgbClr val="0000FF"/>
                </a:solidFill>
                <a:latin typeface="Arial"/>
              </a:rPr>
            </a:br>
            <a:r>
              <a:rPr lang="de-DE" sz="1000" b="1" dirty="0" smtClean="0">
                <a:solidFill>
                  <a:srgbClr val="0000FF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0000FF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89578" y="5311036"/>
            <a:ext cx="329541" cy="293380"/>
          </a:xfrm>
          <a:prstGeom prst="rect">
            <a:avLst/>
          </a:pr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90791" y="4791069"/>
            <a:ext cx="326987" cy="299731"/>
          </a:xfrm>
          <a:prstGeom prst="rect">
            <a:avLst/>
          </a:prstGeom>
          <a:solidFill>
            <a:srgbClr val="0000FF">
              <a:alpha val="40000"/>
            </a:srgbClr>
          </a:solidFill>
          <a:ln w="9525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50527" y="350014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Outside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edges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4" name="Straight Arrow Connector 52"/>
          <p:cNvCxnSpPr/>
          <p:nvPr/>
        </p:nvCxnSpPr>
        <p:spPr>
          <a:xfrm>
            <a:off x="6565917" y="1873740"/>
            <a:ext cx="0" cy="485363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15" name="Rectangle 14"/>
          <p:cNvSpPr/>
          <p:nvPr/>
        </p:nvSpPr>
        <p:spPr>
          <a:xfrm>
            <a:off x="5754299" y="1809552"/>
            <a:ext cx="853329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Driver‘s ocular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points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16" name="Straight Arrow Connector 99"/>
          <p:cNvCxnSpPr/>
          <p:nvPr/>
        </p:nvCxnSpPr>
        <p:spPr>
          <a:xfrm>
            <a:off x="5966895" y="4054566"/>
            <a:ext cx="0" cy="1210434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sp>
        <p:nvSpPr>
          <p:cNvPr id="17" name="Rectangle 16"/>
          <p:cNvSpPr/>
          <p:nvPr/>
        </p:nvSpPr>
        <p:spPr>
          <a:xfrm>
            <a:off x="6137918" y="5081400"/>
            <a:ext cx="269248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4m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18" name="Straight Arrow Connector 109"/>
          <p:cNvCxnSpPr/>
          <p:nvPr/>
        </p:nvCxnSpPr>
        <p:spPr>
          <a:xfrm flipH="1">
            <a:off x="5965248" y="3484870"/>
            <a:ext cx="3017720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cxnSp>
        <p:nvCxnSpPr>
          <p:cNvPr id="19" name="Straight Arrow Connector 138"/>
          <p:cNvCxnSpPr/>
          <p:nvPr/>
        </p:nvCxnSpPr>
        <p:spPr>
          <a:xfrm flipV="1">
            <a:off x="7475288" y="3692198"/>
            <a:ext cx="0" cy="162303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20" name="Straight Arrow Connector 139"/>
          <p:cNvCxnSpPr/>
          <p:nvPr/>
        </p:nvCxnSpPr>
        <p:spPr>
          <a:xfrm flipV="1">
            <a:off x="7477377" y="4043558"/>
            <a:ext cx="0" cy="154632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none"/>
            <a:tailEnd type="arrow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7380312" y="3893641"/>
            <a:ext cx="207179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1m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cxnSp>
        <p:nvCxnSpPr>
          <p:cNvPr id="22" name="Straight Arrow Connector 144"/>
          <p:cNvCxnSpPr/>
          <p:nvPr/>
        </p:nvCxnSpPr>
        <p:spPr>
          <a:xfrm>
            <a:off x="6338806" y="4539521"/>
            <a:ext cx="0" cy="427148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6708336" y="4795724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1.5m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24" name="Straight Arrow Connector 103"/>
          <p:cNvCxnSpPr/>
          <p:nvPr/>
        </p:nvCxnSpPr>
        <p:spPr>
          <a:xfrm flipH="1" flipV="1">
            <a:off x="5965889" y="5049900"/>
            <a:ext cx="595112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5" name="Straight Arrow Connector 127"/>
          <p:cNvCxnSpPr/>
          <p:nvPr/>
        </p:nvCxnSpPr>
        <p:spPr>
          <a:xfrm flipV="1">
            <a:off x="2048353" y="4606745"/>
            <a:ext cx="0" cy="212063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6" name="Straight Arrow Connector 130"/>
          <p:cNvCxnSpPr/>
          <p:nvPr/>
        </p:nvCxnSpPr>
        <p:spPr>
          <a:xfrm flipH="1" flipV="1">
            <a:off x="2053454" y="6607176"/>
            <a:ext cx="4506864" cy="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7" name="Straight Arrow Connector 136"/>
          <p:cNvCxnSpPr/>
          <p:nvPr/>
        </p:nvCxnSpPr>
        <p:spPr>
          <a:xfrm flipH="1" flipV="1">
            <a:off x="5966513" y="4044356"/>
            <a:ext cx="1655561" cy="1021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8" name="Straight Arrow Connector 156"/>
          <p:cNvCxnSpPr/>
          <p:nvPr/>
        </p:nvCxnSpPr>
        <p:spPr>
          <a:xfrm flipH="1">
            <a:off x="438814" y="4610041"/>
            <a:ext cx="861162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tailEnd type="none"/>
          </a:ln>
          <a:effectLst/>
        </p:spPr>
      </p:cxnSp>
      <p:cxnSp>
        <p:nvCxnSpPr>
          <p:cNvPr id="29" name="Straight Arrow Connector 157"/>
          <p:cNvCxnSpPr/>
          <p:nvPr/>
        </p:nvCxnSpPr>
        <p:spPr>
          <a:xfrm flipV="1">
            <a:off x="497327" y="3855622"/>
            <a:ext cx="0" cy="74892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headEnd type="arrow"/>
            <a:tailEnd type="arrow"/>
          </a:ln>
          <a:effectLst/>
        </p:spPr>
      </p:cxnSp>
      <p:sp>
        <p:nvSpPr>
          <p:cNvPr id="30" name="Rectangle 29"/>
          <p:cNvSpPr/>
          <p:nvPr/>
        </p:nvSpPr>
        <p:spPr>
          <a:xfrm>
            <a:off x="200121" y="4145344"/>
            <a:ext cx="389480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5m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31" name="Picture 243" descr="Beschilderung LKW-Sattel Stückgut klein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980" r="916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99" r="11609"/>
          <a:stretch>
            <a:fillRect/>
          </a:stretch>
        </p:blipFill>
        <p:spPr bwMode="auto">
          <a:xfrm>
            <a:off x="5296016" y="3450983"/>
            <a:ext cx="1393120" cy="45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8123159" y="4140562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4.5m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33" name="Rectangle 35"/>
          <p:cNvSpPr/>
          <p:nvPr/>
        </p:nvSpPr>
        <p:spPr>
          <a:xfrm>
            <a:off x="2799588" y="1237367"/>
            <a:ext cx="3537223" cy="2249144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2504189 w 5201180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1834889 w 5201180"/>
              <a:gd name="connsiteY6" fmla="*/ 1113 h 669702"/>
              <a:gd name="connsiteX7" fmla="*/ 2504189 w 5201180"/>
              <a:gd name="connsiteY7" fmla="*/ 2190 h 669702"/>
              <a:gd name="connsiteX0" fmla="*/ 2504189 w 5201180"/>
              <a:gd name="connsiteY0" fmla="*/ 2190 h 670892"/>
              <a:gd name="connsiteX1" fmla="*/ 5201180 w 5201180"/>
              <a:gd name="connsiteY1" fmla="*/ 507528 h 670892"/>
              <a:gd name="connsiteX2" fmla="*/ 5199477 w 5201180"/>
              <a:gd name="connsiteY2" fmla="*/ 669701 h 670892"/>
              <a:gd name="connsiteX3" fmla="*/ 2504189 w 5201180"/>
              <a:gd name="connsiteY3" fmla="*/ 669702 h 670892"/>
              <a:gd name="connsiteX4" fmla="*/ 1832540 w 5201180"/>
              <a:gd name="connsiteY4" fmla="*/ 670892 h 670892"/>
              <a:gd name="connsiteX5" fmla="*/ 0 w 5201180"/>
              <a:gd name="connsiteY5" fmla="*/ 667909 h 670892"/>
              <a:gd name="connsiteX6" fmla="*/ 3975 w 5201180"/>
              <a:gd name="connsiteY6" fmla="*/ 0 h 670892"/>
              <a:gd name="connsiteX7" fmla="*/ 1834889 w 5201180"/>
              <a:gd name="connsiteY7" fmla="*/ 1113 h 670892"/>
              <a:gd name="connsiteX8" fmla="*/ 2504189 w 5201180"/>
              <a:gd name="connsiteY8" fmla="*/ 2190 h 670892"/>
              <a:gd name="connsiteX0" fmla="*/ 2500214 w 5197205"/>
              <a:gd name="connsiteY0" fmla="*/ 2190 h 670892"/>
              <a:gd name="connsiteX1" fmla="*/ 5197205 w 5197205"/>
              <a:gd name="connsiteY1" fmla="*/ 507528 h 670892"/>
              <a:gd name="connsiteX2" fmla="*/ 5195502 w 5197205"/>
              <a:gd name="connsiteY2" fmla="*/ 669701 h 670892"/>
              <a:gd name="connsiteX3" fmla="*/ 2500214 w 5197205"/>
              <a:gd name="connsiteY3" fmla="*/ 669702 h 670892"/>
              <a:gd name="connsiteX4" fmla="*/ 1828565 w 5197205"/>
              <a:gd name="connsiteY4" fmla="*/ 670892 h 670892"/>
              <a:gd name="connsiteX5" fmla="*/ 0 w 5197205"/>
              <a:gd name="connsiteY5" fmla="*/ 0 h 670892"/>
              <a:gd name="connsiteX6" fmla="*/ 1830914 w 5197205"/>
              <a:gd name="connsiteY6" fmla="*/ 1113 h 670892"/>
              <a:gd name="connsiteX7" fmla="*/ 2500214 w 5197205"/>
              <a:gd name="connsiteY7" fmla="*/ 2190 h 670892"/>
              <a:gd name="connsiteX0" fmla="*/ 671649 w 3368640"/>
              <a:gd name="connsiteY0" fmla="*/ 1077 h 669779"/>
              <a:gd name="connsiteX1" fmla="*/ 3368640 w 3368640"/>
              <a:gd name="connsiteY1" fmla="*/ 506415 h 669779"/>
              <a:gd name="connsiteX2" fmla="*/ 3366937 w 3368640"/>
              <a:gd name="connsiteY2" fmla="*/ 668588 h 669779"/>
              <a:gd name="connsiteX3" fmla="*/ 671649 w 3368640"/>
              <a:gd name="connsiteY3" fmla="*/ 668589 h 669779"/>
              <a:gd name="connsiteX4" fmla="*/ 0 w 3368640"/>
              <a:gd name="connsiteY4" fmla="*/ 669779 h 669779"/>
              <a:gd name="connsiteX5" fmla="*/ 2349 w 3368640"/>
              <a:gd name="connsiteY5" fmla="*/ 0 h 669779"/>
              <a:gd name="connsiteX6" fmla="*/ 671649 w 3368640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0947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3492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69300 w 3364726"/>
              <a:gd name="connsiteY0" fmla="*/ 1077 h 668589"/>
              <a:gd name="connsiteX1" fmla="*/ 3364320 w 3364726"/>
              <a:gd name="connsiteY1" fmla="*/ 63492 h 668589"/>
              <a:gd name="connsiteX2" fmla="*/ 3364588 w 3364726"/>
              <a:gd name="connsiteY2" fmla="*/ 668588 h 668589"/>
              <a:gd name="connsiteX3" fmla="*/ 669300 w 3364726"/>
              <a:gd name="connsiteY3" fmla="*/ 668589 h 668589"/>
              <a:gd name="connsiteX4" fmla="*/ 668186 w 3364726"/>
              <a:gd name="connsiteY4" fmla="*/ 492693 h 668589"/>
              <a:gd name="connsiteX5" fmla="*/ 0 w 3364726"/>
              <a:gd name="connsiteY5" fmla="*/ 0 h 668589"/>
              <a:gd name="connsiteX6" fmla="*/ 669300 w 3364726"/>
              <a:gd name="connsiteY6" fmla="*/ 1077 h 668589"/>
              <a:gd name="connsiteX0" fmla="*/ 2418022 w 3364726"/>
              <a:gd name="connsiteY0" fmla="*/ 0 h 2010416"/>
              <a:gd name="connsiteX1" fmla="*/ 3364320 w 3364726"/>
              <a:gd name="connsiteY1" fmla="*/ 1405319 h 2010416"/>
              <a:gd name="connsiteX2" fmla="*/ 3364588 w 3364726"/>
              <a:gd name="connsiteY2" fmla="*/ 2010415 h 2010416"/>
              <a:gd name="connsiteX3" fmla="*/ 669300 w 3364726"/>
              <a:gd name="connsiteY3" fmla="*/ 2010416 h 2010416"/>
              <a:gd name="connsiteX4" fmla="*/ 668186 w 3364726"/>
              <a:gd name="connsiteY4" fmla="*/ 1834520 h 2010416"/>
              <a:gd name="connsiteX5" fmla="*/ 0 w 3364726"/>
              <a:gd name="connsiteY5" fmla="*/ 1341827 h 2010416"/>
              <a:gd name="connsiteX6" fmla="*/ 2418022 w 3364726"/>
              <a:gd name="connsiteY6" fmla="*/ 0 h 2010416"/>
              <a:gd name="connsiteX0" fmla="*/ 1749836 w 2696540"/>
              <a:gd name="connsiteY0" fmla="*/ 0 h 2010416"/>
              <a:gd name="connsiteX1" fmla="*/ 2696134 w 2696540"/>
              <a:gd name="connsiteY1" fmla="*/ 1405319 h 2010416"/>
              <a:gd name="connsiteX2" fmla="*/ 2696402 w 2696540"/>
              <a:gd name="connsiteY2" fmla="*/ 2010415 h 2010416"/>
              <a:gd name="connsiteX3" fmla="*/ 1114 w 2696540"/>
              <a:gd name="connsiteY3" fmla="*/ 2010416 h 2010416"/>
              <a:gd name="connsiteX4" fmla="*/ 0 w 2696540"/>
              <a:gd name="connsiteY4" fmla="*/ 1834520 h 2010416"/>
              <a:gd name="connsiteX5" fmla="*/ 257608 w 2696540"/>
              <a:gd name="connsiteY5" fmla="*/ 8762 h 2010416"/>
              <a:gd name="connsiteX6" fmla="*/ 1749836 w 2696540"/>
              <a:gd name="connsiteY6" fmla="*/ 0 h 2010416"/>
              <a:gd name="connsiteX0" fmla="*/ 1928071 w 2874775"/>
              <a:gd name="connsiteY0" fmla="*/ 0 h 2010416"/>
              <a:gd name="connsiteX1" fmla="*/ 2874369 w 2874775"/>
              <a:gd name="connsiteY1" fmla="*/ 1405319 h 2010416"/>
              <a:gd name="connsiteX2" fmla="*/ 2874637 w 2874775"/>
              <a:gd name="connsiteY2" fmla="*/ 2010415 h 2010416"/>
              <a:gd name="connsiteX3" fmla="*/ 179349 w 2874775"/>
              <a:gd name="connsiteY3" fmla="*/ 2010416 h 2010416"/>
              <a:gd name="connsiteX4" fmla="*/ 435843 w 2874775"/>
              <a:gd name="connsiteY4" fmla="*/ 8762 h 2010416"/>
              <a:gd name="connsiteX5" fmla="*/ 1928071 w 2874775"/>
              <a:gd name="connsiteY5" fmla="*/ 0 h 2010416"/>
              <a:gd name="connsiteX0" fmla="*/ 1748722 w 2695426"/>
              <a:gd name="connsiteY0" fmla="*/ 0 h 2010416"/>
              <a:gd name="connsiteX1" fmla="*/ 2695020 w 2695426"/>
              <a:gd name="connsiteY1" fmla="*/ 1405319 h 2010416"/>
              <a:gd name="connsiteX2" fmla="*/ 2695288 w 2695426"/>
              <a:gd name="connsiteY2" fmla="*/ 2010415 h 2010416"/>
              <a:gd name="connsiteX3" fmla="*/ 0 w 2695426"/>
              <a:gd name="connsiteY3" fmla="*/ 2010416 h 2010416"/>
              <a:gd name="connsiteX4" fmla="*/ 256494 w 2695426"/>
              <a:gd name="connsiteY4" fmla="*/ 8762 h 2010416"/>
              <a:gd name="connsiteX5" fmla="*/ 1748722 w 2695426"/>
              <a:gd name="connsiteY5" fmla="*/ 0 h 2010416"/>
              <a:gd name="connsiteX0" fmla="*/ 1492228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492228 w 2438932"/>
              <a:gd name="connsiteY5" fmla="*/ 0 h 2010416"/>
              <a:gd name="connsiteX0" fmla="*/ 1561082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561082 w 2438932"/>
              <a:gd name="connsiteY5" fmla="*/ 0 h 2010416"/>
              <a:gd name="connsiteX0" fmla="*/ 1561082 w 2438932"/>
              <a:gd name="connsiteY0" fmla="*/ 0 h 2002297"/>
              <a:gd name="connsiteX1" fmla="*/ 2438526 w 2438932"/>
              <a:gd name="connsiteY1" fmla="*/ 1397200 h 2002297"/>
              <a:gd name="connsiteX2" fmla="*/ 2438794 w 2438932"/>
              <a:gd name="connsiteY2" fmla="*/ 2002296 h 2002297"/>
              <a:gd name="connsiteX3" fmla="*/ 2576 w 2438932"/>
              <a:gd name="connsiteY3" fmla="*/ 2002297 h 2002297"/>
              <a:gd name="connsiteX4" fmla="*/ 0 w 2438932"/>
              <a:gd name="connsiteY4" fmla="*/ 643 h 2002297"/>
              <a:gd name="connsiteX5" fmla="*/ 1561082 w 2438932"/>
              <a:gd name="connsiteY5" fmla="*/ 0 h 200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932" h="2002297">
                <a:moveTo>
                  <a:pt x="1561082" y="0"/>
                </a:moveTo>
                <a:lnTo>
                  <a:pt x="2438526" y="1397200"/>
                </a:lnTo>
                <a:cubicBezTo>
                  <a:pt x="2437958" y="1451258"/>
                  <a:pt x="2439362" y="1948238"/>
                  <a:pt x="2438794" y="2002296"/>
                </a:cubicBezTo>
                <a:lnTo>
                  <a:pt x="2576" y="2002297"/>
                </a:lnTo>
                <a:cubicBezTo>
                  <a:pt x="1717" y="1335079"/>
                  <a:pt x="859" y="667861"/>
                  <a:pt x="0" y="643"/>
                </a:cubicBezTo>
                <a:lnTo>
                  <a:pt x="1561082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39315" y="6481096"/>
            <a:ext cx="389480" cy="1101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00FF"/>
                </a:solidFill>
                <a:latin typeface="Arial"/>
              </a:rPr>
              <a:t>30m</a:t>
            </a:r>
            <a:endParaRPr lang="en-US" sz="800" b="1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35" name="Rectangle 35"/>
          <p:cNvSpPr/>
          <p:nvPr/>
        </p:nvSpPr>
        <p:spPr>
          <a:xfrm flipV="1">
            <a:off x="2801214" y="3853528"/>
            <a:ext cx="3537223" cy="2249144"/>
          </a:xfrm>
          <a:custGeom>
            <a:avLst/>
            <a:gdLst>
              <a:gd name="connsiteX0" fmla="*/ 0 w 3355848"/>
              <a:gd name="connsiteY0" fmla="*/ 0 h 667512"/>
              <a:gd name="connsiteX1" fmla="*/ 3355848 w 3355848"/>
              <a:gd name="connsiteY1" fmla="*/ 0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3355848"/>
              <a:gd name="connsiteY0" fmla="*/ 0 h 667512"/>
              <a:gd name="connsiteX1" fmla="*/ 3355848 w 3355848"/>
              <a:gd name="connsiteY1" fmla="*/ 667512 h 667512"/>
              <a:gd name="connsiteX2" fmla="*/ 0 w 3355848"/>
              <a:gd name="connsiteY2" fmla="*/ 667512 h 667512"/>
              <a:gd name="connsiteX3" fmla="*/ 0 w 3355848"/>
              <a:gd name="connsiteY3" fmla="*/ 0 h 667512"/>
              <a:gd name="connsiteX0" fmla="*/ 0 w 3355848"/>
              <a:gd name="connsiteY0" fmla="*/ 0 h 667512"/>
              <a:gd name="connsiteX1" fmla="*/ 2691185 w 3355848"/>
              <a:gd name="connsiteY1" fmla="*/ 535313 h 667512"/>
              <a:gd name="connsiteX2" fmla="*/ 3355848 w 3355848"/>
              <a:gd name="connsiteY2" fmla="*/ 667512 h 667512"/>
              <a:gd name="connsiteX3" fmla="*/ 0 w 3355848"/>
              <a:gd name="connsiteY3" fmla="*/ 667512 h 667512"/>
              <a:gd name="connsiteX4" fmla="*/ 0 w 3355848"/>
              <a:gd name="connsiteY4" fmla="*/ 0 h 667512"/>
              <a:gd name="connsiteX0" fmla="*/ 0 w 2695288"/>
              <a:gd name="connsiteY0" fmla="*/ 0 h 670396"/>
              <a:gd name="connsiteX1" fmla="*/ 2691185 w 2695288"/>
              <a:gd name="connsiteY1" fmla="*/ 535313 h 670396"/>
              <a:gd name="connsiteX2" fmla="*/ 2695288 w 2695288"/>
              <a:gd name="connsiteY2" fmla="*/ 670396 h 670396"/>
              <a:gd name="connsiteX3" fmla="*/ 0 w 2695288"/>
              <a:gd name="connsiteY3" fmla="*/ 667512 h 670396"/>
              <a:gd name="connsiteX4" fmla="*/ 0 w 2695288"/>
              <a:gd name="connsiteY4" fmla="*/ 0 h 670396"/>
              <a:gd name="connsiteX0" fmla="*/ 0 w 2695288"/>
              <a:gd name="connsiteY0" fmla="*/ 0 h 667512"/>
              <a:gd name="connsiteX1" fmla="*/ 2691185 w 2695288"/>
              <a:gd name="connsiteY1" fmla="*/ 535313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0 w 2695288"/>
              <a:gd name="connsiteY4" fmla="*/ 0 h 667512"/>
              <a:gd name="connsiteX0" fmla="*/ 0 w 2695288"/>
              <a:gd name="connsiteY0" fmla="*/ 0 h 667512"/>
              <a:gd name="connsiteX1" fmla="*/ 2691185 w 2695288"/>
              <a:gd name="connsiteY1" fmla="*/ 499532 h 667512"/>
              <a:gd name="connsiteX2" fmla="*/ 2695288 w 2695288"/>
              <a:gd name="connsiteY2" fmla="*/ 667511 h 667512"/>
              <a:gd name="connsiteX3" fmla="*/ 0 w 2695288"/>
              <a:gd name="connsiteY3" fmla="*/ 667512 h 667512"/>
              <a:gd name="connsiteX4" fmla="*/ 471 w 2695288"/>
              <a:gd name="connsiteY4" fmla="*/ 280081 h 667512"/>
              <a:gd name="connsiteX5" fmla="*/ 0 w 2695288"/>
              <a:gd name="connsiteY5" fmla="*/ 0 h 667512"/>
              <a:gd name="connsiteX0" fmla="*/ 782732 w 3478020"/>
              <a:gd name="connsiteY0" fmla="*/ 0 h 667512"/>
              <a:gd name="connsiteX1" fmla="*/ 3473917 w 3478020"/>
              <a:gd name="connsiteY1" fmla="*/ 499532 h 667512"/>
              <a:gd name="connsiteX2" fmla="*/ 3478020 w 3478020"/>
              <a:gd name="connsiteY2" fmla="*/ 667511 h 667512"/>
              <a:gd name="connsiteX3" fmla="*/ 782732 w 3478020"/>
              <a:gd name="connsiteY3" fmla="*/ 667512 h 667512"/>
              <a:gd name="connsiteX4" fmla="*/ 0 w 3478020"/>
              <a:gd name="connsiteY4" fmla="*/ 292008 h 667512"/>
              <a:gd name="connsiteX5" fmla="*/ 782732 w 3478020"/>
              <a:gd name="connsiteY5" fmla="*/ 0 h 667512"/>
              <a:gd name="connsiteX0" fmla="*/ 1633522 w 4328810"/>
              <a:gd name="connsiteY0" fmla="*/ 2190 h 669702"/>
              <a:gd name="connsiteX1" fmla="*/ 4324707 w 4328810"/>
              <a:gd name="connsiteY1" fmla="*/ 501722 h 669702"/>
              <a:gd name="connsiteX2" fmla="*/ 4328810 w 4328810"/>
              <a:gd name="connsiteY2" fmla="*/ 669701 h 669702"/>
              <a:gd name="connsiteX3" fmla="*/ 1633522 w 4328810"/>
              <a:gd name="connsiteY3" fmla="*/ 669702 h 669702"/>
              <a:gd name="connsiteX4" fmla="*/ 0 w 4328810"/>
              <a:gd name="connsiteY4" fmla="*/ 0 h 669702"/>
              <a:gd name="connsiteX5" fmla="*/ 1633522 w 4328810"/>
              <a:gd name="connsiteY5" fmla="*/ 2190 h 669702"/>
              <a:gd name="connsiteX0" fmla="*/ 1689181 w 4384469"/>
              <a:gd name="connsiteY0" fmla="*/ 2190 h 669702"/>
              <a:gd name="connsiteX1" fmla="*/ 4380366 w 4384469"/>
              <a:gd name="connsiteY1" fmla="*/ 501722 h 669702"/>
              <a:gd name="connsiteX2" fmla="*/ 4384469 w 4384469"/>
              <a:gd name="connsiteY2" fmla="*/ 669701 h 669702"/>
              <a:gd name="connsiteX3" fmla="*/ 1689181 w 4384469"/>
              <a:gd name="connsiteY3" fmla="*/ 669702 h 669702"/>
              <a:gd name="connsiteX4" fmla="*/ 0 w 4384469"/>
              <a:gd name="connsiteY4" fmla="*/ 0 h 669702"/>
              <a:gd name="connsiteX5" fmla="*/ 1689181 w 4384469"/>
              <a:gd name="connsiteY5" fmla="*/ 2190 h 66970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0 w 3959074"/>
              <a:gd name="connsiteY4" fmla="*/ 0 h 1035462"/>
              <a:gd name="connsiteX5" fmla="*/ 1263786 w 3959074"/>
              <a:gd name="connsiteY5" fmla="*/ 367950 h 1035462"/>
              <a:gd name="connsiteX0" fmla="*/ 1263786 w 3959074"/>
              <a:gd name="connsiteY0" fmla="*/ 367950 h 1035462"/>
              <a:gd name="connsiteX1" fmla="*/ 3954971 w 3959074"/>
              <a:gd name="connsiteY1" fmla="*/ 867482 h 1035462"/>
              <a:gd name="connsiteX2" fmla="*/ 3959074 w 3959074"/>
              <a:gd name="connsiteY2" fmla="*/ 1035461 h 1035462"/>
              <a:gd name="connsiteX3" fmla="*/ 1263786 w 3959074"/>
              <a:gd name="connsiteY3" fmla="*/ 1035462 h 1035462"/>
              <a:gd name="connsiteX4" fmla="*/ 457200 w 3959074"/>
              <a:gd name="connsiteY4" fmla="*/ 381662 h 1035462"/>
              <a:gd name="connsiteX5" fmla="*/ 0 w 3959074"/>
              <a:gd name="connsiteY5" fmla="*/ 0 h 1035462"/>
              <a:gd name="connsiteX6" fmla="*/ 1263786 w 3959074"/>
              <a:gd name="connsiteY6" fmla="*/ 367950 h 1035462"/>
              <a:gd name="connsiteX0" fmla="*/ 2504189 w 5199477"/>
              <a:gd name="connsiteY0" fmla="*/ 367950 h 1035462"/>
              <a:gd name="connsiteX1" fmla="*/ 5195374 w 5199477"/>
              <a:gd name="connsiteY1" fmla="*/ 867482 h 1035462"/>
              <a:gd name="connsiteX2" fmla="*/ 5199477 w 5199477"/>
              <a:gd name="connsiteY2" fmla="*/ 1035461 h 1035462"/>
              <a:gd name="connsiteX3" fmla="*/ 2504189 w 5199477"/>
              <a:gd name="connsiteY3" fmla="*/ 1035462 h 1035462"/>
              <a:gd name="connsiteX4" fmla="*/ 0 w 5199477"/>
              <a:gd name="connsiteY4" fmla="*/ 1033669 h 1035462"/>
              <a:gd name="connsiteX5" fmla="*/ 1240403 w 5199477"/>
              <a:gd name="connsiteY5" fmla="*/ 0 h 1035462"/>
              <a:gd name="connsiteX6" fmla="*/ 2504189 w 5199477"/>
              <a:gd name="connsiteY6" fmla="*/ 367950 h 1035462"/>
              <a:gd name="connsiteX0" fmla="*/ 2504189 w 5199477"/>
              <a:gd name="connsiteY0" fmla="*/ 0 h 667512"/>
              <a:gd name="connsiteX1" fmla="*/ 5195374 w 5199477"/>
              <a:gd name="connsiteY1" fmla="*/ 499532 h 667512"/>
              <a:gd name="connsiteX2" fmla="*/ 5199477 w 5199477"/>
              <a:gd name="connsiteY2" fmla="*/ 667511 h 667512"/>
              <a:gd name="connsiteX3" fmla="*/ 2504189 w 5199477"/>
              <a:gd name="connsiteY3" fmla="*/ 667512 h 667512"/>
              <a:gd name="connsiteX4" fmla="*/ 0 w 5199477"/>
              <a:gd name="connsiteY4" fmla="*/ 665719 h 667512"/>
              <a:gd name="connsiteX5" fmla="*/ 3975 w 5199477"/>
              <a:gd name="connsiteY5" fmla="*/ 9737 h 667512"/>
              <a:gd name="connsiteX6" fmla="*/ 2504189 w 5199477"/>
              <a:gd name="connsiteY6" fmla="*/ 0 h 66751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199477"/>
              <a:gd name="connsiteY0" fmla="*/ 2190 h 669702"/>
              <a:gd name="connsiteX1" fmla="*/ 5195374 w 5199477"/>
              <a:gd name="connsiteY1" fmla="*/ 501722 h 669702"/>
              <a:gd name="connsiteX2" fmla="*/ 5199477 w 5199477"/>
              <a:gd name="connsiteY2" fmla="*/ 669701 h 669702"/>
              <a:gd name="connsiteX3" fmla="*/ 2504189 w 5199477"/>
              <a:gd name="connsiteY3" fmla="*/ 669702 h 669702"/>
              <a:gd name="connsiteX4" fmla="*/ 0 w 5199477"/>
              <a:gd name="connsiteY4" fmla="*/ 667909 h 669702"/>
              <a:gd name="connsiteX5" fmla="*/ 3975 w 5199477"/>
              <a:gd name="connsiteY5" fmla="*/ 0 h 669702"/>
              <a:gd name="connsiteX6" fmla="*/ 2504189 w 5199477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2504189 w 5201180"/>
              <a:gd name="connsiteY6" fmla="*/ 2190 h 669702"/>
              <a:gd name="connsiteX0" fmla="*/ 2504189 w 5201180"/>
              <a:gd name="connsiteY0" fmla="*/ 2190 h 669702"/>
              <a:gd name="connsiteX1" fmla="*/ 5201180 w 5201180"/>
              <a:gd name="connsiteY1" fmla="*/ 507528 h 669702"/>
              <a:gd name="connsiteX2" fmla="*/ 5199477 w 5201180"/>
              <a:gd name="connsiteY2" fmla="*/ 669701 h 669702"/>
              <a:gd name="connsiteX3" fmla="*/ 2504189 w 5201180"/>
              <a:gd name="connsiteY3" fmla="*/ 669702 h 669702"/>
              <a:gd name="connsiteX4" fmla="*/ 0 w 5201180"/>
              <a:gd name="connsiteY4" fmla="*/ 667909 h 669702"/>
              <a:gd name="connsiteX5" fmla="*/ 3975 w 5201180"/>
              <a:gd name="connsiteY5" fmla="*/ 0 h 669702"/>
              <a:gd name="connsiteX6" fmla="*/ 1834889 w 5201180"/>
              <a:gd name="connsiteY6" fmla="*/ 1113 h 669702"/>
              <a:gd name="connsiteX7" fmla="*/ 2504189 w 5201180"/>
              <a:gd name="connsiteY7" fmla="*/ 2190 h 669702"/>
              <a:gd name="connsiteX0" fmla="*/ 2504189 w 5201180"/>
              <a:gd name="connsiteY0" fmla="*/ 2190 h 670892"/>
              <a:gd name="connsiteX1" fmla="*/ 5201180 w 5201180"/>
              <a:gd name="connsiteY1" fmla="*/ 507528 h 670892"/>
              <a:gd name="connsiteX2" fmla="*/ 5199477 w 5201180"/>
              <a:gd name="connsiteY2" fmla="*/ 669701 h 670892"/>
              <a:gd name="connsiteX3" fmla="*/ 2504189 w 5201180"/>
              <a:gd name="connsiteY3" fmla="*/ 669702 h 670892"/>
              <a:gd name="connsiteX4" fmla="*/ 1832540 w 5201180"/>
              <a:gd name="connsiteY4" fmla="*/ 670892 h 670892"/>
              <a:gd name="connsiteX5" fmla="*/ 0 w 5201180"/>
              <a:gd name="connsiteY5" fmla="*/ 667909 h 670892"/>
              <a:gd name="connsiteX6" fmla="*/ 3975 w 5201180"/>
              <a:gd name="connsiteY6" fmla="*/ 0 h 670892"/>
              <a:gd name="connsiteX7" fmla="*/ 1834889 w 5201180"/>
              <a:gd name="connsiteY7" fmla="*/ 1113 h 670892"/>
              <a:gd name="connsiteX8" fmla="*/ 2504189 w 5201180"/>
              <a:gd name="connsiteY8" fmla="*/ 2190 h 670892"/>
              <a:gd name="connsiteX0" fmla="*/ 2500214 w 5197205"/>
              <a:gd name="connsiteY0" fmla="*/ 2190 h 670892"/>
              <a:gd name="connsiteX1" fmla="*/ 5197205 w 5197205"/>
              <a:gd name="connsiteY1" fmla="*/ 507528 h 670892"/>
              <a:gd name="connsiteX2" fmla="*/ 5195502 w 5197205"/>
              <a:gd name="connsiteY2" fmla="*/ 669701 h 670892"/>
              <a:gd name="connsiteX3" fmla="*/ 2500214 w 5197205"/>
              <a:gd name="connsiteY3" fmla="*/ 669702 h 670892"/>
              <a:gd name="connsiteX4" fmla="*/ 1828565 w 5197205"/>
              <a:gd name="connsiteY4" fmla="*/ 670892 h 670892"/>
              <a:gd name="connsiteX5" fmla="*/ 0 w 5197205"/>
              <a:gd name="connsiteY5" fmla="*/ 0 h 670892"/>
              <a:gd name="connsiteX6" fmla="*/ 1830914 w 5197205"/>
              <a:gd name="connsiteY6" fmla="*/ 1113 h 670892"/>
              <a:gd name="connsiteX7" fmla="*/ 2500214 w 5197205"/>
              <a:gd name="connsiteY7" fmla="*/ 2190 h 670892"/>
              <a:gd name="connsiteX0" fmla="*/ 671649 w 3368640"/>
              <a:gd name="connsiteY0" fmla="*/ 1077 h 669779"/>
              <a:gd name="connsiteX1" fmla="*/ 3368640 w 3368640"/>
              <a:gd name="connsiteY1" fmla="*/ 506415 h 669779"/>
              <a:gd name="connsiteX2" fmla="*/ 3366937 w 3368640"/>
              <a:gd name="connsiteY2" fmla="*/ 668588 h 669779"/>
              <a:gd name="connsiteX3" fmla="*/ 671649 w 3368640"/>
              <a:gd name="connsiteY3" fmla="*/ 668589 h 669779"/>
              <a:gd name="connsiteX4" fmla="*/ 0 w 3368640"/>
              <a:gd name="connsiteY4" fmla="*/ 669779 h 669779"/>
              <a:gd name="connsiteX5" fmla="*/ 2349 w 3368640"/>
              <a:gd name="connsiteY5" fmla="*/ 0 h 669779"/>
              <a:gd name="connsiteX6" fmla="*/ 671649 w 3368640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0947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71649 w 3367075"/>
              <a:gd name="connsiteY0" fmla="*/ 1077 h 669779"/>
              <a:gd name="connsiteX1" fmla="*/ 3366669 w 3367075"/>
              <a:gd name="connsiteY1" fmla="*/ 63492 h 669779"/>
              <a:gd name="connsiteX2" fmla="*/ 3366937 w 3367075"/>
              <a:gd name="connsiteY2" fmla="*/ 668588 h 669779"/>
              <a:gd name="connsiteX3" fmla="*/ 671649 w 3367075"/>
              <a:gd name="connsiteY3" fmla="*/ 668589 h 669779"/>
              <a:gd name="connsiteX4" fmla="*/ 0 w 3367075"/>
              <a:gd name="connsiteY4" fmla="*/ 669779 h 669779"/>
              <a:gd name="connsiteX5" fmla="*/ 2349 w 3367075"/>
              <a:gd name="connsiteY5" fmla="*/ 0 h 669779"/>
              <a:gd name="connsiteX6" fmla="*/ 671649 w 3367075"/>
              <a:gd name="connsiteY6" fmla="*/ 1077 h 669779"/>
              <a:gd name="connsiteX0" fmla="*/ 669300 w 3364726"/>
              <a:gd name="connsiteY0" fmla="*/ 1077 h 668589"/>
              <a:gd name="connsiteX1" fmla="*/ 3364320 w 3364726"/>
              <a:gd name="connsiteY1" fmla="*/ 63492 h 668589"/>
              <a:gd name="connsiteX2" fmla="*/ 3364588 w 3364726"/>
              <a:gd name="connsiteY2" fmla="*/ 668588 h 668589"/>
              <a:gd name="connsiteX3" fmla="*/ 669300 w 3364726"/>
              <a:gd name="connsiteY3" fmla="*/ 668589 h 668589"/>
              <a:gd name="connsiteX4" fmla="*/ 668186 w 3364726"/>
              <a:gd name="connsiteY4" fmla="*/ 492693 h 668589"/>
              <a:gd name="connsiteX5" fmla="*/ 0 w 3364726"/>
              <a:gd name="connsiteY5" fmla="*/ 0 h 668589"/>
              <a:gd name="connsiteX6" fmla="*/ 669300 w 3364726"/>
              <a:gd name="connsiteY6" fmla="*/ 1077 h 668589"/>
              <a:gd name="connsiteX0" fmla="*/ 2418022 w 3364726"/>
              <a:gd name="connsiteY0" fmla="*/ 0 h 2010416"/>
              <a:gd name="connsiteX1" fmla="*/ 3364320 w 3364726"/>
              <a:gd name="connsiteY1" fmla="*/ 1405319 h 2010416"/>
              <a:gd name="connsiteX2" fmla="*/ 3364588 w 3364726"/>
              <a:gd name="connsiteY2" fmla="*/ 2010415 h 2010416"/>
              <a:gd name="connsiteX3" fmla="*/ 669300 w 3364726"/>
              <a:gd name="connsiteY3" fmla="*/ 2010416 h 2010416"/>
              <a:gd name="connsiteX4" fmla="*/ 668186 w 3364726"/>
              <a:gd name="connsiteY4" fmla="*/ 1834520 h 2010416"/>
              <a:gd name="connsiteX5" fmla="*/ 0 w 3364726"/>
              <a:gd name="connsiteY5" fmla="*/ 1341827 h 2010416"/>
              <a:gd name="connsiteX6" fmla="*/ 2418022 w 3364726"/>
              <a:gd name="connsiteY6" fmla="*/ 0 h 2010416"/>
              <a:gd name="connsiteX0" fmla="*/ 1749836 w 2696540"/>
              <a:gd name="connsiteY0" fmla="*/ 0 h 2010416"/>
              <a:gd name="connsiteX1" fmla="*/ 2696134 w 2696540"/>
              <a:gd name="connsiteY1" fmla="*/ 1405319 h 2010416"/>
              <a:gd name="connsiteX2" fmla="*/ 2696402 w 2696540"/>
              <a:gd name="connsiteY2" fmla="*/ 2010415 h 2010416"/>
              <a:gd name="connsiteX3" fmla="*/ 1114 w 2696540"/>
              <a:gd name="connsiteY3" fmla="*/ 2010416 h 2010416"/>
              <a:gd name="connsiteX4" fmla="*/ 0 w 2696540"/>
              <a:gd name="connsiteY4" fmla="*/ 1834520 h 2010416"/>
              <a:gd name="connsiteX5" fmla="*/ 257608 w 2696540"/>
              <a:gd name="connsiteY5" fmla="*/ 8762 h 2010416"/>
              <a:gd name="connsiteX6" fmla="*/ 1749836 w 2696540"/>
              <a:gd name="connsiteY6" fmla="*/ 0 h 2010416"/>
              <a:gd name="connsiteX0" fmla="*/ 1928071 w 2874775"/>
              <a:gd name="connsiteY0" fmla="*/ 0 h 2010416"/>
              <a:gd name="connsiteX1" fmla="*/ 2874369 w 2874775"/>
              <a:gd name="connsiteY1" fmla="*/ 1405319 h 2010416"/>
              <a:gd name="connsiteX2" fmla="*/ 2874637 w 2874775"/>
              <a:gd name="connsiteY2" fmla="*/ 2010415 h 2010416"/>
              <a:gd name="connsiteX3" fmla="*/ 179349 w 2874775"/>
              <a:gd name="connsiteY3" fmla="*/ 2010416 h 2010416"/>
              <a:gd name="connsiteX4" fmla="*/ 435843 w 2874775"/>
              <a:gd name="connsiteY4" fmla="*/ 8762 h 2010416"/>
              <a:gd name="connsiteX5" fmla="*/ 1928071 w 2874775"/>
              <a:gd name="connsiteY5" fmla="*/ 0 h 2010416"/>
              <a:gd name="connsiteX0" fmla="*/ 1748722 w 2695426"/>
              <a:gd name="connsiteY0" fmla="*/ 0 h 2010416"/>
              <a:gd name="connsiteX1" fmla="*/ 2695020 w 2695426"/>
              <a:gd name="connsiteY1" fmla="*/ 1405319 h 2010416"/>
              <a:gd name="connsiteX2" fmla="*/ 2695288 w 2695426"/>
              <a:gd name="connsiteY2" fmla="*/ 2010415 h 2010416"/>
              <a:gd name="connsiteX3" fmla="*/ 0 w 2695426"/>
              <a:gd name="connsiteY3" fmla="*/ 2010416 h 2010416"/>
              <a:gd name="connsiteX4" fmla="*/ 256494 w 2695426"/>
              <a:gd name="connsiteY4" fmla="*/ 8762 h 2010416"/>
              <a:gd name="connsiteX5" fmla="*/ 1748722 w 2695426"/>
              <a:gd name="connsiteY5" fmla="*/ 0 h 2010416"/>
              <a:gd name="connsiteX0" fmla="*/ 1492228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492228 w 2438932"/>
              <a:gd name="connsiteY5" fmla="*/ 0 h 2010416"/>
              <a:gd name="connsiteX0" fmla="*/ 1561082 w 2438932"/>
              <a:gd name="connsiteY0" fmla="*/ 0 h 2010416"/>
              <a:gd name="connsiteX1" fmla="*/ 2438526 w 2438932"/>
              <a:gd name="connsiteY1" fmla="*/ 1405319 h 2010416"/>
              <a:gd name="connsiteX2" fmla="*/ 2438794 w 2438932"/>
              <a:gd name="connsiteY2" fmla="*/ 2010415 h 2010416"/>
              <a:gd name="connsiteX3" fmla="*/ 2576 w 2438932"/>
              <a:gd name="connsiteY3" fmla="*/ 2010416 h 2010416"/>
              <a:gd name="connsiteX4" fmla="*/ 0 w 2438932"/>
              <a:gd name="connsiteY4" fmla="*/ 8762 h 2010416"/>
              <a:gd name="connsiteX5" fmla="*/ 1561082 w 2438932"/>
              <a:gd name="connsiteY5" fmla="*/ 0 h 2010416"/>
              <a:gd name="connsiteX0" fmla="*/ 1561082 w 2438932"/>
              <a:gd name="connsiteY0" fmla="*/ 0 h 2002297"/>
              <a:gd name="connsiteX1" fmla="*/ 2438526 w 2438932"/>
              <a:gd name="connsiteY1" fmla="*/ 1397200 h 2002297"/>
              <a:gd name="connsiteX2" fmla="*/ 2438794 w 2438932"/>
              <a:gd name="connsiteY2" fmla="*/ 2002296 h 2002297"/>
              <a:gd name="connsiteX3" fmla="*/ 2576 w 2438932"/>
              <a:gd name="connsiteY3" fmla="*/ 2002297 h 2002297"/>
              <a:gd name="connsiteX4" fmla="*/ 0 w 2438932"/>
              <a:gd name="connsiteY4" fmla="*/ 643 h 2002297"/>
              <a:gd name="connsiteX5" fmla="*/ 1561082 w 2438932"/>
              <a:gd name="connsiteY5" fmla="*/ 0 h 200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932" h="2002297">
                <a:moveTo>
                  <a:pt x="1561082" y="0"/>
                </a:moveTo>
                <a:lnTo>
                  <a:pt x="2438526" y="1397200"/>
                </a:lnTo>
                <a:cubicBezTo>
                  <a:pt x="2437958" y="1451258"/>
                  <a:pt x="2439362" y="1948238"/>
                  <a:pt x="2438794" y="2002296"/>
                </a:cubicBezTo>
                <a:lnTo>
                  <a:pt x="2576" y="2002297"/>
                </a:lnTo>
                <a:cubicBezTo>
                  <a:pt x="1717" y="1335079"/>
                  <a:pt x="859" y="667861"/>
                  <a:pt x="0" y="643"/>
                </a:cubicBezTo>
                <a:lnTo>
                  <a:pt x="1561082" y="0"/>
                </a:lnTo>
                <a:close/>
              </a:path>
            </a:pathLst>
          </a:custGeom>
          <a:solidFill>
            <a:srgbClr val="00B050">
              <a:alpha val="40000"/>
            </a:srgbClr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6" name="Straight Arrow Connector 59"/>
          <p:cNvCxnSpPr/>
          <p:nvPr/>
        </p:nvCxnSpPr>
        <p:spPr>
          <a:xfrm flipH="1">
            <a:off x="190098" y="6102767"/>
            <a:ext cx="2617884" cy="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37" name="Straight Arrow Connector 61"/>
          <p:cNvCxnSpPr/>
          <p:nvPr/>
        </p:nvCxnSpPr>
        <p:spPr>
          <a:xfrm>
            <a:off x="246004" y="3856159"/>
            <a:ext cx="0" cy="2245781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38" name="Rectangle 37"/>
          <p:cNvSpPr/>
          <p:nvPr/>
        </p:nvSpPr>
        <p:spPr>
          <a:xfrm>
            <a:off x="198806" y="5121693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39" name="Straight Arrow Connector 72"/>
          <p:cNvCxnSpPr/>
          <p:nvPr/>
        </p:nvCxnSpPr>
        <p:spPr>
          <a:xfrm flipH="1">
            <a:off x="6342649" y="4536616"/>
            <a:ext cx="1981951" cy="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40" name="Straight Arrow Connector 73"/>
          <p:cNvCxnSpPr/>
          <p:nvPr/>
        </p:nvCxnSpPr>
        <p:spPr>
          <a:xfrm flipV="1">
            <a:off x="8131951" y="3854671"/>
            <a:ext cx="0" cy="674253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1" name="Straight Arrow Connector 80"/>
          <p:cNvCxnSpPr/>
          <p:nvPr/>
        </p:nvCxnSpPr>
        <p:spPr>
          <a:xfrm>
            <a:off x="2803868" y="6099404"/>
            <a:ext cx="0" cy="423690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42" name="Straight Arrow Connector 81"/>
          <p:cNvCxnSpPr/>
          <p:nvPr/>
        </p:nvCxnSpPr>
        <p:spPr>
          <a:xfrm flipH="1">
            <a:off x="2818345" y="6434056"/>
            <a:ext cx="3755276" cy="0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4525179" y="6268949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25m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44" name="Straight Arrow Connector 86"/>
          <p:cNvCxnSpPr/>
          <p:nvPr/>
        </p:nvCxnSpPr>
        <p:spPr>
          <a:xfrm>
            <a:off x="5069204" y="6112320"/>
            <a:ext cx="0" cy="209516"/>
          </a:xfrm>
          <a:prstGeom prst="straightConnector1">
            <a:avLst/>
          </a:prstGeom>
          <a:noFill/>
          <a:ln w="9525" cap="flat" cmpd="sng" algn="ctr">
            <a:solidFill>
              <a:srgbClr val="00B050"/>
            </a:solidFill>
            <a:prstDash val="solid"/>
            <a:tailEnd type="none"/>
          </a:ln>
          <a:effectLst/>
        </p:spPr>
      </p:cxnSp>
      <p:cxnSp>
        <p:nvCxnSpPr>
          <p:cNvPr id="45" name="Straight Arrow Connector 87"/>
          <p:cNvCxnSpPr/>
          <p:nvPr/>
        </p:nvCxnSpPr>
        <p:spPr>
          <a:xfrm flipH="1">
            <a:off x="5083681" y="6252744"/>
            <a:ext cx="1484444" cy="0"/>
          </a:xfrm>
          <a:prstGeom prst="straightConnector1">
            <a:avLst/>
          </a:prstGeom>
          <a:noFill/>
          <a:ln w="12700" cap="flat" cmpd="sng" algn="ctr">
            <a:solidFill>
              <a:srgbClr val="00B05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6" name="Rectangle 45"/>
          <p:cNvSpPr/>
          <p:nvPr/>
        </p:nvSpPr>
        <p:spPr>
          <a:xfrm>
            <a:off x="5638474" y="6106217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00B050"/>
                </a:solidFill>
                <a:latin typeface="Arial"/>
              </a:rPr>
              <a:t>10m</a:t>
            </a:r>
            <a:endParaRPr lang="en-US" sz="800" b="1" dirty="0">
              <a:solidFill>
                <a:srgbClr val="00B050"/>
              </a:solidFill>
              <a:latin typeface="Arial"/>
            </a:endParaRPr>
          </a:p>
        </p:txBody>
      </p:sp>
      <p:grpSp>
        <p:nvGrpSpPr>
          <p:cNvPr id="47" name="Group 27"/>
          <p:cNvGrpSpPr/>
          <p:nvPr/>
        </p:nvGrpSpPr>
        <p:grpSpPr>
          <a:xfrm rot="5400000">
            <a:off x="6457406" y="4578425"/>
            <a:ext cx="2089" cy="547320"/>
            <a:chOff x="7974230" y="3379399"/>
            <a:chExt cx="2089" cy="547320"/>
          </a:xfrm>
        </p:grpSpPr>
        <p:cxnSp>
          <p:nvCxnSpPr>
            <p:cNvPr id="48" name="Straight Arrow Connector 93"/>
            <p:cNvCxnSpPr/>
            <p:nvPr/>
          </p:nvCxnSpPr>
          <p:spPr>
            <a:xfrm flipV="1">
              <a:off x="7974230" y="3379399"/>
              <a:ext cx="0" cy="162303"/>
            </a:xfrm>
            <a:prstGeom prst="straightConnector1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49" name="Straight Arrow Connector 95"/>
            <p:cNvCxnSpPr/>
            <p:nvPr/>
          </p:nvCxnSpPr>
          <p:spPr>
            <a:xfrm flipV="1">
              <a:off x="7976319" y="3772087"/>
              <a:ext cx="0" cy="154632"/>
            </a:xfrm>
            <a:prstGeom prst="straightConnector1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headEnd type="none"/>
              <a:tailEnd type="arrow"/>
            </a:ln>
            <a:effectLst/>
          </p:spPr>
        </p:cxnSp>
      </p:grpSp>
      <p:sp>
        <p:nvSpPr>
          <p:cNvPr id="50" name="Rectangle 49"/>
          <p:cNvSpPr/>
          <p:nvPr/>
        </p:nvSpPr>
        <p:spPr>
          <a:xfrm>
            <a:off x="7725277" y="5261120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00B050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00B050"/>
                </a:solidFill>
                <a:latin typeface="Arial"/>
              </a:rPr>
              <a:t>IV </a:t>
            </a:r>
            <a:br>
              <a:rPr lang="de-DE" sz="1000" b="1" dirty="0" smtClean="0">
                <a:solidFill>
                  <a:srgbClr val="00B050"/>
                </a:solidFill>
                <a:latin typeface="Arial"/>
              </a:rPr>
            </a:br>
            <a:r>
              <a:rPr lang="de-DE" sz="1000" b="1" dirty="0" smtClean="0">
                <a:solidFill>
                  <a:srgbClr val="00B050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00B050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51" name="Straight Arrow Connector 132"/>
          <p:cNvCxnSpPr/>
          <p:nvPr/>
        </p:nvCxnSpPr>
        <p:spPr>
          <a:xfrm flipH="1">
            <a:off x="197413" y="3853638"/>
            <a:ext cx="8379626" cy="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55" name="Rectangle 54"/>
          <p:cNvSpPr/>
          <p:nvPr/>
        </p:nvSpPr>
        <p:spPr>
          <a:xfrm>
            <a:off x="5652120" y="3027820"/>
            <a:ext cx="907370" cy="374904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9" name="Straight Arrow Connector 135"/>
          <p:cNvCxnSpPr/>
          <p:nvPr/>
        </p:nvCxnSpPr>
        <p:spPr>
          <a:xfrm>
            <a:off x="5652120" y="2060848"/>
            <a:ext cx="0" cy="956101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0" name="Straight Arrow Connector 137"/>
          <p:cNvCxnSpPr/>
          <p:nvPr/>
        </p:nvCxnSpPr>
        <p:spPr>
          <a:xfrm flipH="1">
            <a:off x="5652120" y="2132856"/>
            <a:ext cx="444952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61" name="Rectangle 60"/>
          <p:cNvSpPr/>
          <p:nvPr/>
        </p:nvSpPr>
        <p:spPr>
          <a:xfrm>
            <a:off x="5724128" y="1916832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2" name="Straight Arrow Connector 141"/>
          <p:cNvCxnSpPr/>
          <p:nvPr/>
        </p:nvCxnSpPr>
        <p:spPr>
          <a:xfrm flipH="1">
            <a:off x="6550407" y="3031400"/>
            <a:ext cx="1886235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3" name="Straight Arrow Connector 143"/>
          <p:cNvCxnSpPr/>
          <p:nvPr/>
        </p:nvCxnSpPr>
        <p:spPr>
          <a:xfrm flipV="1">
            <a:off x="8345639" y="3044172"/>
            <a:ext cx="0" cy="43891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64" name="Rectangle 63"/>
          <p:cNvSpPr/>
          <p:nvPr/>
        </p:nvSpPr>
        <p:spPr>
          <a:xfrm>
            <a:off x="8352505" y="3200755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3m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5" name="Straight Arrow Connector 146"/>
          <p:cNvCxnSpPr/>
          <p:nvPr/>
        </p:nvCxnSpPr>
        <p:spPr>
          <a:xfrm flipH="1">
            <a:off x="6575750" y="3405646"/>
            <a:ext cx="1433354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tailEnd type="none"/>
          </a:ln>
          <a:effectLst/>
        </p:spPr>
      </p:cxnSp>
      <p:cxnSp>
        <p:nvCxnSpPr>
          <p:cNvPr id="66" name="Straight Arrow Connector 147"/>
          <p:cNvCxnSpPr/>
          <p:nvPr/>
        </p:nvCxnSpPr>
        <p:spPr>
          <a:xfrm flipV="1">
            <a:off x="7905535" y="3223453"/>
            <a:ext cx="0" cy="18148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arrow"/>
            <a:tailEnd type="none"/>
          </a:ln>
          <a:effectLst/>
        </p:spPr>
      </p:cxnSp>
      <p:cxnSp>
        <p:nvCxnSpPr>
          <p:cNvPr id="67" name="Straight Arrow Connector 149"/>
          <p:cNvCxnSpPr/>
          <p:nvPr/>
        </p:nvCxnSpPr>
        <p:spPr>
          <a:xfrm flipV="1">
            <a:off x="7912283" y="3497648"/>
            <a:ext cx="0" cy="174354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solid"/>
            <a:headEnd type="none"/>
            <a:tailEnd type="arrow"/>
          </a:ln>
          <a:effectLst/>
        </p:spPr>
      </p:cxnSp>
      <p:sp>
        <p:nvSpPr>
          <p:cNvPr id="68" name="Rectangle 67"/>
          <p:cNvSpPr/>
          <p:nvPr/>
        </p:nvSpPr>
        <p:spPr>
          <a:xfrm>
            <a:off x="7906934" y="3191021"/>
            <a:ext cx="296542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FF0000"/>
                </a:solidFill>
                <a:latin typeface="Arial"/>
              </a:rPr>
              <a:t>0.5m</a:t>
            </a:r>
            <a:endParaRPr lang="en-US" sz="800" b="1" dirty="0">
              <a:solidFill>
                <a:srgbClr val="FF0000"/>
              </a:solidFill>
              <a:latin typeface="Arial"/>
            </a:endParaRPr>
          </a:p>
        </p:txBody>
      </p:sp>
      <p:cxnSp>
        <p:nvCxnSpPr>
          <p:cNvPr id="69" name="Straight Arrow Connector 153"/>
          <p:cNvCxnSpPr/>
          <p:nvPr/>
        </p:nvCxnSpPr>
        <p:spPr>
          <a:xfrm>
            <a:off x="6084168" y="1844824"/>
            <a:ext cx="10468" cy="1841781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sp>
        <p:nvSpPr>
          <p:cNvPr id="70" name="Rectangle 69"/>
          <p:cNvSpPr/>
          <p:nvPr/>
        </p:nvSpPr>
        <p:spPr>
          <a:xfrm>
            <a:off x="6667917" y="1994919"/>
            <a:ext cx="954157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Leading 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724128" y="2348880"/>
            <a:ext cx="954157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Rear</a:t>
            </a:r>
            <a:br>
              <a:rPr lang="de-DE" sz="800" b="1" dirty="0" smtClean="0">
                <a:solidFill>
                  <a:prstClr val="black"/>
                </a:solidFill>
                <a:latin typeface="Arial"/>
              </a:rPr>
            </a:b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edge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prstClr val="black"/>
                </a:solidFill>
                <a:latin typeface="Arial"/>
              </a:rPr>
              <a:t>(truck)</a:t>
            </a:r>
            <a:endParaRPr lang="en-US" sz="800" b="1" dirty="0">
              <a:solidFill>
                <a:prstClr val="black"/>
              </a:solidFill>
              <a:latin typeface="Arial"/>
            </a:endParaRPr>
          </a:p>
        </p:txBody>
      </p:sp>
      <p:cxnSp>
        <p:nvCxnSpPr>
          <p:cNvPr id="72" name="Straight Arrow Connector 160"/>
          <p:cNvCxnSpPr/>
          <p:nvPr/>
        </p:nvCxnSpPr>
        <p:spPr>
          <a:xfrm>
            <a:off x="6673170" y="1998098"/>
            <a:ext cx="0" cy="165201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none"/>
          </a:ln>
          <a:effectLst/>
        </p:spPr>
      </p:cxnSp>
      <p:grpSp>
        <p:nvGrpSpPr>
          <p:cNvPr id="3" name="Groupe 2"/>
          <p:cNvGrpSpPr/>
          <p:nvPr/>
        </p:nvGrpSpPr>
        <p:grpSpPr>
          <a:xfrm>
            <a:off x="580162" y="2683754"/>
            <a:ext cx="5391389" cy="1976764"/>
            <a:chOff x="580162" y="2683754"/>
            <a:chExt cx="5391389" cy="1976764"/>
          </a:xfrm>
        </p:grpSpPr>
        <p:grpSp>
          <p:nvGrpSpPr>
            <p:cNvPr id="53" name="Group 50"/>
            <p:cNvGrpSpPr/>
            <p:nvPr/>
          </p:nvGrpSpPr>
          <p:grpSpPr>
            <a:xfrm>
              <a:off x="580162" y="2683754"/>
              <a:ext cx="5385296" cy="886482"/>
              <a:chOff x="485162" y="2814379"/>
              <a:chExt cx="5385296" cy="886482"/>
            </a:xfrm>
          </p:grpSpPr>
          <p:sp>
            <p:nvSpPr>
              <p:cNvPr id="56" name="Rectangle 35"/>
              <p:cNvSpPr/>
              <p:nvPr/>
            </p:nvSpPr>
            <p:spPr>
              <a:xfrm>
                <a:off x="485162" y="2864773"/>
                <a:ext cx="5385296" cy="751106"/>
              </a:xfrm>
              <a:custGeom>
                <a:avLst/>
                <a:gdLst>
                  <a:gd name="connsiteX0" fmla="*/ 0 w 3355848"/>
                  <a:gd name="connsiteY0" fmla="*/ 0 h 667512"/>
                  <a:gd name="connsiteX1" fmla="*/ 3355848 w 3355848"/>
                  <a:gd name="connsiteY1" fmla="*/ 0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3355848"/>
                  <a:gd name="connsiteY0" fmla="*/ 0 h 667512"/>
                  <a:gd name="connsiteX1" fmla="*/ 3355848 w 3355848"/>
                  <a:gd name="connsiteY1" fmla="*/ 667512 h 667512"/>
                  <a:gd name="connsiteX2" fmla="*/ 0 w 3355848"/>
                  <a:gd name="connsiteY2" fmla="*/ 667512 h 667512"/>
                  <a:gd name="connsiteX3" fmla="*/ 0 w 3355848"/>
                  <a:gd name="connsiteY3" fmla="*/ 0 h 667512"/>
                  <a:gd name="connsiteX0" fmla="*/ 0 w 3355848"/>
                  <a:gd name="connsiteY0" fmla="*/ 0 h 667512"/>
                  <a:gd name="connsiteX1" fmla="*/ 2691185 w 3355848"/>
                  <a:gd name="connsiteY1" fmla="*/ 535313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2695288"/>
                  <a:gd name="connsiteY0" fmla="*/ 0 h 670396"/>
                  <a:gd name="connsiteX1" fmla="*/ 2691185 w 2695288"/>
                  <a:gd name="connsiteY1" fmla="*/ 535313 h 670396"/>
                  <a:gd name="connsiteX2" fmla="*/ 2695288 w 2695288"/>
                  <a:gd name="connsiteY2" fmla="*/ 670396 h 670396"/>
                  <a:gd name="connsiteX3" fmla="*/ 0 w 2695288"/>
                  <a:gd name="connsiteY3" fmla="*/ 667512 h 670396"/>
                  <a:gd name="connsiteX4" fmla="*/ 0 w 2695288"/>
                  <a:gd name="connsiteY4" fmla="*/ 0 h 670396"/>
                  <a:gd name="connsiteX0" fmla="*/ 0 w 2695288"/>
                  <a:gd name="connsiteY0" fmla="*/ 0 h 667512"/>
                  <a:gd name="connsiteX1" fmla="*/ 2691185 w 2695288"/>
                  <a:gd name="connsiteY1" fmla="*/ 535313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471 w 2695288"/>
                  <a:gd name="connsiteY4" fmla="*/ 280081 h 667512"/>
                  <a:gd name="connsiteX5" fmla="*/ 0 w 2695288"/>
                  <a:gd name="connsiteY5" fmla="*/ 0 h 667512"/>
                  <a:gd name="connsiteX0" fmla="*/ 782732 w 3478020"/>
                  <a:gd name="connsiteY0" fmla="*/ 0 h 667512"/>
                  <a:gd name="connsiteX1" fmla="*/ 3473917 w 3478020"/>
                  <a:gd name="connsiteY1" fmla="*/ 499532 h 667512"/>
                  <a:gd name="connsiteX2" fmla="*/ 3478020 w 3478020"/>
                  <a:gd name="connsiteY2" fmla="*/ 667511 h 667512"/>
                  <a:gd name="connsiteX3" fmla="*/ 782732 w 3478020"/>
                  <a:gd name="connsiteY3" fmla="*/ 667512 h 667512"/>
                  <a:gd name="connsiteX4" fmla="*/ 0 w 3478020"/>
                  <a:gd name="connsiteY4" fmla="*/ 292008 h 667512"/>
                  <a:gd name="connsiteX5" fmla="*/ 782732 w 3478020"/>
                  <a:gd name="connsiteY5" fmla="*/ 0 h 667512"/>
                  <a:gd name="connsiteX0" fmla="*/ 1633522 w 4328810"/>
                  <a:gd name="connsiteY0" fmla="*/ 2190 h 669702"/>
                  <a:gd name="connsiteX1" fmla="*/ 4324707 w 4328810"/>
                  <a:gd name="connsiteY1" fmla="*/ 501722 h 669702"/>
                  <a:gd name="connsiteX2" fmla="*/ 4328810 w 4328810"/>
                  <a:gd name="connsiteY2" fmla="*/ 669701 h 669702"/>
                  <a:gd name="connsiteX3" fmla="*/ 1633522 w 4328810"/>
                  <a:gd name="connsiteY3" fmla="*/ 669702 h 669702"/>
                  <a:gd name="connsiteX4" fmla="*/ 0 w 4328810"/>
                  <a:gd name="connsiteY4" fmla="*/ 0 h 669702"/>
                  <a:gd name="connsiteX5" fmla="*/ 1633522 w 4328810"/>
                  <a:gd name="connsiteY5" fmla="*/ 2190 h 669702"/>
                  <a:gd name="connsiteX0" fmla="*/ 1689181 w 4384469"/>
                  <a:gd name="connsiteY0" fmla="*/ 2190 h 669702"/>
                  <a:gd name="connsiteX1" fmla="*/ 4380366 w 4384469"/>
                  <a:gd name="connsiteY1" fmla="*/ 501722 h 669702"/>
                  <a:gd name="connsiteX2" fmla="*/ 4384469 w 4384469"/>
                  <a:gd name="connsiteY2" fmla="*/ 669701 h 669702"/>
                  <a:gd name="connsiteX3" fmla="*/ 1689181 w 4384469"/>
                  <a:gd name="connsiteY3" fmla="*/ 669702 h 669702"/>
                  <a:gd name="connsiteX4" fmla="*/ 0 w 4384469"/>
                  <a:gd name="connsiteY4" fmla="*/ 0 h 669702"/>
                  <a:gd name="connsiteX5" fmla="*/ 1689181 w 4384469"/>
                  <a:gd name="connsiteY5" fmla="*/ 2190 h 66970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0 w 3959074"/>
                  <a:gd name="connsiteY4" fmla="*/ 0 h 1035462"/>
                  <a:gd name="connsiteX5" fmla="*/ 1263786 w 3959074"/>
                  <a:gd name="connsiteY5" fmla="*/ 367950 h 103546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457200 w 3959074"/>
                  <a:gd name="connsiteY4" fmla="*/ 381662 h 1035462"/>
                  <a:gd name="connsiteX5" fmla="*/ 0 w 3959074"/>
                  <a:gd name="connsiteY5" fmla="*/ 0 h 1035462"/>
                  <a:gd name="connsiteX6" fmla="*/ 1263786 w 3959074"/>
                  <a:gd name="connsiteY6" fmla="*/ 367950 h 1035462"/>
                  <a:gd name="connsiteX0" fmla="*/ 2504189 w 5199477"/>
                  <a:gd name="connsiteY0" fmla="*/ 367950 h 1035462"/>
                  <a:gd name="connsiteX1" fmla="*/ 5195374 w 5199477"/>
                  <a:gd name="connsiteY1" fmla="*/ 867482 h 1035462"/>
                  <a:gd name="connsiteX2" fmla="*/ 5199477 w 5199477"/>
                  <a:gd name="connsiteY2" fmla="*/ 1035461 h 1035462"/>
                  <a:gd name="connsiteX3" fmla="*/ 2504189 w 5199477"/>
                  <a:gd name="connsiteY3" fmla="*/ 1035462 h 1035462"/>
                  <a:gd name="connsiteX4" fmla="*/ 0 w 5199477"/>
                  <a:gd name="connsiteY4" fmla="*/ 1033669 h 1035462"/>
                  <a:gd name="connsiteX5" fmla="*/ 1240403 w 5199477"/>
                  <a:gd name="connsiteY5" fmla="*/ 0 h 1035462"/>
                  <a:gd name="connsiteX6" fmla="*/ 2504189 w 5199477"/>
                  <a:gd name="connsiteY6" fmla="*/ 367950 h 1035462"/>
                  <a:gd name="connsiteX0" fmla="*/ 2504189 w 5199477"/>
                  <a:gd name="connsiteY0" fmla="*/ 0 h 667512"/>
                  <a:gd name="connsiteX1" fmla="*/ 5195374 w 5199477"/>
                  <a:gd name="connsiteY1" fmla="*/ 499532 h 667512"/>
                  <a:gd name="connsiteX2" fmla="*/ 5199477 w 5199477"/>
                  <a:gd name="connsiteY2" fmla="*/ 667511 h 667512"/>
                  <a:gd name="connsiteX3" fmla="*/ 2504189 w 5199477"/>
                  <a:gd name="connsiteY3" fmla="*/ 667512 h 667512"/>
                  <a:gd name="connsiteX4" fmla="*/ 0 w 5199477"/>
                  <a:gd name="connsiteY4" fmla="*/ 665719 h 667512"/>
                  <a:gd name="connsiteX5" fmla="*/ 3975 w 5199477"/>
                  <a:gd name="connsiteY5" fmla="*/ 9737 h 667512"/>
                  <a:gd name="connsiteX6" fmla="*/ 2504189 w 5199477"/>
                  <a:gd name="connsiteY6" fmla="*/ 0 h 66751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2504189 w 5201180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1834889 w 5201180"/>
                  <a:gd name="connsiteY6" fmla="*/ 1113 h 669702"/>
                  <a:gd name="connsiteX7" fmla="*/ 2504189 w 5201180"/>
                  <a:gd name="connsiteY7" fmla="*/ 2190 h 669702"/>
                  <a:gd name="connsiteX0" fmla="*/ 2504189 w 5201180"/>
                  <a:gd name="connsiteY0" fmla="*/ 2190 h 670892"/>
                  <a:gd name="connsiteX1" fmla="*/ 5201180 w 5201180"/>
                  <a:gd name="connsiteY1" fmla="*/ 507528 h 670892"/>
                  <a:gd name="connsiteX2" fmla="*/ 5199477 w 5201180"/>
                  <a:gd name="connsiteY2" fmla="*/ 669701 h 670892"/>
                  <a:gd name="connsiteX3" fmla="*/ 2504189 w 5201180"/>
                  <a:gd name="connsiteY3" fmla="*/ 669702 h 670892"/>
                  <a:gd name="connsiteX4" fmla="*/ 1832540 w 5201180"/>
                  <a:gd name="connsiteY4" fmla="*/ 670892 h 670892"/>
                  <a:gd name="connsiteX5" fmla="*/ 0 w 5201180"/>
                  <a:gd name="connsiteY5" fmla="*/ 667909 h 670892"/>
                  <a:gd name="connsiteX6" fmla="*/ 3975 w 5201180"/>
                  <a:gd name="connsiteY6" fmla="*/ 0 h 670892"/>
                  <a:gd name="connsiteX7" fmla="*/ 1834889 w 5201180"/>
                  <a:gd name="connsiteY7" fmla="*/ 1113 h 670892"/>
                  <a:gd name="connsiteX8" fmla="*/ 2504189 w 5201180"/>
                  <a:gd name="connsiteY8" fmla="*/ 2190 h 670892"/>
                  <a:gd name="connsiteX0" fmla="*/ 2500214 w 5197205"/>
                  <a:gd name="connsiteY0" fmla="*/ 2190 h 670892"/>
                  <a:gd name="connsiteX1" fmla="*/ 5197205 w 5197205"/>
                  <a:gd name="connsiteY1" fmla="*/ 507528 h 670892"/>
                  <a:gd name="connsiteX2" fmla="*/ 5195502 w 5197205"/>
                  <a:gd name="connsiteY2" fmla="*/ 669701 h 670892"/>
                  <a:gd name="connsiteX3" fmla="*/ 2500214 w 5197205"/>
                  <a:gd name="connsiteY3" fmla="*/ 669702 h 670892"/>
                  <a:gd name="connsiteX4" fmla="*/ 1828565 w 5197205"/>
                  <a:gd name="connsiteY4" fmla="*/ 670892 h 670892"/>
                  <a:gd name="connsiteX5" fmla="*/ 0 w 5197205"/>
                  <a:gd name="connsiteY5" fmla="*/ 0 h 670892"/>
                  <a:gd name="connsiteX6" fmla="*/ 1830914 w 5197205"/>
                  <a:gd name="connsiteY6" fmla="*/ 1113 h 670892"/>
                  <a:gd name="connsiteX7" fmla="*/ 2500214 w 5197205"/>
                  <a:gd name="connsiteY7" fmla="*/ 2190 h 670892"/>
                  <a:gd name="connsiteX0" fmla="*/ 671649 w 3368640"/>
                  <a:gd name="connsiteY0" fmla="*/ 1077 h 669779"/>
                  <a:gd name="connsiteX1" fmla="*/ 3368640 w 3368640"/>
                  <a:gd name="connsiteY1" fmla="*/ 506415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671649 w 3368640"/>
                  <a:gd name="connsiteY0" fmla="*/ 1077 h 669779"/>
                  <a:gd name="connsiteX1" fmla="*/ 3368640 w 3368640"/>
                  <a:gd name="connsiteY1" fmla="*/ 536789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852798 w 3549789"/>
                  <a:gd name="connsiteY0" fmla="*/ 1077 h 669779"/>
                  <a:gd name="connsiteX1" fmla="*/ 3549789 w 3549789"/>
                  <a:gd name="connsiteY1" fmla="*/ 536789 h 669779"/>
                  <a:gd name="connsiteX2" fmla="*/ 3548086 w 3549789"/>
                  <a:gd name="connsiteY2" fmla="*/ 668588 h 669779"/>
                  <a:gd name="connsiteX3" fmla="*/ 852798 w 3549789"/>
                  <a:gd name="connsiteY3" fmla="*/ 668589 h 669779"/>
                  <a:gd name="connsiteX4" fmla="*/ 181149 w 3549789"/>
                  <a:gd name="connsiteY4" fmla="*/ 669779 h 669779"/>
                  <a:gd name="connsiteX5" fmla="*/ 0 w 3549789"/>
                  <a:gd name="connsiteY5" fmla="*/ 0 h 669779"/>
                  <a:gd name="connsiteX6" fmla="*/ 852798 w 3549789"/>
                  <a:gd name="connsiteY6" fmla="*/ 1077 h 669779"/>
                  <a:gd name="connsiteX0" fmla="*/ 855149 w 3552140"/>
                  <a:gd name="connsiteY0" fmla="*/ 1077 h 675854"/>
                  <a:gd name="connsiteX1" fmla="*/ 3552140 w 3552140"/>
                  <a:gd name="connsiteY1" fmla="*/ 536789 h 675854"/>
                  <a:gd name="connsiteX2" fmla="*/ 3550437 w 3552140"/>
                  <a:gd name="connsiteY2" fmla="*/ 668588 h 675854"/>
                  <a:gd name="connsiteX3" fmla="*/ 855149 w 3552140"/>
                  <a:gd name="connsiteY3" fmla="*/ 668589 h 675854"/>
                  <a:gd name="connsiteX4" fmla="*/ 0 w 3552140"/>
                  <a:gd name="connsiteY4" fmla="*/ 675854 h 675854"/>
                  <a:gd name="connsiteX5" fmla="*/ 2351 w 3552140"/>
                  <a:gd name="connsiteY5" fmla="*/ 0 h 675854"/>
                  <a:gd name="connsiteX6" fmla="*/ 855149 w 3552140"/>
                  <a:gd name="connsiteY6" fmla="*/ 1077 h 675854"/>
                  <a:gd name="connsiteX0" fmla="*/ 855149 w 3552140"/>
                  <a:gd name="connsiteY0" fmla="*/ 1077 h 668589"/>
                  <a:gd name="connsiteX1" fmla="*/ 3552140 w 3552140"/>
                  <a:gd name="connsiteY1" fmla="*/ 536789 h 668589"/>
                  <a:gd name="connsiteX2" fmla="*/ 3550437 w 3552140"/>
                  <a:gd name="connsiteY2" fmla="*/ 668588 h 668589"/>
                  <a:gd name="connsiteX3" fmla="*/ 855149 w 3552140"/>
                  <a:gd name="connsiteY3" fmla="*/ 668589 h 668589"/>
                  <a:gd name="connsiteX4" fmla="*/ 0 w 3552140"/>
                  <a:gd name="connsiteY4" fmla="*/ 663704 h 668589"/>
                  <a:gd name="connsiteX5" fmla="*/ 2351 w 3552140"/>
                  <a:gd name="connsiteY5" fmla="*/ 0 h 668589"/>
                  <a:gd name="connsiteX6" fmla="*/ 855149 w 3552140"/>
                  <a:gd name="connsiteY6" fmla="*/ 1077 h 668589"/>
                  <a:gd name="connsiteX0" fmla="*/ 922177 w 3619168"/>
                  <a:gd name="connsiteY0" fmla="*/ 1077 h 668589"/>
                  <a:gd name="connsiteX1" fmla="*/ 3619168 w 3619168"/>
                  <a:gd name="connsiteY1" fmla="*/ 536789 h 668589"/>
                  <a:gd name="connsiteX2" fmla="*/ 3617465 w 3619168"/>
                  <a:gd name="connsiteY2" fmla="*/ 668588 h 668589"/>
                  <a:gd name="connsiteX3" fmla="*/ 922177 w 3619168"/>
                  <a:gd name="connsiteY3" fmla="*/ 668589 h 668589"/>
                  <a:gd name="connsiteX4" fmla="*/ 67028 w 3619168"/>
                  <a:gd name="connsiteY4" fmla="*/ 663704 h 668589"/>
                  <a:gd name="connsiteX5" fmla="*/ 6 w 3619168"/>
                  <a:gd name="connsiteY5" fmla="*/ 0 h 668589"/>
                  <a:gd name="connsiteX6" fmla="*/ 922177 w 3619168"/>
                  <a:gd name="connsiteY6" fmla="*/ 1077 h 668589"/>
                  <a:gd name="connsiteX0" fmla="*/ 922482 w 3619473"/>
                  <a:gd name="connsiteY0" fmla="*/ 1077 h 668589"/>
                  <a:gd name="connsiteX1" fmla="*/ 3619473 w 3619473"/>
                  <a:gd name="connsiteY1" fmla="*/ 536789 h 668589"/>
                  <a:gd name="connsiteX2" fmla="*/ 3617770 w 3619473"/>
                  <a:gd name="connsiteY2" fmla="*/ 668588 h 668589"/>
                  <a:gd name="connsiteX3" fmla="*/ 922482 w 3619473"/>
                  <a:gd name="connsiteY3" fmla="*/ 668589 h 668589"/>
                  <a:gd name="connsiteX4" fmla="*/ 0 w 3619473"/>
                  <a:gd name="connsiteY4" fmla="*/ 666338 h 668589"/>
                  <a:gd name="connsiteX5" fmla="*/ 311 w 3619473"/>
                  <a:gd name="connsiteY5" fmla="*/ 0 h 668589"/>
                  <a:gd name="connsiteX6" fmla="*/ 922482 w 3619473"/>
                  <a:gd name="connsiteY6" fmla="*/ 1077 h 668589"/>
                  <a:gd name="connsiteX0" fmla="*/ 1016115 w 3713106"/>
                  <a:gd name="connsiteY0" fmla="*/ 1077 h 668589"/>
                  <a:gd name="connsiteX1" fmla="*/ 3713106 w 3713106"/>
                  <a:gd name="connsiteY1" fmla="*/ 536789 h 668589"/>
                  <a:gd name="connsiteX2" fmla="*/ 3711403 w 3713106"/>
                  <a:gd name="connsiteY2" fmla="*/ 668588 h 668589"/>
                  <a:gd name="connsiteX3" fmla="*/ 1016115 w 3713106"/>
                  <a:gd name="connsiteY3" fmla="*/ 668589 h 668589"/>
                  <a:gd name="connsiteX4" fmla="*/ 93633 w 3713106"/>
                  <a:gd name="connsiteY4" fmla="*/ 666338 h 668589"/>
                  <a:gd name="connsiteX5" fmla="*/ 4 w 3713106"/>
                  <a:gd name="connsiteY5" fmla="*/ 0 h 668589"/>
                  <a:gd name="connsiteX6" fmla="*/ 1016115 w 3713106"/>
                  <a:gd name="connsiteY6" fmla="*/ 1077 h 668589"/>
                  <a:gd name="connsiteX0" fmla="*/ 1016423 w 3713414"/>
                  <a:gd name="connsiteY0" fmla="*/ 1077 h 668589"/>
                  <a:gd name="connsiteX1" fmla="*/ 3713414 w 3713414"/>
                  <a:gd name="connsiteY1" fmla="*/ 536789 h 668589"/>
                  <a:gd name="connsiteX2" fmla="*/ 3711711 w 3713414"/>
                  <a:gd name="connsiteY2" fmla="*/ 668588 h 668589"/>
                  <a:gd name="connsiteX3" fmla="*/ 1016423 w 3713414"/>
                  <a:gd name="connsiteY3" fmla="*/ 668589 h 668589"/>
                  <a:gd name="connsiteX4" fmla="*/ 0 w 3713414"/>
                  <a:gd name="connsiteY4" fmla="*/ 664006 h 668589"/>
                  <a:gd name="connsiteX5" fmla="*/ 312 w 3713414"/>
                  <a:gd name="connsiteY5" fmla="*/ 0 h 668589"/>
                  <a:gd name="connsiteX6" fmla="*/ 1016423 w 3713414"/>
                  <a:gd name="connsiteY6" fmla="*/ 1077 h 668589"/>
                  <a:gd name="connsiteX0" fmla="*/ 1016197 w 3713188"/>
                  <a:gd name="connsiteY0" fmla="*/ 1077 h 671003"/>
                  <a:gd name="connsiteX1" fmla="*/ 3713188 w 3713188"/>
                  <a:gd name="connsiteY1" fmla="*/ 536789 h 671003"/>
                  <a:gd name="connsiteX2" fmla="*/ 3711485 w 3713188"/>
                  <a:gd name="connsiteY2" fmla="*/ 668588 h 671003"/>
                  <a:gd name="connsiteX3" fmla="*/ 1016197 w 3713188"/>
                  <a:gd name="connsiteY3" fmla="*/ 668589 h 671003"/>
                  <a:gd name="connsiteX4" fmla="*/ 3387 w 3713188"/>
                  <a:gd name="connsiteY4" fmla="*/ 671003 h 671003"/>
                  <a:gd name="connsiteX5" fmla="*/ 86 w 3713188"/>
                  <a:gd name="connsiteY5" fmla="*/ 0 h 671003"/>
                  <a:gd name="connsiteX6" fmla="*/ 1016197 w 3713188"/>
                  <a:gd name="connsiteY6" fmla="*/ 1077 h 671003"/>
                  <a:gd name="connsiteX0" fmla="*/ 1016423 w 3713414"/>
                  <a:gd name="connsiteY0" fmla="*/ 1077 h 671003"/>
                  <a:gd name="connsiteX1" fmla="*/ 3713414 w 3713414"/>
                  <a:gd name="connsiteY1" fmla="*/ 536789 h 671003"/>
                  <a:gd name="connsiteX2" fmla="*/ 3711711 w 3713414"/>
                  <a:gd name="connsiteY2" fmla="*/ 668588 h 671003"/>
                  <a:gd name="connsiteX3" fmla="*/ 1016423 w 3713414"/>
                  <a:gd name="connsiteY3" fmla="*/ 668589 h 671003"/>
                  <a:gd name="connsiteX4" fmla="*/ 0 w 3713414"/>
                  <a:gd name="connsiteY4" fmla="*/ 671003 h 671003"/>
                  <a:gd name="connsiteX5" fmla="*/ 312 w 3713414"/>
                  <a:gd name="connsiteY5" fmla="*/ 0 h 671003"/>
                  <a:gd name="connsiteX6" fmla="*/ 1016423 w 3713414"/>
                  <a:gd name="connsiteY6" fmla="*/ 1077 h 671003"/>
                  <a:gd name="connsiteX0" fmla="*/ 1016241 w 3713232"/>
                  <a:gd name="connsiteY0" fmla="*/ 1077 h 668589"/>
                  <a:gd name="connsiteX1" fmla="*/ 3713232 w 3713232"/>
                  <a:gd name="connsiteY1" fmla="*/ 536789 h 668589"/>
                  <a:gd name="connsiteX2" fmla="*/ 3711529 w 3713232"/>
                  <a:gd name="connsiteY2" fmla="*/ 668588 h 668589"/>
                  <a:gd name="connsiteX3" fmla="*/ 1016241 w 3713232"/>
                  <a:gd name="connsiteY3" fmla="*/ 668589 h 668589"/>
                  <a:gd name="connsiteX4" fmla="*/ 1625 w 3713232"/>
                  <a:gd name="connsiteY4" fmla="*/ 666338 h 668589"/>
                  <a:gd name="connsiteX5" fmla="*/ 130 w 3713232"/>
                  <a:gd name="connsiteY5" fmla="*/ 0 h 668589"/>
                  <a:gd name="connsiteX6" fmla="*/ 1016241 w 3713232"/>
                  <a:gd name="connsiteY6" fmla="*/ 1077 h 668589"/>
                  <a:gd name="connsiteX0" fmla="*/ 1016197 w 3713188"/>
                  <a:gd name="connsiteY0" fmla="*/ 1077 h 668671"/>
                  <a:gd name="connsiteX1" fmla="*/ 3713188 w 3713188"/>
                  <a:gd name="connsiteY1" fmla="*/ 536789 h 668671"/>
                  <a:gd name="connsiteX2" fmla="*/ 3711485 w 3713188"/>
                  <a:gd name="connsiteY2" fmla="*/ 668588 h 668671"/>
                  <a:gd name="connsiteX3" fmla="*/ 1016197 w 3713188"/>
                  <a:gd name="connsiteY3" fmla="*/ 668589 h 668671"/>
                  <a:gd name="connsiteX4" fmla="*/ 3388 w 3713188"/>
                  <a:gd name="connsiteY4" fmla="*/ 668671 h 668671"/>
                  <a:gd name="connsiteX5" fmla="*/ 86 w 3713188"/>
                  <a:gd name="connsiteY5" fmla="*/ 0 h 668671"/>
                  <a:gd name="connsiteX6" fmla="*/ 1016197 w 3713188"/>
                  <a:gd name="connsiteY6" fmla="*/ 1077 h 66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3188" h="668671">
                    <a:moveTo>
                      <a:pt x="1016197" y="1077"/>
                    </a:moveTo>
                    <a:lnTo>
                      <a:pt x="3713188" y="536789"/>
                    </a:lnTo>
                    <a:cubicBezTo>
                      <a:pt x="3712620" y="590847"/>
                      <a:pt x="3712053" y="614530"/>
                      <a:pt x="3711485" y="668588"/>
                    </a:cubicBezTo>
                    <a:lnTo>
                      <a:pt x="1016197" y="668589"/>
                    </a:lnTo>
                    <a:lnTo>
                      <a:pt x="3388" y="668671"/>
                    </a:lnTo>
                    <a:cubicBezTo>
                      <a:pt x="4172" y="443386"/>
                      <a:pt x="-698" y="225285"/>
                      <a:pt x="86" y="0"/>
                    </a:cubicBezTo>
                    <a:lnTo>
                      <a:pt x="1016197" y="1077"/>
                    </a:lnTo>
                    <a:close/>
                  </a:path>
                </a:pathLst>
              </a:custGeom>
              <a:solidFill>
                <a:srgbClr val="0000FF">
                  <a:alpha val="40000"/>
                </a:srgbClr>
              </a:solidFill>
              <a:ln w="9525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EECE1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7" name="Freeform 48"/>
              <p:cNvSpPr/>
              <p:nvPr/>
            </p:nvSpPr>
            <p:spPr>
              <a:xfrm>
                <a:off x="542099" y="2816562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8" name="Freeform 120"/>
              <p:cNvSpPr/>
              <p:nvPr/>
            </p:nvSpPr>
            <p:spPr>
              <a:xfrm>
                <a:off x="579216" y="2814379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73" name="Group 125"/>
            <p:cNvGrpSpPr/>
            <p:nvPr/>
          </p:nvGrpSpPr>
          <p:grpSpPr>
            <a:xfrm flipV="1">
              <a:off x="586255" y="3774036"/>
              <a:ext cx="5385296" cy="886482"/>
              <a:chOff x="485162" y="2814379"/>
              <a:chExt cx="5385296" cy="886482"/>
            </a:xfrm>
          </p:grpSpPr>
          <p:sp>
            <p:nvSpPr>
              <p:cNvPr id="74" name="Rectangle 35"/>
              <p:cNvSpPr/>
              <p:nvPr/>
            </p:nvSpPr>
            <p:spPr>
              <a:xfrm>
                <a:off x="485162" y="2864773"/>
                <a:ext cx="5385296" cy="751106"/>
              </a:xfrm>
              <a:custGeom>
                <a:avLst/>
                <a:gdLst>
                  <a:gd name="connsiteX0" fmla="*/ 0 w 3355848"/>
                  <a:gd name="connsiteY0" fmla="*/ 0 h 667512"/>
                  <a:gd name="connsiteX1" fmla="*/ 3355848 w 3355848"/>
                  <a:gd name="connsiteY1" fmla="*/ 0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3355848"/>
                  <a:gd name="connsiteY0" fmla="*/ 0 h 667512"/>
                  <a:gd name="connsiteX1" fmla="*/ 3355848 w 3355848"/>
                  <a:gd name="connsiteY1" fmla="*/ 667512 h 667512"/>
                  <a:gd name="connsiteX2" fmla="*/ 0 w 3355848"/>
                  <a:gd name="connsiteY2" fmla="*/ 667512 h 667512"/>
                  <a:gd name="connsiteX3" fmla="*/ 0 w 3355848"/>
                  <a:gd name="connsiteY3" fmla="*/ 0 h 667512"/>
                  <a:gd name="connsiteX0" fmla="*/ 0 w 3355848"/>
                  <a:gd name="connsiteY0" fmla="*/ 0 h 667512"/>
                  <a:gd name="connsiteX1" fmla="*/ 2691185 w 3355848"/>
                  <a:gd name="connsiteY1" fmla="*/ 535313 h 667512"/>
                  <a:gd name="connsiteX2" fmla="*/ 3355848 w 3355848"/>
                  <a:gd name="connsiteY2" fmla="*/ 667512 h 667512"/>
                  <a:gd name="connsiteX3" fmla="*/ 0 w 3355848"/>
                  <a:gd name="connsiteY3" fmla="*/ 667512 h 667512"/>
                  <a:gd name="connsiteX4" fmla="*/ 0 w 3355848"/>
                  <a:gd name="connsiteY4" fmla="*/ 0 h 667512"/>
                  <a:gd name="connsiteX0" fmla="*/ 0 w 2695288"/>
                  <a:gd name="connsiteY0" fmla="*/ 0 h 670396"/>
                  <a:gd name="connsiteX1" fmla="*/ 2691185 w 2695288"/>
                  <a:gd name="connsiteY1" fmla="*/ 535313 h 670396"/>
                  <a:gd name="connsiteX2" fmla="*/ 2695288 w 2695288"/>
                  <a:gd name="connsiteY2" fmla="*/ 670396 h 670396"/>
                  <a:gd name="connsiteX3" fmla="*/ 0 w 2695288"/>
                  <a:gd name="connsiteY3" fmla="*/ 667512 h 670396"/>
                  <a:gd name="connsiteX4" fmla="*/ 0 w 2695288"/>
                  <a:gd name="connsiteY4" fmla="*/ 0 h 670396"/>
                  <a:gd name="connsiteX0" fmla="*/ 0 w 2695288"/>
                  <a:gd name="connsiteY0" fmla="*/ 0 h 667512"/>
                  <a:gd name="connsiteX1" fmla="*/ 2691185 w 2695288"/>
                  <a:gd name="connsiteY1" fmla="*/ 535313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0 w 2695288"/>
                  <a:gd name="connsiteY4" fmla="*/ 0 h 667512"/>
                  <a:gd name="connsiteX0" fmla="*/ 0 w 2695288"/>
                  <a:gd name="connsiteY0" fmla="*/ 0 h 667512"/>
                  <a:gd name="connsiteX1" fmla="*/ 2691185 w 2695288"/>
                  <a:gd name="connsiteY1" fmla="*/ 499532 h 667512"/>
                  <a:gd name="connsiteX2" fmla="*/ 2695288 w 2695288"/>
                  <a:gd name="connsiteY2" fmla="*/ 667511 h 667512"/>
                  <a:gd name="connsiteX3" fmla="*/ 0 w 2695288"/>
                  <a:gd name="connsiteY3" fmla="*/ 667512 h 667512"/>
                  <a:gd name="connsiteX4" fmla="*/ 471 w 2695288"/>
                  <a:gd name="connsiteY4" fmla="*/ 280081 h 667512"/>
                  <a:gd name="connsiteX5" fmla="*/ 0 w 2695288"/>
                  <a:gd name="connsiteY5" fmla="*/ 0 h 667512"/>
                  <a:gd name="connsiteX0" fmla="*/ 782732 w 3478020"/>
                  <a:gd name="connsiteY0" fmla="*/ 0 h 667512"/>
                  <a:gd name="connsiteX1" fmla="*/ 3473917 w 3478020"/>
                  <a:gd name="connsiteY1" fmla="*/ 499532 h 667512"/>
                  <a:gd name="connsiteX2" fmla="*/ 3478020 w 3478020"/>
                  <a:gd name="connsiteY2" fmla="*/ 667511 h 667512"/>
                  <a:gd name="connsiteX3" fmla="*/ 782732 w 3478020"/>
                  <a:gd name="connsiteY3" fmla="*/ 667512 h 667512"/>
                  <a:gd name="connsiteX4" fmla="*/ 0 w 3478020"/>
                  <a:gd name="connsiteY4" fmla="*/ 292008 h 667512"/>
                  <a:gd name="connsiteX5" fmla="*/ 782732 w 3478020"/>
                  <a:gd name="connsiteY5" fmla="*/ 0 h 667512"/>
                  <a:gd name="connsiteX0" fmla="*/ 1633522 w 4328810"/>
                  <a:gd name="connsiteY0" fmla="*/ 2190 h 669702"/>
                  <a:gd name="connsiteX1" fmla="*/ 4324707 w 4328810"/>
                  <a:gd name="connsiteY1" fmla="*/ 501722 h 669702"/>
                  <a:gd name="connsiteX2" fmla="*/ 4328810 w 4328810"/>
                  <a:gd name="connsiteY2" fmla="*/ 669701 h 669702"/>
                  <a:gd name="connsiteX3" fmla="*/ 1633522 w 4328810"/>
                  <a:gd name="connsiteY3" fmla="*/ 669702 h 669702"/>
                  <a:gd name="connsiteX4" fmla="*/ 0 w 4328810"/>
                  <a:gd name="connsiteY4" fmla="*/ 0 h 669702"/>
                  <a:gd name="connsiteX5" fmla="*/ 1633522 w 4328810"/>
                  <a:gd name="connsiteY5" fmla="*/ 2190 h 669702"/>
                  <a:gd name="connsiteX0" fmla="*/ 1689181 w 4384469"/>
                  <a:gd name="connsiteY0" fmla="*/ 2190 h 669702"/>
                  <a:gd name="connsiteX1" fmla="*/ 4380366 w 4384469"/>
                  <a:gd name="connsiteY1" fmla="*/ 501722 h 669702"/>
                  <a:gd name="connsiteX2" fmla="*/ 4384469 w 4384469"/>
                  <a:gd name="connsiteY2" fmla="*/ 669701 h 669702"/>
                  <a:gd name="connsiteX3" fmla="*/ 1689181 w 4384469"/>
                  <a:gd name="connsiteY3" fmla="*/ 669702 h 669702"/>
                  <a:gd name="connsiteX4" fmla="*/ 0 w 4384469"/>
                  <a:gd name="connsiteY4" fmla="*/ 0 h 669702"/>
                  <a:gd name="connsiteX5" fmla="*/ 1689181 w 4384469"/>
                  <a:gd name="connsiteY5" fmla="*/ 2190 h 66970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0 w 3959074"/>
                  <a:gd name="connsiteY4" fmla="*/ 0 h 1035462"/>
                  <a:gd name="connsiteX5" fmla="*/ 1263786 w 3959074"/>
                  <a:gd name="connsiteY5" fmla="*/ 367950 h 1035462"/>
                  <a:gd name="connsiteX0" fmla="*/ 1263786 w 3959074"/>
                  <a:gd name="connsiteY0" fmla="*/ 367950 h 1035462"/>
                  <a:gd name="connsiteX1" fmla="*/ 3954971 w 3959074"/>
                  <a:gd name="connsiteY1" fmla="*/ 867482 h 1035462"/>
                  <a:gd name="connsiteX2" fmla="*/ 3959074 w 3959074"/>
                  <a:gd name="connsiteY2" fmla="*/ 1035461 h 1035462"/>
                  <a:gd name="connsiteX3" fmla="*/ 1263786 w 3959074"/>
                  <a:gd name="connsiteY3" fmla="*/ 1035462 h 1035462"/>
                  <a:gd name="connsiteX4" fmla="*/ 457200 w 3959074"/>
                  <a:gd name="connsiteY4" fmla="*/ 381662 h 1035462"/>
                  <a:gd name="connsiteX5" fmla="*/ 0 w 3959074"/>
                  <a:gd name="connsiteY5" fmla="*/ 0 h 1035462"/>
                  <a:gd name="connsiteX6" fmla="*/ 1263786 w 3959074"/>
                  <a:gd name="connsiteY6" fmla="*/ 367950 h 1035462"/>
                  <a:gd name="connsiteX0" fmla="*/ 2504189 w 5199477"/>
                  <a:gd name="connsiteY0" fmla="*/ 367950 h 1035462"/>
                  <a:gd name="connsiteX1" fmla="*/ 5195374 w 5199477"/>
                  <a:gd name="connsiteY1" fmla="*/ 867482 h 1035462"/>
                  <a:gd name="connsiteX2" fmla="*/ 5199477 w 5199477"/>
                  <a:gd name="connsiteY2" fmla="*/ 1035461 h 1035462"/>
                  <a:gd name="connsiteX3" fmla="*/ 2504189 w 5199477"/>
                  <a:gd name="connsiteY3" fmla="*/ 1035462 h 1035462"/>
                  <a:gd name="connsiteX4" fmla="*/ 0 w 5199477"/>
                  <a:gd name="connsiteY4" fmla="*/ 1033669 h 1035462"/>
                  <a:gd name="connsiteX5" fmla="*/ 1240403 w 5199477"/>
                  <a:gd name="connsiteY5" fmla="*/ 0 h 1035462"/>
                  <a:gd name="connsiteX6" fmla="*/ 2504189 w 5199477"/>
                  <a:gd name="connsiteY6" fmla="*/ 367950 h 1035462"/>
                  <a:gd name="connsiteX0" fmla="*/ 2504189 w 5199477"/>
                  <a:gd name="connsiteY0" fmla="*/ 0 h 667512"/>
                  <a:gd name="connsiteX1" fmla="*/ 5195374 w 5199477"/>
                  <a:gd name="connsiteY1" fmla="*/ 499532 h 667512"/>
                  <a:gd name="connsiteX2" fmla="*/ 5199477 w 5199477"/>
                  <a:gd name="connsiteY2" fmla="*/ 667511 h 667512"/>
                  <a:gd name="connsiteX3" fmla="*/ 2504189 w 5199477"/>
                  <a:gd name="connsiteY3" fmla="*/ 667512 h 667512"/>
                  <a:gd name="connsiteX4" fmla="*/ 0 w 5199477"/>
                  <a:gd name="connsiteY4" fmla="*/ 665719 h 667512"/>
                  <a:gd name="connsiteX5" fmla="*/ 3975 w 5199477"/>
                  <a:gd name="connsiteY5" fmla="*/ 9737 h 667512"/>
                  <a:gd name="connsiteX6" fmla="*/ 2504189 w 5199477"/>
                  <a:gd name="connsiteY6" fmla="*/ 0 h 66751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199477"/>
                  <a:gd name="connsiteY0" fmla="*/ 2190 h 669702"/>
                  <a:gd name="connsiteX1" fmla="*/ 5195374 w 5199477"/>
                  <a:gd name="connsiteY1" fmla="*/ 501722 h 669702"/>
                  <a:gd name="connsiteX2" fmla="*/ 5199477 w 5199477"/>
                  <a:gd name="connsiteY2" fmla="*/ 669701 h 669702"/>
                  <a:gd name="connsiteX3" fmla="*/ 2504189 w 5199477"/>
                  <a:gd name="connsiteY3" fmla="*/ 669702 h 669702"/>
                  <a:gd name="connsiteX4" fmla="*/ 0 w 5199477"/>
                  <a:gd name="connsiteY4" fmla="*/ 667909 h 669702"/>
                  <a:gd name="connsiteX5" fmla="*/ 3975 w 5199477"/>
                  <a:gd name="connsiteY5" fmla="*/ 0 h 669702"/>
                  <a:gd name="connsiteX6" fmla="*/ 2504189 w 5199477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2504189 w 5201180"/>
                  <a:gd name="connsiteY6" fmla="*/ 2190 h 669702"/>
                  <a:gd name="connsiteX0" fmla="*/ 2504189 w 5201180"/>
                  <a:gd name="connsiteY0" fmla="*/ 2190 h 669702"/>
                  <a:gd name="connsiteX1" fmla="*/ 5201180 w 5201180"/>
                  <a:gd name="connsiteY1" fmla="*/ 507528 h 669702"/>
                  <a:gd name="connsiteX2" fmla="*/ 5199477 w 5201180"/>
                  <a:gd name="connsiteY2" fmla="*/ 669701 h 669702"/>
                  <a:gd name="connsiteX3" fmla="*/ 2504189 w 5201180"/>
                  <a:gd name="connsiteY3" fmla="*/ 669702 h 669702"/>
                  <a:gd name="connsiteX4" fmla="*/ 0 w 5201180"/>
                  <a:gd name="connsiteY4" fmla="*/ 667909 h 669702"/>
                  <a:gd name="connsiteX5" fmla="*/ 3975 w 5201180"/>
                  <a:gd name="connsiteY5" fmla="*/ 0 h 669702"/>
                  <a:gd name="connsiteX6" fmla="*/ 1834889 w 5201180"/>
                  <a:gd name="connsiteY6" fmla="*/ 1113 h 669702"/>
                  <a:gd name="connsiteX7" fmla="*/ 2504189 w 5201180"/>
                  <a:gd name="connsiteY7" fmla="*/ 2190 h 669702"/>
                  <a:gd name="connsiteX0" fmla="*/ 2504189 w 5201180"/>
                  <a:gd name="connsiteY0" fmla="*/ 2190 h 670892"/>
                  <a:gd name="connsiteX1" fmla="*/ 5201180 w 5201180"/>
                  <a:gd name="connsiteY1" fmla="*/ 507528 h 670892"/>
                  <a:gd name="connsiteX2" fmla="*/ 5199477 w 5201180"/>
                  <a:gd name="connsiteY2" fmla="*/ 669701 h 670892"/>
                  <a:gd name="connsiteX3" fmla="*/ 2504189 w 5201180"/>
                  <a:gd name="connsiteY3" fmla="*/ 669702 h 670892"/>
                  <a:gd name="connsiteX4" fmla="*/ 1832540 w 5201180"/>
                  <a:gd name="connsiteY4" fmla="*/ 670892 h 670892"/>
                  <a:gd name="connsiteX5" fmla="*/ 0 w 5201180"/>
                  <a:gd name="connsiteY5" fmla="*/ 667909 h 670892"/>
                  <a:gd name="connsiteX6" fmla="*/ 3975 w 5201180"/>
                  <a:gd name="connsiteY6" fmla="*/ 0 h 670892"/>
                  <a:gd name="connsiteX7" fmla="*/ 1834889 w 5201180"/>
                  <a:gd name="connsiteY7" fmla="*/ 1113 h 670892"/>
                  <a:gd name="connsiteX8" fmla="*/ 2504189 w 5201180"/>
                  <a:gd name="connsiteY8" fmla="*/ 2190 h 670892"/>
                  <a:gd name="connsiteX0" fmla="*/ 2500214 w 5197205"/>
                  <a:gd name="connsiteY0" fmla="*/ 2190 h 670892"/>
                  <a:gd name="connsiteX1" fmla="*/ 5197205 w 5197205"/>
                  <a:gd name="connsiteY1" fmla="*/ 507528 h 670892"/>
                  <a:gd name="connsiteX2" fmla="*/ 5195502 w 5197205"/>
                  <a:gd name="connsiteY2" fmla="*/ 669701 h 670892"/>
                  <a:gd name="connsiteX3" fmla="*/ 2500214 w 5197205"/>
                  <a:gd name="connsiteY3" fmla="*/ 669702 h 670892"/>
                  <a:gd name="connsiteX4" fmla="*/ 1828565 w 5197205"/>
                  <a:gd name="connsiteY4" fmla="*/ 670892 h 670892"/>
                  <a:gd name="connsiteX5" fmla="*/ 0 w 5197205"/>
                  <a:gd name="connsiteY5" fmla="*/ 0 h 670892"/>
                  <a:gd name="connsiteX6" fmla="*/ 1830914 w 5197205"/>
                  <a:gd name="connsiteY6" fmla="*/ 1113 h 670892"/>
                  <a:gd name="connsiteX7" fmla="*/ 2500214 w 5197205"/>
                  <a:gd name="connsiteY7" fmla="*/ 2190 h 670892"/>
                  <a:gd name="connsiteX0" fmla="*/ 671649 w 3368640"/>
                  <a:gd name="connsiteY0" fmla="*/ 1077 h 669779"/>
                  <a:gd name="connsiteX1" fmla="*/ 3368640 w 3368640"/>
                  <a:gd name="connsiteY1" fmla="*/ 506415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671649 w 3368640"/>
                  <a:gd name="connsiteY0" fmla="*/ 1077 h 669779"/>
                  <a:gd name="connsiteX1" fmla="*/ 3368640 w 3368640"/>
                  <a:gd name="connsiteY1" fmla="*/ 536789 h 669779"/>
                  <a:gd name="connsiteX2" fmla="*/ 3366937 w 3368640"/>
                  <a:gd name="connsiteY2" fmla="*/ 668588 h 669779"/>
                  <a:gd name="connsiteX3" fmla="*/ 671649 w 3368640"/>
                  <a:gd name="connsiteY3" fmla="*/ 668589 h 669779"/>
                  <a:gd name="connsiteX4" fmla="*/ 0 w 3368640"/>
                  <a:gd name="connsiteY4" fmla="*/ 669779 h 669779"/>
                  <a:gd name="connsiteX5" fmla="*/ 2349 w 3368640"/>
                  <a:gd name="connsiteY5" fmla="*/ 0 h 669779"/>
                  <a:gd name="connsiteX6" fmla="*/ 671649 w 3368640"/>
                  <a:gd name="connsiteY6" fmla="*/ 1077 h 669779"/>
                  <a:gd name="connsiteX0" fmla="*/ 852798 w 3549789"/>
                  <a:gd name="connsiteY0" fmla="*/ 1077 h 669779"/>
                  <a:gd name="connsiteX1" fmla="*/ 3549789 w 3549789"/>
                  <a:gd name="connsiteY1" fmla="*/ 536789 h 669779"/>
                  <a:gd name="connsiteX2" fmla="*/ 3548086 w 3549789"/>
                  <a:gd name="connsiteY2" fmla="*/ 668588 h 669779"/>
                  <a:gd name="connsiteX3" fmla="*/ 852798 w 3549789"/>
                  <a:gd name="connsiteY3" fmla="*/ 668589 h 669779"/>
                  <a:gd name="connsiteX4" fmla="*/ 181149 w 3549789"/>
                  <a:gd name="connsiteY4" fmla="*/ 669779 h 669779"/>
                  <a:gd name="connsiteX5" fmla="*/ 0 w 3549789"/>
                  <a:gd name="connsiteY5" fmla="*/ 0 h 669779"/>
                  <a:gd name="connsiteX6" fmla="*/ 852798 w 3549789"/>
                  <a:gd name="connsiteY6" fmla="*/ 1077 h 669779"/>
                  <a:gd name="connsiteX0" fmla="*/ 855149 w 3552140"/>
                  <a:gd name="connsiteY0" fmla="*/ 1077 h 675854"/>
                  <a:gd name="connsiteX1" fmla="*/ 3552140 w 3552140"/>
                  <a:gd name="connsiteY1" fmla="*/ 536789 h 675854"/>
                  <a:gd name="connsiteX2" fmla="*/ 3550437 w 3552140"/>
                  <a:gd name="connsiteY2" fmla="*/ 668588 h 675854"/>
                  <a:gd name="connsiteX3" fmla="*/ 855149 w 3552140"/>
                  <a:gd name="connsiteY3" fmla="*/ 668589 h 675854"/>
                  <a:gd name="connsiteX4" fmla="*/ 0 w 3552140"/>
                  <a:gd name="connsiteY4" fmla="*/ 675854 h 675854"/>
                  <a:gd name="connsiteX5" fmla="*/ 2351 w 3552140"/>
                  <a:gd name="connsiteY5" fmla="*/ 0 h 675854"/>
                  <a:gd name="connsiteX6" fmla="*/ 855149 w 3552140"/>
                  <a:gd name="connsiteY6" fmla="*/ 1077 h 675854"/>
                  <a:gd name="connsiteX0" fmla="*/ 855149 w 3552140"/>
                  <a:gd name="connsiteY0" fmla="*/ 1077 h 668589"/>
                  <a:gd name="connsiteX1" fmla="*/ 3552140 w 3552140"/>
                  <a:gd name="connsiteY1" fmla="*/ 536789 h 668589"/>
                  <a:gd name="connsiteX2" fmla="*/ 3550437 w 3552140"/>
                  <a:gd name="connsiteY2" fmla="*/ 668588 h 668589"/>
                  <a:gd name="connsiteX3" fmla="*/ 855149 w 3552140"/>
                  <a:gd name="connsiteY3" fmla="*/ 668589 h 668589"/>
                  <a:gd name="connsiteX4" fmla="*/ 0 w 3552140"/>
                  <a:gd name="connsiteY4" fmla="*/ 663704 h 668589"/>
                  <a:gd name="connsiteX5" fmla="*/ 2351 w 3552140"/>
                  <a:gd name="connsiteY5" fmla="*/ 0 h 668589"/>
                  <a:gd name="connsiteX6" fmla="*/ 855149 w 3552140"/>
                  <a:gd name="connsiteY6" fmla="*/ 1077 h 668589"/>
                  <a:gd name="connsiteX0" fmla="*/ 922177 w 3619168"/>
                  <a:gd name="connsiteY0" fmla="*/ 1077 h 668589"/>
                  <a:gd name="connsiteX1" fmla="*/ 3619168 w 3619168"/>
                  <a:gd name="connsiteY1" fmla="*/ 536789 h 668589"/>
                  <a:gd name="connsiteX2" fmla="*/ 3617465 w 3619168"/>
                  <a:gd name="connsiteY2" fmla="*/ 668588 h 668589"/>
                  <a:gd name="connsiteX3" fmla="*/ 922177 w 3619168"/>
                  <a:gd name="connsiteY3" fmla="*/ 668589 h 668589"/>
                  <a:gd name="connsiteX4" fmla="*/ 67028 w 3619168"/>
                  <a:gd name="connsiteY4" fmla="*/ 663704 h 668589"/>
                  <a:gd name="connsiteX5" fmla="*/ 6 w 3619168"/>
                  <a:gd name="connsiteY5" fmla="*/ 0 h 668589"/>
                  <a:gd name="connsiteX6" fmla="*/ 922177 w 3619168"/>
                  <a:gd name="connsiteY6" fmla="*/ 1077 h 668589"/>
                  <a:gd name="connsiteX0" fmla="*/ 922482 w 3619473"/>
                  <a:gd name="connsiteY0" fmla="*/ 1077 h 668589"/>
                  <a:gd name="connsiteX1" fmla="*/ 3619473 w 3619473"/>
                  <a:gd name="connsiteY1" fmla="*/ 536789 h 668589"/>
                  <a:gd name="connsiteX2" fmla="*/ 3617770 w 3619473"/>
                  <a:gd name="connsiteY2" fmla="*/ 668588 h 668589"/>
                  <a:gd name="connsiteX3" fmla="*/ 922482 w 3619473"/>
                  <a:gd name="connsiteY3" fmla="*/ 668589 h 668589"/>
                  <a:gd name="connsiteX4" fmla="*/ 0 w 3619473"/>
                  <a:gd name="connsiteY4" fmla="*/ 666338 h 668589"/>
                  <a:gd name="connsiteX5" fmla="*/ 311 w 3619473"/>
                  <a:gd name="connsiteY5" fmla="*/ 0 h 668589"/>
                  <a:gd name="connsiteX6" fmla="*/ 922482 w 3619473"/>
                  <a:gd name="connsiteY6" fmla="*/ 1077 h 668589"/>
                  <a:gd name="connsiteX0" fmla="*/ 1016115 w 3713106"/>
                  <a:gd name="connsiteY0" fmla="*/ 1077 h 668589"/>
                  <a:gd name="connsiteX1" fmla="*/ 3713106 w 3713106"/>
                  <a:gd name="connsiteY1" fmla="*/ 536789 h 668589"/>
                  <a:gd name="connsiteX2" fmla="*/ 3711403 w 3713106"/>
                  <a:gd name="connsiteY2" fmla="*/ 668588 h 668589"/>
                  <a:gd name="connsiteX3" fmla="*/ 1016115 w 3713106"/>
                  <a:gd name="connsiteY3" fmla="*/ 668589 h 668589"/>
                  <a:gd name="connsiteX4" fmla="*/ 93633 w 3713106"/>
                  <a:gd name="connsiteY4" fmla="*/ 666338 h 668589"/>
                  <a:gd name="connsiteX5" fmla="*/ 4 w 3713106"/>
                  <a:gd name="connsiteY5" fmla="*/ 0 h 668589"/>
                  <a:gd name="connsiteX6" fmla="*/ 1016115 w 3713106"/>
                  <a:gd name="connsiteY6" fmla="*/ 1077 h 668589"/>
                  <a:gd name="connsiteX0" fmla="*/ 1016423 w 3713414"/>
                  <a:gd name="connsiteY0" fmla="*/ 1077 h 668589"/>
                  <a:gd name="connsiteX1" fmla="*/ 3713414 w 3713414"/>
                  <a:gd name="connsiteY1" fmla="*/ 536789 h 668589"/>
                  <a:gd name="connsiteX2" fmla="*/ 3711711 w 3713414"/>
                  <a:gd name="connsiteY2" fmla="*/ 668588 h 668589"/>
                  <a:gd name="connsiteX3" fmla="*/ 1016423 w 3713414"/>
                  <a:gd name="connsiteY3" fmla="*/ 668589 h 668589"/>
                  <a:gd name="connsiteX4" fmla="*/ 0 w 3713414"/>
                  <a:gd name="connsiteY4" fmla="*/ 664006 h 668589"/>
                  <a:gd name="connsiteX5" fmla="*/ 312 w 3713414"/>
                  <a:gd name="connsiteY5" fmla="*/ 0 h 668589"/>
                  <a:gd name="connsiteX6" fmla="*/ 1016423 w 3713414"/>
                  <a:gd name="connsiteY6" fmla="*/ 1077 h 668589"/>
                  <a:gd name="connsiteX0" fmla="*/ 1016197 w 3713188"/>
                  <a:gd name="connsiteY0" fmla="*/ 1077 h 671003"/>
                  <a:gd name="connsiteX1" fmla="*/ 3713188 w 3713188"/>
                  <a:gd name="connsiteY1" fmla="*/ 536789 h 671003"/>
                  <a:gd name="connsiteX2" fmla="*/ 3711485 w 3713188"/>
                  <a:gd name="connsiteY2" fmla="*/ 668588 h 671003"/>
                  <a:gd name="connsiteX3" fmla="*/ 1016197 w 3713188"/>
                  <a:gd name="connsiteY3" fmla="*/ 668589 h 671003"/>
                  <a:gd name="connsiteX4" fmla="*/ 3387 w 3713188"/>
                  <a:gd name="connsiteY4" fmla="*/ 671003 h 671003"/>
                  <a:gd name="connsiteX5" fmla="*/ 86 w 3713188"/>
                  <a:gd name="connsiteY5" fmla="*/ 0 h 671003"/>
                  <a:gd name="connsiteX6" fmla="*/ 1016197 w 3713188"/>
                  <a:gd name="connsiteY6" fmla="*/ 1077 h 671003"/>
                  <a:gd name="connsiteX0" fmla="*/ 1016423 w 3713414"/>
                  <a:gd name="connsiteY0" fmla="*/ 1077 h 671003"/>
                  <a:gd name="connsiteX1" fmla="*/ 3713414 w 3713414"/>
                  <a:gd name="connsiteY1" fmla="*/ 536789 h 671003"/>
                  <a:gd name="connsiteX2" fmla="*/ 3711711 w 3713414"/>
                  <a:gd name="connsiteY2" fmla="*/ 668588 h 671003"/>
                  <a:gd name="connsiteX3" fmla="*/ 1016423 w 3713414"/>
                  <a:gd name="connsiteY3" fmla="*/ 668589 h 671003"/>
                  <a:gd name="connsiteX4" fmla="*/ 0 w 3713414"/>
                  <a:gd name="connsiteY4" fmla="*/ 671003 h 671003"/>
                  <a:gd name="connsiteX5" fmla="*/ 312 w 3713414"/>
                  <a:gd name="connsiteY5" fmla="*/ 0 h 671003"/>
                  <a:gd name="connsiteX6" fmla="*/ 1016423 w 3713414"/>
                  <a:gd name="connsiteY6" fmla="*/ 1077 h 671003"/>
                  <a:gd name="connsiteX0" fmla="*/ 1016241 w 3713232"/>
                  <a:gd name="connsiteY0" fmla="*/ 1077 h 668589"/>
                  <a:gd name="connsiteX1" fmla="*/ 3713232 w 3713232"/>
                  <a:gd name="connsiteY1" fmla="*/ 536789 h 668589"/>
                  <a:gd name="connsiteX2" fmla="*/ 3711529 w 3713232"/>
                  <a:gd name="connsiteY2" fmla="*/ 668588 h 668589"/>
                  <a:gd name="connsiteX3" fmla="*/ 1016241 w 3713232"/>
                  <a:gd name="connsiteY3" fmla="*/ 668589 h 668589"/>
                  <a:gd name="connsiteX4" fmla="*/ 1625 w 3713232"/>
                  <a:gd name="connsiteY4" fmla="*/ 666338 h 668589"/>
                  <a:gd name="connsiteX5" fmla="*/ 130 w 3713232"/>
                  <a:gd name="connsiteY5" fmla="*/ 0 h 668589"/>
                  <a:gd name="connsiteX6" fmla="*/ 1016241 w 3713232"/>
                  <a:gd name="connsiteY6" fmla="*/ 1077 h 668589"/>
                  <a:gd name="connsiteX0" fmla="*/ 1016197 w 3713188"/>
                  <a:gd name="connsiteY0" fmla="*/ 1077 h 668671"/>
                  <a:gd name="connsiteX1" fmla="*/ 3713188 w 3713188"/>
                  <a:gd name="connsiteY1" fmla="*/ 536789 h 668671"/>
                  <a:gd name="connsiteX2" fmla="*/ 3711485 w 3713188"/>
                  <a:gd name="connsiteY2" fmla="*/ 668588 h 668671"/>
                  <a:gd name="connsiteX3" fmla="*/ 1016197 w 3713188"/>
                  <a:gd name="connsiteY3" fmla="*/ 668589 h 668671"/>
                  <a:gd name="connsiteX4" fmla="*/ 3388 w 3713188"/>
                  <a:gd name="connsiteY4" fmla="*/ 668671 h 668671"/>
                  <a:gd name="connsiteX5" fmla="*/ 86 w 3713188"/>
                  <a:gd name="connsiteY5" fmla="*/ 0 h 668671"/>
                  <a:gd name="connsiteX6" fmla="*/ 1016197 w 3713188"/>
                  <a:gd name="connsiteY6" fmla="*/ 1077 h 668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713188" h="668671">
                    <a:moveTo>
                      <a:pt x="1016197" y="1077"/>
                    </a:moveTo>
                    <a:lnTo>
                      <a:pt x="3713188" y="536789"/>
                    </a:lnTo>
                    <a:cubicBezTo>
                      <a:pt x="3712620" y="590847"/>
                      <a:pt x="3712053" y="614530"/>
                      <a:pt x="3711485" y="668588"/>
                    </a:cubicBezTo>
                    <a:lnTo>
                      <a:pt x="1016197" y="668589"/>
                    </a:lnTo>
                    <a:lnTo>
                      <a:pt x="3388" y="668671"/>
                    </a:lnTo>
                    <a:cubicBezTo>
                      <a:pt x="4172" y="443386"/>
                      <a:pt x="-698" y="225285"/>
                      <a:pt x="86" y="0"/>
                    </a:cubicBezTo>
                    <a:lnTo>
                      <a:pt x="1016197" y="1077"/>
                    </a:lnTo>
                    <a:close/>
                  </a:path>
                </a:pathLst>
              </a:custGeom>
              <a:solidFill>
                <a:srgbClr val="0000FF">
                  <a:alpha val="40000"/>
                </a:srgbClr>
              </a:solidFill>
              <a:ln w="9525" cap="flat" cmpd="sng" algn="ctr">
                <a:solidFill>
                  <a:srgbClr val="0000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EEECE1">
                      <a:lumMod val="1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5" name="Freeform 133"/>
              <p:cNvSpPr/>
              <p:nvPr/>
            </p:nvSpPr>
            <p:spPr>
              <a:xfrm>
                <a:off x="542099" y="2816562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76" name="Freeform 134"/>
              <p:cNvSpPr/>
              <p:nvPr/>
            </p:nvSpPr>
            <p:spPr>
              <a:xfrm>
                <a:off x="579216" y="2814379"/>
                <a:ext cx="66106" cy="884299"/>
              </a:xfrm>
              <a:custGeom>
                <a:avLst/>
                <a:gdLst>
                  <a:gd name="connsiteX0" fmla="*/ 47414 w 66106"/>
                  <a:gd name="connsiteY0" fmla="*/ 0 h 884299"/>
                  <a:gd name="connsiteX1" fmla="*/ 253 w 66106"/>
                  <a:gd name="connsiteY1" fmla="*/ 337987 h 884299"/>
                  <a:gd name="connsiteX2" fmla="*/ 65754 w 66106"/>
                  <a:gd name="connsiteY2" fmla="*/ 613093 h 884299"/>
                  <a:gd name="connsiteX3" fmla="*/ 26453 w 66106"/>
                  <a:gd name="connsiteY3" fmla="*/ 861998 h 884299"/>
                  <a:gd name="connsiteX4" fmla="*/ 29073 w 66106"/>
                  <a:gd name="connsiteY4" fmla="*/ 856758 h 88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06" h="884299">
                    <a:moveTo>
                      <a:pt x="47414" y="0"/>
                    </a:moveTo>
                    <a:cubicBezTo>
                      <a:pt x="22305" y="117902"/>
                      <a:pt x="-2804" y="235805"/>
                      <a:pt x="253" y="337987"/>
                    </a:cubicBezTo>
                    <a:cubicBezTo>
                      <a:pt x="3310" y="440169"/>
                      <a:pt x="61387" y="525758"/>
                      <a:pt x="65754" y="613093"/>
                    </a:cubicBezTo>
                    <a:cubicBezTo>
                      <a:pt x="70121" y="700428"/>
                      <a:pt x="32566" y="821387"/>
                      <a:pt x="26453" y="861998"/>
                    </a:cubicBezTo>
                    <a:cubicBezTo>
                      <a:pt x="20340" y="902609"/>
                      <a:pt x="24706" y="879683"/>
                      <a:pt x="29073" y="856758"/>
                    </a:cubicBezTo>
                  </a:path>
                </a:pathLst>
              </a:custGeom>
              <a:noFill/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78" name="Rectangle 77"/>
          <p:cNvSpPr/>
          <p:nvPr/>
        </p:nvSpPr>
        <p:spPr>
          <a:xfrm flipV="1">
            <a:off x="5652119" y="3941548"/>
            <a:ext cx="913463" cy="374904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737236" y="6197242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ISO 17387</a:t>
            </a:r>
            <a:br>
              <a:rPr lang="de-DE" sz="1000" b="1" dirty="0" smtClean="0">
                <a:solidFill>
                  <a:srgbClr val="FF0000"/>
                </a:solidFill>
                <a:latin typeface="Arial"/>
              </a:rPr>
            </a:br>
            <a:r>
              <a:rPr lang="de-DE" sz="1000" b="1" dirty="0" smtClean="0">
                <a:solidFill>
                  <a:srgbClr val="FF0000"/>
                </a:solidFill>
                <a:latin typeface="Arial"/>
              </a:rPr>
              <a:t>„shall warn area“</a:t>
            </a:r>
            <a:endParaRPr lang="en-US" sz="1000" b="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400691" y="6262619"/>
            <a:ext cx="326987" cy="299731"/>
          </a:xfrm>
          <a:prstGeom prst="rect">
            <a:avLst/>
          </a:prstGeom>
          <a:solidFill>
            <a:srgbClr val="FF0000">
              <a:alpha val="40000"/>
            </a:srgbClr>
          </a:solidFill>
          <a:ln w="952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err="1" smtClean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87230" y="3838703"/>
            <a:ext cx="386297" cy="359487"/>
          </a:xfrm>
          <a:prstGeom prst="rect">
            <a:avLst/>
          </a:prstGeom>
          <a:solidFill>
            <a:srgbClr val="FFC000">
              <a:alpha val="52000"/>
            </a:srgbClr>
          </a:solidFill>
          <a:ln w="127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9" name="Connecteur droit 78"/>
          <p:cNvCxnSpPr/>
          <p:nvPr/>
        </p:nvCxnSpPr>
        <p:spPr>
          <a:xfrm>
            <a:off x="6667917" y="4198190"/>
            <a:ext cx="1144443" cy="0"/>
          </a:xfrm>
          <a:prstGeom prst="line">
            <a:avLst/>
          </a:prstGeom>
          <a:ln>
            <a:solidFill>
              <a:srgbClr val="CC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143"/>
          <p:cNvCxnSpPr/>
          <p:nvPr/>
        </p:nvCxnSpPr>
        <p:spPr>
          <a:xfrm flipV="1">
            <a:off x="7737236" y="3853528"/>
            <a:ext cx="0" cy="344663"/>
          </a:xfrm>
          <a:prstGeom prst="straightConnector1">
            <a:avLst/>
          </a:prstGeom>
          <a:noFill/>
          <a:ln w="12700" cap="flat" cmpd="sng" algn="ctr">
            <a:solidFill>
              <a:srgbClr val="CC66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7796725" y="3938758"/>
            <a:ext cx="231659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>
                <a:solidFill>
                  <a:srgbClr val="CC6600"/>
                </a:solidFill>
                <a:latin typeface="Arial"/>
              </a:rPr>
              <a:t>2</a:t>
            </a:r>
            <a:r>
              <a:rPr lang="de-DE" sz="800" b="1" dirty="0" smtClean="0">
                <a:solidFill>
                  <a:srgbClr val="CC6600"/>
                </a:solidFill>
                <a:latin typeface="Arial"/>
              </a:rPr>
              <a:t>m</a:t>
            </a:r>
            <a:endParaRPr lang="en-US" sz="800" b="1" dirty="0">
              <a:solidFill>
                <a:srgbClr val="CC6600"/>
              </a:solidFill>
              <a:latin typeface="Arial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40841" y="5704333"/>
            <a:ext cx="1416664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000" b="1" dirty="0">
                <a:solidFill>
                  <a:srgbClr val="CC6600"/>
                </a:solidFill>
                <a:latin typeface="Arial"/>
              </a:rPr>
              <a:t>UN R46 Class </a:t>
            </a:r>
            <a:r>
              <a:rPr lang="de-DE" sz="1000" b="1" dirty="0" smtClean="0">
                <a:solidFill>
                  <a:srgbClr val="CC6600"/>
                </a:solidFill>
                <a:latin typeface="Arial"/>
              </a:rPr>
              <a:t>V </a:t>
            </a:r>
            <a:br>
              <a:rPr lang="de-DE" sz="1000" b="1" dirty="0" smtClean="0">
                <a:solidFill>
                  <a:srgbClr val="CC6600"/>
                </a:solidFill>
                <a:latin typeface="Arial"/>
              </a:rPr>
            </a:br>
            <a:r>
              <a:rPr lang="de-DE" sz="1000" b="1" dirty="0" smtClean="0">
                <a:solidFill>
                  <a:srgbClr val="CC6600"/>
                </a:solidFill>
                <a:latin typeface="Arial"/>
              </a:rPr>
              <a:t>Field </a:t>
            </a:r>
            <a:r>
              <a:rPr lang="de-DE" sz="1000" b="1" dirty="0">
                <a:solidFill>
                  <a:srgbClr val="CC6600"/>
                </a:solidFill>
                <a:latin typeface="Arial"/>
              </a:rPr>
              <a:t>of view </a:t>
            </a:r>
            <a:endParaRPr lang="en-US" sz="1000" b="1" dirty="0">
              <a:solidFill>
                <a:srgbClr val="CC6600"/>
              </a:solidFill>
              <a:latin typeface="Arial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380801" y="5744957"/>
            <a:ext cx="331106" cy="305046"/>
          </a:xfrm>
          <a:prstGeom prst="rect">
            <a:avLst/>
          </a:prstGeom>
          <a:solidFill>
            <a:srgbClr val="FFC000">
              <a:alpha val="52000"/>
            </a:srgbClr>
          </a:solidFill>
          <a:ln w="127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0" name="Straight Arrow Connector 144"/>
          <p:cNvCxnSpPr/>
          <p:nvPr/>
        </p:nvCxnSpPr>
        <p:spPr>
          <a:xfrm flipH="1">
            <a:off x="6287230" y="4177394"/>
            <a:ext cx="2121" cy="548298"/>
          </a:xfrm>
          <a:prstGeom prst="straightConnector1">
            <a:avLst/>
          </a:prstGeom>
          <a:noFill/>
          <a:ln w="9525" cap="flat" cmpd="sng" algn="ctr">
            <a:solidFill>
              <a:srgbClr val="CC6600"/>
            </a:solidFill>
            <a:prstDash val="solid"/>
            <a:tailEnd type="none"/>
          </a:ln>
          <a:effectLst/>
        </p:spPr>
      </p:cxnSp>
      <p:cxnSp>
        <p:nvCxnSpPr>
          <p:cNvPr id="91" name="Straight Arrow Connector 144"/>
          <p:cNvCxnSpPr/>
          <p:nvPr/>
        </p:nvCxnSpPr>
        <p:spPr>
          <a:xfrm>
            <a:off x="6667917" y="4177394"/>
            <a:ext cx="0" cy="548298"/>
          </a:xfrm>
          <a:prstGeom prst="straightConnector1">
            <a:avLst/>
          </a:prstGeom>
          <a:noFill/>
          <a:ln w="9525" cap="flat" cmpd="sng" algn="ctr">
            <a:solidFill>
              <a:srgbClr val="CC6600"/>
            </a:solidFill>
            <a:prstDash val="solid"/>
            <a:tailEnd type="none"/>
          </a:ln>
          <a:effectLst/>
        </p:spPr>
      </p:cxnSp>
      <p:grpSp>
        <p:nvGrpSpPr>
          <p:cNvPr id="98" name="Groupe 97"/>
          <p:cNvGrpSpPr/>
          <p:nvPr/>
        </p:nvGrpSpPr>
        <p:grpSpPr>
          <a:xfrm>
            <a:off x="6058513" y="4684201"/>
            <a:ext cx="856853" cy="1739"/>
            <a:chOff x="6058513" y="4684201"/>
            <a:chExt cx="856853" cy="1739"/>
          </a:xfrm>
        </p:grpSpPr>
        <p:cxnSp>
          <p:nvCxnSpPr>
            <p:cNvPr id="95" name="Straight Arrow Connector 93"/>
            <p:cNvCxnSpPr/>
            <p:nvPr/>
          </p:nvCxnSpPr>
          <p:spPr>
            <a:xfrm rot="5400000" flipV="1">
              <a:off x="6791642" y="4560476"/>
              <a:ext cx="0" cy="247449"/>
            </a:xfrm>
            <a:prstGeom prst="straightConnector1">
              <a:avLst/>
            </a:prstGeom>
            <a:noFill/>
            <a:ln w="12700" cap="flat" cmpd="sng" algn="ctr">
              <a:solidFill>
                <a:srgbClr val="CC6600"/>
              </a:solidFill>
              <a:prstDash val="solid"/>
              <a:headEnd type="arrow"/>
              <a:tailEnd type="none"/>
            </a:ln>
            <a:effectLst/>
          </p:spPr>
        </p:cxnSp>
        <p:cxnSp>
          <p:nvCxnSpPr>
            <p:cNvPr id="96" name="Straight Arrow Connector 95"/>
            <p:cNvCxnSpPr/>
            <p:nvPr/>
          </p:nvCxnSpPr>
          <p:spPr>
            <a:xfrm rot="5400000" flipV="1">
              <a:off x="6176390" y="4568063"/>
              <a:ext cx="0" cy="235754"/>
            </a:xfrm>
            <a:prstGeom prst="straightConnector1">
              <a:avLst/>
            </a:prstGeom>
            <a:noFill/>
            <a:ln w="12700" cap="flat" cmpd="sng" algn="ctr">
              <a:solidFill>
                <a:srgbClr val="CC6600"/>
              </a:solidFill>
              <a:prstDash val="solid"/>
              <a:headEnd type="none"/>
              <a:tailEnd type="arrow"/>
            </a:ln>
            <a:effectLst/>
          </p:spPr>
        </p:cxnSp>
      </p:grpSp>
      <p:sp>
        <p:nvSpPr>
          <p:cNvPr id="97" name="Rectangle 96"/>
          <p:cNvSpPr/>
          <p:nvPr/>
        </p:nvSpPr>
        <p:spPr>
          <a:xfrm>
            <a:off x="6749382" y="4557448"/>
            <a:ext cx="389480" cy="12311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de-DE" sz="800" b="1" dirty="0" smtClean="0">
                <a:solidFill>
                  <a:srgbClr val="CC6600"/>
                </a:solidFill>
                <a:latin typeface="Arial"/>
              </a:rPr>
              <a:t>2.75m</a:t>
            </a:r>
            <a:endParaRPr lang="en-US" sz="800" b="1" dirty="0">
              <a:solidFill>
                <a:srgbClr val="CC66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916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7" grpId="0"/>
      <p:bldP spid="21" grpId="0"/>
      <p:bldP spid="23" grpId="0"/>
      <p:bldP spid="30" grpId="0"/>
      <p:bldP spid="32" grpId="0"/>
      <p:bldP spid="33" grpId="0" animBg="1"/>
      <p:bldP spid="34" grpId="0"/>
      <p:bldP spid="35" grpId="0" animBg="1"/>
      <p:bldP spid="38" grpId="0"/>
      <p:bldP spid="43" grpId="0"/>
      <p:bldP spid="46" grpId="0"/>
      <p:bldP spid="50" grpId="0"/>
      <p:bldP spid="55" grpId="0" animBg="1"/>
      <p:bldP spid="61" grpId="0"/>
      <p:bldP spid="64" grpId="0"/>
      <p:bldP spid="68" grpId="0"/>
      <p:bldP spid="78" grpId="0" animBg="1"/>
      <p:bldP spid="85" grpId="0"/>
      <p:bldP spid="87" grpId="0" animBg="1"/>
      <p:bldP spid="4" grpId="0" animBg="1"/>
      <p:bldP spid="83" grpId="0"/>
      <p:bldP spid="86" grpId="0"/>
      <p:bldP spid="88" grpId="0" animBg="1"/>
      <p:bldP spid="9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1972" y="1988840"/>
            <a:ext cx="8229600" cy="4464496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/>
              <a:t>“3X3m” </a:t>
            </a:r>
            <a:r>
              <a:rPr lang="en-GB" sz="2400" dirty="0"/>
              <a:t>blind spot </a:t>
            </a:r>
            <a:r>
              <a:rPr lang="en-GB" sz="2400" dirty="0" smtClean="0"/>
              <a:t>detection area </a:t>
            </a:r>
            <a:r>
              <a:rPr lang="en-GB" sz="2400" dirty="0"/>
              <a:t>(</a:t>
            </a:r>
            <a:r>
              <a:rPr lang="en-GB" sz="2400" dirty="0" smtClean="0"/>
              <a:t>ISO17387 – see sketches) for M1/N1</a:t>
            </a:r>
          </a:p>
          <a:p>
            <a:pPr marL="457200" lvl="1" indent="0">
              <a:buNone/>
            </a:pPr>
            <a:endParaRPr lang="en-GB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/>
              <a:t>“3X3m” blind spot detection area </a:t>
            </a:r>
            <a:r>
              <a:rPr lang="en-GB" sz="2400" i="1" dirty="0" smtClean="0"/>
              <a:t>inspired</a:t>
            </a:r>
            <a:r>
              <a:rPr lang="en-GB" sz="2400" dirty="0" smtClean="0"/>
              <a:t> from ISO17387 </a:t>
            </a:r>
            <a:r>
              <a:rPr lang="en-GB" sz="2400" dirty="0"/>
              <a:t>– see sketches) for </a:t>
            </a:r>
            <a:r>
              <a:rPr lang="en-GB" sz="2400" dirty="0" smtClean="0"/>
              <a:t>M2M3/N2N3</a:t>
            </a:r>
          </a:p>
          <a:p>
            <a:pPr marL="457200" lvl="1" indent="0">
              <a:buNone/>
            </a:pPr>
            <a:endParaRPr lang="en-GB" sz="24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dirty="0" smtClean="0"/>
              <a:t>If </a:t>
            </a:r>
            <a:r>
              <a:rPr lang="en-GB" sz="2400" dirty="0"/>
              <a:t>target detected in blind spot, then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/>
              <a:t>Warn the driver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/>
              <a:t>Ignore 1</a:t>
            </a:r>
            <a:r>
              <a:rPr lang="en-GB" sz="2000" baseline="30000" dirty="0"/>
              <a:t>st</a:t>
            </a:r>
            <a:r>
              <a:rPr lang="en-GB" sz="2000" dirty="0"/>
              <a:t> and 2</a:t>
            </a:r>
            <a:r>
              <a:rPr lang="en-GB" sz="2000" baseline="30000" dirty="0"/>
              <a:t>nd</a:t>
            </a:r>
            <a:r>
              <a:rPr lang="en-GB" sz="2000" dirty="0"/>
              <a:t> actions</a:t>
            </a:r>
            <a:endParaRPr lang="en-GB" sz="2800" dirty="0">
              <a:ea typeface="+mn-ea"/>
              <a:cs typeface="+mn-cs"/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GB" sz="2000" dirty="0" smtClean="0"/>
              <a:t>Abort </a:t>
            </a:r>
            <a:r>
              <a:rPr lang="en-GB" sz="2000" dirty="0"/>
              <a:t>lane </a:t>
            </a:r>
            <a:r>
              <a:rPr lang="en-GB" sz="2000" dirty="0" smtClean="0"/>
              <a:t>change support</a:t>
            </a:r>
            <a:endParaRPr lang="en-GB" sz="2000" dirty="0"/>
          </a:p>
          <a:p>
            <a:pPr marL="0" indent="0">
              <a:buNone/>
            </a:pPr>
            <a:endParaRPr lang="en-GB" sz="28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4385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638224" y="586672"/>
            <a:ext cx="8157592" cy="466063"/>
          </a:xfrm>
        </p:spPr>
        <p:txBody>
          <a:bodyPr/>
          <a:lstStyle/>
          <a:p>
            <a:r>
              <a:rPr lang="fr-FR" sz="3200" dirty="0" smtClean="0"/>
              <a:t>Mode confusion issue </a:t>
            </a:r>
            <a:endParaRPr lang="fr-FR" sz="3200" dirty="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755577" y="1412776"/>
            <a:ext cx="820891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What happens if the driver have wrong perception of the system installed in the car </a:t>
            </a:r>
            <a:endParaRPr lang="en-US" sz="2400" dirty="0"/>
          </a:p>
        </p:txBody>
      </p:sp>
      <p:graphicFrame>
        <p:nvGraphicFramePr>
          <p:cNvPr id="6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30810"/>
              </p:ext>
            </p:extLst>
          </p:nvPr>
        </p:nvGraphicFramePr>
        <p:xfrm>
          <a:off x="3454489" y="4022487"/>
          <a:ext cx="4439816" cy="208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99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199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OK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>
                          <a:solidFill>
                            <a:srgbClr val="00B050"/>
                          </a:solidFill>
                        </a:rPr>
                        <a:t>B</a:t>
                      </a:r>
                      <a:endParaRPr lang="fr-FR" sz="28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 smtClean="0">
                          <a:solidFill>
                            <a:srgbClr val="00B050"/>
                          </a:solidFill>
                        </a:rPr>
                        <a:t>A</a:t>
                      </a:r>
                      <a:endParaRPr lang="fr-FR" sz="3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28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  <a:endParaRPr lang="fr-FR" sz="28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" name="ZoneTexte 5"/>
          <p:cNvSpPr txBox="1"/>
          <p:nvPr/>
        </p:nvSpPr>
        <p:spPr>
          <a:xfrm>
            <a:off x="862201" y="4701726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car is equipped with </a:t>
            </a:r>
            <a:endParaRPr lang="en-US" dirty="0"/>
          </a:p>
        </p:txBody>
      </p:sp>
      <p:sp>
        <p:nvSpPr>
          <p:cNvPr id="8" name="ZoneTexte 6"/>
          <p:cNvSpPr txBox="1"/>
          <p:nvPr/>
        </p:nvSpPr>
        <p:spPr>
          <a:xfrm>
            <a:off x="2710624" y="451706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</a:t>
            </a:r>
            <a:endParaRPr lang="fr-FR" dirty="0"/>
          </a:p>
        </p:txBody>
      </p:sp>
      <p:sp>
        <p:nvSpPr>
          <p:cNvPr id="9" name="ZoneTexte 7"/>
          <p:cNvSpPr txBox="1"/>
          <p:nvPr/>
        </p:nvSpPr>
        <p:spPr>
          <a:xfrm>
            <a:off x="2710624" y="534805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C2</a:t>
            </a:r>
            <a:endParaRPr lang="fr-FR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249" y="5377131"/>
            <a:ext cx="536194" cy="48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948" y="2351003"/>
            <a:ext cx="487449" cy="6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0"/>
          <p:cNvSpPr txBox="1"/>
          <p:nvPr/>
        </p:nvSpPr>
        <p:spPr>
          <a:xfrm>
            <a:off x="4102561" y="35163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C1</a:t>
            </a:r>
            <a:endParaRPr lang="fr-FR" dirty="0"/>
          </a:p>
        </p:txBody>
      </p:sp>
      <p:sp>
        <p:nvSpPr>
          <p:cNvPr id="13" name="ZoneTexte 11"/>
          <p:cNvSpPr txBox="1"/>
          <p:nvPr/>
        </p:nvSpPr>
        <p:spPr>
          <a:xfrm>
            <a:off x="6694849" y="3532090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C2</a:t>
            </a:r>
            <a:endParaRPr lang="fr-FR" dirty="0"/>
          </a:p>
        </p:txBody>
      </p:sp>
      <p:sp>
        <p:nvSpPr>
          <p:cNvPr id="14" name="ZoneTexte 12"/>
          <p:cNvSpPr txBox="1"/>
          <p:nvPr/>
        </p:nvSpPr>
        <p:spPr>
          <a:xfrm>
            <a:off x="4266418" y="3115177"/>
            <a:ext cx="3140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driver thinks to have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81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OICA</Template>
  <TotalTime>0</TotalTime>
  <Words>403</Words>
  <Application>Microsoft Office PowerPoint</Application>
  <PresentationFormat>Bildschirmpräsentation (4:3)</PresentationFormat>
  <Paragraphs>124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MS Mincho</vt:lpstr>
      <vt:lpstr>ＭＳ Ｐゴシック</vt:lpstr>
      <vt:lpstr>Arial</vt:lpstr>
      <vt:lpstr>Calibri</vt:lpstr>
      <vt:lpstr>Courier New</vt:lpstr>
      <vt:lpstr>Times New Roman</vt:lpstr>
      <vt:lpstr>Wingdings</vt:lpstr>
      <vt:lpstr>Masque présentation OICA</vt:lpstr>
      <vt:lpstr>ACSF-C2 2-actions system </vt:lpstr>
      <vt:lpstr>Summary</vt:lpstr>
      <vt:lpstr>Philosophy</vt:lpstr>
      <vt:lpstr>Ultra-sonic sensor capabilities</vt:lpstr>
      <vt:lpstr>Radar sensor capabilities</vt:lpstr>
      <vt:lpstr>Proposed blind zone detection M1/N1</vt:lpstr>
      <vt:lpstr>Proposed blind zone detection N3 vehicles</vt:lpstr>
      <vt:lpstr>Proposal </vt:lpstr>
      <vt:lpstr>Mode confusion issue </vt:lpstr>
      <vt:lpstr>Mode confusion issue </vt:lpstr>
      <vt:lpstr>Justifications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FONTAINE</dc:creator>
  <cp:lastModifiedBy>Jochen Schäfer CC/PJ-RO</cp:lastModifiedBy>
  <cp:revision>40</cp:revision>
  <dcterms:created xsi:type="dcterms:W3CDTF">2017-05-14T10:59:38Z</dcterms:created>
  <dcterms:modified xsi:type="dcterms:W3CDTF">2017-08-25T11:15:07Z</dcterms:modified>
</cp:coreProperties>
</file>