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12" r:id="rId2"/>
    <p:sldId id="309" r:id="rId3"/>
    <p:sldId id="310" r:id="rId4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55D26-8609-42AA-A16F-06E64EF29F2D}" type="datetimeFigureOut">
              <a:rPr kumimoji="1" lang="ja-JP" altLang="en-US" smtClean="0"/>
              <a:t>2017/6/2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61F58-7709-4AF5-B0F8-AEFBCF88AB0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084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3668C-32FD-4C23-9372-44AF700F708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429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2017/6/2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8042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2017/6/2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053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2017/6/2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355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2017/6/2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4737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2017/6/2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0115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2017/6/2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3788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2017/6/2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8916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2017/6/2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8190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2017/6/2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95099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2017/6/2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707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2017/6/2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7821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B5BA2-4867-45B4-8140-5F729D54AA6C}" type="datetimeFigureOut">
              <a:rPr kumimoji="1" lang="ja-JP" altLang="en-US" smtClean="0"/>
              <a:t>2017/6/2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364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423861"/>
            <a:ext cx="9144000" cy="19250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ja-JP" sz="4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Japan proposal on </a:t>
            </a:r>
            <a:r>
              <a:rPr lang="en-US" altLang="ja-JP" sz="4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schedule</a:t>
            </a:r>
          </a:p>
          <a:p>
            <a:pPr algn="ctr">
              <a:defRPr/>
            </a:pPr>
            <a:r>
              <a:rPr lang="en-US" altLang="ja-JP" sz="4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ja-JP" sz="4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OBD2 GTR</a:t>
            </a:r>
            <a:endParaRPr lang="en-US" altLang="ja-JP" sz="42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6" name="テキスト ボックス 2"/>
          <p:cNvSpPr txBox="1">
            <a:spLocks noChangeArrowheads="1"/>
          </p:cNvSpPr>
          <p:nvPr/>
        </p:nvSpPr>
        <p:spPr bwMode="auto">
          <a:xfrm>
            <a:off x="6084168" y="2577741"/>
            <a:ext cx="29526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ja-JP" sz="2800" dirty="0" smtClean="0"/>
              <a:t>7 June</a:t>
            </a:r>
            <a:r>
              <a:rPr lang="ja-JP" altLang="en-US" sz="2800" dirty="0" smtClean="0">
                <a:solidFill>
                  <a:prstClr val="black"/>
                </a:solidFill>
              </a:rPr>
              <a:t> </a:t>
            </a:r>
            <a:r>
              <a:rPr lang="en-US" altLang="ja-JP" sz="2800" dirty="0">
                <a:solidFill>
                  <a:prstClr val="black"/>
                </a:solidFill>
              </a:rPr>
              <a:t>2017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  <p:pic>
        <p:nvPicPr>
          <p:cNvPr id="8" name="Picture 8" descr="修正後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921" y="4437112"/>
            <a:ext cx="1824620" cy="133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95673" y="5913329"/>
            <a:ext cx="764311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 dirty="0">
                <a:solidFill>
                  <a:prstClr val="black"/>
                </a:solidFill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JAPAN AUTOMOBILE STANDARDS INTERNATIONALIZATION CENTER</a:t>
            </a:r>
          </a:p>
          <a:p>
            <a:pPr algn="ctr"/>
            <a:r>
              <a:rPr lang="en-US" altLang="ja-JP" dirty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http://www.jasic.org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244408" y="7598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1/3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989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表 1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961790"/>
              </p:ext>
            </p:extLst>
          </p:nvPr>
        </p:nvGraphicFramePr>
        <p:xfrm>
          <a:off x="128459" y="692696"/>
          <a:ext cx="8886771" cy="4349671"/>
        </p:xfrm>
        <a:graphic>
          <a:graphicData uri="http://schemas.openxmlformats.org/drawingml/2006/table">
            <a:tbl>
              <a:tblPr/>
              <a:tblGrid>
                <a:gridCol w="864095"/>
                <a:gridCol w="269822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  <a:gridCol w="189094"/>
              </a:tblGrid>
              <a:tr h="291353">
                <a:tc rowSpan="2"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j-lt"/>
                          <a:ea typeface="Meiryo UI" pitchFamily="50" charset="-128"/>
                          <a:cs typeface="Meiryo UI" pitchFamily="50" charset="-128"/>
                        </a:rPr>
                        <a:t>2016</a:t>
                      </a:r>
                      <a:endParaRPr kumimoji="1" lang="ja-JP" altLang="en-US" sz="14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j-lt"/>
                          <a:ea typeface="Meiryo UI" pitchFamily="50" charset="-128"/>
                          <a:cs typeface="Meiryo UI" pitchFamily="50" charset="-128"/>
                        </a:rPr>
                        <a:t>2017</a:t>
                      </a:r>
                      <a:endParaRPr kumimoji="1" lang="ja-JP" altLang="en-US" sz="14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j-lt"/>
                          <a:ea typeface="Meiryo UI" pitchFamily="50" charset="-128"/>
                          <a:cs typeface="Meiryo UI" pitchFamily="50" charset="-128"/>
                        </a:rPr>
                        <a:t>2018</a:t>
                      </a:r>
                      <a:endParaRPr kumimoji="1" lang="ja-JP" altLang="en-US" sz="14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>
                        <a:latin typeface="Arial Narrow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>
                          <a:solidFill>
                            <a:schemeClr val="tx1"/>
                          </a:solidFill>
                          <a:latin typeface="+mn-lt"/>
                          <a:ea typeface="Meiryo UI" pitchFamily="50" charset="-128"/>
                          <a:cs typeface="Meiryo UI" pitchFamily="50" charset="-128"/>
                        </a:rPr>
                        <a:t>2019</a:t>
                      </a:r>
                      <a:endParaRPr kumimoji="1" lang="ja-JP" altLang="en-US" sz="14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547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JUL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AUG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SEP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OCT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1" i="0" dirty="0" smtClean="0">
                          <a:solidFill>
                            <a:srgbClr val="FF0000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NOV</a:t>
                      </a:r>
                      <a:endParaRPr kumimoji="1" lang="ja-JP" altLang="en-US" sz="1100" b="1" i="0" dirty="0">
                        <a:solidFill>
                          <a:srgbClr val="FF0000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DEC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JAN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FEB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MAR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APR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MAY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JUN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JUL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AUG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SEP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OCT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NOV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DEC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JAN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FEB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MAR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APR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MAY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JUN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JUL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AUG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SEP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OCT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NOV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DEC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JAN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FEB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MAR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APR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MAY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JUN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JUL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AUG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SEP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OCT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NOV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en-US" altLang="ja-JP" sz="1100" b="0" i="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Meiryo UI" pitchFamily="50" charset="-128"/>
                          <a:cs typeface="Meiryo UI" pitchFamily="50" charset="-128"/>
                        </a:rPr>
                        <a:t>DEC</a:t>
                      </a:r>
                      <a:endParaRPr kumimoji="1" lang="ja-JP" altLang="en-US" sz="1100" b="0" i="0" dirty="0">
                        <a:solidFill>
                          <a:schemeClr val="tx1"/>
                        </a:solidFill>
                        <a:latin typeface="Arial Narrow" pitchFamily="34" charset="0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 vert="vert27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57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+mj-lt"/>
                          <a:ea typeface="Meiryo UI" pitchFamily="50" charset="-128"/>
                          <a:cs typeface="Meiryo UI" pitchFamily="50" charset="-128"/>
                        </a:rPr>
                        <a:t>Euro5</a:t>
                      </a:r>
                    </a:p>
                    <a:p>
                      <a:pPr algn="ctr"/>
                      <a:r>
                        <a:rPr kumimoji="1" lang="en-US" altLang="ja-JP" sz="1200" dirty="0" smtClean="0">
                          <a:latin typeface="+mj-lt"/>
                          <a:ea typeface="Meiryo UI" pitchFamily="50" charset="-128"/>
                          <a:cs typeface="Meiryo UI" pitchFamily="50" charset="-128"/>
                        </a:rPr>
                        <a:t>(EU-OBD2)</a:t>
                      </a:r>
                      <a:endParaRPr kumimoji="1" lang="ja-JP" altLang="en-US" sz="12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176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+mj-lt"/>
                          <a:ea typeface="Meiryo UI" pitchFamily="50" charset="-128"/>
                          <a:cs typeface="Meiryo UI" pitchFamily="50" charset="-128"/>
                        </a:rPr>
                        <a:t>Japanese </a:t>
                      </a:r>
                    </a:p>
                    <a:p>
                      <a:pPr algn="ctr"/>
                      <a:r>
                        <a:rPr kumimoji="1" lang="en-US" altLang="ja-JP" sz="1200" dirty="0" smtClean="0">
                          <a:latin typeface="+mj-lt"/>
                          <a:ea typeface="Meiryo UI" pitchFamily="50" charset="-128"/>
                          <a:cs typeface="Meiryo UI" pitchFamily="50" charset="-128"/>
                        </a:rPr>
                        <a:t>4</a:t>
                      </a:r>
                      <a:r>
                        <a:rPr kumimoji="1" lang="en-US" altLang="ja-JP" sz="1200" baseline="30000" dirty="0" smtClean="0">
                          <a:latin typeface="+mj-lt"/>
                          <a:ea typeface="Meiryo UI" pitchFamily="50" charset="-128"/>
                          <a:cs typeface="Meiryo UI" pitchFamily="50" charset="-128"/>
                        </a:rPr>
                        <a:t>th</a:t>
                      </a:r>
                      <a:r>
                        <a:rPr kumimoji="1" lang="en-US" altLang="ja-JP" sz="1200" dirty="0" smtClean="0">
                          <a:latin typeface="+mj-lt"/>
                          <a:ea typeface="Meiryo UI" pitchFamily="50" charset="-128"/>
                          <a:cs typeface="Meiryo UI" pitchFamily="50" charset="-128"/>
                        </a:rPr>
                        <a:t> Domestic regulation</a:t>
                      </a:r>
                    </a:p>
                    <a:p>
                      <a:pPr algn="ctr"/>
                      <a:r>
                        <a:rPr kumimoji="1" lang="en-US" altLang="ja-JP" sz="1200" dirty="0" smtClean="0">
                          <a:latin typeface="+mj-lt"/>
                          <a:ea typeface="Meiryo UI" pitchFamily="50" charset="-128"/>
                          <a:cs typeface="Meiryo UI" pitchFamily="50" charset="-128"/>
                        </a:rPr>
                        <a:t>(J-OBD2)</a:t>
                      </a:r>
                      <a:endParaRPr kumimoji="1" lang="ja-JP" altLang="en-US" sz="12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438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+mj-lt"/>
                          <a:ea typeface="Meiryo UI" pitchFamily="50" charset="-128"/>
                          <a:cs typeface="Meiryo UI" pitchFamily="50" charset="-128"/>
                        </a:rPr>
                        <a:t>EC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121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 smtClean="0">
                          <a:solidFill>
                            <a:schemeClr val="tx1"/>
                          </a:solidFill>
                          <a:latin typeface="+mn-lt"/>
                          <a:ea typeface="Meiryo UI" pitchFamily="50" charset="-128"/>
                          <a:cs typeface="Meiryo UI" pitchFamily="50" charset="-128"/>
                        </a:rPr>
                        <a:t>GTR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 smtClean="0">
                          <a:solidFill>
                            <a:schemeClr val="tx1"/>
                          </a:solidFill>
                          <a:latin typeface="+mn-lt"/>
                          <a:ea typeface="Meiryo UI" pitchFamily="50" charset="-128"/>
                          <a:cs typeface="Meiryo UI" pitchFamily="50" charset="-128"/>
                        </a:rPr>
                        <a:t>EPPR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 smtClean="0">
                          <a:solidFill>
                            <a:schemeClr val="tx1"/>
                          </a:solidFill>
                          <a:latin typeface="+mn-lt"/>
                          <a:ea typeface="Meiryo UI" pitchFamily="50" charset="-128"/>
                          <a:cs typeface="Meiryo UI" pitchFamily="50" charset="-128"/>
                        </a:rPr>
                        <a:t>(Roadmap)</a:t>
                      </a: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+mn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latin typeface="+mj-lt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" name="AutoShape 6" descr="「日本　国旗」の画像検索結果"/>
          <p:cNvSpPr>
            <a:spLocks noChangeAspect="1" noChangeArrowheads="1"/>
          </p:cNvSpPr>
          <p:nvPr/>
        </p:nvSpPr>
        <p:spPr bwMode="auto">
          <a:xfrm>
            <a:off x="0" y="-44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>
              <a:latin typeface="+mj-lt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244408" y="26064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+mj-lt"/>
              </a:rPr>
              <a:t>2</a:t>
            </a:r>
            <a:r>
              <a:rPr kumimoji="1" lang="en-US" altLang="ja-JP" dirty="0" smtClean="0">
                <a:latin typeface="+mj-lt"/>
              </a:rPr>
              <a:t>/3</a:t>
            </a:r>
            <a:endParaRPr kumimoji="1" lang="ja-JP" altLang="en-US" dirty="0">
              <a:latin typeface="+mj-lt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5908253" y="4000304"/>
            <a:ext cx="1925361" cy="0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6702764" y="3724882"/>
            <a:ext cx="2448779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altLang="ja-JP" sz="1200" dirty="0" smtClean="0">
                <a:latin typeface="+mj-lt"/>
                <a:ea typeface="Meiryo UI" pitchFamily="50" charset="-128"/>
                <a:cs typeface="Meiryo UI" pitchFamily="50" charset="-128"/>
              </a:rPr>
              <a:t>Formal document to GRPE</a:t>
            </a:r>
            <a:r>
              <a:rPr lang="en-US" altLang="ja-JP" sz="1200" dirty="0">
                <a:latin typeface="+mj-lt"/>
                <a:ea typeface="Meiryo UI" pitchFamily="50" charset="-128"/>
                <a:cs typeface="Meiryo UI" pitchFamily="50" charset="-128"/>
              </a:rPr>
              <a:t> </a:t>
            </a:r>
            <a:r>
              <a:rPr lang="en-US" altLang="ja-JP" sz="1200" dirty="0" smtClean="0">
                <a:latin typeface="+mj-lt"/>
                <a:ea typeface="Meiryo UI" pitchFamily="50" charset="-128"/>
                <a:cs typeface="Meiryo UI" pitchFamily="50" charset="-128"/>
              </a:rPr>
              <a:t>JAN/2020</a:t>
            </a:r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☆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740353" y="4064878"/>
            <a:ext cx="1368151" cy="2954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ja-JP" altLang="en-US" sz="1200" dirty="0">
                <a:latin typeface="+mj-lt"/>
                <a:ea typeface="Meiryo UI" pitchFamily="50" charset="-128"/>
                <a:cs typeface="Meiryo UI" pitchFamily="50" charset="-128"/>
              </a:rPr>
              <a:t>☆</a:t>
            </a:r>
            <a:r>
              <a:rPr lang="en-US" altLang="ja-JP" sz="1200" dirty="0" smtClean="0">
                <a:latin typeface="+mj-lt"/>
                <a:ea typeface="Meiryo UI" pitchFamily="50" charset="-128"/>
                <a:cs typeface="Meiryo UI" pitchFamily="50" charset="-128"/>
              </a:rPr>
              <a:t>Informal</a:t>
            </a:r>
            <a:r>
              <a:rPr lang="ja-JP" altLang="en-US" sz="1200" dirty="0">
                <a:latin typeface="+mj-lt"/>
                <a:ea typeface="Meiryo UI" pitchFamily="50" charset="-128"/>
                <a:cs typeface="Meiryo UI" pitchFamily="50" charset="-128"/>
              </a:rPr>
              <a:t> </a:t>
            </a:r>
            <a:r>
              <a:rPr lang="en-US" altLang="ja-JP" sz="1200" dirty="0" smtClean="0">
                <a:latin typeface="+mj-lt"/>
                <a:ea typeface="Meiryo UI" pitchFamily="50" charset="-128"/>
                <a:cs typeface="Meiryo UI" pitchFamily="50" charset="-128"/>
              </a:rPr>
              <a:t>Document</a:t>
            </a:r>
          </a:p>
          <a:p>
            <a:pPr>
              <a:lnSpc>
                <a:spcPct val="80000"/>
              </a:lnSpc>
            </a:pPr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　  </a:t>
            </a:r>
            <a:r>
              <a:rPr lang="en-US" altLang="ja-JP" sz="1200" dirty="0" smtClean="0">
                <a:latin typeface="+mj-lt"/>
                <a:ea typeface="Meiryo UI" pitchFamily="50" charset="-128"/>
                <a:cs typeface="Meiryo UI" pitchFamily="50" charset="-128"/>
              </a:rPr>
              <a:t>to GRPE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733507" y="4684494"/>
            <a:ext cx="2398747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altLang="ja-JP" sz="1200" dirty="0" smtClean="0">
                <a:latin typeface="+mj-lt"/>
                <a:ea typeface="Meiryo UI" pitchFamily="50" charset="-128"/>
                <a:cs typeface="Meiryo UI" pitchFamily="50" charset="-128"/>
              </a:rPr>
              <a:t>Formal document WP29</a:t>
            </a:r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　</a:t>
            </a:r>
            <a:r>
              <a:rPr kumimoji="1" lang="en-US" altLang="ja-JP" sz="1200" dirty="0" smtClean="0">
                <a:latin typeface="+mj-lt"/>
                <a:ea typeface="Meiryo UI" pitchFamily="50" charset="-128"/>
                <a:cs typeface="Meiryo UI" pitchFamily="50" charset="-128"/>
              </a:rPr>
              <a:t>JUN/2020</a:t>
            </a:r>
            <a:r>
              <a:rPr kumimoji="1"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→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670402" y="3529464"/>
            <a:ext cx="144016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★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235833" y="3529464"/>
            <a:ext cx="144016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★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118674" y="3529464"/>
            <a:ext cx="144016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★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782970" y="3529464"/>
            <a:ext cx="144016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★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61555" y="3529464"/>
            <a:ext cx="144016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★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143010" y="3529464"/>
            <a:ext cx="144016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★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719074" y="3529464"/>
            <a:ext cx="144016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★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8655178" y="3529464"/>
            <a:ext cx="144016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★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35083" y="3457456"/>
            <a:ext cx="635319" cy="2954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200" dirty="0" smtClean="0"/>
              <a:t>EPPR meeting</a:t>
            </a:r>
            <a:endParaRPr kumimoji="1" lang="ja-JP" altLang="en-US" sz="1200" dirty="0"/>
          </a:p>
        </p:txBody>
      </p:sp>
      <p:cxnSp>
        <p:nvCxnSpPr>
          <p:cNvPr id="49" name="直線矢印コネクタ 48"/>
          <p:cNvCxnSpPr/>
          <p:nvPr/>
        </p:nvCxnSpPr>
        <p:spPr>
          <a:xfrm>
            <a:off x="987351" y="1700808"/>
            <a:ext cx="1763171" cy="0"/>
          </a:xfrm>
          <a:prstGeom prst="straightConnector1">
            <a:avLst/>
          </a:prstGeom>
          <a:ln w="28575">
            <a:solidFill>
              <a:srgbClr val="7030A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2032423" y="1412776"/>
            <a:ext cx="172621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★</a:t>
            </a:r>
            <a:r>
              <a:rPr lang="en-US" altLang="ja-JP" sz="1200" dirty="0" smtClean="0">
                <a:latin typeface="+mj-lt"/>
                <a:ea typeface="Meiryo UI" pitchFamily="50" charset="-128"/>
                <a:cs typeface="Meiryo UI" pitchFamily="50" charset="-128"/>
              </a:rPr>
              <a:t>Euro5 Study final report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187624" y="1484784"/>
            <a:ext cx="74844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200" dirty="0">
                <a:solidFill>
                  <a:srgbClr val="7030A0"/>
                </a:solidFill>
                <a:latin typeface="+mj-lt"/>
                <a:ea typeface="Meiryo UI" pitchFamily="50" charset="-128"/>
                <a:cs typeface="Meiryo UI" pitchFamily="50" charset="-128"/>
              </a:rPr>
              <a:t>Co-decision</a:t>
            </a:r>
            <a:endParaRPr kumimoji="1" lang="ja-JP" altLang="en-US" sz="1200" dirty="0">
              <a:solidFill>
                <a:srgbClr val="7030A0"/>
              </a:solidFill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104464" y="1783449"/>
            <a:ext cx="86208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200" dirty="0" smtClean="0">
                <a:solidFill>
                  <a:srgbClr val="7030A0"/>
                </a:solidFill>
                <a:latin typeface="+mj-lt"/>
                <a:ea typeface="Meiryo UI" pitchFamily="50" charset="-128"/>
                <a:cs typeface="Meiryo UI" pitchFamily="50" charset="-128"/>
              </a:rPr>
              <a:t>RVCR/REPPR</a:t>
            </a:r>
            <a:endParaRPr kumimoji="1" lang="ja-JP" altLang="en-US" sz="1200" dirty="0">
              <a:solidFill>
                <a:srgbClr val="7030A0"/>
              </a:solidFill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763136" y="1598783"/>
            <a:ext cx="863105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☆</a:t>
            </a:r>
            <a:r>
              <a:rPr lang="en-US" altLang="ja-JP" sz="1200" dirty="0" smtClean="0">
                <a:latin typeface="+mj-lt"/>
                <a:ea typeface="Meiryo UI" pitchFamily="50" charset="-128"/>
                <a:cs typeface="Meiryo UI" pitchFamily="50" charset="-128"/>
              </a:rPr>
              <a:t>Submission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355964" y="1875782"/>
            <a:ext cx="863105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>
                <a:latin typeface="+mj-lt"/>
                <a:ea typeface="Meiryo UI" pitchFamily="50" charset="-128"/>
                <a:cs typeface="Meiryo UI" pitchFamily="50" charset="-128"/>
              </a:rPr>
              <a:t>☆</a:t>
            </a:r>
            <a:r>
              <a:rPr lang="en-US" altLang="ja-JP" sz="1200" dirty="0" smtClean="0">
                <a:latin typeface="+mj-lt"/>
                <a:ea typeface="Meiryo UI" pitchFamily="50" charset="-128"/>
                <a:cs typeface="Meiryo UI" pitchFamily="50" charset="-128"/>
              </a:rPr>
              <a:t>Submission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cxnSp>
        <p:nvCxnSpPr>
          <p:cNvPr id="58" name="直線矢印コネクタ 57"/>
          <p:cNvCxnSpPr/>
          <p:nvPr/>
        </p:nvCxnSpPr>
        <p:spPr>
          <a:xfrm>
            <a:off x="2190221" y="2616587"/>
            <a:ext cx="4016685" cy="0"/>
          </a:xfrm>
          <a:prstGeom prst="straightConnector1">
            <a:avLst/>
          </a:prstGeom>
          <a:ln w="28575">
            <a:solidFill>
              <a:srgbClr val="7030A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5260169" y="1803079"/>
            <a:ext cx="1584176" cy="25736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kumimoji="1" lang="en-US" altLang="ja-JP" sz="1200" dirty="0" smtClean="0"/>
              <a:t>Enforcement: Jan/2020</a:t>
            </a:r>
            <a:endParaRPr kumimoji="1" lang="ja-JP" altLang="en-US" sz="1200" dirty="0"/>
          </a:p>
        </p:txBody>
      </p:sp>
      <p:cxnSp>
        <p:nvCxnSpPr>
          <p:cNvPr id="72" name="直線矢印コネクタ 71"/>
          <p:cNvCxnSpPr/>
          <p:nvPr/>
        </p:nvCxnSpPr>
        <p:spPr>
          <a:xfrm>
            <a:off x="4589478" y="4000304"/>
            <a:ext cx="1318775" cy="0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5603589" y="4291355"/>
            <a:ext cx="1992747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600" dirty="0" smtClean="0">
                <a:solidFill>
                  <a:srgbClr val="FF0000"/>
                </a:solidFill>
                <a:latin typeface="+mj-lt"/>
                <a:ea typeface="Meiryo UI" pitchFamily="50" charset="-128"/>
                <a:cs typeface="Meiryo UI" pitchFamily="50" charset="-128"/>
              </a:rPr>
              <a:t>Discussion within EPPR</a:t>
            </a:r>
          </a:p>
        </p:txBody>
      </p:sp>
      <p:cxnSp>
        <p:nvCxnSpPr>
          <p:cNvPr id="139" name="直線矢印コネクタ 138"/>
          <p:cNvCxnSpPr/>
          <p:nvPr/>
        </p:nvCxnSpPr>
        <p:spPr>
          <a:xfrm>
            <a:off x="4572000" y="3356992"/>
            <a:ext cx="0" cy="636419"/>
          </a:xfrm>
          <a:prstGeom prst="straightConnector1">
            <a:avLst/>
          </a:prstGeom>
          <a:ln w="19050">
            <a:solidFill>
              <a:srgbClr val="00B05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5454927" y="3529464"/>
            <a:ext cx="144016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★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cxnSp>
        <p:nvCxnSpPr>
          <p:cNvPr id="76" name="直線矢印コネクタ 75"/>
          <p:cNvCxnSpPr/>
          <p:nvPr/>
        </p:nvCxnSpPr>
        <p:spPr>
          <a:xfrm>
            <a:off x="7850787" y="3993411"/>
            <a:ext cx="1257717" cy="0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/>
          <p:nvPr/>
        </p:nvCxnSpPr>
        <p:spPr>
          <a:xfrm>
            <a:off x="3830654" y="1988840"/>
            <a:ext cx="0" cy="1254153"/>
          </a:xfrm>
          <a:prstGeom prst="straightConnector1">
            <a:avLst/>
          </a:prstGeom>
          <a:ln w="19050">
            <a:solidFill>
              <a:srgbClr val="7030A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/>
          <p:cNvCxnSpPr/>
          <p:nvPr/>
        </p:nvCxnSpPr>
        <p:spPr>
          <a:xfrm flipV="1">
            <a:off x="5908253" y="2616588"/>
            <a:ext cx="0" cy="1376823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4889496" y="3529464"/>
            <a:ext cx="144016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★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4791332" y="4036422"/>
            <a:ext cx="860788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200" dirty="0" smtClean="0">
                <a:solidFill>
                  <a:srgbClr val="FF0000"/>
                </a:solidFill>
                <a:latin typeface="+mj-lt"/>
                <a:ea typeface="Meiryo UI" pitchFamily="50" charset="-128"/>
                <a:cs typeface="Meiryo UI" pitchFamily="50" charset="-128"/>
              </a:rPr>
              <a:t>Priority items</a:t>
            </a:r>
            <a:endParaRPr kumimoji="1" lang="ja-JP" altLang="en-US" sz="1200" dirty="0">
              <a:solidFill>
                <a:srgbClr val="FF0000"/>
              </a:solidFill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6079409" y="4064878"/>
            <a:ext cx="1428963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200" dirty="0" smtClean="0">
                <a:solidFill>
                  <a:srgbClr val="FF0000"/>
                </a:solidFill>
                <a:latin typeface="+mj-lt"/>
                <a:ea typeface="Meiryo UI" pitchFamily="50" charset="-128"/>
                <a:cs typeface="Meiryo UI" pitchFamily="50" charset="-128"/>
              </a:rPr>
              <a:t>Remaining</a:t>
            </a:r>
            <a:r>
              <a:rPr kumimoji="1" lang="en-US" altLang="ja-JP" sz="1200" dirty="0" smtClean="0">
                <a:solidFill>
                  <a:srgbClr val="FF0000"/>
                </a:solidFill>
                <a:latin typeface="+mj-lt"/>
                <a:ea typeface="Meiryo UI" pitchFamily="50" charset="-128"/>
                <a:cs typeface="Meiryo UI" pitchFamily="50" charset="-128"/>
              </a:rPr>
              <a:t> items</a:t>
            </a:r>
            <a:endParaRPr kumimoji="1" lang="ja-JP" altLang="en-US" sz="1200" dirty="0">
              <a:solidFill>
                <a:srgbClr val="FF0000"/>
              </a:solidFill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2731596" y="3695263"/>
            <a:ext cx="1592611" cy="14773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1200" dirty="0">
                <a:ea typeface="Meiryo UI" pitchFamily="50" charset="-128"/>
                <a:cs typeface="Meiryo UI" pitchFamily="50" charset="-128"/>
              </a:rPr>
              <a:t>Priority item </a:t>
            </a:r>
            <a:r>
              <a:rPr lang="en-US" altLang="ja-JP" sz="1200" dirty="0" smtClean="0">
                <a:ea typeface="Meiryo UI" pitchFamily="50" charset="-128"/>
                <a:cs typeface="Meiryo UI" pitchFamily="50" charset="-128"/>
              </a:rPr>
              <a:t>fix(if any)</a:t>
            </a:r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☆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367851" y="3184201"/>
            <a:ext cx="904193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☆</a:t>
            </a:r>
            <a:r>
              <a:rPr lang="en-US" altLang="ja-JP" sz="1200" dirty="0" smtClean="0">
                <a:latin typeface="+mj-lt"/>
                <a:ea typeface="Meiryo UI" pitchFamily="50" charset="-128"/>
                <a:cs typeface="Meiryo UI" pitchFamily="50" charset="-128"/>
              </a:rPr>
              <a:t>Draft by EC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499980" y="3529464"/>
            <a:ext cx="144016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★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cxnSp>
        <p:nvCxnSpPr>
          <p:cNvPr id="61" name="直線矢印コネクタ 60"/>
          <p:cNvCxnSpPr/>
          <p:nvPr/>
        </p:nvCxnSpPr>
        <p:spPr>
          <a:xfrm>
            <a:off x="3830654" y="3274351"/>
            <a:ext cx="544016" cy="0"/>
          </a:xfrm>
          <a:prstGeom prst="straightConnector1">
            <a:avLst/>
          </a:prstGeom>
          <a:ln w="2857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テキスト ボックス 99"/>
          <p:cNvSpPr txBox="1"/>
          <p:nvPr/>
        </p:nvSpPr>
        <p:spPr>
          <a:xfrm>
            <a:off x="3183561" y="1783449"/>
            <a:ext cx="863105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>
                <a:latin typeface="+mj-lt"/>
                <a:ea typeface="Meiryo UI" pitchFamily="50" charset="-128"/>
                <a:cs typeface="Meiryo UI" pitchFamily="50" charset="-128"/>
              </a:rPr>
              <a:t>☆</a:t>
            </a:r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←</a:t>
            </a:r>
            <a:r>
              <a:rPr lang="en-US" altLang="ja-JP" sz="1200" dirty="0" smtClean="0">
                <a:latin typeface="+mj-lt"/>
                <a:ea typeface="Meiryo UI" pitchFamily="50" charset="-128"/>
                <a:cs typeface="Meiryo UI" pitchFamily="50" charset="-128"/>
              </a:rPr>
              <a:t>fix</a:t>
            </a:r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→☆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cxnSp>
        <p:nvCxnSpPr>
          <p:cNvPr id="53" name="直線矢印コネクタ 52"/>
          <p:cNvCxnSpPr/>
          <p:nvPr/>
        </p:nvCxnSpPr>
        <p:spPr>
          <a:xfrm flipV="1">
            <a:off x="1008617" y="1988840"/>
            <a:ext cx="2843303" cy="1"/>
          </a:xfrm>
          <a:prstGeom prst="straightConnector1">
            <a:avLst/>
          </a:prstGeom>
          <a:ln w="28575">
            <a:solidFill>
              <a:srgbClr val="7030A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2606506" y="3529464"/>
            <a:ext cx="144016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★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182570" y="3529464"/>
            <a:ext cx="144016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★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cxnSp>
        <p:nvCxnSpPr>
          <p:cNvPr id="106" name="直線矢印コネクタ 105"/>
          <p:cNvCxnSpPr/>
          <p:nvPr/>
        </p:nvCxnSpPr>
        <p:spPr>
          <a:xfrm>
            <a:off x="1634397" y="4762311"/>
            <a:ext cx="2952329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テキスト ボックス 107"/>
          <p:cNvSpPr txBox="1"/>
          <p:nvPr/>
        </p:nvSpPr>
        <p:spPr>
          <a:xfrm>
            <a:off x="3059832" y="4546867"/>
            <a:ext cx="360028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200" dirty="0" smtClean="0">
                <a:latin typeface="+mj-lt"/>
                <a:ea typeface="Meiryo UI" pitchFamily="50" charset="-128"/>
                <a:cs typeface="Meiryo UI" pitchFamily="50" charset="-128"/>
              </a:rPr>
              <a:t>GTR2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cxnSp>
        <p:nvCxnSpPr>
          <p:cNvPr id="109" name="直線矢印コネクタ 108"/>
          <p:cNvCxnSpPr/>
          <p:nvPr/>
        </p:nvCxnSpPr>
        <p:spPr>
          <a:xfrm flipV="1">
            <a:off x="3859461" y="2005153"/>
            <a:ext cx="515209" cy="1"/>
          </a:xfrm>
          <a:prstGeom prst="straightConnector1">
            <a:avLst/>
          </a:prstGeom>
          <a:ln w="28575">
            <a:solidFill>
              <a:srgbClr val="7030A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テキスト ボックス 110"/>
          <p:cNvSpPr txBox="1"/>
          <p:nvPr/>
        </p:nvSpPr>
        <p:spPr>
          <a:xfrm>
            <a:off x="6195031" y="2524254"/>
            <a:ext cx="1329297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☆</a:t>
            </a:r>
            <a:r>
              <a:rPr lang="en-US" altLang="ja-JP" sz="1200" dirty="0" smtClean="0">
                <a:latin typeface="+mj-lt"/>
                <a:ea typeface="Meiryo UI" pitchFamily="50" charset="-128"/>
                <a:cs typeface="Meiryo UI" pitchFamily="50" charset="-128"/>
              </a:rPr>
              <a:t>Public notification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7308304" y="2204864"/>
            <a:ext cx="1584176" cy="25736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kumimoji="1" lang="en-US" altLang="ja-JP" sz="1200" dirty="0" smtClean="0"/>
              <a:t>Enforcement: Oct/2020</a:t>
            </a:r>
            <a:endParaRPr kumimoji="1" lang="ja-JP" altLang="en-US" sz="1200" dirty="0"/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3203847" y="2348880"/>
            <a:ext cx="205632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☆</a:t>
            </a:r>
            <a:r>
              <a:rPr lang="en-US" altLang="ja-JP" sz="1200" dirty="0" smtClean="0">
                <a:latin typeface="+mj-lt"/>
                <a:ea typeface="Meiryo UI" pitchFamily="50" charset="-128"/>
                <a:cs typeface="Meiryo UI" pitchFamily="50" charset="-128"/>
              </a:rPr>
              <a:t>technical committee report</a:t>
            </a:r>
            <a:endParaRPr kumimoji="1" lang="ja-JP" altLang="en-US" sz="10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5076056" y="2236222"/>
            <a:ext cx="2066954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200" dirty="0" smtClean="0">
                <a:latin typeface="+mj-lt"/>
                <a:ea typeface="Meiryo UI" pitchFamily="50" charset="-128"/>
                <a:cs typeface="Meiryo UI" pitchFamily="50" charset="-128"/>
              </a:rPr>
              <a:t>☆</a:t>
            </a:r>
            <a:r>
              <a:rPr lang="en-US" altLang="ja-JP" sz="1200" dirty="0" smtClean="0">
                <a:latin typeface="+mj-lt"/>
                <a:ea typeface="Meiryo UI" pitchFamily="50" charset="-128"/>
                <a:cs typeface="Meiryo UI" pitchFamily="50" charset="-128"/>
              </a:rPr>
              <a:t>proposal of public notification</a:t>
            </a:r>
            <a:endParaRPr kumimoji="1" lang="ja-JP" altLang="en-US" sz="1200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323528" y="116632"/>
            <a:ext cx="6603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u="sng" dirty="0" smtClean="0">
                <a:latin typeface="+mj-lt"/>
                <a:ea typeface="Meiryo UI" pitchFamily="50" charset="-128"/>
                <a:cs typeface="Meiryo UI" pitchFamily="50" charset="-128"/>
              </a:rPr>
              <a:t>Proposal for OBD2 discussion</a:t>
            </a: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144678" y="5157192"/>
            <a:ext cx="8884096" cy="1323439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Japan intends to apply new domestic regulation in Oct/2020, and the regulation needs to be notified to the public around Oct/2018. </a:t>
            </a:r>
          </a:p>
          <a:p>
            <a:r>
              <a:rPr lang="en-US" altLang="ja-JP" sz="1600" dirty="0" smtClean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In order to secure harmonization with GTR, the most significant part of OBD2 GTR at least needs to be discussed and agreed by EPPR before public notification.</a:t>
            </a:r>
          </a:p>
          <a:p>
            <a:r>
              <a:rPr lang="en-US" altLang="ja-JP" sz="1600" dirty="0" smtClean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Japan proposes to start discussion of OBD2 in Jan/2018 regardless of GTR2 progress. </a:t>
            </a:r>
          </a:p>
        </p:txBody>
      </p:sp>
      <p:cxnSp>
        <p:nvCxnSpPr>
          <p:cNvPr id="59" name="直線矢印コネクタ 58"/>
          <p:cNvCxnSpPr/>
          <p:nvPr/>
        </p:nvCxnSpPr>
        <p:spPr>
          <a:xfrm>
            <a:off x="4499980" y="4773269"/>
            <a:ext cx="1220840" cy="0"/>
          </a:xfrm>
          <a:prstGeom prst="straightConnector1">
            <a:avLst/>
          </a:prstGeom>
          <a:ln w="28575">
            <a:solidFill>
              <a:srgbClr val="7030A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 flipH="1">
            <a:off x="5076056" y="4484612"/>
            <a:ext cx="72008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altLang="ja-JP" dirty="0">
                <a:latin typeface="+mj-lt"/>
                <a:ea typeface="Meiryo UI" pitchFamily="50" charset="-128"/>
                <a:cs typeface="Meiryo UI" pitchFamily="50" charset="-128"/>
              </a:rPr>
              <a:t>?</a:t>
            </a:r>
            <a:endParaRPr kumimoji="1" lang="ja-JP" altLang="en-US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3873186" y="3034577"/>
            <a:ext cx="567679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200" dirty="0" smtClean="0">
                <a:solidFill>
                  <a:srgbClr val="00B050"/>
                </a:solidFill>
                <a:latin typeface="+mj-lt"/>
                <a:ea typeface="Meiryo UI" pitchFamily="50" charset="-128"/>
                <a:cs typeface="Meiryo UI" pitchFamily="50" charset="-128"/>
              </a:rPr>
              <a:t>Drafting</a:t>
            </a:r>
            <a:endParaRPr kumimoji="1" lang="ja-JP" altLang="en-US" sz="1200" dirty="0">
              <a:solidFill>
                <a:srgbClr val="00B050"/>
              </a:solidFill>
              <a:latin typeface="+mj-lt"/>
              <a:ea typeface="Meiryo UI" pitchFamily="50" charset="-128"/>
              <a:cs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915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7848872" cy="4680520"/>
          </a:xfrm>
        </p:spPr>
        <p:txBody>
          <a:bodyPr>
            <a:noAutofit/>
          </a:bodyPr>
          <a:lstStyle/>
          <a:p>
            <a:pPr algn="l"/>
            <a:r>
              <a:rPr lang="en-US" altLang="ja-JP" sz="2400" dirty="0" smtClean="0">
                <a:ea typeface="Meiryo UI" pitchFamily="50" charset="-128"/>
                <a:cs typeface="Meiryo UI" pitchFamily="50" charset="-128"/>
              </a:rPr>
              <a:t>Japan proposes following options to be considered by EPPR to propel OBD2 GTR in parallel </a:t>
            </a:r>
            <a:r>
              <a:rPr lang="en-US" altLang="ja-JP" sz="2400" dirty="0" smtClean="0">
                <a:ea typeface="Meiryo UI" pitchFamily="50" charset="-128"/>
                <a:cs typeface="Meiryo UI" pitchFamily="50" charset="-128"/>
              </a:rPr>
              <a:t>with </a:t>
            </a:r>
            <a:r>
              <a:rPr lang="en-US" altLang="ja-JP" sz="2400" dirty="0" smtClean="0">
                <a:ea typeface="Meiryo UI" pitchFamily="50" charset="-128"/>
                <a:cs typeface="Meiryo UI" pitchFamily="50" charset="-128"/>
              </a:rPr>
              <a:t>GTR2.</a:t>
            </a:r>
            <a:br>
              <a:rPr lang="en-US" altLang="ja-JP" sz="2400" dirty="0" smtClean="0">
                <a:ea typeface="Meiryo UI" pitchFamily="50" charset="-128"/>
                <a:cs typeface="Meiryo UI" pitchFamily="50" charset="-128"/>
              </a:rPr>
            </a:br>
            <a:r>
              <a:rPr lang="en-US" altLang="ja-JP" sz="2400" dirty="0" smtClean="0">
                <a:ea typeface="Meiryo UI" pitchFamily="50" charset="-128"/>
                <a:cs typeface="Meiryo UI" pitchFamily="50" charset="-128"/>
              </a:rPr>
              <a:t/>
            </a:r>
            <a:br>
              <a:rPr lang="en-US" altLang="ja-JP" sz="2400" dirty="0" smtClean="0">
                <a:ea typeface="Meiryo UI" pitchFamily="50" charset="-128"/>
                <a:cs typeface="Meiryo UI" pitchFamily="50" charset="-128"/>
              </a:rPr>
            </a:br>
            <a:r>
              <a:rPr lang="en-US" altLang="ja-JP" sz="2400" dirty="0" smtClean="0">
                <a:ea typeface="Meiryo UI" pitchFamily="50" charset="-128"/>
                <a:cs typeface="Meiryo UI" pitchFamily="50" charset="-128"/>
              </a:rPr>
              <a:t>1. Extend EPPR meeting schedule</a:t>
            </a:r>
            <a:br>
              <a:rPr lang="en-US" altLang="ja-JP" sz="2400" dirty="0" smtClean="0">
                <a:ea typeface="Meiryo UI" pitchFamily="50" charset="-128"/>
                <a:cs typeface="Meiryo UI" pitchFamily="50" charset="-128"/>
              </a:rPr>
            </a:br>
            <a:r>
              <a:rPr lang="en-US" altLang="ja-JP" sz="2400" dirty="0">
                <a:ea typeface="Meiryo UI" pitchFamily="50" charset="-128"/>
                <a:cs typeface="Meiryo UI" pitchFamily="50" charset="-128"/>
              </a:rPr>
              <a:t/>
            </a:r>
            <a:br>
              <a:rPr lang="en-US" altLang="ja-JP" sz="2400" dirty="0">
                <a:ea typeface="Meiryo UI" pitchFamily="50" charset="-128"/>
                <a:cs typeface="Meiryo UI" pitchFamily="50" charset="-128"/>
              </a:rPr>
            </a:br>
            <a:r>
              <a:rPr lang="en-US" altLang="ja-JP" sz="2400" dirty="0" smtClean="0">
                <a:ea typeface="Meiryo UI" pitchFamily="50" charset="-128"/>
                <a:cs typeface="Meiryo UI" pitchFamily="50" charset="-128"/>
              </a:rPr>
              <a:t>2. Organize OBD taskforce</a:t>
            </a:r>
            <a:br>
              <a:rPr lang="en-US" altLang="ja-JP" sz="2400" dirty="0" smtClean="0">
                <a:ea typeface="Meiryo UI" pitchFamily="50" charset="-128"/>
                <a:cs typeface="Meiryo UI" pitchFamily="50" charset="-128"/>
              </a:rPr>
            </a:br>
            <a:r>
              <a:rPr lang="en-US" altLang="ja-JP" sz="2400" dirty="0">
                <a:ea typeface="Meiryo UI" pitchFamily="50" charset="-128"/>
                <a:cs typeface="Meiryo UI" pitchFamily="50" charset="-128"/>
              </a:rPr>
              <a:t/>
            </a:r>
            <a:br>
              <a:rPr lang="en-US" altLang="ja-JP" sz="2400" dirty="0">
                <a:ea typeface="Meiryo UI" pitchFamily="50" charset="-128"/>
                <a:cs typeface="Meiryo UI" pitchFamily="50" charset="-128"/>
              </a:rPr>
            </a:br>
            <a:r>
              <a:rPr lang="en-US" altLang="ja-JP" sz="2400" dirty="0" smtClean="0">
                <a:ea typeface="Meiryo UI" pitchFamily="50" charset="-128"/>
                <a:cs typeface="Meiryo UI" pitchFamily="50" charset="-128"/>
              </a:rPr>
              <a:t>3. Increase e-mail discussion and telephone conference</a:t>
            </a:r>
            <a:br>
              <a:rPr lang="en-US" altLang="ja-JP" sz="2400" dirty="0" smtClean="0">
                <a:ea typeface="Meiryo UI" pitchFamily="50" charset="-128"/>
                <a:cs typeface="Meiryo UI" pitchFamily="50" charset="-128"/>
              </a:rPr>
            </a:br>
            <a:r>
              <a:rPr lang="en-US" altLang="ja-JP" sz="2400" dirty="0">
                <a:ea typeface="Meiryo UI" pitchFamily="50" charset="-128"/>
                <a:cs typeface="Meiryo UI" pitchFamily="50" charset="-128"/>
              </a:rPr>
              <a:t/>
            </a:r>
            <a:br>
              <a:rPr lang="en-US" altLang="ja-JP" sz="2400" dirty="0">
                <a:ea typeface="Meiryo UI" pitchFamily="50" charset="-128"/>
                <a:cs typeface="Meiryo UI" pitchFamily="50" charset="-128"/>
              </a:rPr>
            </a:br>
            <a:r>
              <a:rPr lang="en-US" altLang="ja-JP" sz="2400" dirty="0" smtClean="0">
                <a:ea typeface="Meiryo UI" pitchFamily="50" charset="-128"/>
                <a:cs typeface="Meiryo UI" pitchFamily="50" charset="-128"/>
              </a:rPr>
              <a:t>Japan proposes  to decide concrete measures to be taken by EPPR at next meeting scheduled </a:t>
            </a:r>
            <a:r>
              <a:rPr lang="en-US" altLang="ja-JP" sz="2400" dirty="0" smtClean="0">
                <a:ea typeface="Meiryo UI" pitchFamily="50" charset="-128"/>
                <a:cs typeface="Meiryo UI" pitchFamily="50" charset="-128"/>
              </a:rPr>
              <a:t>in </a:t>
            </a:r>
            <a:r>
              <a:rPr lang="en-US" altLang="ja-JP" sz="2400" dirty="0" smtClean="0">
                <a:ea typeface="Meiryo UI" pitchFamily="50" charset="-128"/>
                <a:cs typeface="Meiryo UI" pitchFamily="50" charset="-128"/>
              </a:rPr>
              <a:t>Oct/2017 and </a:t>
            </a:r>
            <a:r>
              <a:rPr lang="en-US" altLang="ja-JP" sz="2400" dirty="0" smtClean="0">
                <a:ea typeface="Meiryo UI" pitchFamily="50" charset="-128"/>
                <a:cs typeface="Meiryo UI" pitchFamily="50" charset="-128"/>
              </a:rPr>
              <a:t>to ask </a:t>
            </a:r>
            <a:r>
              <a:rPr lang="en-US" altLang="ja-JP" sz="2400" dirty="0" smtClean="0">
                <a:ea typeface="Meiryo UI" pitchFamily="50" charset="-128"/>
                <a:cs typeface="Meiryo UI" pitchFamily="50" charset="-128"/>
              </a:rPr>
              <a:t>each Contracting Party to consider </a:t>
            </a:r>
            <a:r>
              <a:rPr lang="en-US" altLang="ja-JP" sz="2400" dirty="0" smtClean="0">
                <a:ea typeface="Meiryo UI" pitchFamily="50" charset="-128"/>
                <a:cs typeface="Meiryo UI" pitchFamily="50" charset="-128"/>
              </a:rPr>
              <a:t>appropriate </a:t>
            </a:r>
            <a:r>
              <a:rPr lang="en-US" altLang="ja-JP" sz="2400" dirty="0" smtClean="0">
                <a:ea typeface="Meiryo UI" pitchFamily="50" charset="-128"/>
                <a:cs typeface="Meiryo UI" pitchFamily="50" charset="-128"/>
              </a:rPr>
              <a:t>measures.</a:t>
            </a:r>
            <a:endParaRPr kumimoji="1" lang="ja-JP" altLang="en-US" sz="2400" dirty="0"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244408" y="26064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3</a:t>
            </a:r>
            <a:r>
              <a:rPr kumimoji="1" lang="en-US" altLang="ja-JP" dirty="0" smtClean="0"/>
              <a:t>/3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130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8254</TotalTime>
  <Words>255</Words>
  <Application>Microsoft Office PowerPoint</Application>
  <PresentationFormat>画面に合わせる (4:3)</PresentationFormat>
  <Paragraphs>106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Japan proposes following options to be considered by EPPR to propel OBD2 GTR in parallel with GTR2.  1. Extend EPPR meeting schedule  2. Organize OBD taskforce  3. Increase e-mail discussion and telephone conference  Japan proposes  to decide concrete measures to be taken by EPPR at next meeting scheduled in Oct/2017 and to ask each Contracting Party to consider appropriate measures.</vt:lpstr>
    </vt:vector>
  </TitlesOfParts>
  <Company>Honda R&amp;D ASAKA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第９回EPPR　 Environmental and Propulsion Performance Requirements of L-category vehicles  (EPPR)</dc:title>
  <dc:creator>CA5900429</dc:creator>
  <cp:lastModifiedBy>toba</cp:lastModifiedBy>
  <cp:revision>546</cp:revision>
  <cp:lastPrinted>2016-09-06T01:29:25Z</cp:lastPrinted>
  <dcterms:created xsi:type="dcterms:W3CDTF">2014-12-05T01:17:47Z</dcterms:created>
  <dcterms:modified xsi:type="dcterms:W3CDTF">2017-06-02T02:59:39Z</dcterms:modified>
</cp:coreProperties>
</file>