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312" r:id="rId2"/>
    <p:sldId id="309" r:id="rId3"/>
    <p:sldId id="310" r:id="rId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C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56" d="100"/>
          <a:sy n="56" d="100"/>
        </p:scale>
        <p:origin x="52" y="2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70D55D26-8609-42AA-A16F-06E64EF29F2D}" type="datetimeFigureOut">
              <a:rPr kumimoji="1" lang="ja-JP" altLang="en-US" smtClean="0"/>
              <a:t>2017/6/6</a:t>
            </a:fld>
            <a:endParaRPr kumimoji="1" lang="ja-JP" altLang="en-US" dirty="0"/>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25861F58-7709-4AF5-B0F8-AEFBCF88AB0C}" type="slidenum">
              <a:rPr kumimoji="1" lang="ja-JP" altLang="en-US" smtClean="0"/>
              <a:t>‹#›</a:t>
            </a:fld>
            <a:endParaRPr kumimoji="1" lang="ja-JP" altLang="en-US" dirty="0"/>
          </a:p>
        </p:txBody>
      </p:sp>
    </p:spTree>
    <p:extLst>
      <p:ext uri="{BB962C8B-B14F-4D97-AF65-F5344CB8AC3E}">
        <p14:creationId xmlns:p14="http://schemas.microsoft.com/office/powerpoint/2010/main" val="15608423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3C3668C-32FD-4C23-9372-44AF700F7086}" type="slidenum">
              <a:rPr kumimoji="1" lang="ja-JP" altLang="en-US" smtClean="0"/>
              <a:t>1</a:t>
            </a:fld>
            <a:endParaRPr kumimoji="1" lang="ja-JP" altLang="en-US"/>
          </a:p>
        </p:txBody>
      </p:sp>
    </p:spTree>
    <p:extLst>
      <p:ext uri="{BB962C8B-B14F-4D97-AF65-F5344CB8AC3E}">
        <p14:creationId xmlns:p14="http://schemas.microsoft.com/office/powerpoint/2010/main" val="4270429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103804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2080534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1183555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1144737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2240115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4203788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2088916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4178190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3395099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253707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88B5BA2-4867-45B4-8140-5F729D54AA6C}" type="datetimeFigureOut">
              <a:rPr kumimoji="1" lang="ja-JP" altLang="en-US" smtClean="0"/>
              <a:t>2017/6/6</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3907821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8B5BA2-4867-45B4-8140-5F729D54AA6C}" type="datetimeFigureOut">
              <a:rPr kumimoji="1" lang="ja-JP" altLang="en-US" smtClean="0"/>
              <a:t>2017/6/6</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A9F37F-FE3F-4C87-ADA9-E40324647DEB}" type="slidenum">
              <a:rPr kumimoji="1" lang="ja-JP" altLang="en-US" smtClean="0"/>
              <a:t>‹#›</a:t>
            </a:fld>
            <a:endParaRPr kumimoji="1" lang="ja-JP" altLang="en-US" dirty="0"/>
          </a:p>
        </p:txBody>
      </p:sp>
    </p:spTree>
    <p:extLst>
      <p:ext uri="{BB962C8B-B14F-4D97-AF65-F5344CB8AC3E}">
        <p14:creationId xmlns:p14="http://schemas.microsoft.com/office/powerpoint/2010/main" val="165364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0" y="423861"/>
            <a:ext cx="9144000" cy="1925019"/>
          </a:xfrm>
          <a:prstGeom prst="rect">
            <a:avLst/>
          </a:prstGeom>
          <a:solidFill>
            <a:schemeClr val="accent5">
              <a:lumMod val="40000"/>
              <a:lumOff val="60000"/>
            </a:schemeClr>
          </a:solidFill>
          <a:ln w="9525">
            <a:noFill/>
            <a:miter lim="800000"/>
            <a:headEnd/>
            <a:tailEnd/>
          </a:ln>
        </p:spPr>
        <p:txBody>
          <a:bodyPr anchor="ctr"/>
          <a:lstStyle/>
          <a:p>
            <a:pPr algn="ctr">
              <a:defRPr/>
            </a:pPr>
            <a:r>
              <a:rPr lang="en-US" altLang="ja-JP" sz="4200" b="1" i="1" dirty="0">
                <a:solidFill>
                  <a:srgbClr val="0070C0"/>
                </a:solidFill>
                <a:effectLst>
                  <a:outerShdw blurRad="38100" dist="38100" dir="2700000" algn="tl">
                    <a:srgbClr val="C0C0C0"/>
                  </a:outerShdw>
                </a:effectLst>
              </a:rPr>
              <a:t>Japan proposal on schedule</a:t>
            </a:r>
          </a:p>
          <a:p>
            <a:pPr algn="ctr">
              <a:defRPr/>
            </a:pPr>
            <a:r>
              <a:rPr lang="en-US" altLang="ja-JP" sz="4200" b="1" i="1" dirty="0">
                <a:solidFill>
                  <a:srgbClr val="0070C0"/>
                </a:solidFill>
                <a:effectLst>
                  <a:outerShdw blurRad="38100" dist="38100" dir="2700000" algn="tl">
                    <a:srgbClr val="C0C0C0"/>
                  </a:outerShdw>
                </a:effectLst>
              </a:rPr>
              <a:t> for OBD2 GTR</a:t>
            </a:r>
          </a:p>
        </p:txBody>
      </p:sp>
      <p:sp>
        <p:nvSpPr>
          <p:cNvPr id="5126" name="テキスト ボックス 2"/>
          <p:cNvSpPr txBox="1">
            <a:spLocks noChangeArrowheads="1"/>
          </p:cNvSpPr>
          <p:nvPr/>
        </p:nvSpPr>
        <p:spPr bwMode="auto">
          <a:xfrm>
            <a:off x="6084168" y="2577741"/>
            <a:ext cx="2952651" cy="523220"/>
          </a:xfrm>
          <a:prstGeom prst="rect">
            <a:avLst/>
          </a:prstGeom>
          <a:noFill/>
          <a:ln w="9525">
            <a:noFill/>
            <a:miter lim="800000"/>
            <a:headEnd/>
            <a:tailEnd/>
          </a:ln>
        </p:spPr>
        <p:txBody>
          <a:bodyPr wrap="square">
            <a:spAutoFit/>
          </a:bodyPr>
          <a:lstStyle/>
          <a:p>
            <a:pPr algn="r"/>
            <a:r>
              <a:rPr lang="en-US" altLang="ja-JP" sz="2800" dirty="0"/>
              <a:t>7 June</a:t>
            </a:r>
            <a:r>
              <a:rPr lang="ja-JP" altLang="en-US" sz="2800" dirty="0">
                <a:solidFill>
                  <a:prstClr val="black"/>
                </a:solidFill>
              </a:rPr>
              <a:t> </a:t>
            </a:r>
            <a:r>
              <a:rPr lang="en-US" altLang="ja-JP" sz="2800" dirty="0">
                <a:solidFill>
                  <a:prstClr val="black"/>
                </a:solidFill>
              </a:rPr>
              <a:t>2017</a:t>
            </a:r>
            <a:endParaRPr lang="ja-JP" altLang="en-US" sz="2800" dirty="0">
              <a:solidFill>
                <a:prstClr val="black"/>
              </a:solidFill>
            </a:endParaRPr>
          </a:p>
        </p:txBody>
      </p:sp>
      <p:pic>
        <p:nvPicPr>
          <p:cNvPr id="8" name="Picture 8" descr="修正後2"/>
          <p:cNvPicPr>
            <a:picLocks noChangeAspect="1" noChangeArrowheads="1"/>
          </p:cNvPicPr>
          <p:nvPr/>
        </p:nvPicPr>
        <p:blipFill>
          <a:blip r:embed="rId3" cstate="print">
            <a:clrChange>
              <a:clrFrom>
                <a:srgbClr val="FFFDFE"/>
              </a:clrFrom>
              <a:clrTo>
                <a:srgbClr val="FFFDFE">
                  <a:alpha val="0"/>
                </a:srgbClr>
              </a:clrTo>
            </a:clrChange>
            <a:extLst>
              <a:ext uri="{28A0092B-C50C-407E-A947-70E740481C1C}">
                <a14:useLocalDpi xmlns:a14="http://schemas.microsoft.com/office/drawing/2010/main" val="0"/>
              </a:ext>
            </a:extLst>
          </a:blip>
          <a:srcRect/>
          <a:stretch>
            <a:fillRect/>
          </a:stretch>
        </p:blipFill>
        <p:spPr bwMode="auto">
          <a:xfrm>
            <a:off x="3604921" y="4437112"/>
            <a:ext cx="1824620" cy="13325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0"/>
          <p:cNvSpPr>
            <a:spLocks noChangeArrowheads="1"/>
          </p:cNvSpPr>
          <p:nvPr/>
        </p:nvSpPr>
        <p:spPr bwMode="auto">
          <a:xfrm>
            <a:off x="695673" y="5913329"/>
            <a:ext cx="76431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0"/>
              </a:spcBef>
              <a:tabLst>
                <a:tab pos="2700338" algn="ctr"/>
                <a:tab pos="5400675" algn="r"/>
              </a:tabLst>
              <a:defRPr kumimoji="1">
                <a:solidFill>
                  <a:schemeClr val="tx1"/>
                </a:solidFill>
                <a:latin typeface="Arial" charset="0"/>
                <a:ea typeface="ＭＳ Ｐゴシック" pitchFamily="50" charset="-128"/>
              </a:defRPr>
            </a:lvl1pPr>
            <a:lvl2pPr>
              <a:spcBef>
                <a:spcPct val="0"/>
              </a:spcBef>
              <a:tabLst>
                <a:tab pos="2700338" algn="ctr"/>
                <a:tab pos="5400675" algn="r"/>
              </a:tabLst>
              <a:defRPr kumimoji="1">
                <a:solidFill>
                  <a:schemeClr val="tx1"/>
                </a:solidFill>
                <a:latin typeface="Arial" charset="0"/>
                <a:ea typeface="ＭＳ Ｐゴシック" pitchFamily="50" charset="-128"/>
              </a:defRPr>
            </a:lvl2pPr>
            <a:lvl3pPr>
              <a:spcBef>
                <a:spcPct val="0"/>
              </a:spcBef>
              <a:tabLst>
                <a:tab pos="2700338" algn="ctr"/>
                <a:tab pos="5400675" algn="r"/>
              </a:tabLst>
              <a:defRPr kumimoji="1">
                <a:solidFill>
                  <a:schemeClr val="tx1"/>
                </a:solidFill>
                <a:latin typeface="Arial" charset="0"/>
                <a:ea typeface="ＭＳ Ｐゴシック" pitchFamily="50" charset="-128"/>
              </a:defRPr>
            </a:lvl3pPr>
            <a:lvl4pPr>
              <a:spcBef>
                <a:spcPct val="0"/>
              </a:spcBef>
              <a:tabLst>
                <a:tab pos="2700338" algn="ctr"/>
                <a:tab pos="5400675" algn="r"/>
              </a:tabLst>
              <a:defRPr kumimoji="1">
                <a:solidFill>
                  <a:schemeClr val="tx1"/>
                </a:solidFill>
                <a:latin typeface="Arial" charset="0"/>
                <a:ea typeface="ＭＳ Ｐゴシック" pitchFamily="50" charset="-128"/>
              </a:defRPr>
            </a:lvl4pPr>
            <a:lvl5pPr>
              <a:spcBef>
                <a:spcPct val="0"/>
              </a:spcBef>
              <a:tabLst>
                <a:tab pos="2700338" algn="ctr"/>
                <a:tab pos="5400675" algn="r"/>
              </a:tabLst>
              <a:defRPr kumimoji="1">
                <a:solidFill>
                  <a:schemeClr val="tx1"/>
                </a:solidFill>
                <a:latin typeface="Arial" charset="0"/>
                <a:ea typeface="ＭＳ Ｐゴシック" pitchFamily="50" charset="-128"/>
              </a:defRPr>
            </a:lvl5pPr>
            <a:lvl6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6pPr>
            <a:lvl7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7pPr>
            <a:lvl8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8pPr>
            <a:lvl9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9pPr>
          </a:lstStyle>
          <a:p>
            <a:pPr algn="ctr"/>
            <a:r>
              <a:rPr lang="en-US" altLang="ja-JP" dirty="0">
                <a:solidFill>
                  <a:prstClr val="black"/>
                </a:solidFill>
                <a:latin typeface="Times New Roman" pitchFamily="18" charset="0"/>
                <a:ea typeface="ＭＳ 明朝" pitchFamily="17" charset="-128"/>
                <a:cs typeface="Times New Roman" pitchFamily="18" charset="0"/>
              </a:rPr>
              <a:t>JAPAN AUTOMOBILE STANDARDS INTERNATIONALIZATION CENTER</a:t>
            </a:r>
          </a:p>
          <a:p>
            <a:pPr algn="ctr"/>
            <a:r>
              <a:rPr lang="en-US" altLang="ja-JP" dirty="0">
                <a:solidFill>
                  <a:prstClr val="black"/>
                </a:solidFill>
                <a:ea typeface="ＭＳ 明朝" pitchFamily="17" charset="-128"/>
                <a:cs typeface="Times New Roman" pitchFamily="18" charset="0"/>
              </a:rPr>
              <a:t>http://www.jasic.org</a:t>
            </a:r>
          </a:p>
        </p:txBody>
      </p:sp>
      <p:sp>
        <p:nvSpPr>
          <p:cNvPr id="6" name="テキスト ボックス 5"/>
          <p:cNvSpPr txBox="1"/>
          <p:nvPr/>
        </p:nvSpPr>
        <p:spPr>
          <a:xfrm>
            <a:off x="8244408" y="75982"/>
            <a:ext cx="720080" cy="369332"/>
          </a:xfrm>
          <a:prstGeom prst="rect">
            <a:avLst/>
          </a:prstGeom>
          <a:noFill/>
        </p:spPr>
        <p:txBody>
          <a:bodyPr wrap="square" rtlCol="0">
            <a:spAutoFit/>
          </a:bodyPr>
          <a:lstStyle/>
          <a:p>
            <a:r>
              <a:rPr kumimoji="1" lang="en-US" altLang="ja-JP" dirty="0"/>
              <a:t>1/3</a:t>
            </a:r>
            <a:endParaRPr kumimoji="1" lang="ja-JP" altLang="en-US" dirty="0"/>
          </a:p>
        </p:txBody>
      </p:sp>
    </p:spTree>
    <p:extLst>
      <p:ext uri="{BB962C8B-B14F-4D97-AF65-F5344CB8AC3E}">
        <p14:creationId xmlns:p14="http://schemas.microsoft.com/office/powerpoint/2010/main" val="3539899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 name="表 117"/>
          <p:cNvGraphicFramePr>
            <a:graphicFrameLocks noGrp="1"/>
          </p:cNvGraphicFramePr>
          <p:nvPr>
            <p:extLst>
              <p:ext uri="{D42A27DB-BD31-4B8C-83A1-F6EECF244321}">
                <p14:modId xmlns:p14="http://schemas.microsoft.com/office/powerpoint/2010/main" val="2071961790"/>
              </p:ext>
            </p:extLst>
          </p:nvPr>
        </p:nvGraphicFramePr>
        <p:xfrm>
          <a:off x="128459" y="692696"/>
          <a:ext cx="8886771" cy="4349671"/>
        </p:xfrm>
        <a:graphic>
          <a:graphicData uri="http://schemas.openxmlformats.org/drawingml/2006/table">
            <a:tbl>
              <a:tblPr/>
              <a:tblGrid>
                <a:gridCol w="864095">
                  <a:extLst>
                    <a:ext uri="{9D8B030D-6E8A-4147-A177-3AD203B41FA5}">
                      <a16:colId xmlns:a16="http://schemas.microsoft.com/office/drawing/2014/main" val="20000"/>
                    </a:ext>
                  </a:extLst>
                </a:gridCol>
                <a:gridCol w="269822">
                  <a:extLst>
                    <a:ext uri="{9D8B030D-6E8A-4147-A177-3AD203B41FA5}">
                      <a16:colId xmlns:a16="http://schemas.microsoft.com/office/drawing/2014/main" val="20001"/>
                    </a:ext>
                  </a:extLst>
                </a:gridCol>
                <a:gridCol w="189094">
                  <a:extLst>
                    <a:ext uri="{9D8B030D-6E8A-4147-A177-3AD203B41FA5}">
                      <a16:colId xmlns:a16="http://schemas.microsoft.com/office/drawing/2014/main" val="20002"/>
                    </a:ext>
                  </a:extLst>
                </a:gridCol>
                <a:gridCol w="189094">
                  <a:extLst>
                    <a:ext uri="{9D8B030D-6E8A-4147-A177-3AD203B41FA5}">
                      <a16:colId xmlns:a16="http://schemas.microsoft.com/office/drawing/2014/main" val="20003"/>
                    </a:ext>
                  </a:extLst>
                </a:gridCol>
                <a:gridCol w="189094">
                  <a:extLst>
                    <a:ext uri="{9D8B030D-6E8A-4147-A177-3AD203B41FA5}">
                      <a16:colId xmlns:a16="http://schemas.microsoft.com/office/drawing/2014/main" val="20004"/>
                    </a:ext>
                  </a:extLst>
                </a:gridCol>
                <a:gridCol w="189094">
                  <a:extLst>
                    <a:ext uri="{9D8B030D-6E8A-4147-A177-3AD203B41FA5}">
                      <a16:colId xmlns:a16="http://schemas.microsoft.com/office/drawing/2014/main" val="20005"/>
                    </a:ext>
                  </a:extLst>
                </a:gridCol>
                <a:gridCol w="189094">
                  <a:extLst>
                    <a:ext uri="{9D8B030D-6E8A-4147-A177-3AD203B41FA5}">
                      <a16:colId xmlns:a16="http://schemas.microsoft.com/office/drawing/2014/main" val="20006"/>
                    </a:ext>
                  </a:extLst>
                </a:gridCol>
                <a:gridCol w="189094">
                  <a:extLst>
                    <a:ext uri="{9D8B030D-6E8A-4147-A177-3AD203B41FA5}">
                      <a16:colId xmlns:a16="http://schemas.microsoft.com/office/drawing/2014/main" val="20007"/>
                    </a:ext>
                  </a:extLst>
                </a:gridCol>
                <a:gridCol w="189094">
                  <a:extLst>
                    <a:ext uri="{9D8B030D-6E8A-4147-A177-3AD203B41FA5}">
                      <a16:colId xmlns:a16="http://schemas.microsoft.com/office/drawing/2014/main" val="20008"/>
                    </a:ext>
                  </a:extLst>
                </a:gridCol>
                <a:gridCol w="189094">
                  <a:extLst>
                    <a:ext uri="{9D8B030D-6E8A-4147-A177-3AD203B41FA5}">
                      <a16:colId xmlns:a16="http://schemas.microsoft.com/office/drawing/2014/main" val="20009"/>
                    </a:ext>
                  </a:extLst>
                </a:gridCol>
                <a:gridCol w="189094">
                  <a:extLst>
                    <a:ext uri="{9D8B030D-6E8A-4147-A177-3AD203B41FA5}">
                      <a16:colId xmlns:a16="http://schemas.microsoft.com/office/drawing/2014/main" val="20010"/>
                    </a:ext>
                  </a:extLst>
                </a:gridCol>
                <a:gridCol w="189094">
                  <a:extLst>
                    <a:ext uri="{9D8B030D-6E8A-4147-A177-3AD203B41FA5}">
                      <a16:colId xmlns:a16="http://schemas.microsoft.com/office/drawing/2014/main" val="20011"/>
                    </a:ext>
                  </a:extLst>
                </a:gridCol>
                <a:gridCol w="189094">
                  <a:extLst>
                    <a:ext uri="{9D8B030D-6E8A-4147-A177-3AD203B41FA5}">
                      <a16:colId xmlns:a16="http://schemas.microsoft.com/office/drawing/2014/main" val="20012"/>
                    </a:ext>
                  </a:extLst>
                </a:gridCol>
                <a:gridCol w="189094">
                  <a:extLst>
                    <a:ext uri="{9D8B030D-6E8A-4147-A177-3AD203B41FA5}">
                      <a16:colId xmlns:a16="http://schemas.microsoft.com/office/drawing/2014/main" val="20013"/>
                    </a:ext>
                  </a:extLst>
                </a:gridCol>
                <a:gridCol w="189094">
                  <a:extLst>
                    <a:ext uri="{9D8B030D-6E8A-4147-A177-3AD203B41FA5}">
                      <a16:colId xmlns:a16="http://schemas.microsoft.com/office/drawing/2014/main" val="20014"/>
                    </a:ext>
                  </a:extLst>
                </a:gridCol>
                <a:gridCol w="189094">
                  <a:extLst>
                    <a:ext uri="{9D8B030D-6E8A-4147-A177-3AD203B41FA5}">
                      <a16:colId xmlns:a16="http://schemas.microsoft.com/office/drawing/2014/main" val="20015"/>
                    </a:ext>
                  </a:extLst>
                </a:gridCol>
                <a:gridCol w="189094">
                  <a:extLst>
                    <a:ext uri="{9D8B030D-6E8A-4147-A177-3AD203B41FA5}">
                      <a16:colId xmlns:a16="http://schemas.microsoft.com/office/drawing/2014/main" val="20016"/>
                    </a:ext>
                  </a:extLst>
                </a:gridCol>
                <a:gridCol w="189094">
                  <a:extLst>
                    <a:ext uri="{9D8B030D-6E8A-4147-A177-3AD203B41FA5}">
                      <a16:colId xmlns:a16="http://schemas.microsoft.com/office/drawing/2014/main" val="20017"/>
                    </a:ext>
                  </a:extLst>
                </a:gridCol>
                <a:gridCol w="189094">
                  <a:extLst>
                    <a:ext uri="{9D8B030D-6E8A-4147-A177-3AD203B41FA5}">
                      <a16:colId xmlns:a16="http://schemas.microsoft.com/office/drawing/2014/main" val="20018"/>
                    </a:ext>
                  </a:extLst>
                </a:gridCol>
                <a:gridCol w="189094">
                  <a:extLst>
                    <a:ext uri="{9D8B030D-6E8A-4147-A177-3AD203B41FA5}">
                      <a16:colId xmlns:a16="http://schemas.microsoft.com/office/drawing/2014/main" val="20019"/>
                    </a:ext>
                  </a:extLst>
                </a:gridCol>
                <a:gridCol w="189094">
                  <a:extLst>
                    <a:ext uri="{9D8B030D-6E8A-4147-A177-3AD203B41FA5}">
                      <a16:colId xmlns:a16="http://schemas.microsoft.com/office/drawing/2014/main" val="20020"/>
                    </a:ext>
                  </a:extLst>
                </a:gridCol>
                <a:gridCol w="189094">
                  <a:extLst>
                    <a:ext uri="{9D8B030D-6E8A-4147-A177-3AD203B41FA5}">
                      <a16:colId xmlns:a16="http://schemas.microsoft.com/office/drawing/2014/main" val="20021"/>
                    </a:ext>
                  </a:extLst>
                </a:gridCol>
                <a:gridCol w="189094">
                  <a:extLst>
                    <a:ext uri="{9D8B030D-6E8A-4147-A177-3AD203B41FA5}">
                      <a16:colId xmlns:a16="http://schemas.microsoft.com/office/drawing/2014/main" val="20022"/>
                    </a:ext>
                  </a:extLst>
                </a:gridCol>
                <a:gridCol w="189094">
                  <a:extLst>
                    <a:ext uri="{9D8B030D-6E8A-4147-A177-3AD203B41FA5}">
                      <a16:colId xmlns:a16="http://schemas.microsoft.com/office/drawing/2014/main" val="20023"/>
                    </a:ext>
                  </a:extLst>
                </a:gridCol>
                <a:gridCol w="189094">
                  <a:extLst>
                    <a:ext uri="{9D8B030D-6E8A-4147-A177-3AD203B41FA5}">
                      <a16:colId xmlns:a16="http://schemas.microsoft.com/office/drawing/2014/main" val="20024"/>
                    </a:ext>
                  </a:extLst>
                </a:gridCol>
                <a:gridCol w="189094">
                  <a:extLst>
                    <a:ext uri="{9D8B030D-6E8A-4147-A177-3AD203B41FA5}">
                      <a16:colId xmlns:a16="http://schemas.microsoft.com/office/drawing/2014/main" val="20025"/>
                    </a:ext>
                  </a:extLst>
                </a:gridCol>
                <a:gridCol w="189094">
                  <a:extLst>
                    <a:ext uri="{9D8B030D-6E8A-4147-A177-3AD203B41FA5}">
                      <a16:colId xmlns:a16="http://schemas.microsoft.com/office/drawing/2014/main" val="20026"/>
                    </a:ext>
                  </a:extLst>
                </a:gridCol>
                <a:gridCol w="189094">
                  <a:extLst>
                    <a:ext uri="{9D8B030D-6E8A-4147-A177-3AD203B41FA5}">
                      <a16:colId xmlns:a16="http://schemas.microsoft.com/office/drawing/2014/main" val="20027"/>
                    </a:ext>
                  </a:extLst>
                </a:gridCol>
                <a:gridCol w="189094">
                  <a:extLst>
                    <a:ext uri="{9D8B030D-6E8A-4147-A177-3AD203B41FA5}">
                      <a16:colId xmlns:a16="http://schemas.microsoft.com/office/drawing/2014/main" val="20028"/>
                    </a:ext>
                  </a:extLst>
                </a:gridCol>
                <a:gridCol w="189094">
                  <a:extLst>
                    <a:ext uri="{9D8B030D-6E8A-4147-A177-3AD203B41FA5}">
                      <a16:colId xmlns:a16="http://schemas.microsoft.com/office/drawing/2014/main" val="20029"/>
                    </a:ext>
                  </a:extLst>
                </a:gridCol>
                <a:gridCol w="189094">
                  <a:extLst>
                    <a:ext uri="{9D8B030D-6E8A-4147-A177-3AD203B41FA5}">
                      <a16:colId xmlns:a16="http://schemas.microsoft.com/office/drawing/2014/main" val="20030"/>
                    </a:ext>
                  </a:extLst>
                </a:gridCol>
                <a:gridCol w="189094">
                  <a:extLst>
                    <a:ext uri="{9D8B030D-6E8A-4147-A177-3AD203B41FA5}">
                      <a16:colId xmlns:a16="http://schemas.microsoft.com/office/drawing/2014/main" val="20031"/>
                    </a:ext>
                  </a:extLst>
                </a:gridCol>
                <a:gridCol w="189094">
                  <a:extLst>
                    <a:ext uri="{9D8B030D-6E8A-4147-A177-3AD203B41FA5}">
                      <a16:colId xmlns:a16="http://schemas.microsoft.com/office/drawing/2014/main" val="20032"/>
                    </a:ext>
                  </a:extLst>
                </a:gridCol>
                <a:gridCol w="189094">
                  <a:extLst>
                    <a:ext uri="{9D8B030D-6E8A-4147-A177-3AD203B41FA5}">
                      <a16:colId xmlns:a16="http://schemas.microsoft.com/office/drawing/2014/main" val="20033"/>
                    </a:ext>
                  </a:extLst>
                </a:gridCol>
                <a:gridCol w="189094">
                  <a:extLst>
                    <a:ext uri="{9D8B030D-6E8A-4147-A177-3AD203B41FA5}">
                      <a16:colId xmlns:a16="http://schemas.microsoft.com/office/drawing/2014/main" val="20034"/>
                    </a:ext>
                  </a:extLst>
                </a:gridCol>
                <a:gridCol w="189094">
                  <a:extLst>
                    <a:ext uri="{9D8B030D-6E8A-4147-A177-3AD203B41FA5}">
                      <a16:colId xmlns:a16="http://schemas.microsoft.com/office/drawing/2014/main" val="20035"/>
                    </a:ext>
                  </a:extLst>
                </a:gridCol>
                <a:gridCol w="189094">
                  <a:extLst>
                    <a:ext uri="{9D8B030D-6E8A-4147-A177-3AD203B41FA5}">
                      <a16:colId xmlns:a16="http://schemas.microsoft.com/office/drawing/2014/main" val="20036"/>
                    </a:ext>
                  </a:extLst>
                </a:gridCol>
                <a:gridCol w="189094">
                  <a:extLst>
                    <a:ext uri="{9D8B030D-6E8A-4147-A177-3AD203B41FA5}">
                      <a16:colId xmlns:a16="http://schemas.microsoft.com/office/drawing/2014/main" val="20037"/>
                    </a:ext>
                  </a:extLst>
                </a:gridCol>
                <a:gridCol w="189094">
                  <a:extLst>
                    <a:ext uri="{9D8B030D-6E8A-4147-A177-3AD203B41FA5}">
                      <a16:colId xmlns:a16="http://schemas.microsoft.com/office/drawing/2014/main" val="20038"/>
                    </a:ext>
                  </a:extLst>
                </a:gridCol>
                <a:gridCol w="189094">
                  <a:extLst>
                    <a:ext uri="{9D8B030D-6E8A-4147-A177-3AD203B41FA5}">
                      <a16:colId xmlns:a16="http://schemas.microsoft.com/office/drawing/2014/main" val="20039"/>
                    </a:ext>
                  </a:extLst>
                </a:gridCol>
                <a:gridCol w="189094">
                  <a:extLst>
                    <a:ext uri="{9D8B030D-6E8A-4147-A177-3AD203B41FA5}">
                      <a16:colId xmlns:a16="http://schemas.microsoft.com/office/drawing/2014/main" val="20040"/>
                    </a:ext>
                  </a:extLst>
                </a:gridCol>
                <a:gridCol w="189094">
                  <a:extLst>
                    <a:ext uri="{9D8B030D-6E8A-4147-A177-3AD203B41FA5}">
                      <a16:colId xmlns:a16="http://schemas.microsoft.com/office/drawing/2014/main" val="20041"/>
                    </a:ext>
                  </a:extLst>
                </a:gridCol>
                <a:gridCol w="189094">
                  <a:extLst>
                    <a:ext uri="{9D8B030D-6E8A-4147-A177-3AD203B41FA5}">
                      <a16:colId xmlns:a16="http://schemas.microsoft.com/office/drawing/2014/main" val="20042"/>
                    </a:ext>
                  </a:extLst>
                </a:gridCol>
              </a:tblGrid>
              <a:tr h="291353">
                <a:tc rowSpan="2">
                  <a:txBody>
                    <a:bodyPr/>
                    <a:lstStyle/>
                    <a:p>
                      <a:endParaRPr kumimoji="1" lang="ja-JP" altLang="en-US" sz="800" dirty="0">
                        <a:latin typeface="+mj-lt"/>
                        <a:ea typeface="Meiryo UI" pitchFamily="50" charset="-128"/>
                        <a:cs typeface="Meiryo UI"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a:r>
                        <a:rPr kumimoji="1" lang="en-US" altLang="ja-JP" sz="1400" dirty="0">
                          <a:latin typeface="+mj-lt"/>
                          <a:ea typeface="Meiryo UI" pitchFamily="50" charset="-128"/>
                          <a:cs typeface="Meiryo UI" pitchFamily="50" charset="-128"/>
                        </a:rPr>
                        <a:t>2016</a:t>
                      </a:r>
                      <a:endParaRPr kumimoji="1" lang="ja-JP" altLang="en-US" sz="1400" dirty="0">
                        <a:latin typeface="+mj-lt"/>
                        <a:ea typeface="Meiryo UI" pitchFamily="50" charset="-128"/>
                        <a:cs typeface="Meiryo UI"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ctr"/>
                      <a:r>
                        <a:rPr kumimoji="1" lang="en-US" altLang="ja-JP" sz="1400" dirty="0">
                          <a:latin typeface="+mj-lt"/>
                          <a:ea typeface="Meiryo UI" pitchFamily="50" charset="-128"/>
                          <a:cs typeface="Meiryo UI" pitchFamily="50" charset="-128"/>
                        </a:rPr>
                        <a:t>2017</a:t>
                      </a:r>
                      <a:endParaRPr kumimoji="1" lang="ja-JP" altLang="en-US" sz="1400" dirty="0">
                        <a:latin typeface="+mj-lt"/>
                        <a:ea typeface="Meiryo UI" pitchFamily="50" charset="-128"/>
                        <a:cs typeface="Meiryo UI"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ctr"/>
                      <a:r>
                        <a:rPr kumimoji="1" lang="en-US" altLang="ja-JP" sz="1400" dirty="0">
                          <a:latin typeface="+mj-lt"/>
                          <a:ea typeface="Meiryo UI" pitchFamily="50" charset="-128"/>
                          <a:cs typeface="Meiryo UI" pitchFamily="50" charset="-128"/>
                        </a:rPr>
                        <a:t>2018</a:t>
                      </a:r>
                      <a:endParaRPr kumimoji="1" lang="ja-JP" altLang="en-US" sz="1400" dirty="0">
                        <a:latin typeface="+mj-lt"/>
                        <a:ea typeface="Meiryo UI" pitchFamily="50" charset="-128"/>
                        <a:cs typeface="Meiryo UI"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sz="800" dirty="0">
                        <a:latin typeface="Arial Narrow"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1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kern="1200" dirty="0">
                          <a:solidFill>
                            <a:schemeClr val="tx1"/>
                          </a:solidFill>
                          <a:latin typeface="+mn-lt"/>
                          <a:ea typeface="Meiryo UI" pitchFamily="50" charset="-128"/>
                          <a:cs typeface="Meiryo UI" pitchFamily="50" charset="-128"/>
                        </a:rPr>
                        <a:t>2019</a:t>
                      </a:r>
                      <a:endParaRPr kumimoji="1" lang="ja-JP" altLang="en-US" sz="1400" dirty="0">
                        <a:latin typeface="+mj-lt"/>
                        <a:ea typeface="Meiryo UI" pitchFamily="50" charset="-128"/>
                        <a:cs typeface="Meiryo UI"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54782">
                <a:tc vMerge="1">
                  <a:txBody>
                    <a:bodyPr/>
                    <a:lstStyle/>
                    <a:p>
                      <a:endParaRPr kumimoji="1" lang="ja-JP" altLang="en-US"/>
                    </a:p>
                  </a:txBody>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JUL</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AUG</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SEP</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OCT</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1" i="0" dirty="0">
                          <a:solidFill>
                            <a:srgbClr val="FF0000"/>
                          </a:solidFill>
                          <a:latin typeface="Arial Narrow" pitchFamily="34" charset="0"/>
                          <a:ea typeface="Meiryo UI" pitchFamily="50" charset="-128"/>
                          <a:cs typeface="Meiryo UI" pitchFamily="50" charset="-128"/>
                        </a:rPr>
                        <a:t>NOV</a:t>
                      </a:r>
                      <a:endParaRPr kumimoji="1" lang="ja-JP" altLang="en-US" sz="1100" b="1" i="0" dirty="0">
                        <a:solidFill>
                          <a:srgbClr val="FF0000"/>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DEC</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JAN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FEB</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APR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MAY</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JUL</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AUG</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SEP</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OCT</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NOV</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DEC</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JAN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FEB</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APR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MAY</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JUL</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AUG</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SEP</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OCT</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NOV</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DEC</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JAN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FEB</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APR</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MAY</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JUN</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JUL</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AUG</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SEP</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OCT</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NOV</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dist"/>
                      <a:r>
                        <a:rPr kumimoji="1" lang="en-US" altLang="ja-JP" sz="1100" b="0" i="0" dirty="0">
                          <a:solidFill>
                            <a:schemeClr val="tx1"/>
                          </a:solidFill>
                          <a:latin typeface="Arial Narrow" pitchFamily="34" charset="0"/>
                          <a:ea typeface="Meiryo UI" pitchFamily="50" charset="-128"/>
                          <a:cs typeface="Meiryo UI" pitchFamily="50" charset="-128"/>
                        </a:rPr>
                        <a:t>DEC</a:t>
                      </a:r>
                      <a:endParaRPr kumimoji="1" lang="ja-JP" altLang="en-US" sz="1100" b="0" i="0" dirty="0">
                        <a:solidFill>
                          <a:schemeClr val="tx1"/>
                        </a:solidFill>
                        <a:latin typeface="Arial Narrow" pitchFamily="34" charset="0"/>
                        <a:ea typeface="Meiryo UI" pitchFamily="50" charset="-128"/>
                        <a:cs typeface="Meiryo UI" pitchFamily="50" charset="-128"/>
                      </a:endParaRPr>
                    </a:p>
                  </a:txBody>
                  <a:tcPr marL="36000" marR="36000" marT="36000" marB="36000" vert="vert270" anchor="ctr">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80578">
                <a:tc>
                  <a:txBody>
                    <a:bodyPr/>
                    <a:lstStyle/>
                    <a:p>
                      <a:pPr algn="ctr"/>
                      <a:r>
                        <a:rPr kumimoji="1" lang="en-US" altLang="ja-JP" sz="1200" dirty="0">
                          <a:latin typeface="+mj-lt"/>
                          <a:ea typeface="Meiryo UI" pitchFamily="50" charset="-128"/>
                          <a:cs typeface="Meiryo UI" pitchFamily="50" charset="-128"/>
                        </a:rPr>
                        <a:t>Euro5</a:t>
                      </a:r>
                    </a:p>
                    <a:p>
                      <a:pPr algn="ctr"/>
                      <a:r>
                        <a:rPr kumimoji="1" lang="en-US" altLang="ja-JP" sz="1200" dirty="0">
                          <a:latin typeface="+mj-lt"/>
                          <a:ea typeface="Meiryo UI" pitchFamily="50" charset="-128"/>
                          <a:cs typeface="Meiryo UI" pitchFamily="50" charset="-128"/>
                        </a:rPr>
                        <a:t>(EU-OBD2)</a:t>
                      </a:r>
                      <a:endParaRPr kumimoji="1" lang="ja-JP" altLang="en-US" sz="1200" dirty="0">
                        <a:latin typeface="+mj-lt"/>
                        <a:ea typeface="Meiryo UI" pitchFamily="50" charset="-128"/>
                        <a:cs typeface="Meiryo UI"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21761">
                <a:tc>
                  <a:txBody>
                    <a:bodyPr/>
                    <a:lstStyle/>
                    <a:p>
                      <a:pPr algn="ctr"/>
                      <a:r>
                        <a:rPr kumimoji="1" lang="en-US" altLang="ja-JP" sz="1200" dirty="0">
                          <a:latin typeface="+mj-lt"/>
                          <a:ea typeface="Meiryo UI" pitchFamily="50" charset="-128"/>
                          <a:cs typeface="Meiryo UI" pitchFamily="50" charset="-128"/>
                        </a:rPr>
                        <a:t>Japanese </a:t>
                      </a:r>
                    </a:p>
                    <a:p>
                      <a:pPr algn="ctr"/>
                      <a:r>
                        <a:rPr kumimoji="1" lang="en-US" altLang="ja-JP" sz="1200" dirty="0">
                          <a:latin typeface="+mj-lt"/>
                          <a:ea typeface="Meiryo UI" pitchFamily="50" charset="-128"/>
                          <a:cs typeface="Meiryo UI" pitchFamily="50" charset="-128"/>
                        </a:rPr>
                        <a:t>4</a:t>
                      </a:r>
                      <a:r>
                        <a:rPr kumimoji="1" lang="en-US" altLang="ja-JP" sz="1200" baseline="30000" dirty="0">
                          <a:latin typeface="+mj-lt"/>
                          <a:ea typeface="Meiryo UI" pitchFamily="50" charset="-128"/>
                          <a:cs typeface="Meiryo UI" pitchFamily="50" charset="-128"/>
                        </a:rPr>
                        <a:t>th</a:t>
                      </a:r>
                      <a:r>
                        <a:rPr kumimoji="1" lang="en-US" altLang="ja-JP" sz="1200" dirty="0">
                          <a:latin typeface="+mj-lt"/>
                          <a:ea typeface="Meiryo UI" pitchFamily="50" charset="-128"/>
                          <a:cs typeface="Meiryo UI" pitchFamily="50" charset="-128"/>
                        </a:rPr>
                        <a:t> Domestic regulation</a:t>
                      </a:r>
                    </a:p>
                    <a:p>
                      <a:pPr algn="ctr"/>
                      <a:r>
                        <a:rPr kumimoji="1" lang="en-US" altLang="ja-JP" sz="1200" dirty="0">
                          <a:latin typeface="+mj-lt"/>
                          <a:ea typeface="Meiryo UI" pitchFamily="50" charset="-128"/>
                          <a:cs typeface="Meiryo UI" pitchFamily="50" charset="-128"/>
                        </a:rPr>
                        <a:t>(J-OBD2)</a:t>
                      </a:r>
                      <a:endParaRPr kumimoji="1" lang="ja-JP" altLang="en-US" sz="1200" dirty="0">
                        <a:latin typeface="+mj-lt"/>
                        <a:ea typeface="Meiryo UI" pitchFamily="50" charset="-128"/>
                        <a:cs typeface="Meiryo UI"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74383">
                <a:tc>
                  <a:txBody>
                    <a:bodyPr/>
                    <a:lstStyle/>
                    <a:p>
                      <a:pPr algn="ctr"/>
                      <a:r>
                        <a:rPr kumimoji="1" lang="en-US" altLang="ja-JP" sz="1200" dirty="0">
                          <a:latin typeface="+mj-lt"/>
                          <a:ea typeface="Meiryo UI" pitchFamily="50" charset="-128"/>
                          <a:cs typeface="Meiryo UI" pitchFamily="50" charset="-128"/>
                        </a:rPr>
                        <a:t>EC</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5121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mn-lt"/>
                          <a:ea typeface="Meiryo UI" pitchFamily="50" charset="-128"/>
                          <a:cs typeface="Meiryo UI" pitchFamily="50" charset="-128"/>
                        </a:rPr>
                        <a:t>GTR</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mn-lt"/>
                          <a:ea typeface="Meiryo UI" pitchFamily="50" charset="-128"/>
                          <a:cs typeface="Meiryo UI" pitchFamily="50" charset="-128"/>
                        </a:rPr>
                        <a:t>EPPR</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mn-lt"/>
                          <a:ea typeface="Meiryo UI" pitchFamily="50" charset="-128"/>
                          <a:cs typeface="Meiryo UI" pitchFamily="50" charset="-128"/>
                        </a:rPr>
                        <a:t>(Roadmap)</a:t>
                      </a:r>
                      <a:endParaRPr kumimoji="1" lang="ja-JP" altLang="en-US" sz="1200" kern="1200" dirty="0">
                        <a:solidFill>
                          <a:schemeClr val="tx1"/>
                        </a:solidFill>
                        <a:latin typeface="+mn-lt"/>
                        <a:ea typeface="Meiryo UI" pitchFamily="50" charset="-128"/>
                        <a:cs typeface="Meiryo UI"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dirty="0">
                        <a:latin typeface="+mj-lt"/>
                        <a:ea typeface="Meiryo UI" pitchFamily="50" charset="-128"/>
                        <a:cs typeface="Meiryo UI" pitchFamily="50" charset="-128"/>
                      </a:endParaRPr>
                    </a:p>
                  </a:txBody>
                  <a:tcPr marL="36000" marR="36000" marT="36000" marB="36000">
                    <a:lnL w="12700" cap="flat" cmpd="sng" algn="ctr">
                      <a:solidFill>
                        <a:schemeClr val="bg1">
                          <a:lumMod val="50000"/>
                        </a:schemeClr>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22" name="AutoShape 6" descr="「日本　国旗」の画像検索結果"/>
          <p:cNvSpPr>
            <a:spLocks noChangeAspect="1" noChangeArrowheads="1"/>
          </p:cNvSpPr>
          <p:nvPr/>
        </p:nvSpPr>
        <p:spPr bwMode="auto">
          <a:xfrm>
            <a:off x="0" y="-44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latin typeface="+mj-lt"/>
            </a:endParaRPr>
          </a:p>
        </p:txBody>
      </p:sp>
      <p:sp>
        <p:nvSpPr>
          <p:cNvPr id="32" name="テキスト ボックス 31"/>
          <p:cNvSpPr txBox="1"/>
          <p:nvPr/>
        </p:nvSpPr>
        <p:spPr>
          <a:xfrm>
            <a:off x="8244408" y="260648"/>
            <a:ext cx="720080" cy="369332"/>
          </a:xfrm>
          <a:prstGeom prst="rect">
            <a:avLst/>
          </a:prstGeom>
          <a:noFill/>
        </p:spPr>
        <p:txBody>
          <a:bodyPr wrap="square" rtlCol="0">
            <a:spAutoFit/>
          </a:bodyPr>
          <a:lstStyle/>
          <a:p>
            <a:r>
              <a:rPr lang="en-US" altLang="ja-JP" dirty="0">
                <a:latin typeface="+mj-lt"/>
              </a:rPr>
              <a:t>2</a:t>
            </a:r>
            <a:r>
              <a:rPr kumimoji="1" lang="en-US" altLang="ja-JP" dirty="0">
                <a:latin typeface="+mj-lt"/>
              </a:rPr>
              <a:t>/3</a:t>
            </a:r>
            <a:endParaRPr kumimoji="1" lang="ja-JP" altLang="en-US" dirty="0">
              <a:latin typeface="+mj-lt"/>
            </a:endParaRPr>
          </a:p>
        </p:txBody>
      </p:sp>
      <p:cxnSp>
        <p:nvCxnSpPr>
          <p:cNvPr id="11" name="直線矢印コネクタ 10"/>
          <p:cNvCxnSpPr/>
          <p:nvPr/>
        </p:nvCxnSpPr>
        <p:spPr>
          <a:xfrm>
            <a:off x="5908253" y="4000304"/>
            <a:ext cx="1925361" cy="0"/>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6702764" y="3724882"/>
            <a:ext cx="2448779" cy="184666"/>
          </a:xfrm>
          <a:prstGeom prst="rect">
            <a:avLst/>
          </a:prstGeom>
          <a:solidFill>
            <a:schemeClr val="bg1"/>
          </a:solidFill>
          <a:ln>
            <a:noFill/>
          </a:ln>
        </p:spPr>
        <p:txBody>
          <a:bodyPr wrap="square" lIns="0" tIns="0" rIns="0" bIns="0" rtlCol="0">
            <a:spAutoFit/>
          </a:bodyPr>
          <a:lstStyle/>
          <a:p>
            <a:pPr algn="r"/>
            <a:r>
              <a:rPr lang="en-US" altLang="ja-JP" sz="1200" dirty="0">
                <a:latin typeface="+mj-lt"/>
                <a:ea typeface="Meiryo UI" pitchFamily="50" charset="-128"/>
                <a:cs typeface="Meiryo UI" pitchFamily="50" charset="-128"/>
              </a:rPr>
              <a:t>Formal document to GRPE JAN/2020</a:t>
            </a:r>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34" name="テキスト ボックス 33"/>
          <p:cNvSpPr txBox="1"/>
          <p:nvPr/>
        </p:nvSpPr>
        <p:spPr>
          <a:xfrm>
            <a:off x="7740353" y="4064878"/>
            <a:ext cx="1368151" cy="295466"/>
          </a:xfrm>
          <a:prstGeom prst="rect">
            <a:avLst/>
          </a:prstGeom>
          <a:noFill/>
          <a:ln>
            <a:noFill/>
          </a:ln>
        </p:spPr>
        <p:txBody>
          <a:bodyPr wrap="square" lIns="0" tIns="0" rIns="0" bIns="0" rtlCol="0">
            <a:spAutoFit/>
          </a:bodyPr>
          <a:lstStyle/>
          <a:p>
            <a:pPr>
              <a:lnSpc>
                <a:spcPct val="80000"/>
              </a:lnSpc>
            </a:pPr>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Informal</a:t>
            </a:r>
            <a:r>
              <a:rPr lang="ja-JP" altLang="en-US" sz="1200" dirty="0">
                <a:latin typeface="+mj-lt"/>
                <a:ea typeface="Meiryo UI" pitchFamily="50" charset="-128"/>
                <a:cs typeface="Meiryo UI" pitchFamily="50" charset="-128"/>
              </a:rPr>
              <a:t> </a:t>
            </a:r>
            <a:r>
              <a:rPr lang="en-US" altLang="ja-JP" sz="1200" dirty="0">
                <a:latin typeface="+mj-lt"/>
                <a:ea typeface="Meiryo UI" pitchFamily="50" charset="-128"/>
                <a:cs typeface="Meiryo UI" pitchFamily="50" charset="-128"/>
              </a:rPr>
              <a:t>Document</a:t>
            </a:r>
          </a:p>
          <a:p>
            <a:pPr>
              <a:lnSpc>
                <a:spcPct val="80000"/>
              </a:lnSpc>
            </a:pPr>
            <a:r>
              <a:rPr lang="ja-JP" altLang="en-US" sz="1200" dirty="0">
                <a:latin typeface="+mj-lt"/>
                <a:ea typeface="Meiryo UI" pitchFamily="50" charset="-128"/>
                <a:cs typeface="Meiryo UI" pitchFamily="50" charset="-128"/>
              </a:rPr>
              <a:t>　  </a:t>
            </a:r>
            <a:r>
              <a:rPr lang="en-US" altLang="ja-JP" sz="1200" dirty="0">
                <a:latin typeface="+mj-lt"/>
                <a:ea typeface="Meiryo UI" pitchFamily="50" charset="-128"/>
                <a:cs typeface="Meiryo UI" pitchFamily="50" charset="-128"/>
              </a:rPr>
              <a:t>to GRPE</a:t>
            </a:r>
            <a:endParaRPr kumimoji="1" lang="ja-JP" altLang="en-US" sz="1200" dirty="0">
              <a:latin typeface="+mj-lt"/>
              <a:ea typeface="Meiryo UI" pitchFamily="50" charset="-128"/>
              <a:cs typeface="Meiryo UI" pitchFamily="50" charset="-128"/>
            </a:endParaRPr>
          </a:p>
        </p:txBody>
      </p:sp>
      <p:sp>
        <p:nvSpPr>
          <p:cNvPr id="35" name="テキスト ボックス 34"/>
          <p:cNvSpPr txBox="1"/>
          <p:nvPr/>
        </p:nvSpPr>
        <p:spPr>
          <a:xfrm>
            <a:off x="6733507" y="4684494"/>
            <a:ext cx="2398747" cy="184666"/>
          </a:xfrm>
          <a:prstGeom prst="rect">
            <a:avLst/>
          </a:prstGeom>
          <a:solidFill>
            <a:schemeClr val="bg1"/>
          </a:solidFill>
          <a:ln>
            <a:noFill/>
          </a:ln>
        </p:spPr>
        <p:txBody>
          <a:bodyPr wrap="square" lIns="0" tIns="0" rIns="0" bIns="0" rtlCol="0">
            <a:spAutoFit/>
          </a:bodyPr>
          <a:lstStyle/>
          <a:p>
            <a:pPr algn="r"/>
            <a:r>
              <a:rPr lang="en-US" altLang="ja-JP" sz="1200" dirty="0">
                <a:latin typeface="+mj-lt"/>
                <a:ea typeface="Meiryo UI" pitchFamily="50" charset="-128"/>
                <a:cs typeface="Meiryo UI" pitchFamily="50" charset="-128"/>
              </a:rPr>
              <a:t>Formal document WP29</a:t>
            </a:r>
            <a:r>
              <a:rPr lang="ja-JP" altLang="en-US" sz="1200" dirty="0">
                <a:latin typeface="+mj-lt"/>
                <a:ea typeface="Meiryo UI" pitchFamily="50" charset="-128"/>
                <a:cs typeface="Meiryo UI" pitchFamily="50" charset="-128"/>
              </a:rPr>
              <a:t>　</a:t>
            </a:r>
            <a:r>
              <a:rPr kumimoji="1" lang="en-US" altLang="ja-JP" sz="1200" dirty="0">
                <a:latin typeface="+mj-lt"/>
                <a:ea typeface="Meiryo UI" pitchFamily="50" charset="-128"/>
                <a:cs typeface="Meiryo UI" pitchFamily="50" charset="-128"/>
              </a:rPr>
              <a:t>JUN/2020</a:t>
            </a:r>
            <a:r>
              <a:rPr kumimoji="1" lang="ja-JP" altLang="en-US" sz="1200" dirty="0">
                <a:latin typeface="+mj-lt"/>
                <a:ea typeface="Meiryo UI" pitchFamily="50" charset="-128"/>
                <a:cs typeface="Meiryo UI" pitchFamily="50" charset="-128"/>
              </a:rPr>
              <a:t>→</a:t>
            </a:r>
          </a:p>
        </p:txBody>
      </p:sp>
      <p:sp>
        <p:nvSpPr>
          <p:cNvPr id="36" name="テキスト ボックス 35"/>
          <p:cNvSpPr txBox="1"/>
          <p:nvPr/>
        </p:nvSpPr>
        <p:spPr>
          <a:xfrm>
            <a:off x="1670402"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37" name="テキスト ボックス 36"/>
          <p:cNvSpPr txBox="1"/>
          <p:nvPr/>
        </p:nvSpPr>
        <p:spPr>
          <a:xfrm>
            <a:off x="2235833"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0" name="テキスト ボックス 39"/>
          <p:cNvSpPr txBox="1"/>
          <p:nvPr/>
        </p:nvSpPr>
        <p:spPr>
          <a:xfrm>
            <a:off x="4118674"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4" name="テキスト ボックス 43"/>
          <p:cNvSpPr txBox="1"/>
          <p:nvPr/>
        </p:nvSpPr>
        <p:spPr>
          <a:xfrm>
            <a:off x="6782970"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5" name="テキスト ボックス 44"/>
          <p:cNvSpPr txBox="1"/>
          <p:nvPr/>
        </p:nvSpPr>
        <p:spPr>
          <a:xfrm>
            <a:off x="6361555"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6" name="テキスト ボックス 45"/>
          <p:cNvSpPr txBox="1"/>
          <p:nvPr/>
        </p:nvSpPr>
        <p:spPr>
          <a:xfrm>
            <a:off x="7143010"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7" name="テキスト ボックス 46"/>
          <p:cNvSpPr txBox="1"/>
          <p:nvPr/>
        </p:nvSpPr>
        <p:spPr>
          <a:xfrm>
            <a:off x="7719074" y="3529464"/>
            <a:ext cx="144016" cy="184666"/>
          </a:xfrm>
          <a:prstGeom prst="rect">
            <a:avLst/>
          </a:prstGeom>
          <a:no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48" name="テキスト ボックス 47"/>
          <p:cNvSpPr txBox="1"/>
          <p:nvPr/>
        </p:nvSpPr>
        <p:spPr>
          <a:xfrm>
            <a:off x="8655178"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25" name="テキスト ボックス 24"/>
          <p:cNvSpPr txBox="1"/>
          <p:nvPr/>
        </p:nvSpPr>
        <p:spPr>
          <a:xfrm>
            <a:off x="1035083" y="3457456"/>
            <a:ext cx="635319" cy="295466"/>
          </a:xfrm>
          <a:prstGeom prst="rect">
            <a:avLst/>
          </a:prstGeom>
          <a:solidFill>
            <a:schemeClr val="bg1"/>
          </a:solidFill>
        </p:spPr>
        <p:txBody>
          <a:bodyPr wrap="square" lIns="0" tIns="0" rIns="0" bIns="0" rtlCol="0">
            <a:spAutoFit/>
          </a:bodyPr>
          <a:lstStyle/>
          <a:p>
            <a:pPr algn="ctr">
              <a:lnSpc>
                <a:spcPct val="80000"/>
              </a:lnSpc>
            </a:pPr>
            <a:r>
              <a:rPr kumimoji="1" lang="en-US" altLang="ja-JP" sz="1200" dirty="0"/>
              <a:t>EPPR meeting</a:t>
            </a:r>
            <a:endParaRPr kumimoji="1" lang="ja-JP" altLang="en-US" sz="1200" dirty="0"/>
          </a:p>
        </p:txBody>
      </p:sp>
      <p:cxnSp>
        <p:nvCxnSpPr>
          <p:cNvPr id="49" name="直線矢印コネクタ 48"/>
          <p:cNvCxnSpPr/>
          <p:nvPr/>
        </p:nvCxnSpPr>
        <p:spPr>
          <a:xfrm>
            <a:off x="987351" y="1700808"/>
            <a:ext cx="1763171" cy="0"/>
          </a:xfrm>
          <a:prstGeom prst="straightConnector1">
            <a:avLst/>
          </a:prstGeom>
          <a:ln w="28575">
            <a:solidFill>
              <a:srgbClr val="7030A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2032423" y="1412776"/>
            <a:ext cx="1726211"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Euro5 Study final report</a:t>
            </a:r>
            <a:endParaRPr kumimoji="1" lang="ja-JP" altLang="en-US" sz="1200" dirty="0">
              <a:latin typeface="+mj-lt"/>
              <a:ea typeface="Meiryo UI" pitchFamily="50" charset="-128"/>
              <a:cs typeface="Meiryo UI" pitchFamily="50" charset="-128"/>
            </a:endParaRPr>
          </a:p>
        </p:txBody>
      </p:sp>
      <p:sp>
        <p:nvSpPr>
          <p:cNvPr id="51" name="テキスト ボックス 50"/>
          <p:cNvSpPr txBox="1"/>
          <p:nvPr/>
        </p:nvSpPr>
        <p:spPr>
          <a:xfrm>
            <a:off x="1187624" y="1484784"/>
            <a:ext cx="748441" cy="184666"/>
          </a:xfrm>
          <a:prstGeom prst="rect">
            <a:avLst/>
          </a:prstGeom>
          <a:solidFill>
            <a:schemeClr val="bg1"/>
          </a:solidFill>
          <a:ln>
            <a:noFill/>
          </a:ln>
        </p:spPr>
        <p:txBody>
          <a:bodyPr wrap="square" lIns="0" tIns="0" rIns="0" bIns="0" rtlCol="0">
            <a:spAutoFit/>
          </a:bodyPr>
          <a:lstStyle/>
          <a:p>
            <a:r>
              <a:rPr lang="en-US" altLang="ja-JP" sz="1200" dirty="0">
                <a:solidFill>
                  <a:srgbClr val="7030A0"/>
                </a:solidFill>
                <a:latin typeface="+mj-lt"/>
                <a:ea typeface="Meiryo UI" pitchFamily="50" charset="-128"/>
                <a:cs typeface="Meiryo UI" pitchFamily="50" charset="-128"/>
              </a:rPr>
              <a:t>Co-decision</a:t>
            </a:r>
            <a:endParaRPr kumimoji="1" lang="ja-JP" altLang="en-US" sz="1200" dirty="0">
              <a:solidFill>
                <a:srgbClr val="7030A0"/>
              </a:solidFill>
              <a:latin typeface="+mj-lt"/>
              <a:ea typeface="Meiryo UI" pitchFamily="50" charset="-128"/>
              <a:cs typeface="Meiryo UI" pitchFamily="50" charset="-128"/>
            </a:endParaRPr>
          </a:p>
        </p:txBody>
      </p:sp>
      <p:sp>
        <p:nvSpPr>
          <p:cNvPr id="54" name="テキスト ボックス 53"/>
          <p:cNvSpPr txBox="1"/>
          <p:nvPr/>
        </p:nvSpPr>
        <p:spPr>
          <a:xfrm>
            <a:off x="2104464" y="1783449"/>
            <a:ext cx="862081" cy="184666"/>
          </a:xfrm>
          <a:prstGeom prst="rect">
            <a:avLst/>
          </a:prstGeom>
          <a:solidFill>
            <a:schemeClr val="bg1"/>
          </a:solidFill>
          <a:ln>
            <a:noFill/>
          </a:ln>
        </p:spPr>
        <p:txBody>
          <a:bodyPr wrap="square" lIns="0" tIns="0" rIns="0" bIns="0" rtlCol="0">
            <a:spAutoFit/>
          </a:bodyPr>
          <a:lstStyle/>
          <a:p>
            <a:pPr algn="ctr"/>
            <a:r>
              <a:rPr lang="en-US" altLang="ja-JP" sz="1200" dirty="0">
                <a:solidFill>
                  <a:srgbClr val="7030A0"/>
                </a:solidFill>
                <a:latin typeface="+mj-lt"/>
                <a:ea typeface="Meiryo UI" pitchFamily="50" charset="-128"/>
                <a:cs typeface="Meiryo UI" pitchFamily="50" charset="-128"/>
              </a:rPr>
              <a:t>RVCR/REPPR</a:t>
            </a:r>
            <a:endParaRPr kumimoji="1" lang="ja-JP" altLang="en-US" sz="1200" dirty="0">
              <a:solidFill>
                <a:srgbClr val="7030A0"/>
              </a:solidFill>
              <a:latin typeface="+mj-lt"/>
              <a:ea typeface="Meiryo UI" pitchFamily="50" charset="-128"/>
              <a:cs typeface="Meiryo UI" pitchFamily="50" charset="-128"/>
            </a:endParaRPr>
          </a:p>
        </p:txBody>
      </p:sp>
      <p:sp>
        <p:nvSpPr>
          <p:cNvPr id="56" name="テキスト ボックス 55"/>
          <p:cNvSpPr txBox="1"/>
          <p:nvPr/>
        </p:nvSpPr>
        <p:spPr>
          <a:xfrm>
            <a:off x="2763136" y="1598783"/>
            <a:ext cx="863105"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Submission</a:t>
            </a:r>
            <a:endParaRPr kumimoji="1" lang="ja-JP" altLang="en-US" sz="1200" dirty="0">
              <a:latin typeface="+mj-lt"/>
              <a:ea typeface="Meiryo UI" pitchFamily="50" charset="-128"/>
              <a:cs typeface="Meiryo UI" pitchFamily="50" charset="-128"/>
            </a:endParaRPr>
          </a:p>
        </p:txBody>
      </p:sp>
      <p:sp>
        <p:nvSpPr>
          <p:cNvPr id="57" name="テキスト ボックス 56"/>
          <p:cNvSpPr txBox="1"/>
          <p:nvPr/>
        </p:nvSpPr>
        <p:spPr>
          <a:xfrm>
            <a:off x="4355964" y="1875782"/>
            <a:ext cx="863105"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Submission</a:t>
            </a:r>
            <a:endParaRPr kumimoji="1" lang="ja-JP" altLang="en-US" sz="1200" dirty="0">
              <a:latin typeface="+mj-lt"/>
              <a:ea typeface="Meiryo UI" pitchFamily="50" charset="-128"/>
              <a:cs typeface="Meiryo UI" pitchFamily="50" charset="-128"/>
            </a:endParaRPr>
          </a:p>
        </p:txBody>
      </p:sp>
      <p:cxnSp>
        <p:nvCxnSpPr>
          <p:cNvPr id="58" name="直線矢印コネクタ 57"/>
          <p:cNvCxnSpPr/>
          <p:nvPr/>
        </p:nvCxnSpPr>
        <p:spPr>
          <a:xfrm>
            <a:off x="2190221" y="2616587"/>
            <a:ext cx="4016685" cy="0"/>
          </a:xfrm>
          <a:prstGeom prst="straightConnector1">
            <a:avLst/>
          </a:prstGeom>
          <a:ln w="28575">
            <a:solidFill>
              <a:srgbClr val="7030A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260169" y="1803079"/>
            <a:ext cx="1584176" cy="257369"/>
          </a:xfrm>
          <a:prstGeom prst="rect">
            <a:avLst/>
          </a:prstGeom>
          <a:solidFill>
            <a:schemeClr val="bg1"/>
          </a:solidFill>
          <a:ln w="28575">
            <a:solidFill>
              <a:srgbClr val="FF0000"/>
            </a:solidFill>
          </a:ln>
        </p:spPr>
        <p:txBody>
          <a:bodyPr wrap="square" lIns="36000" tIns="36000" rIns="36000" bIns="36000" rtlCol="0">
            <a:spAutoFit/>
          </a:bodyPr>
          <a:lstStyle/>
          <a:p>
            <a:pPr algn="ctr"/>
            <a:r>
              <a:rPr kumimoji="1" lang="en-US" altLang="ja-JP" sz="1200" dirty="0"/>
              <a:t>Enforcement: Jan/2020</a:t>
            </a:r>
            <a:endParaRPr kumimoji="1" lang="ja-JP" altLang="en-US" sz="1200" dirty="0"/>
          </a:p>
        </p:txBody>
      </p:sp>
      <p:cxnSp>
        <p:nvCxnSpPr>
          <p:cNvPr id="72" name="直線矢印コネクタ 71"/>
          <p:cNvCxnSpPr/>
          <p:nvPr/>
        </p:nvCxnSpPr>
        <p:spPr>
          <a:xfrm>
            <a:off x="4589478" y="4000304"/>
            <a:ext cx="1318775" cy="0"/>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5603589" y="4291355"/>
            <a:ext cx="1992747" cy="246221"/>
          </a:xfrm>
          <a:prstGeom prst="rect">
            <a:avLst/>
          </a:prstGeom>
          <a:solidFill>
            <a:schemeClr val="bg1"/>
          </a:solidFill>
          <a:ln>
            <a:noFill/>
          </a:ln>
        </p:spPr>
        <p:txBody>
          <a:bodyPr wrap="square" lIns="0" tIns="0" rIns="0" bIns="0" rtlCol="0">
            <a:spAutoFit/>
          </a:bodyPr>
          <a:lstStyle/>
          <a:p>
            <a:pPr algn="ctr"/>
            <a:r>
              <a:rPr lang="en-US" altLang="ja-JP" sz="1600" dirty="0">
                <a:solidFill>
                  <a:srgbClr val="FF0000"/>
                </a:solidFill>
                <a:latin typeface="+mj-lt"/>
                <a:ea typeface="Meiryo UI" pitchFamily="50" charset="-128"/>
                <a:cs typeface="Meiryo UI" pitchFamily="50" charset="-128"/>
              </a:rPr>
              <a:t>Discussion within EPPR</a:t>
            </a:r>
          </a:p>
        </p:txBody>
      </p:sp>
      <p:cxnSp>
        <p:nvCxnSpPr>
          <p:cNvPr id="139" name="直線矢印コネクタ 138"/>
          <p:cNvCxnSpPr/>
          <p:nvPr/>
        </p:nvCxnSpPr>
        <p:spPr>
          <a:xfrm>
            <a:off x="4572000" y="3356992"/>
            <a:ext cx="0" cy="636419"/>
          </a:xfrm>
          <a:prstGeom prst="straightConnector1">
            <a:avLst/>
          </a:prstGeom>
          <a:ln w="19050">
            <a:solidFill>
              <a:srgbClr val="00B05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5454927"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cxnSp>
        <p:nvCxnSpPr>
          <p:cNvPr id="76" name="直線矢印コネクタ 75"/>
          <p:cNvCxnSpPr/>
          <p:nvPr/>
        </p:nvCxnSpPr>
        <p:spPr>
          <a:xfrm>
            <a:off x="7850787" y="3993411"/>
            <a:ext cx="1257717" cy="0"/>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a:off x="3830654" y="1988840"/>
            <a:ext cx="0" cy="1254153"/>
          </a:xfrm>
          <a:prstGeom prst="straightConnector1">
            <a:avLst/>
          </a:prstGeom>
          <a:ln w="19050">
            <a:solidFill>
              <a:srgbClr val="7030A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flipV="1">
            <a:off x="5908253" y="2616588"/>
            <a:ext cx="0" cy="1376823"/>
          </a:xfrm>
          <a:prstGeom prst="straightConnector1">
            <a:avLst/>
          </a:prstGeom>
          <a:ln w="19050">
            <a:solidFill>
              <a:srgbClr val="FF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4889496" y="3529464"/>
            <a:ext cx="144016" cy="184666"/>
          </a:xfrm>
          <a:prstGeom prst="rect">
            <a:avLst/>
          </a:prstGeom>
          <a:no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96" name="テキスト ボックス 95"/>
          <p:cNvSpPr txBox="1"/>
          <p:nvPr/>
        </p:nvSpPr>
        <p:spPr>
          <a:xfrm>
            <a:off x="4791332" y="4036422"/>
            <a:ext cx="860788" cy="184666"/>
          </a:xfrm>
          <a:prstGeom prst="rect">
            <a:avLst/>
          </a:prstGeom>
          <a:solidFill>
            <a:schemeClr val="bg1"/>
          </a:solidFill>
          <a:ln>
            <a:noFill/>
          </a:ln>
        </p:spPr>
        <p:txBody>
          <a:bodyPr wrap="square" lIns="0" tIns="0" rIns="0" bIns="0" rtlCol="0">
            <a:spAutoFit/>
          </a:bodyPr>
          <a:lstStyle/>
          <a:p>
            <a:pPr algn="ctr"/>
            <a:r>
              <a:rPr kumimoji="1" lang="en-US" altLang="ja-JP" sz="1200" dirty="0">
                <a:solidFill>
                  <a:srgbClr val="FF0000"/>
                </a:solidFill>
                <a:latin typeface="+mj-lt"/>
                <a:ea typeface="Meiryo UI" pitchFamily="50" charset="-128"/>
                <a:cs typeface="Meiryo UI" pitchFamily="50" charset="-128"/>
              </a:rPr>
              <a:t>Priority items</a:t>
            </a:r>
            <a:endParaRPr kumimoji="1" lang="ja-JP" altLang="en-US" sz="1200" dirty="0">
              <a:solidFill>
                <a:srgbClr val="FF0000"/>
              </a:solidFill>
              <a:latin typeface="+mj-lt"/>
              <a:ea typeface="Meiryo UI" pitchFamily="50" charset="-128"/>
              <a:cs typeface="Meiryo UI" pitchFamily="50" charset="-128"/>
            </a:endParaRPr>
          </a:p>
        </p:txBody>
      </p:sp>
      <p:sp>
        <p:nvSpPr>
          <p:cNvPr id="98" name="テキスト ボックス 97"/>
          <p:cNvSpPr txBox="1"/>
          <p:nvPr/>
        </p:nvSpPr>
        <p:spPr>
          <a:xfrm>
            <a:off x="6079409" y="4064878"/>
            <a:ext cx="1428963" cy="184666"/>
          </a:xfrm>
          <a:prstGeom prst="rect">
            <a:avLst/>
          </a:prstGeom>
          <a:solidFill>
            <a:schemeClr val="bg1"/>
          </a:solidFill>
          <a:ln>
            <a:noFill/>
          </a:ln>
        </p:spPr>
        <p:txBody>
          <a:bodyPr wrap="square" lIns="0" tIns="0" rIns="0" bIns="0" rtlCol="0">
            <a:spAutoFit/>
          </a:bodyPr>
          <a:lstStyle/>
          <a:p>
            <a:pPr algn="ctr"/>
            <a:r>
              <a:rPr lang="en-US" altLang="ja-JP" sz="1200" dirty="0">
                <a:solidFill>
                  <a:srgbClr val="FF0000"/>
                </a:solidFill>
                <a:latin typeface="+mj-lt"/>
                <a:ea typeface="Meiryo UI" pitchFamily="50" charset="-128"/>
                <a:cs typeface="Meiryo UI" pitchFamily="50" charset="-128"/>
              </a:rPr>
              <a:t>Remaining</a:t>
            </a:r>
            <a:r>
              <a:rPr kumimoji="1" lang="en-US" altLang="ja-JP" sz="1200" dirty="0">
                <a:solidFill>
                  <a:srgbClr val="FF0000"/>
                </a:solidFill>
                <a:latin typeface="+mj-lt"/>
                <a:ea typeface="Meiryo UI" pitchFamily="50" charset="-128"/>
                <a:cs typeface="Meiryo UI" pitchFamily="50" charset="-128"/>
              </a:rPr>
              <a:t> items</a:t>
            </a:r>
            <a:endParaRPr kumimoji="1" lang="ja-JP" altLang="en-US" sz="1200" dirty="0">
              <a:solidFill>
                <a:srgbClr val="FF0000"/>
              </a:solidFill>
              <a:latin typeface="+mj-lt"/>
              <a:ea typeface="Meiryo UI" pitchFamily="50" charset="-128"/>
              <a:cs typeface="Meiryo UI" pitchFamily="50" charset="-128"/>
            </a:endParaRPr>
          </a:p>
        </p:txBody>
      </p:sp>
      <p:sp>
        <p:nvSpPr>
          <p:cNvPr id="115" name="テキスト ボックス 114"/>
          <p:cNvSpPr txBox="1"/>
          <p:nvPr/>
        </p:nvSpPr>
        <p:spPr>
          <a:xfrm>
            <a:off x="2731596" y="3695263"/>
            <a:ext cx="1592611" cy="147733"/>
          </a:xfrm>
          <a:prstGeom prst="rect">
            <a:avLst/>
          </a:prstGeom>
          <a:noFill/>
          <a:ln>
            <a:noFill/>
          </a:ln>
        </p:spPr>
        <p:txBody>
          <a:bodyPr wrap="square" lIns="0" tIns="0" rIns="0" bIns="0" rtlCol="0">
            <a:spAutoFit/>
          </a:bodyPr>
          <a:lstStyle/>
          <a:p>
            <a:pPr>
              <a:lnSpc>
                <a:spcPct val="80000"/>
              </a:lnSpc>
            </a:pPr>
            <a:r>
              <a:rPr lang="en-US" altLang="ja-JP" sz="1200" dirty="0">
                <a:ea typeface="Meiryo UI" pitchFamily="50" charset="-128"/>
                <a:cs typeface="Meiryo UI" pitchFamily="50" charset="-128"/>
              </a:rPr>
              <a:t>Priority item fix(if any)</a:t>
            </a:r>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52" name="テキスト ボックス 51"/>
          <p:cNvSpPr txBox="1"/>
          <p:nvPr/>
        </p:nvSpPr>
        <p:spPr>
          <a:xfrm>
            <a:off x="4367851" y="3184201"/>
            <a:ext cx="904193"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Draft by EC</a:t>
            </a:r>
            <a:endParaRPr kumimoji="1" lang="ja-JP" altLang="en-US" sz="1200" dirty="0">
              <a:latin typeface="+mj-lt"/>
              <a:ea typeface="Meiryo UI" pitchFamily="50" charset="-128"/>
              <a:cs typeface="Meiryo UI" pitchFamily="50" charset="-128"/>
            </a:endParaRPr>
          </a:p>
        </p:txBody>
      </p:sp>
      <p:sp>
        <p:nvSpPr>
          <p:cNvPr id="41" name="テキスト ボックス 40"/>
          <p:cNvSpPr txBox="1"/>
          <p:nvPr/>
        </p:nvSpPr>
        <p:spPr>
          <a:xfrm>
            <a:off x="4499980"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cxnSp>
        <p:nvCxnSpPr>
          <p:cNvPr id="61" name="直線矢印コネクタ 60"/>
          <p:cNvCxnSpPr/>
          <p:nvPr/>
        </p:nvCxnSpPr>
        <p:spPr>
          <a:xfrm>
            <a:off x="3830654" y="3274351"/>
            <a:ext cx="544016" cy="0"/>
          </a:xfrm>
          <a:prstGeom prst="straightConnector1">
            <a:avLst/>
          </a:prstGeom>
          <a:ln w="28575">
            <a:solidFill>
              <a:srgbClr val="00B05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p:cNvSpPr txBox="1"/>
          <p:nvPr/>
        </p:nvSpPr>
        <p:spPr>
          <a:xfrm>
            <a:off x="3183561" y="1783449"/>
            <a:ext cx="863105"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fix</a:t>
            </a:r>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cxnSp>
        <p:nvCxnSpPr>
          <p:cNvPr id="53" name="直線矢印コネクタ 52"/>
          <p:cNvCxnSpPr/>
          <p:nvPr/>
        </p:nvCxnSpPr>
        <p:spPr>
          <a:xfrm flipV="1">
            <a:off x="1008617" y="1988840"/>
            <a:ext cx="2843303" cy="1"/>
          </a:xfrm>
          <a:prstGeom prst="straightConnector1">
            <a:avLst/>
          </a:prstGeom>
          <a:ln w="28575">
            <a:solidFill>
              <a:srgbClr val="7030A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2606506"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sp>
        <p:nvSpPr>
          <p:cNvPr id="39" name="テキスト ボックス 38"/>
          <p:cNvSpPr txBox="1"/>
          <p:nvPr/>
        </p:nvSpPr>
        <p:spPr>
          <a:xfrm>
            <a:off x="3182570" y="3529464"/>
            <a:ext cx="144016"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endParaRPr kumimoji="1" lang="ja-JP" altLang="en-US" sz="1200" dirty="0">
              <a:latin typeface="+mj-lt"/>
              <a:ea typeface="Meiryo UI" pitchFamily="50" charset="-128"/>
              <a:cs typeface="Meiryo UI" pitchFamily="50" charset="-128"/>
            </a:endParaRPr>
          </a:p>
        </p:txBody>
      </p:sp>
      <p:cxnSp>
        <p:nvCxnSpPr>
          <p:cNvPr id="106" name="直線矢印コネクタ 105"/>
          <p:cNvCxnSpPr/>
          <p:nvPr/>
        </p:nvCxnSpPr>
        <p:spPr>
          <a:xfrm>
            <a:off x="1634397" y="4762311"/>
            <a:ext cx="2952329"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3059832" y="4546867"/>
            <a:ext cx="360028" cy="184666"/>
          </a:xfrm>
          <a:prstGeom prst="rect">
            <a:avLst/>
          </a:prstGeom>
          <a:solidFill>
            <a:schemeClr val="bg1"/>
          </a:solidFill>
          <a:ln>
            <a:noFill/>
          </a:ln>
        </p:spPr>
        <p:txBody>
          <a:bodyPr wrap="square" lIns="0" tIns="0" rIns="0" bIns="0" rtlCol="0">
            <a:spAutoFit/>
          </a:bodyPr>
          <a:lstStyle/>
          <a:p>
            <a:r>
              <a:rPr lang="en-US" altLang="ja-JP" sz="1200" dirty="0">
                <a:latin typeface="+mj-lt"/>
                <a:ea typeface="Meiryo UI" pitchFamily="50" charset="-128"/>
                <a:cs typeface="Meiryo UI" pitchFamily="50" charset="-128"/>
              </a:rPr>
              <a:t>GTR2</a:t>
            </a:r>
            <a:endParaRPr kumimoji="1" lang="ja-JP" altLang="en-US" sz="1200" dirty="0">
              <a:latin typeface="+mj-lt"/>
              <a:ea typeface="Meiryo UI" pitchFamily="50" charset="-128"/>
              <a:cs typeface="Meiryo UI" pitchFamily="50" charset="-128"/>
            </a:endParaRPr>
          </a:p>
        </p:txBody>
      </p:sp>
      <p:cxnSp>
        <p:nvCxnSpPr>
          <p:cNvPr id="109" name="直線矢印コネクタ 108"/>
          <p:cNvCxnSpPr/>
          <p:nvPr/>
        </p:nvCxnSpPr>
        <p:spPr>
          <a:xfrm flipV="1">
            <a:off x="3859461" y="2005153"/>
            <a:ext cx="515209" cy="1"/>
          </a:xfrm>
          <a:prstGeom prst="straightConnector1">
            <a:avLst/>
          </a:prstGeom>
          <a:ln w="28575">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1" name="テキスト ボックス 110"/>
          <p:cNvSpPr txBox="1"/>
          <p:nvPr/>
        </p:nvSpPr>
        <p:spPr>
          <a:xfrm>
            <a:off x="6195031" y="2524254"/>
            <a:ext cx="1329297"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Public notification</a:t>
            </a:r>
            <a:endParaRPr kumimoji="1" lang="ja-JP" altLang="en-US" sz="1200" dirty="0">
              <a:latin typeface="+mj-lt"/>
              <a:ea typeface="Meiryo UI" pitchFamily="50" charset="-128"/>
              <a:cs typeface="Meiryo UI" pitchFamily="50" charset="-128"/>
            </a:endParaRPr>
          </a:p>
        </p:txBody>
      </p:sp>
      <p:sp>
        <p:nvSpPr>
          <p:cNvPr id="112" name="テキスト ボックス 111"/>
          <p:cNvSpPr txBox="1"/>
          <p:nvPr/>
        </p:nvSpPr>
        <p:spPr>
          <a:xfrm>
            <a:off x="7308304" y="2204864"/>
            <a:ext cx="1584176" cy="257369"/>
          </a:xfrm>
          <a:prstGeom prst="rect">
            <a:avLst/>
          </a:prstGeom>
          <a:solidFill>
            <a:schemeClr val="bg1"/>
          </a:solidFill>
          <a:ln w="28575">
            <a:solidFill>
              <a:srgbClr val="FF0000"/>
            </a:solidFill>
          </a:ln>
        </p:spPr>
        <p:txBody>
          <a:bodyPr wrap="square" lIns="36000" tIns="36000" rIns="36000" bIns="36000" rtlCol="0">
            <a:spAutoFit/>
          </a:bodyPr>
          <a:lstStyle/>
          <a:p>
            <a:pPr algn="ctr"/>
            <a:r>
              <a:rPr kumimoji="1" lang="en-US" altLang="ja-JP" sz="1200" dirty="0"/>
              <a:t>Enforcement: Oct/2020</a:t>
            </a:r>
            <a:endParaRPr kumimoji="1" lang="ja-JP" altLang="en-US" sz="1200" dirty="0"/>
          </a:p>
        </p:txBody>
      </p:sp>
      <p:sp>
        <p:nvSpPr>
          <p:cNvPr id="113" name="テキスト ボックス 112"/>
          <p:cNvSpPr txBox="1"/>
          <p:nvPr/>
        </p:nvSpPr>
        <p:spPr>
          <a:xfrm>
            <a:off x="3203847" y="2348880"/>
            <a:ext cx="2056321"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technical committee report</a:t>
            </a:r>
            <a:endParaRPr kumimoji="1" lang="ja-JP" altLang="en-US" sz="1000" dirty="0">
              <a:latin typeface="+mj-lt"/>
              <a:ea typeface="Meiryo UI" pitchFamily="50" charset="-128"/>
              <a:cs typeface="Meiryo UI" pitchFamily="50" charset="-128"/>
            </a:endParaRPr>
          </a:p>
        </p:txBody>
      </p:sp>
      <p:sp>
        <p:nvSpPr>
          <p:cNvPr id="116" name="テキスト ボックス 115"/>
          <p:cNvSpPr txBox="1"/>
          <p:nvPr/>
        </p:nvSpPr>
        <p:spPr>
          <a:xfrm>
            <a:off x="5076056" y="2236222"/>
            <a:ext cx="2066954" cy="184666"/>
          </a:xfrm>
          <a:prstGeom prst="rect">
            <a:avLst/>
          </a:prstGeom>
          <a:solidFill>
            <a:schemeClr val="bg1"/>
          </a:solidFill>
          <a:ln>
            <a:noFill/>
          </a:ln>
        </p:spPr>
        <p:txBody>
          <a:bodyPr wrap="square" lIns="0" tIns="0" rIns="0" bIns="0" rtlCol="0">
            <a:spAutoFit/>
          </a:bodyPr>
          <a:lstStyle/>
          <a:p>
            <a:r>
              <a:rPr lang="ja-JP" altLang="en-US" sz="1200" dirty="0">
                <a:latin typeface="+mj-lt"/>
                <a:ea typeface="Meiryo UI" pitchFamily="50" charset="-128"/>
                <a:cs typeface="Meiryo UI" pitchFamily="50" charset="-128"/>
              </a:rPr>
              <a:t>☆</a:t>
            </a:r>
            <a:r>
              <a:rPr lang="en-US" altLang="ja-JP" sz="1200" dirty="0">
                <a:latin typeface="+mj-lt"/>
                <a:ea typeface="Meiryo UI" pitchFamily="50" charset="-128"/>
                <a:cs typeface="Meiryo UI" pitchFamily="50" charset="-128"/>
              </a:rPr>
              <a:t>proposal of public notification</a:t>
            </a:r>
            <a:endParaRPr kumimoji="1" lang="ja-JP" altLang="en-US" sz="1200" dirty="0">
              <a:latin typeface="+mj-lt"/>
              <a:ea typeface="Meiryo UI" pitchFamily="50" charset="-128"/>
              <a:cs typeface="Meiryo UI" pitchFamily="50" charset="-128"/>
            </a:endParaRPr>
          </a:p>
        </p:txBody>
      </p:sp>
      <p:sp>
        <p:nvSpPr>
          <p:cNvPr id="117" name="テキスト ボックス 116"/>
          <p:cNvSpPr txBox="1"/>
          <p:nvPr/>
        </p:nvSpPr>
        <p:spPr>
          <a:xfrm>
            <a:off x="323528" y="116632"/>
            <a:ext cx="6603458" cy="461665"/>
          </a:xfrm>
          <a:prstGeom prst="rect">
            <a:avLst/>
          </a:prstGeom>
          <a:noFill/>
        </p:spPr>
        <p:txBody>
          <a:bodyPr wrap="square" rtlCol="0">
            <a:spAutoFit/>
          </a:bodyPr>
          <a:lstStyle/>
          <a:p>
            <a:r>
              <a:rPr lang="en-US" altLang="ja-JP" sz="2400" u="sng" dirty="0">
                <a:latin typeface="+mj-lt"/>
                <a:ea typeface="Meiryo UI" pitchFamily="50" charset="-128"/>
                <a:cs typeface="Meiryo UI" pitchFamily="50" charset="-128"/>
              </a:rPr>
              <a:t>Proposal for OBD2 discussion</a:t>
            </a:r>
          </a:p>
        </p:txBody>
      </p:sp>
      <p:sp>
        <p:nvSpPr>
          <p:cNvPr id="119" name="テキスト ボックス 118"/>
          <p:cNvSpPr txBox="1"/>
          <p:nvPr/>
        </p:nvSpPr>
        <p:spPr>
          <a:xfrm>
            <a:off x="144678" y="5157192"/>
            <a:ext cx="8884096" cy="1323439"/>
          </a:xfrm>
          <a:prstGeom prst="rect">
            <a:avLst/>
          </a:prstGeom>
          <a:solidFill>
            <a:schemeClr val="tx2"/>
          </a:solidFill>
        </p:spPr>
        <p:txBody>
          <a:bodyPr wrap="square" rtlCol="0">
            <a:spAutoFit/>
          </a:bodyPr>
          <a:lstStyle/>
          <a:p>
            <a:r>
              <a:rPr lang="en-US" altLang="ja-JP" sz="1600" dirty="0">
                <a:solidFill>
                  <a:schemeClr val="bg1"/>
                </a:solidFill>
                <a:latin typeface="Meiryo UI" pitchFamily="50" charset="-128"/>
                <a:ea typeface="Meiryo UI" pitchFamily="50" charset="-128"/>
                <a:cs typeface="Meiryo UI" pitchFamily="50" charset="-128"/>
              </a:rPr>
              <a:t>Japan intends to apply new domestic regulation in Oct/2020, and the regulation needs to be notified to the public around Oct/2018. </a:t>
            </a:r>
          </a:p>
          <a:p>
            <a:r>
              <a:rPr lang="en-US" altLang="ja-JP" sz="1600" dirty="0">
                <a:solidFill>
                  <a:schemeClr val="bg1"/>
                </a:solidFill>
                <a:latin typeface="Meiryo UI" pitchFamily="50" charset="-128"/>
                <a:ea typeface="Meiryo UI" pitchFamily="50" charset="-128"/>
                <a:cs typeface="Meiryo UI" pitchFamily="50" charset="-128"/>
              </a:rPr>
              <a:t>In order to secure harmonization with GTR, the most significant part of OBD2 GTR at least needs to be discussed and agreed by EPPR before public notification.</a:t>
            </a:r>
          </a:p>
          <a:p>
            <a:r>
              <a:rPr lang="en-US" altLang="ja-JP" sz="1600" dirty="0">
                <a:solidFill>
                  <a:schemeClr val="bg1"/>
                </a:solidFill>
                <a:latin typeface="Meiryo UI" pitchFamily="50" charset="-128"/>
                <a:ea typeface="Meiryo UI" pitchFamily="50" charset="-128"/>
                <a:cs typeface="Meiryo UI" pitchFamily="50" charset="-128"/>
              </a:rPr>
              <a:t>Japan proposes to start discussion of OBD2 in Jan/2018 regardless of GTR2 progress. </a:t>
            </a:r>
          </a:p>
        </p:txBody>
      </p:sp>
      <p:cxnSp>
        <p:nvCxnSpPr>
          <p:cNvPr id="59" name="直線矢印コネクタ 58"/>
          <p:cNvCxnSpPr/>
          <p:nvPr/>
        </p:nvCxnSpPr>
        <p:spPr>
          <a:xfrm>
            <a:off x="4499980" y="4773269"/>
            <a:ext cx="1220840" cy="0"/>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flipH="1">
            <a:off x="5076056" y="4484612"/>
            <a:ext cx="72008" cy="276999"/>
          </a:xfrm>
          <a:prstGeom prst="rect">
            <a:avLst/>
          </a:prstGeom>
          <a:solidFill>
            <a:schemeClr val="bg1"/>
          </a:solidFill>
          <a:ln>
            <a:noFill/>
          </a:ln>
        </p:spPr>
        <p:txBody>
          <a:bodyPr wrap="square" lIns="0" tIns="0" rIns="0" bIns="0" rtlCol="0">
            <a:spAutoFit/>
          </a:bodyPr>
          <a:lstStyle/>
          <a:p>
            <a:r>
              <a:rPr lang="en-US" altLang="ja-JP" dirty="0">
                <a:latin typeface="+mj-lt"/>
                <a:ea typeface="Meiryo UI" pitchFamily="50" charset="-128"/>
                <a:cs typeface="Meiryo UI" pitchFamily="50" charset="-128"/>
              </a:rPr>
              <a:t>?</a:t>
            </a:r>
            <a:endParaRPr kumimoji="1" lang="ja-JP" altLang="en-US" dirty="0">
              <a:latin typeface="+mj-lt"/>
              <a:ea typeface="Meiryo UI" pitchFamily="50" charset="-128"/>
              <a:cs typeface="Meiryo UI" pitchFamily="50" charset="-128"/>
            </a:endParaRPr>
          </a:p>
        </p:txBody>
      </p:sp>
      <p:sp>
        <p:nvSpPr>
          <p:cNvPr id="149" name="テキスト ボックス 148"/>
          <p:cNvSpPr txBox="1"/>
          <p:nvPr/>
        </p:nvSpPr>
        <p:spPr>
          <a:xfrm>
            <a:off x="3873186" y="3034577"/>
            <a:ext cx="567679" cy="184666"/>
          </a:xfrm>
          <a:prstGeom prst="rect">
            <a:avLst/>
          </a:prstGeom>
          <a:solidFill>
            <a:schemeClr val="bg1"/>
          </a:solidFill>
          <a:ln>
            <a:noFill/>
          </a:ln>
        </p:spPr>
        <p:txBody>
          <a:bodyPr wrap="square" lIns="0" tIns="0" rIns="0" bIns="0" rtlCol="0">
            <a:spAutoFit/>
          </a:bodyPr>
          <a:lstStyle/>
          <a:p>
            <a:pPr algn="ctr"/>
            <a:r>
              <a:rPr lang="en-US" altLang="ja-JP" sz="1200" dirty="0">
                <a:solidFill>
                  <a:srgbClr val="00B050"/>
                </a:solidFill>
                <a:latin typeface="+mj-lt"/>
                <a:ea typeface="Meiryo UI" pitchFamily="50" charset="-128"/>
                <a:cs typeface="Meiryo UI" pitchFamily="50" charset="-128"/>
              </a:rPr>
              <a:t>Drafting</a:t>
            </a:r>
            <a:endParaRPr kumimoji="1" lang="ja-JP" altLang="en-US" sz="1200" dirty="0">
              <a:solidFill>
                <a:srgbClr val="00B050"/>
              </a:solidFill>
              <a:latin typeface="+mj-lt"/>
              <a:ea typeface="Meiryo UI" pitchFamily="50" charset="-128"/>
              <a:cs typeface="Meiryo UI" pitchFamily="50" charset="-128"/>
            </a:endParaRPr>
          </a:p>
        </p:txBody>
      </p:sp>
    </p:spTree>
    <p:extLst>
      <p:ext uri="{BB962C8B-B14F-4D97-AF65-F5344CB8AC3E}">
        <p14:creationId xmlns:p14="http://schemas.microsoft.com/office/powerpoint/2010/main" val="243915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5536" y="476672"/>
            <a:ext cx="7848872" cy="4680520"/>
          </a:xfrm>
        </p:spPr>
        <p:txBody>
          <a:bodyPr>
            <a:noAutofit/>
          </a:bodyPr>
          <a:lstStyle/>
          <a:p>
            <a:pPr algn="l"/>
            <a:r>
              <a:rPr lang="en-US" altLang="ja-JP" sz="2400" dirty="0">
                <a:ea typeface="Meiryo UI" pitchFamily="50" charset="-128"/>
                <a:cs typeface="Meiryo UI" pitchFamily="50" charset="-128"/>
              </a:rPr>
              <a:t>Japan proposes following options to be considered by EPPR to propel OBD2 GTR in parallel with GTR2.</a:t>
            </a:r>
            <a:br>
              <a:rPr lang="en-US" altLang="ja-JP" sz="2400" dirty="0">
                <a:ea typeface="Meiryo UI" pitchFamily="50" charset="-128"/>
                <a:cs typeface="Meiryo UI" pitchFamily="50" charset="-128"/>
              </a:rPr>
            </a:br>
            <a:br>
              <a:rPr lang="en-US" altLang="ja-JP" sz="2400" dirty="0">
                <a:ea typeface="Meiryo UI" pitchFamily="50" charset="-128"/>
                <a:cs typeface="Meiryo UI" pitchFamily="50" charset="-128"/>
              </a:rPr>
            </a:br>
            <a:r>
              <a:rPr lang="en-US" altLang="ja-JP" sz="2400" dirty="0">
                <a:ea typeface="Meiryo UI" pitchFamily="50" charset="-128"/>
                <a:cs typeface="Meiryo UI" pitchFamily="50" charset="-128"/>
              </a:rPr>
              <a:t>1. Extend EPPR meeting schedule </a:t>
            </a:r>
            <a:r>
              <a:rPr lang="en-US" altLang="ja-JP" sz="2400" dirty="0">
                <a:solidFill>
                  <a:schemeClr val="accent1"/>
                </a:solidFill>
                <a:ea typeface="Meiryo UI" pitchFamily="50" charset="-128"/>
                <a:cs typeface="Meiryo UI" pitchFamily="50" charset="-128"/>
              </a:rPr>
              <a:t>at each session </a:t>
            </a:r>
            <a:br>
              <a:rPr lang="en-US" altLang="ja-JP" sz="2400" dirty="0">
                <a:ea typeface="Meiryo UI" pitchFamily="50" charset="-128"/>
                <a:cs typeface="Meiryo UI" pitchFamily="50" charset="-128"/>
              </a:rPr>
            </a:br>
            <a:br>
              <a:rPr lang="en-US" altLang="ja-JP" sz="2400" dirty="0">
                <a:ea typeface="Meiryo UI" pitchFamily="50" charset="-128"/>
                <a:cs typeface="Meiryo UI" pitchFamily="50" charset="-128"/>
              </a:rPr>
            </a:br>
            <a:r>
              <a:rPr lang="en-US" altLang="ja-JP" sz="2400" dirty="0">
                <a:ea typeface="Meiryo UI" pitchFamily="50" charset="-128"/>
                <a:cs typeface="Meiryo UI" pitchFamily="50" charset="-128"/>
              </a:rPr>
              <a:t>2. Organize OBD taskforce</a:t>
            </a:r>
            <a:br>
              <a:rPr lang="en-US" altLang="ja-JP" sz="2400" dirty="0">
                <a:ea typeface="Meiryo UI" pitchFamily="50" charset="-128"/>
                <a:cs typeface="Meiryo UI" pitchFamily="50" charset="-128"/>
              </a:rPr>
            </a:br>
            <a:br>
              <a:rPr lang="en-US" altLang="ja-JP" sz="2400" dirty="0">
                <a:ea typeface="Meiryo UI" pitchFamily="50" charset="-128"/>
                <a:cs typeface="Meiryo UI" pitchFamily="50" charset="-128"/>
              </a:rPr>
            </a:br>
            <a:r>
              <a:rPr lang="en-US" altLang="ja-JP" sz="2400" dirty="0">
                <a:ea typeface="Meiryo UI" pitchFamily="50" charset="-128"/>
                <a:cs typeface="Meiryo UI" pitchFamily="50" charset="-128"/>
              </a:rPr>
              <a:t>3. Increase e-mail discussion and telephone conference</a:t>
            </a:r>
            <a:br>
              <a:rPr lang="en-US" altLang="ja-JP" sz="2400" dirty="0">
                <a:ea typeface="Meiryo UI" pitchFamily="50" charset="-128"/>
                <a:cs typeface="Meiryo UI" pitchFamily="50" charset="-128"/>
              </a:rPr>
            </a:br>
            <a:br>
              <a:rPr lang="en-US" altLang="ja-JP" sz="2400" dirty="0">
                <a:ea typeface="Meiryo UI" pitchFamily="50" charset="-128"/>
                <a:cs typeface="Meiryo UI" pitchFamily="50" charset="-128"/>
              </a:rPr>
            </a:br>
            <a:r>
              <a:rPr lang="en-US" altLang="ja-JP" sz="2400" dirty="0">
                <a:ea typeface="Meiryo UI" pitchFamily="50" charset="-128"/>
                <a:cs typeface="Meiryo UI" pitchFamily="50" charset="-128"/>
              </a:rPr>
              <a:t>Japan proposes  to decide concrete measures to be taken by EPPR at next meeting scheduled in Oct/2017 and to ask each Contracting Party to consider appropriate measures.</a:t>
            </a:r>
            <a:endParaRPr kumimoji="1" lang="ja-JP" altLang="en-US" sz="2400" dirty="0">
              <a:ea typeface="Meiryo UI" pitchFamily="50" charset="-128"/>
              <a:cs typeface="Meiryo UI" pitchFamily="50" charset="-128"/>
            </a:endParaRPr>
          </a:p>
        </p:txBody>
      </p:sp>
      <p:sp>
        <p:nvSpPr>
          <p:cNvPr id="5" name="テキスト ボックス 4"/>
          <p:cNvSpPr txBox="1"/>
          <p:nvPr/>
        </p:nvSpPr>
        <p:spPr>
          <a:xfrm>
            <a:off x="8244408" y="260648"/>
            <a:ext cx="720080" cy="369332"/>
          </a:xfrm>
          <a:prstGeom prst="rect">
            <a:avLst/>
          </a:prstGeom>
          <a:noFill/>
        </p:spPr>
        <p:txBody>
          <a:bodyPr wrap="square" rtlCol="0">
            <a:spAutoFit/>
          </a:bodyPr>
          <a:lstStyle/>
          <a:p>
            <a:r>
              <a:rPr lang="en-US" altLang="ja-JP" dirty="0"/>
              <a:t>3</a:t>
            </a:r>
            <a:r>
              <a:rPr kumimoji="1" lang="en-US" altLang="ja-JP" dirty="0"/>
              <a:t>/3</a:t>
            </a:r>
            <a:endParaRPr kumimoji="1" lang="ja-JP" altLang="en-US" dirty="0"/>
          </a:p>
        </p:txBody>
      </p:sp>
    </p:spTree>
    <p:extLst>
      <p:ext uri="{BB962C8B-B14F-4D97-AF65-F5344CB8AC3E}">
        <p14:creationId xmlns:p14="http://schemas.microsoft.com/office/powerpoint/2010/main" val="37913042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8256</TotalTime>
  <Words>275</Words>
  <Application>Microsoft Office PowerPoint</Application>
  <PresentationFormat>On-screen Show (4:3)</PresentationFormat>
  <Paragraphs>106</Paragraphs>
  <Slides>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Meiryo UI</vt:lpstr>
      <vt:lpstr>ＭＳ 明朝</vt:lpstr>
      <vt:lpstr>ＭＳ Ｐゴシック</vt:lpstr>
      <vt:lpstr>Arial</vt:lpstr>
      <vt:lpstr>Arial Narrow</vt:lpstr>
      <vt:lpstr>Calibri</vt:lpstr>
      <vt:lpstr>Times New Roman</vt:lpstr>
      <vt:lpstr>Office ​​テーマ</vt:lpstr>
      <vt:lpstr>PowerPoint Presentation</vt:lpstr>
      <vt:lpstr>PowerPoint Presentation</vt:lpstr>
      <vt:lpstr>Japan proposes following options to be considered by EPPR to propel OBD2 GTR in parallel with GTR2.  1. Extend EPPR meeting schedule at each session   2. Organize OBD taskforce  3. Increase e-mail discussion and telephone conference  Japan proposes  to decide concrete measures to be taken by EPPR at next meeting scheduled in Oct/2017 and to ask each Contracting Party to consider appropriate measures.</vt:lpstr>
    </vt:vector>
  </TitlesOfParts>
  <Company>Honda R&amp;D ASAKA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第９回EPPR　 Environmental and Propulsion Performance Requirements of L-category vehicles  (EPPR)</dc:title>
  <dc:creator>CA5900429</dc:creator>
  <cp:lastModifiedBy>DL</cp:lastModifiedBy>
  <cp:revision>547</cp:revision>
  <cp:lastPrinted>2016-09-06T01:29:25Z</cp:lastPrinted>
  <dcterms:created xsi:type="dcterms:W3CDTF">2014-12-05T01:17:47Z</dcterms:created>
  <dcterms:modified xsi:type="dcterms:W3CDTF">2017-06-06T10:38:03Z</dcterms:modified>
</cp:coreProperties>
</file>