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32" r:id="rId2"/>
    <p:sldId id="433" r:id="rId3"/>
    <p:sldId id="434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FF"/>
    <a:srgbClr val="00CC00"/>
    <a:srgbClr val="2069A0"/>
    <a:srgbClr val="2EB07E"/>
    <a:srgbClr val="67D7AC"/>
    <a:srgbClr val="F6FCAE"/>
    <a:srgbClr val="ACE2C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16" autoAdjust="0"/>
  </p:normalViewPr>
  <p:slideViewPr>
    <p:cSldViewPr>
      <p:cViewPr>
        <p:scale>
          <a:sx n="80" d="100"/>
          <a:sy n="80" d="100"/>
        </p:scale>
        <p:origin x="-78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1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2D7A2B6-28C4-432A-BCB1-958EBE0180BB}" type="datetimeFigureOut">
              <a:rPr lang="zh-CN" altLang="en-US"/>
              <a:pPr>
                <a:defRPr/>
              </a:pPr>
              <a:t>2017/8/2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3A4D23C-7917-4EE7-8443-439F3B2B90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569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05F4ECA-E27D-486A-A192-BDA6E40A5FC3}" type="datetimeFigureOut">
              <a:rPr lang="zh-CN" altLang="en-US"/>
              <a:pPr>
                <a:defRPr/>
              </a:pPr>
              <a:t>2017/8/2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B72D39B-D9DF-4050-8707-0DCDA0A6DC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149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标题幻灯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artplus_nature_naturalcity42_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388" y="6334125"/>
            <a:ext cx="13700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内燃机 VI 竖版－2 2015 8 22-36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19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57600" y="6477000"/>
            <a:ext cx="2133600" cy="16827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B09A3B5F-0635-42B0-AB83-EF98BE8C070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矩形 6"/>
          <p:cNvSpPr/>
          <p:nvPr userDrawn="1"/>
        </p:nvSpPr>
        <p:spPr>
          <a:xfrm>
            <a:off x="2286000" y="51816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Tianjin Motorcycle Technical </a:t>
            </a:r>
            <a:endParaRPr lang="en-US" altLang="ja-JP" sz="18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621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1">
                <a:latin typeface="华文楷体" pitchFamily="2" charset="-122"/>
                <a:ea typeface="华文楷体" pitchFamily="2" charset="-122"/>
              </a:defRPr>
            </a:lvl1pPr>
            <a:lvl2pPr>
              <a:defRPr b="1">
                <a:latin typeface="华文楷体" pitchFamily="2" charset="-122"/>
                <a:ea typeface="华文楷体" pitchFamily="2" charset="-122"/>
              </a:defRPr>
            </a:lvl2pPr>
            <a:lvl3pPr>
              <a:defRPr b="1">
                <a:latin typeface="华文楷体" pitchFamily="2" charset="-122"/>
                <a:ea typeface="华文楷体" pitchFamily="2" charset="-122"/>
              </a:defRPr>
            </a:lvl3pPr>
            <a:lvl4pPr>
              <a:defRPr b="1">
                <a:latin typeface="华文楷体" pitchFamily="2" charset="-122"/>
                <a:ea typeface="华文楷体" pitchFamily="2" charset="-122"/>
              </a:defRPr>
            </a:lvl4pPr>
            <a:lvl5pPr>
              <a:defRPr b="1">
                <a:latin typeface="华文楷体" pitchFamily="2" charset="-122"/>
                <a:ea typeface="华文楷体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3505200" y="228600"/>
            <a:ext cx="5184000" cy="868363"/>
          </a:xfrm>
        </p:spPr>
        <p:txBody>
          <a:bodyPr/>
          <a:lstStyle>
            <a:lvl1pPr>
              <a:defRPr sz="3000" i="0">
                <a:latin typeface="华文楷体" pitchFamily="2" charset="-122"/>
                <a:ea typeface="华文楷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A4C7B-EBEC-4680-BD79-B38B361B4D7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4988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066800"/>
            <a:ext cx="2057400" cy="5257800"/>
          </a:xfrm>
        </p:spPr>
        <p:txBody>
          <a:bodyPr vert="eaVert"/>
          <a:lstStyle>
            <a:lvl1pPr>
              <a:defRPr i="0">
                <a:latin typeface="华文楷体" pitchFamily="2" charset="-122"/>
                <a:ea typeface="华文楷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066800"/>
            <a:ext cx="6019800" cy="5257800"/>
          </a:xfrm>
        </p:spPr>
        <p:txBody>
          <a:bodyPr vert="eaVert"/>
          <a:lstStyle>
            <a:lvl1pPr>
              <a:defRPr b="1">
                <a:latin typeface="华文楷体" pitchFamily="2" charset="-122"/>
                <a:ea typeface="华文楷体" pitchFamily="2" charset="-122"/>
              </a:defRPr>
            </a:lvl1pPr>
            <a:lvl2pPr>
              <a:defRPr b="1">
                <a:latin typeface="华文楷体" pitchFamily="2" charset="-122"/>
                <a:ea typeface="华文楷体" pitchFamily="2" charset="-122"/>
              </a:defRPr>
            </a:lvl2pPr>
            <a:lvl3pPr>
              <a:defRPr b="1">
                <a:latin typeface="华文楷体" pitchFamily="2" charset="-122"/>
                <a:ea typeface="华文楷体" pitchFamily="2" charset="-122"/>
              </a:defRPr>
            </a:lvl3pPr>
            <a:lvl4pPr>
              <a:defRPr b="1">
                <a:latin typeface="华文楷体" pitchFamily="2" charset="-122"/>
                <a:ea typeface="华文楷体" pitchFamily="2" charset="-122"/>
              </a:defRPr>
            </a:lvl4pPr>
            <a:lvl5pPr>
              <a:defRPr b="1">
                <a:latin typeface="华文楷体" pitchFamily="2" charset="-122"/>
                <a:ea typeface="华文楷体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30945-E2A0-4CB7-A374-99DE80EF54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53047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295400"/>
            <a:ext cx="8229600" cy="5029200"/>
          </a:xfrm>
        </p:spPr>
        <p:txBody>
          <a:bodyPr/>
          <a:lstStyle>
            <a:lvl1pPr>
              <a:defRPr b="1">
                <a:latin typeface="华文楷体" pitchFamily="2" charset="-122"/>
                <a:ea typeface="华文楷体" pitchFamily="2" charset="-122"/>
              </a:defRPr>
            </a:lvl1pPr>
          </a:lstStyle>
          <a:p>
            <a:pPr lvl="0"/>
            <a:endParaRPr lang="zh-CN" altLang="en-US" noProof="0" dirty="0" smtClean="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3505200" y="228600"/>
            <a:ext cx="5184000" cy="868363"/>
          </a:xfrm>
        </p:spPr>
        <p:txBody>
          <a:bodyPr/>
          <a:lstStyle>
            <a:lvl1pPr>
              <a:defRPr sz="3000" i="0">
                <a:latin typeface="华文楷体" pitchFamily="2" charset="-122"/>
                <a:ea typeface="华文楷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537325"/>
            <a:ext cx="21336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FF96F0-8309-4278-B80A-94EB949C584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76042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05200" y="228600"/>
            <a:ext cx="5184000" cy="868363"/>
          </a:xfrm>
        </p:spPr>
        <p:txBody>
          <a:bodyPr/>
          <a:lstStyle>
            <a:lvl1pPr>
              <a:defRPr sz="3000" i="0">
                <a:latin typeface="华文楷体" pitchFamily="2" charset="-122"/>
                <a:ea typeface="华文楷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 b="1">
                <a:latin typeface="华文楷体" pitchFamily="2" charset="-122"/>
                <a:ea typeface="华文楷体" pitchFamily="2" charset="-122"/>
              </a:defRPr>
            </a:lvl1pPr>
            <a:lvl2pPr>
              <a:defRPr sz="2000" b="1">
                <a:latin typeface="华文楷体" pitchFamily="2" charset="-122"/>
                <a:ea typeface="华文楷体" pitchFamily="2" charset="-122"/>
              </a:defRPr>
            </a:lvl2pPr>
            <a:lvl3pPr>
              <a:defRPr sz="2000" b="1">
                <a:latin typeface="华文楷体" pitchFamily="2" charset="-122"/>
                <a:ea typeface="华文楷体" pitchFamily="2" charset="-122"/>
              </a:defRPr>
            </a:lvl3pPr>
            <a:lvl4pPr>
              <a:defRPr sz="2000" b="1">
                <a:latin typeface="华文楷体" pitchFamily="2" charset="-122"/>
                <a:ea typeface="华文楷体" pitchFamily="2" charset="-122"/>
              </a:defRPr>
            </a:lvl4pPr>
            <a:lvl5pPr>
              <a:defRPr sz="2000" b="1">
                <a:latin typeface="华文楷体" pitchFamily="2" charset="-122"/>
                <a:ea typeface="华文楷体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6A543-E0C6-45D9-B2C5-56159D81A2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1693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i="0" cap="all">
                <a:latin typeface="华文楷体" pitchFamily="2" charset="-122"/>
                <a:ea typeface="华文楷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7ECF9-0E10-452E-8A68-AB5847202C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130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029200"/>
          </a:xfrm>
        </p:spPr>
        <p:txBody>
          <a:bodyPr/>
          <a:lstStyle>
            <a:lvl1pPr>
              <a:defRPr sz="2800" b="1">
                <a:latin typeface="华文楷体" pitchFamily="2" charset="-122"/>
                <a:ea typeface="华文楷体" pitchFamily="2" charset="-122"/>
              </a:defRPr>
            </a:lvl1pPr>
            <a:lvl2pPr>
              <a:defRPr sz="2400" b="1">
                <a:latin typeface="华文楷体" pitchFamily="2" charset="-122"/>
                <a:ea typeface="华文楷体" pitchFamily="2" charset="-122"/>
              </a:defRPr>
            </a:lvl2pPr>
            <a:lvl3pPr>
              <a:defRPr sz="2000" b="1">
                <a:latin typeface="华文楷体" pitchFamily="2" charset="-122"/>
                <a:ea typeface="华文楷体" pitchFamily="2" charset="-122"/>
              </a:defRPr>
            </a:lvl3pPr>
            <a:lvl4pPr>
              <a:defRPr sz="1800" b="1">
                <a:latin typeface="华文楷体" pitchFamily="2" charset="-122"/>
                <a:ea typeface="华文楷体" pitchFamily="2" charset="-122"/>
              </a:defRPr>
            </a:lvl4pPr>
            <a:lvl5pPr>
              <a:defRPr sz="1800" b="1">
                <a:latin typeface="华文楷体" pitchFamily="2" charset="-122"/>
                <a:ea typeface="华文楷体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029200"/>
          </a:xfrm>
        </p:spPr>
        <p:txBody>
          <a:bodyPr/>
          <a:lstStyle>
            <a:lvl1pPr>
              <a:defRPr sz="2800" b="1">
                <a:latin typeface="华文楷体" pitchFamily="2" charset="-122"/>
                <a:ea typeface="华文楷体" pitchFamily="2" charset="-122"/>
              </a:defRPr>
            </a:lvl1pPr>
            <a:lvl2pPr>
              <a:defRPr sz="2400" b="1">
                <a:latin typeface="华文楷体" pitchFamily="2" charset="-122"/>
                <a:ea typeface="华文楷体" pitchFamily="2" charset="-122"/>
              </a:defRPr>
            </a:lvl2pPr>
            <a:lvl3pPr>
              <a:defRPr sz="2000" b="1">
                <a:latin typeface="华文楷体" pitchFamily="2" charset="-122"/>
                <a:ea typeface="华文楷体" pitchFamily="2" charset="-122"/>
              </a:defRPr>
            </a:lvl3pPr>
            <a:lvl4pPr>
              <a:defRPr sz="1800" b="1">
                <a:latin typeface="华文楷体" pitchFamily="2" charset="-122"/>
                <a:ea typeface="华文楷体" pitchFamily="2" charset="-122"/>
              </a:defRPr>
            </a:lvl4pPr>
            <a:lvl5pPr>
              <a:defRPr sz="1800" b="1">
                <a:latin typeface="华文楷体" pitchFamily="2" charset="-122"/>
                <a:ea typeface="华文楷体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3505200" y="228600"/>
            <a:ext cx="5184000" cy="868363"/>
          </a:xfrm>
        </p:spPr>
        <p:txBody>
          <a:bodyPr/>
          <a:lstStyle>
            <a:lvl1pPr>
              <a:defRPr sz="3000" i="0">
                <a:latin typeface="华文楷体" pitchFamily="2" charset="-122"/>
                <a:ea typeface="华文楷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712B6-31C8-439D-AAFE-AA2B83A9A32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8603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b="1">
                <a:latin typeface="华文楷体" pitchFamily="2" charset="-122"/>
                <a:ea typeface="华文楷体" pitchFamily="2" charset="-122"/>
              </a:defRPr>
            </a:lvl1pPr>
            <a:lvl2pPr>
              <a:defRPr sz="2000" b="1">
                <a:latin typeface="华文楷体" pitchFamily="2" charset="-122"/>
                <a:ea typeface="华文楷体" pitchFamily="2" charset="-122"/>
              </a:defRPr>
            </a:lvl2pPr>
            <a:lvl3pPr>
              <a:defRPr sz="1800" b="1">
                <a:latin typeface="华文楷体" pitchFamily="2" charset="-122"/>
                <a:ea typeface="华文楷体" pitchFamily="2" charset="-122"/>
              </a:defRPr>
            </a:lvl3pPr>
            <a:lvl4pPr>
              <a:defRPr sz="1600" b="1">
                <a:latin typeface="华文楷体" pitchFamily="2" charset="-122"/>
                <a:ea typeface="华文楷体" pitchFamily="2" charset="-122"/>
              </a:defRPr>
            </a:lvl4pPr>
            <a:lvl5pPr>
              <a:defRPr sz="1600" b="1">
                <a:latin typeface="华文楷体" pitchFamily="2" charset="-122"/>
                <a:ea typeface="华文楷体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b="1">
                <a:latin typeface="华文楷体" pitchFamily="2" charset="-122"/>
                <a:ea typeface="华文楷体" pitchFamily="2" charset="-122"/>
              </a:defRPr>
            </a:lvl1pPr>
            <a:lvl2pPr>
              <a:defRPr sz="2000" b="1">
                <a:latin typeface="华文楷体" pitchFamily="2" charset="-122"/>
                <a:ea typeface="华文楷体" pitchFamily="2" charset="-122"/>
              </a:defRPr>
            </a:lvl2pPr>
            <a:lvl3pPr>
              <a:defRPr sz="1800" b="1">
                <a:latin typeface="华文楷体" pitchFamily="2" charset="-122"/>
                <a:ea typeface="华文楷体" pitchFamily="2" charset="-122"/>
              </a:defRPr>
            </a:lvl3pPr>
            <a:lvl4pPr>
              <a:defRPr sz="1600" b="1">
                <a:latin typeface="华文楷体" pitchFamily="2" charset="-122"/>
                <a:ea typeface="华文楷体" pitchFamily="2" charset="-122"/>
              </a:defRPr>
            </a:lvl4pPr>
            <a:lvl5pPr>
              <a:defRPr sz="1600" b="1">
                <a:latin typeface="华文楷体" pitchFamily="2" charset="-122"/>
                <a:ea typeface="华文楷体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3505200" y="228600"/>
            <a:ext cx="5184000" cy="868363"/>
          </a:xfrm>
        </p:spPr>
        <p:txBody>
          <a:bodyPr/>
          <a:lstStyle>
            <a:lvl1pPr>
              <a:defRPr sz="3000" i="0">
                <a:latin typeface="华文楷体" pitchFamily="2" charset="-122"/>
                <a:ea typeface="华文楷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85240-0E2D-4E6C-91D6-9B13B6A8743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4101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505200" y="228600"/>
            <a:ext cx="5184000" cy="868363"/>
          </a:xfrm>
        </p:spPr>
        <p:txBody>
          <a:bodyPr/>
          <a:lstStyle>
            <a:lvl1pPr>
              <a:defRPr sz="3000" i="0">
                <a:latin typeface="华文楷体" pitchFamily="2" charset="-122"/>
                <a:ea typeface="华文楷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A8E0F-8AEA-40AB-A61B-403FCE8B90E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9407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6AA7C-8C81-4BF4-B237-56CC8DAD6B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26702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i="0">
                <a:latin typeface="华文楷体" pitchFamily="2" charset="-122"/>
                <a:ea typeface="华文楷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b="1">
                <a:latin typeface="华文楷体" pitchFamily="2" charset="-122"/>
                <a:ea typeface="华文楷体" pitchFamily="2" charset="-122"/>
              </a:defRPr>
            </a:lvl1pPr>
            <a:lvl2pPr>
              <a:defRPr sz="2800" b="1">
                <a:latin typeface="华文楷体" pitchFamily="2" charset="-122"/>
                <a:ea typeface="华文楷体" pitchFamily="2" charset="-122"/>
              </a:defRPr>
            </a:lvl2pPr>
            <a:lvl3pPr>
              <a:defRPr sz="2400" b="1">
                <a:latin typeface="华文楷体" pitchFamily="2" charset="-122"/>
                <a:ea typeface="华文楷体" pitchFamily="2" charset="-122"/>
              </a:defRPr>
            </a:lvl3pPr>
            <a:lvl4pPr>
              <a:defRPr sz="2000" b="1">
                <a:latin typeface="华文楷体" pitchFamily="2" charset="-122"/>
                <a:ea typeface="华文楷体" pitchFamily="2" charset="-122"/>
              </a:defRPr>
            </a:lvl4pPr>
            <a:lvl5pPr>
              <a:defRPr sz="2000" b="1">
                <a:latin typeface="华文楷体" pitchFamily="2" charset="-122"/>
                <a:ea typeface="华文楷体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="1"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F7336-C12C-4C6F-8012-F3E2507F0F3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7218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i="0">
                <a:latin typeface="华文楷体" pitchFamily="2" charset="-122"/>
                <a:ea typeface="华文楷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b="1">
                <a:latin typeface="华文楷体" pitchFamily="2" charset="-122"/>
                <a:ea typeface="华文楷体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8077C-E9F8-4ABF-91D1-B667E2C1A69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3960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bg1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bg1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91288" y="64738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bg1"/>
                </a:solidFill>
                <a:ea typeface="宋体" charset="-122"/>
              </a:defRPr>
            </a:lvl1pPr>
          </a:lstStyle>
          <a:p>
            <a:pPr>
              <a:defRPr/>
            </a:pPr>
            <a:fld id="{A9C5E1EE-48AA-4B24-8CED-58EA460460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9" name="Picture 15" descr="artplus_nature_naturalcity42_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388" y="6334125"/>
            <a:ext cx="13700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pic>
        <p:nvPicPr>
          <p:cNvPr id="1032" name="Picture 7" descr="内燃机 VI 竖版－2 2015 8 22-36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5486400"/>
            <a:ext cx="6553200" cy="868363"/>
          </a:xfrm>
        </p:spPr>
        <p:txBody>
          <a:bodyPr/>
          <a:lstStyle/>
          <a:p>
            <a:r>
              <a:rPr lang="en-US" altLang="zh-CN" sz="28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Tianjin Motorcycle Technical Center </a:t>
            </a:r>
            <a:endParaRPr lang="zh-CN" altLang="en-US" sz="2800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56A543-E0C6-45D9-B2C5-56159D81A2CC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  <p:sp>
        <p:nvSpPr>
          <p:cNvPr id="6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57200" y="1524000"/>
            <a:ext cx="8229600" cy="1524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indent="0" algn="ctr">
              <a:buNone/>
              <a:defRPr/>
            </a:pPr>
            <a:r>
              <a:rPr lang="en-US" altLang="zh-CN" sz="4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TMTC</a:t>
            </a:r>
            <a:r>
              <a:rPr lang="en-US" altLang="ja-JP" sz="4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’s </a:t>
            </a:r>
            <a:r>
              <a:rPr lang="en-US" altLang="ja-JP" sz="42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proposal for </a:t>
            </a:r>
          </a:p>
          <a:p>
            <a:pPr marL="0" indent="0" algn="ctr">
              <a:buNone/>
              <a:defRPr/>
            </a:pPr>
            <a:r>
              <a:rPr lang="en-US" altLang="ja-JP" sz="42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GTR2 </a:t>
            </a:r>
            <a:r>
              <a:rPr lang="en-US" altLang="ja-JP" sz="4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B3</a:t>
            </a:r>
            <a:endParaRPr lang="en-US" altLang="ja-JP" sz="42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34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GTR 2  B3  3.6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02920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zh-CN" sz="2800" kern="1200" dirty="0">
                <a:latin typeface="+mn-lt"/>
                <a:ea typeface="+mn-ea"/>
              </a:rPr>
              <a:t>GTR 2 B3  3.6</a:t>
            </a:r>
          </a:p>
          <a:p>
            <a:endParaRPr lang="en-US" altLang="zh-CN" dirty="0"/>
          </a:p>
          <a:p>
            <a:pPr marL="0" indent="0">
              <a:buNone/>
            </a:pPr>
            <a:r>
              <a:rPr lang="en-US" altLang="zh-CN" b="0" dirty="0"/>
              <a:t>The type II emission test shall be conducted immediately after the type I emission test. In any event, the engine shall be warmed up until all coolant and lubricant temperatures and lubricant pressure have reached equilibrium at operational levels.</a:t>
            </a:r>
            <a:endParaRPr lang="en-US" altLang="zh-CN" b="0" dirty="0" smtClean="0"/>
          </a:p>
          <a:p>
            <a:endParaRPr lang="en-US" altLang="zh-CN" dirty="0"/>
          </a:p>
          <a:p>
            <a:pPr marL="0" indent="0">
              <a:buNone/>
            </a:pPr>
            <a:r>
              <a:rPr kumimoji="1" lang="en-US" altLang="zh-CN" sz="2800" kern="1200" dirty="0">
                <a:latin typeface="+mn-lt"/>
                <a:ea typeface="+mn-ea"/>
              </a:rPr>
              <a:t>TMTC’s  proposals</a:t>
            </a:r>
          </a:p>
          <a:p>
            <a:endParaRPr lang="en-US" altLang="zh-CN" dirty="0"/>
          </a:p>
          <a:p>
            <a:pPr marL="0" indent="0">
              <a:buNone/>
            </a:pPr>
            <a:r>
              <a:rPr lang="en-US" altLang="zh-CN" b="0" dirty="0" smtClean="0"/>
              <a:t>The </a:t>
            </a:r>
            <a:r>
              <a:rPr lang="en-US" altLang="zh-CN" b="0" dirty="0"/>
              <a:t>type II emission test shall be conducted immediately after the type I emission test. In any event, if </a:t>
            </a:r>
            <a:r>
              <a:rPr lang="en-US" altLang="zh-CN" b="0" dirty="0" smtClean="0"/>
              <a:t> Type-II </a:t>
            </a:r>
            <a:r>
              <a:rPr lang="en-US" altLang="zh-CN" b="0" dirty="0"/>
              <a:t>test is required to be conducted independent of Type-I test </a:t>
            </a:r>
            <a:r>
              <a:rPr lang="zh-CN" altLang="zh-CN" b="0" dirty="0"/>
              <a:t>，</a:t>
            </a:r>
            <a:r>
              <a:rPr lang="en-US" altLang="zh-CN" b="0" dirty="0"/>
              <a:t> the engine shall be warmed up until all coolant or lubricant temperatures have reached at least </a:t>
            </a:r>
            <a:r>
              <a:rPr lang="en-US" altLang="zh-CN" b="0" dirty="0" smtClean="0"/>
              <a:t> 70 </a:t>
            </a:r>
            <a:r>
              <a:rPr lang="en-US" altLang="zh-CN" b="0" dirty="0"/>
              <a:t>°C.</a:t>
            </a:r>
            <a:endParaRPr lang="zh-CN" altLang="en-US" b="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56A543-E0C6-45D9-B2C5-56159D81A2CC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973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56A543-E0C6-45D9-B2C5-56159D81A2CC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6" name="テキスト ボックス 7"/>
          <p:cNvSpPr txBox="1">
            <a:spLocks noGrp="1"/>
          </p:cNvSpPr>
          <p:nvPr>
            <p:ph idx="1"/>
          </p:nvPr>
        </p:nvSpPr>
        <p:spPr>
          <a:xfrm>
            <a:off x="457200" y="1295400"/>
            <a:ext cx="8229600" cy="361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kumimoji="1" lang="en-US" altLang="ja-JP" sz="2400" dirty="0" smtClean="0"/>
              <a:t>Justification:</a:t>
            </a:r>
          </a:p>
          <a:p>
            <a:pPr marL="0" indent="0">
              <a:buNone/>
            </a:pPr>
            <a:endParaRPr kumimoji="1" lang="en-US" altLang="ja-JP" sz="2400" dirty="0" smtClean="0"/>
          </a:p>
          <a:p>
            <a:pPr marL="0" indent="0">
              <a:buNone/>
            </a:pPr>
            <a:r>
              <a:rPr lang="en-US" altLang="zh-CN" b="0" dirty="0" smtClean="0"/>
              <a:t>1.  The </a:t>
            </a:r>
            <a:r>
              <a:rPr lang="en-US" altLang="zh-CN" b="0" dirty="0"/>
              <a:t>proposal is based on the relative rules of EU 44/2014. </a:t>
            </a:r>
            <a:r>
              <a:rPr lang="en-US" altLang="zh-CN" b="0" dirty="0" smtClean="0"/>
              <a:t>: </a:t>
            </a:r>
            <a:r>
              <a:rPr lang="zh-CN" altLang="zh-CN" b="0" dirty="0" smtClean="0"/>
              <a:t>‘</a:t>
            </a:r>
            <a:r>
              <a:rPr lang="en-US" altLang="zh-CN" b="0" dirty="0"/>
              <a:t>warm-up cycle</a:t>
            </a:r>
            <a:r>
              <a:rPr lang="zh-CN" altLang="zh-CN" b="0" dirty="0"/>
              <a:t>’</a:t>
            </a:r>
            <a:r>
              <a:rPr lang="en-US" altLang="zh-CN" b="0" dirty="0"/>
              <a:t> means vehicle operation whereby the coolant temperature rises by at least 22 K from engine start-up to at least 343,2 K (70 </a:t>
            </a:r>
            <a:r>
              <a:rPr lang="zh-CN" altLang="zh-CN" b="0" dirty="0"/>
              <a:t>°</a:t>
            </a:r>
            <a:r>
              <a:rPr lang="en-US" altLang="zh-CN" b="0" dirty="0"/>
              <a:t>C</a:t>
            </a:r>
            <a:r>
              <a:rPr lang="en-US" altLang="zh-CN" b="0" dirty="0" smtClean="0"/>
              <a:t>);</a:t>
            </a:r>
          </a:p>
          <a:p>
            <a:pPr marL="0" indent="0">
              <a:buNone/>
            </a:pPr>
            <a:endParaRPr lang="zh-CN" altLang="zh-CN" b="0" dirty="0"/>
          </a:p>
          <a:p>
            <a:pPr marL="0" indent="0">
              <a:buNone/>
            </a:pPr>
            <a:r>
              <a:rPr lang="en-US" altLang="zh-CN" b="0" dirty="0" smtClean="0"/>
              <a:t>2. Lubricant </a:t>
            </a:r>
            <a:r>
              <a:rPr lang="en-US" altLang="zh-CN" b="0" dirty="0"/>
              <a:t>temperatures of more than 30 motorcycle types </a:t>
            </a:r>
            <a:r>
              <a:rPr lang="en-US" altLang="zh-CN" b="0" dirty="0" smtClean="0"/>
              <a:t>in </a:t>
            </a:r>
            <a:r>
              <a:rPr lang="en-US" altLang="zh-CN" b="0" dirty="0"/>
              <a:t>China have been measured after the type I emission test. These data show that the temperatures range over 70 to 100 °C.</a:t>
            </a:r>
            <a:endParaRPr lang="zh-CN" altLang="zh-CN" b="0" dirty="0"/>
          </a:p>
          <a:p>
            <a:endParaRPr kumimoji="1" lang="ja-JP" altLang="en-US" b="0" dirty="0"/>
          </a:p>
        </p:txBody>
      </p:sp>
    </p:spTree>
    <p:extLst>
      <p:ext uri="{BB962C8B-B14F-4D97-AF65-F5344CB8AC3E}">
        <p14:creationId xmlns:p14="http://schemas.microsoft.com/office/powerpoint/2010/main" val="70751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2447</TotalTime>
  <Words>200</Words>
  <Application>Microsoft Office PowerPoint</Application>
  <PresentationFormat>全屏显示(4:3)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Default Design</vt:lpstr>
      <vt:lpstr>Tianjin Motorcycle Technical Center </vt:lpstr>
      <vt:lpstr>GTR 2  B3  3.6</vt:lpstr>
      <vt:lpstr>PowerPoint 演示文稿</vt:lpstr>
    </vt:vector>
  </TitlesOfParts>
  <Company>Guild Design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wangqing</cp:lastModifiedBy>
  <cp:revision>254</cp:revision>
  <dcterms:created xsi:type="dcterms:W3CDTF">2007-02-20T07:59:33Z</dcterms:created>
  <dcterms:modified xsi:type="dcterms:W3CDTF">2017-08-02T01:24:31Z</dcterms:modified>
</cp:coreProperties>
</file>