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</p:sldMasterIdLst>
  <p:notesMasterIdLst>
    <p:notesMasterId r:id="rId15"/>
  </p:notesMasterIdLst>
  <p:sldIdLst>
    <p:sldId id="256" r:id="rId6"/>
    <p:sldId id="257" r:id="rId7"/>
    <p:sldId id="284" r:id="rId8"/>
    <p:sldId id="294" r:id="rId9"/>
    <p:sldId id="304" r:id="rId10"/>
    <p:sldId id="305" r:id="rId11"/>
    <p:sldId id="306" r:id="rId12"/>
    <p:sldId id="307" r:id="rId13"/>
    <p:sldId id="308" r:id="rId14"/>
  </p:sldIdLst>
  <p:sldSz cx="10080625" cy="7559675"/>
  <p:notesSz cx="6797675" cy="9926638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74">
          <p15:clr>
            <a:srgbClr val="A4A3A4"/>
          </p15:clr>
        </p15:guide>
        <p15:guide id="2" pos="19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FF"/>
    <a:srgbClr val="9999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9" autoAdjust="0"/>
    <p:restoredTop sz="94660"/>
  </p:normalViewPr>
  <p:slideViewPr>
    <p:cSldViewPr>
      <p:cViewPr varScale="1">
        <p:scale>
          <a:sx n="76" d="100"/>
          <a:sy n="76" d="100"/>
        </p:scale>
        <p:origin x="1536" y="11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674"/>
        <p:guide pos="19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915988" y="754063"/>
            <a:ext cx="4962525" cy="372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6146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4875"/>
            <a:ext cx="5437188" cy="446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altLang="ja-JP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11163">
              <a:lnSpc>
                <a:spcPct val="95000"/>
              </a:lnSpc>
              <a:tabLst>
                <a:tab pos="411163" algn="l"/>
                <a:tab pos="823913" algn="l"/>
                <a:tab pos="1235075" algn="l"/>
                <a:tab pos="1646238" algn="l"/>
                <a:tab pos="2058988" algn="l"/>
                <a:tab pos="2470150" algn="l"/>
                <a:tab pos="2881313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</a:lstStyle>
          <a:p>
            <a:endParaRPr lang="fr-FR" altLang="ja-JP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411163">
              <a:lnSpc>
                <a:spcPct val="95000"/>
              </a:lnSpc>
              <a:tabLst>
                <a:tab pos="411163" algn="l"/>
                <a:tab pos="823913" algn="l"/>
                <a:tab pos="1235075" algn="l"/>
                <a:tab pos="1646238" algn="l"/>
                <a:tab pos="2058988" algn="l"/>
                <a:tab pos="2470150" algn="l"/>
                <a:tab pos="2881313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</a:lstStyle>
          <a:p>
            <a:endParaRPr lang="fr-FR" altLang="ja-JP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429750"/>
            <a:ext cx="294957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411163">
              <a:lnSpc>
                <a:spcPct val="95000"/>
              </a:lnSpc>
              <a:tabLst>
                <a:tab pos="411163" algn="l"/>
                <a:tab pos="823913" algn="l"/>
                <a:tab pos="1235075" algn="l"/>
                <a:tab pos="1646238" algn="l"/>
                <a:tab pos="2058988" algn="l"/>
                <a:tab pos="2470150" algn="l"/>
                <a:tab pos="2881313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</a:lstStyle>
          <a:p>
            <a:endParaRPr lang="fr-FR" altLang="ja-JP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29750"/>
            <a:ext cx="294957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defTabSz="411163">
              <a:lnSpc>
                <a:spcPct val="95000"/>
              </a:lnSpc>
              <a:tabLst>
                <a:tab pos="411163" algn="l"/>
                <a:tab pos="823913" algn="l"/>
                <a:tab pos="1235075" algn="l"/>
                <a:tab pos="1646238" algn="l"/>
                <a:tab pos="2058988" algn="l"/>
                <a:tab pos="2470150" algn="l"/>
                <a:tab pos="2881313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</a:lstStyle>
          <a:p>
            <a:fld id="{DAC59DDC-97D7-4F49-860B-62D83FCD9F99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948579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EEFD4AC-4CE8-4705-9383-034EBE7016F0}" type="slidenum">
              <a:rPr lang="fr-FR" altLang="ja-JP"/>
              <a:pPr/>
              <a:t>1</a:t>
            </a:fld>
            <a:endParaRPr lang="fr-FR" altLang="ja-JP"/>
          </a:p>
        </p:txBody>
      </p:sp>
      <p:sp>
        <p:nvSpPr>
          <p:cNvPr id="204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915988" y="754063"/>
            <a:ext cx="4964112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779" tIns="41890" rIns="83779" bIns="41890" anchor="ctr"/>
          <a:lstStyle/>
          <a:p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529597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BEB8B58-0723-4059-A85F-5DB134311DBB}" type="slidenum">
              <a:rPr lang="fr-FR" altLang="ja-JP"/>
              <a:pPr/>
              <a:t>2</a:t>
            </a:fld>
            <a:endParaRPr lang="fr-FR" altLang="ja-JP"/>
          </a:p>
        </p:txBody>
      </p:sp>
      <p:sp>
        <p:nvSpPr>
          <p:cNvPr id="2150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969963" y="754063"/>
            <a:ext cx="4843462" cy="36322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779" tIns="41890" rIns="83779" bIns="41890" anchor="ctr"/>
          <a:lstStyle/>
          <a:p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292514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1CCC0D0-981E-4A79-A6ED-A6CC8ACF9F36}" type="slidenum">
              <a:rPr lang="fr-FR" altLang="ja-JP"/>
              <a:pPr/>
              <a:t>3</a:t>
            </a:fld>
            <a:endParaRPr lang="fr-FR" altLang="ja-JP"/>
          </a:p>
        </p:txBody>
      </p:sp>
      <p:sp>
        <p:nvSpPr>
          <p:cNvPr id="68610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969963" y="754063"/>
            <a:ext cx="4843462" cy="3632200"/>
          </a:xfrm>
        </p:spPr>
      </p:sp>
      <p:sp>
        <p:nvSpPr>
          <p:cNvPr id="68611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</p:spPr>
        <p:txBody>
          <a:bodyPr wrap="none" lIns="83779" tIns="41890" rIns="83779" bIns="41890" anchor="ctr"/>
          <a:lstStyle/>
          <a:p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714972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121C88B-C21A-4A12-8372-6D606951847E}" type="slidenum">
              <a:rPr lang="fr-FR" altLang="ja-JP"/>
              <a:pPr/>
              <a:t>4</a:t>
            </a:fld>
            <a:endParaRPr lang="fr-FR" altLang="ja-JP"/>
          </a:p>
        </p:txBody>
      </p:sp>
      <p:sp>
        <p:nvSpPr>
          <p:cNvPr id="89090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917575" y="754063"/>
            <a:ext cx="4964113" cy="3722687"/>
          </a:xfrm>
        </p:spPr>
      </p:sp>
      <p:sp>
        <p:nvSpPr>
          <p:cNvPr id="89091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246086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C03F463-86B2-4536-BA2B-F6A739539A47}" type="slidenum">
              <a:rPr lang="fr-FR" altLang="ja-JP"/>
              <a:pPr/>
              <a:t>5</a:t>
            </a:fld>
            <a:endParaRPr lang="fr-FR" altLang="ja-JP"/>
          </a:p>
        </p:txBody>
      </p:sp>
      <p:sp>
        <p:nvSpPr>
          <p:cNvPr id="109570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969963" y="754063"/>
            <a:ext cx="4843462" cy="3632200"/>
          </a:xfrm>
        </p:spPr>
      </p:sp>
      <p:sp>
        <p:nvSpPr>
          <p:cNvPr id="109571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</p:spPr>
        <p:txBody>
          <a:bodyPr wrap="none" lIns="83779" tIns="41890" rIns="83779" bIns="41890" anchor="ctr"/>
          <a:lstStyle/>
          <a:p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2617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6F4D001-51BA-4350-ACCB-4C5852BCD80F}" type="slidenum">
              <a:rPr lang="fr-FR" altLang="ja-JP"/>
              <a:pPr/>
              <a:t>6</a:t>
            </a:fld>
            <a:endParaRPr lang="fr-FR" altLang="ja-JP"/>
          </a:p>
        </p:txBody>
      </p:sp>
      <p:sp>
        <p:nvSpPr>
          <p:cNvPr id="111618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969963" y="754063"/>
            <a:ext cx="4843462" cy="3632200"/>
          </a:xfrm>
        </p:spPr>
      </p:sp>
      <p:sp>
        <p:nvSpPr>
          <p:cNvPr id="111619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</p:spPr>
        <p:txBody>
          <a:bodyPr wrap="none" lIns="83779" tIns="41890" rIns="83779" bIns="41890" anchor="ctr"/>
          <a:lstStyle/>
          <a:p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2491661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17FFD1D-ADA0-4A93-A8CC-D9B4A73B70B4}" type="slidenum">
              <a:rPr lang="fr-FR" altLang="ja-JP"/>
              <a:pPr/>
              <a:t>7</a:t>
            </a:fld>
            <a:endParaRPr lang="fr-FR" altLang="ja-JP"/>
          </a:p>
        </p:txBody>
      </p:sp>
      <p:sp>
        <p:nvSpPr>
          <p:cNvPr id="113666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969963" y="754063"/>
            <a:ext cx="4843462" cy="3632200"/>
          </a:xfrm>
        </p:spPr>
      </p:sp>
      <p:sp>
        <p:nvSpPr>
          <p:cNvPr id="113667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</p:spPr>
        <p:txBody>
          <a:bodyPr wrap="none" lIns="83779" tIns="41890" rIns="83779" bIns="41890" anchor="ctr"/>
          <a:lstStyle/>
          <a:p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1153713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C8DCF8E-90A3-40CD-AD9B-BE67725B72F1}" type="slidenum">
              <a:rPr lang="fr-FR" altLang="ja-JP"/>
              <a:pPr/>
              <a:t>8</a:t>
            </a:fld>
            <a:endParaRPr lang="fr-FR" altLang="ja-JP"/>
          </a:p>
        </p:txBody>
      </p:sp>
      <p:sp>
        <p:nvSpPr>
          <p:cNvPr id="115714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969963" y="754063"/>
            <a:ext cx="4843462" cy="3632200"/>
          </a:xfrm>
        </p:spPr>
      </p:sp>
      <p:sp>
        <p:nvSpPr>
          <p:cNvPr id="115715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</p:spPr>
        <p:txBody>
          <a:bodyPr wrap="none" lIns="83779" tIns="41890" rIns="83779" bIns="41890" anchor="ctr"/>
          <a:lstStyle/>
          <a:p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79014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99D60CB-EA43-4C8C-B9CD-9BCCC738A330}" type="slidenum">
              <a:rPr lang="fr-FR" altLang="ja-JP"/>
              <a:pPr/>
              <a:t>9</a:t>
            </a:fld>
            <a:endParaRPr lang="fr-FR" altLang="ja-JP"/>
          </a:p>
        </p:txBody>
      </p:sp>
      <p:sp>
        <p:nvSpPr>
          <p:cNvPr id="118786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969963" y="754063"/>
            <a:ext cx="4843462" cy="3632200"/>
          </a:xfrm>
        </p:spPr>
      </p:sp>
      <p:sp>
        <p:nvSpPr>
          <p:cNvPr id="118787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</p:spPr>
        <p:txBody>
          <a:bodyPr wrap="none" lIns="83779" tIns="41890" rIns="83779" bIns="41890" anchor="ctr"/>
          <a:lstStyle/>
          <a:p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100798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64817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27447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118475" y="301625"/>
            <a:ext cx="1455738" cy="79073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51263" y="301625"/>
            <a:ext cx="4214812" cy="79073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19285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51263" y="301625"/>
            <a:ext cx="5822950" cy="18494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266428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351917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6168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153175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975100" y="2598738"/>
            <a:ext cx="2251075" cy="51641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78575" y="2598738"/>
            <a:ext cx="2251075" cy="51641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080772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847538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51817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8962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034107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024586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084097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07674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74612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74612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651398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641188A-4A1A-49CC-AC82-75E86CB08A80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5182620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A1B27AD-51FD-4B6B-BA60-99515C5EBCDA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4305315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9F59C12-C7B4-43FC-97B9-FE844C58805B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3685948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92200" y="1768475"/>
            <a:ext cx="3973513" cy="43830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18113" y="1768475"/>
            <a:ext cx="3975100" cy="43830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BABF424-0897-4CAC-A346-ADDE97B402F2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7403141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79741CD-67C9-47ED-9077-0493CE533D97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4401363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D4E46B0-6C8F-4D2F-8F0F-7553132EB368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013951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654935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90F49FD-71D4-4FD4-A668-65AB277CD880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0312151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61F607C-820B-4FE4-BB5A-0535FFCB1DDF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04999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37ED564-B0D5-4665-8DE5-FBF7F38EE1D8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6438501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37DAF9C-5A2D-425B-BCEA-65235C1224B0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66347550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58499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58499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16BB730-3857-4F14-96AB-04DF7EC0FDF1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1085881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503238" y="301625"/>
            <a:ext cx="9069387" cy="58499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0"/>
          </p:nvPr>
        </p:nvSpPr>
        <p:spPr>
          <a:xfrm>
            <a:off x="6313488" y="72167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idx="11"/>
          </p:nvPr>
        </p:nvSpPr>
        <p:spPr>
          <a:xfrm>
            <a:off x="1189038" y="7216775"/>
            <a:ext cx="3194050" cy="519113"/>
          </a:xfrm>
        </p:spPr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idx="12"/>
          </p:nvPr>
        </p:nvSpPr>
        <p:spPr>
          <a:xfrm>
            <a:off x="9037638" y="7273925"/>
            <a:ext cx="931862" cy="519113"/>
          </a:xfrm>
        </p:spPr>
        <p:txBody>
          <a:bodyPr/>
          <a:lstStyle>
            <a:lvl1pPr>
              <a:defRPr/>
            </a:lvl1pPr>
          </a:lstStyle>
          <a:p>
            <a:fld id="{972F4B24-43BB-4FE9-B4EB-B2558B2B0E1B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844226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B3AB73D-22E2-48C9-B1A7-40D318F818C4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3561580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29AEFF6-E900-4DA2-97A9-06045A26E755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9377532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065F380-8AEC-4B92-AF3E-AFF5C5862707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5685658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357687" cy="43830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3325" y="1768475"/>
            <a:ext cx="4357688" cy="43830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86B6C0F-E827-467B-AE1A-1E5E91C52363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166123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922713" y="3724275"/>
            <a:ext cx="2320925" cy="44846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96038" y="3724275"/>
            <a:ext cx="2322512" cy="44846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7301067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41FB49D-C5BD-470B-B5F3-692D179BC793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3783791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4BF281A-08D8-49B3-908D-4D1B72B51CBE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4794011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855713F-F6A8-461D-B285-23F7088EB0D0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7706631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36D4AEE-5760-428E-A756-4D2BAEB29041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770423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227DC0A-A7BD-44D7-9BF8-056B03CBAF2C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9846693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8CFDF46-A434-4CC9-A93D-B7B6181B47FF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5983749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58499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58499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BB36C79-D9DA-42B8-9658-3F803F8818A9}" type="slidenum">
              <a:rPr lang="fr-FR" altLang="ja-JP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9656685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8B4F9CF-9716-47F4-976C-EEEE770B631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30361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C40D648-10DC-41C8-867B-1856B686B00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466752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44DBC19-A64D-46D7-8B67-A3F1CD2B4A5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26886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769541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3830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3830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096568B-9919-4A8C-9DCE-2FB097DBEAF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773275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3E67F93-2EEB-4A42-B749-9B24A04910E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932100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546595D-CB2B-44CD-A73E-C641E28746A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1976179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69A66C5-88FC-48D0-B119-239D1F3DAD4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9319631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5B07E11-CABF-4935-BCD9-E115AB4F721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4355885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C2BA365-1C8B-410D-9FE7-B351EFCBCE2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9291348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254E436-8D37-41F8-A93E-9D586E26140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263433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58499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58499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2A1C1BC-A4A2-43DF-A701-0817D22E7CC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29013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34496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4775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54787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4474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6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6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10079038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54438"/>
            <a:ext cx="3819525" cy="307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51263" y="301625"/>
            <a:ext cx="5822950" cy="184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Cliquez pour éditer le format du texte-titre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2713" y="3724275"/>
            <a:ext cx="4795837" cy="448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76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Cliquez pour éditer le format du plan de texte</a:t>
            </a:r>
          </a:p>
          <a:p>
            <a:pPr lvl="1"/>
            <a:r>
              <a:rPr lang="en-GB" altLang="ja-JP" smtClean="0"/>
              <a:t>Second niveau de plan</a:t>
            </a:r>
          </a:p>
          <a:p>
            <a:pPr lvl="2"/>
            <a:r>
              <a:rPr lang="en-GB" altLang="ja-JP" smtClean="0"/>
              <a:t>Troisième niveau de plan</a:t>
            </a:r>
          </a:p>
          <a:p>
            <a:pPr lvl="3"/>
            <a:r>
              <a:rPr lang="en-GB" altLang="ja-JP" smtClean="0"/>
              <a:t>Quatrième niveau de plan</a:t>
            </a:r>
          </a:p>
          <a:p>
            <a:pPr lvl="4"/>
            <a:r>
              <a:rPr lang="en-GB" altLang="ja-JP" smtClean="0"/>
              <a:t>Cinquième niveau de plan</a:t>
            </a:r>
          </a:p>
          <a:p>
            <a:pPr lvl="4"/>
            <a:r>
              <a:rPr lang="en-GB" altLang="ja-JP" smtClean="0"/>
              <a:t>Sixième niveau de plan</a:t>
            </a:r>
          </a:p>
          <a:p>
            <a:pPr lvl="4"/>
            <a:r>
              <a:rPr lang="en-GB" altLang="ja-JP" smtClean="0"/>
              <a:t>Septième niveau de plan</a:t>
            </a: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8324850" y="7296150"/>
            <a:ext cx="173355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52056" rIns="90000" bIns="45000"/>
          <a:lstStyle>
            <a:lvl1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r"/>
            <a:r>
              <a:rPr lang="fr-FR" altLang="ja-JP" sz="800" i="1">
                <a:solidFill>
                  <a:srgbClr val="FFFFFF"/>
                </a:solidFill>
              </a:rPr>
              <a:t>www.developpement-durable.gouv.fr</a:t>
            </a:r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3800475" y="2219325"/>
            <a:ext cx="4867275" cy="1588"/>
          </a:xfrm>
          <a:prstGeom prst="line">
            <a:avLst/>
          </a:prstGeom>
          <a:noFill/>
          <a:ln w="14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950" y="3733800"/>
            <a:ext cx="6670675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950" y="3733800"/>
            <a:ext cx="6670675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4668838" y="6886575"/>
            <a:ext cx="5400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r"/>
            <a:endParaRPr lang="fr-FR" altLang="ja-JP" sz="1200">
              <a:solidFill>
                <a:srgbClr val="FFFFFF"/>
              </a:solidFill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9038" y="3006725"/>
            <a:ext cx="511175" cy="345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708" r:id="rId12"/>
  </p:sldLayoutIdLst>
  <p:txStyles>
    <p:titleStyle>
      <a:lvl1pPr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000" b="1" kern="1200">
          <a:solidFill>
            <a:srgbClr val="4C4C4C"/>
          </a:solidFill>
          <a:latin typeface="+mj-lt"/>
          <a:ea typeface="+mj-ea"/>
          <a:cs typeface="+mj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000" b="1">
          <a:solidFill>
            <a:srgbClr val="4C4C4C"/>
          </a:solidFill>
          <a:latin typeface="Arial" panose="020B0604020202020204" pitchFamily="34" charset="0"/>
          <a:ea typeface="SimSun" panose="02010600030101010101" pitchFamily="2" charset="-122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000" b="1">
          <a:solidFill>
            <a:srgbClr val="4C4C4C"/>
          </a:solidFill>
          <a:latin typeface="Arial" panose="020B0604020202020204" pitchFamily="34" charset="0"/>
          <a:ea typeface="SimSun" panose="02010600030101010101" pitchFamily="2" charset="-122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000" b="1">
          <a:solidFill>
            <a:srgbClr val="4C4C4C"/>
          </a:solidFill>
          <a:latin typeface="Arial" panose="020B0604020202020204" pitchFamily="34" charset="0"/>
          <a:ea typeface="SimSun" panose="02010600030101010101" pitchFamily="2" charset="-122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000" b="1">
          <a:solidFill>
            <a:srgbClr val="4C4C4C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000" b="1">
          <a:solidFill>
            <a:srgbClr val="4C4C4C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000" b="1">
          <a:solidFill>
            <a:srgbClr val="4C4C4C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000" b="1">
          <a:solidFill>
            <a:srgbClr val="4C4C4C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000" b="1">
          <a:solidFill>
            <a:srgbClr val="4C4C4C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2000" b="1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b="1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b="1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b="1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b="1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10079038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Cliquez pour éditer le format du texte-titre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75100" y="2598738"/>
            <a:ext cx="4654550" cy="516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76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Cliquez pour éditer le format du plan de texte</a:t>
            </a:r>
          </a:p>
          <a:p>
            <a:pPr lvl="0"/>
            <a:r>
              <a:rPr lang="en-GB" altLang="ja-JP" smtClean="0"/>
              <a:t>Second niveau de plan</a:t>
            </a:r>
          </a:p>
          <a:p>
            <a:pPr lvl="0"/>
            <a:r>
              <a:rPr lang="en-GB" altLang="ja-JP" smtClean="0"/>
              <a:t>Troisième niveau de plan</a:t>
            </a:r>
          </a:p>
          <a:p>
            <a:pPr lvl="0"/>
            <a:r>
              <a:rPr lang="en-GB" altLang="ja-JP" smtClean="0"/>
              <a:t>Quatrième niveau de plan</a:t>
            </a:r>
          </a:p>
          <a:p>
            <a:pPr lvl="0"/>
            <a:r>
              <a:rPr lang="en-GB" altLang="ja-JP" smtClean="0"/>
              <a:t>Cinquième niveau de plan</a:t>
            </a:r>
          </a:p>
          <a:p>
            <a:pPr lvl="0"/>
            <a:r>
              <a:rPr lang="en-GB" altLang="ja-JP" smtClean="0"/>
              <a:t>Sixième niveau de plan</a:t>
            </a:r>
          </a:p>
          <a:p>
            <a:pPr lvl="0"/>
            <a:r>
              <a:rPr lang="en-GB" altLang="ja-JP" smtClean="0"/>
              <a:t>Septième niveau de plan</a:t>
            </a:r>
          </a:p>
          <a:p>
            <a:pPr lvl="0"/>
            <a:r>
              <a:rPr lang="en-GB" altLang="ja-JP" smtClean="0"/>
              <a:t>Huitième niveau de plan</a:t>
            </a:r>
          </a:p>
          <a:p>
            <a:pPr lvl="0"/>
            <a:r>
              <a:rPr lang="en-GB" altLang="ja-JP" smtClean="0"/>
              <a:t>Neuvième niveau de plan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8324850" y="7296150"/>
            <a:ext cx="173355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52056" rIns="90000" bIns="45000"/>
          <a:lstStyle>
            <a:lvl1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r"/>
            <a:r>
              <a:rPr lang="fr-FR" altLang="ja-JP" sz="800" i="1">
                <a:solidFill>
                  <a:srgbClr val="FFFFFF"/>
                </a:solidFill>
              </a:rPr>
              <a:t>www.developpement-durable.gouv.fr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679950" y="6875463"/>
            <a:ext cx="54006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5584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r"/>
            <a:r>
              <a:rPr lang="fr-FR" altLang="ja-JP" sz="1200">
                <a:solidFill>
                  <a:srgbClr val="FFFFFF"/>
                </a:solidFill>
              </a:rPr>
              <a:t>Ministry of Ecology, Sustainable Development &amp; Energy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6130925"/>
            <a:ext cx="906463" cy="116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9400" y="3006725"/>
            <a:ext cx="511175" cy="345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ctr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2000" b="1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b="1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b="1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b="1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b="1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Cliquez pour éditer le format du texte-titre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92200" y="1768475"/>
            <a:ext cx="8101013" cy="438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76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Cliquez pour éditer le format du plan de texte</a:t>
            </a:r>
          </a:p>
          <a:p>
            <a:pPr lvl="1"/>
            <a:r>
              <a:rPr lang="en-GB" altLang="ja-JP" smtClean="0"/>
              <a:t>Second niveau de plan</a:t>
            </a:r>
          </a:p>
          <a:p>
            <a:pPr lvl="2"/>
            <a:r>
              <a:rPr lang="en-GB" altLang="ja-JP" smtClean="0"/>
              <a:t>Troisième niveau de plan</a:t>
            </a:r>
          </a:p>
          <a:p>
            <a:pPr lvl="3"/>
            <a:r>
              <a:rPr lang="en-GB" altLang="ja-JP" smtClean="0"/>
              <a:t>Quatrième niveau de plan</a:t>
            </a:r>
          </a:p>
          <a:p>
            <a:pPr lvl="4"/>
            <a:r>
              <a:rPr lang="en-GB" altLang="ja-JP" smtClean="0"/>
              <a:t>Cinquième niveau de plan</a:t>
            </a:r>
          </a:p>
          <a:p>
            <a:pPr lvl="4"/>
            <a:r>
              <a:rPr lang="en-GB" altLang="ja-JP" smtClean="0"/>
              <a:t>Sixième niveau de plan</a:t>
            </a:r>
          </a:p>
          <a:p>
            <a:pPr lvl="4"/>
            <a:r>
              <a:rPr lang="en-GB" altLang="ja-JP" smtClean="0"/>
              <a:t>Septième niveau de plan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313488" y="72167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200">
                <a:solidFill>
                  <a:srgbClr val="FFFFFF"/>
                </a:solidFill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</a:lstStyle>
          <a:p>
            <a:endParaRPr lang="fr-FR" altLang="ja-JP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79038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189038" y="72167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FFFFFF"/>
                </a:solidFill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</a:lstStyle>
          <a:p>
            <a:endParaRPr lang="fr-FR" altLang="ja-JP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037638" y="7273925"/>
            <a:ext cx="931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49263" algn="l"/>
                <a:tab pos="898525" algn="l"/>
              </a:tabLst>
              <a:defRPr sz="1400" b="1">
                <a:solidFill>
                  <a:srgbClr val="000000"/>
                </a:solidFill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</a:lstStyle>
          <a:p>
            <a:fld id="{328BEF4A-6788-4E8A-B41B-AC80AE86429C}" type="slidenum">
              <a:rPr lang="fr-FR" altLang="ja-JP"/>
              <a:pPr/>
              <a:t>‹#›</a:t>
            </a:fld>
            <a:endParaRPr lang="fr-FR" altLang="ja-JP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6130925"/>
            <a:ext cx="906463" cy="116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713" y="2678113"/>
            <a:ext cx="511175" cy="345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360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709" r:id="rId12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 kern="1200">
          <a:solidFill>
            <a:srgbClr val="999999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999999"/>
          </a:solidFill>
          <a:latin typeface="Arial" panose="020B0604020202020204" pitchFamily="34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999999"/>
          </a:solidFill>
          <a:latin typeface="Arial" panose="020B0604020202020204" pitchFamily="34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999999"/>
          </a:solidFill>
          <a:latin typeface="Arial" panose="020B0604020202020204" pitchFamily="34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999999"/>
          </a:solidFill>
          <a:latin typeface="Arial" panose="020B0604020202020204" pitchFamily="34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999999"/>
          </a:solidFill>
          <a:latin typeface="Arial" panose="020B0604020202020204" pitchFamily="34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999999"/>
          </a:solidFill>
          <a:latin typeface="Arial" panose="020B0604020202020204" pitchFamily="34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999999"/>
          </a:solidFill>
          <a:latin typeface="Arial" panose="020B0604020202020204" pitchFamily="34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999999"/>
          </a:solidFill>
          <a:latin typeface="Arial" panose="020B0604020202020204" pitchFamily="34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16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16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16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79038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6130925"/>
            <a:ext cx="906462" cy="116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125" y="2678113"/>
            <a:ext cx="511175" cy="345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defRPr>
                <a:solidFill>
                  <a:srgbClr val="000000"/>
                </a:solidFill>
                <a:latin typeface="+mj-lt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</a:lstStyle>
          <a:p>
            <a:fld id="{339211C7-B77A-466A-8623-19E0AF9542CF}" type="slidenum">
              <a:rPr lang="fr-FR" altLang="ja-JP"/>
              <a:pPr/>
              <a:t>‹#›</a:t>
            </a:fld>
            <a:endParaRPr lang="fr-FR" altLang="ja-JP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Cliquez pour éditer le format du texte-titre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8867775" cy="438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76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Cliquez pour éditer le format du plan de texte</a:t>
            </a:r>
          </a:p>
          <a:p>
            <a:pPr lvl="1"/>
            <a:r>
              <a:rPr lang="en-GB" altLang="ja-JP" smtClean="0"/>
              <a:t>Second niveau de plan</a:t>
            </a:r>
          </a:p>
          <a:p>
            <a:pPr lvl="2"/>
            <a:r>
              <a:rPr lang="en-GB" altLang="ja-JP" smtClean="0"/>
              <a:t>Troisième niveau de plan</a:t>
            </a:r>
          </a:p>
          <a:p>
            <a:pPr lvl="3"/>
            <a:r>
              <a:rPr lang="en-GB" altLang="ja-JP" smtClean="0"/>
              <a:t>Quatrième niveau de plan</a:t>
            </a:r>
          </a:p>
          <a:p>
            <a:pPr lvl="4"/>
            <a:r>
              <a:rPr lang="en-GB" altLang="ja-JP" smtClean="0"/>
              <a:t>Cinquième niveau de plan</a:t>
            </a:r>
          </a:p>
          <a:p>
            <a:pPr lvl="4"/>
            <a:r>
              <a:rPr lang="en-GB" altLang="ja-JP" smtClean="0"/>
              <a:t>Sixième niveau de plan</a:t>
            </a:r>
          </a:p>
          <a:p>
            <a:pPr lvl="4"/>
            <a:r>
              <a:rPr lang="en-GB" altLang="ja-JP" smtClean="0"/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SimSun" panose="02010600030101010101" pitchFamily="2" charset="-122"/>
        </a:defRPr>
      </a:lvl2pPr>
      <a:lvl3pPr marL="1143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SimSun" panose="02010600030101010101" pitchFamily="2" charset="-122"/>
        </a:defRPr>
      </a:lvl3pPr>
      <a:lvl4pPr marL="1600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SimSun" panose="02010600030101010101" pitchFamily="2" charset="-122"/>
        </a:defRPr>
      </a:lvl4pPr>
      <a:lvl5pPr marL="20574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SimSun" panose="02010600030101010101" pitchFamily="2" charset="-122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SimSun" panose="02010600030101010101" pitchFamily="2" charset="-122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SimSun" panose="02010600030101010101" pitchFamily="2" charset="-122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SimSun" panose="02010600030101010101" pitchFamily="2" charset="-122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SimSun" panose="02010600030101010101" pitchFamily="2" charset="-122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j-lt"/>
          <a:ea typeface="+mn-ea"/>
          <a:cs typeface="+mn-cs"/>
        </a:defRPr>
      </a:lvl2pPr>
      <a:lvl3pPr marL="1143000" indent="-228600" algn="l" defTabSz="449263" rtl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j-lt"/>
          <a:ea typeface="+mn-ea"/>
          <a:cs typeface="+mn-cs"/>
        </a:defRPr>
      </a:lvl3pPr>
      <a:lvl4pPr marL="1600200" indent="-228600" algn="l" defTabSz="449263" rtl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j-lt"/>
          <a:ea typeface="+mn-ea"/>
          <a:cs typeface="+mn-cs"/>
        </a:defRPr>
      </a:lvl4pPr>
      <a:lvl5pPr marL="2057400" indent="-228600" algn="l" defTabSz="449263" rtl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Cliquez pour éditer le format du texte-titre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38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Cliquez pour éditer le format du plan de texte</a:t>
            </a:r>
          </a:p>
          <a:p>
            <a:pPr lvl="1"/>
            <a:r>
              <a:rPr lang="en-GB" altLang="ja-JP" smtClean="0"/>
              <a:t>Second niveau de plan</a:t>
            </a:r>
          </a:p>
          <a:p>
            <a:pPr lvl="2"/>
            <a:r>
              <a:rPr lang="en-GB" altLang="ja-JP" smtClean="0"/>
              <a:t>Troisième niveau de plan</a:t>
            </a:r>
          </a:p>
          <a:p>
            <a:pPr lvl="3"/>
            <a:r>
              <a:rPr lang="en-GB" altLang="ja-JP" smtClean="0"/>
              <a:t>Quatrième niveau de plan</a:t>
            </a:r>
          </a:p>
          <a:p>
            <a:pPr lvl="4"/>
            <a:r>
              <a:rPr lang="en-GB" altLang="ja-JP" smtClean="0"/>
              <a:t>Cinquième niveau de plan</a:t>
            </a:r>
          </a:p>
          <a:p>
            <a:pPr lvl="4"/>
            <a:r>
              <a:rPr lang="en-GB" altLang="ja-JP" smtClean="0"/>
              <a:t>Sixième niveau de plan</a:t>
            </a:r>
          </a:p>
          <a:p>
            <a:pPr lvl="4"/>
            <a:r>
              <a:rPr lang="en-GB" altLang="ja-JP" smtClean="0"/>
              <a:t>Septième niveau de plan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fld id="{D6E30AC0-99C5-4B28-91E0-19BF57669D5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50" charset="-128"/>
          <a:cs typeface="Arial Unicode MS" panose="020B0604020202020204" pitchFamily="50" charset="-128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50" charset="-128"/>
          <a:cs typeface="Arial Unicode MS" panose="020B0604020202020204" pitchFamily="50" charset="-128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50" charset="-128"/>
          <a:cs typeface="Arial Unicode MS" panose="020B0604020202020204" pitchFamily="50" charset="-128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50" charset="-128"/>
          <a:cs typeface="Arial Unicode MS" panose="020B0604020202020204" pitchFamily="50" charset="-128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50" charset="-128"/>
          <a:cs typeface="Arial Unicode MS" panose="020B0604020202020204" pitchFamily="50" charset="-128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50" charset="-128"/>
          <a:cs typeface="Arial Unicode MS" panose="020B0604020202020204" pitchFamily="50" charset="-128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50" charset="-128"/>
          <a:cs typeface="Arial Unicode MS" panose="020B0604020202020204" pitchFamily="50" charset="-128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50" charset="-128"/>
          <a:cs typeface="Arial Unicode MS" panose="020B0604020202020204" pitchFamily="50" charset="-128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>
            <p:ph type="title"/>
          </p:nvPr>
        </p:nvSpPr>
        <p:spPr>
          <a:xfrm>
            <a:off x="2808064" y="1115541"/>
            <a:ext cx="6553200" cy="1512168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28224"/>
          <a:lstStyle/>
          <a:p>
            <a:pPr algn="ctr">
              <a:lnSpc>
                <a:spcPct val="12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fr-FR" altLang="ja-JP" sz="3200" b="0" dirty="0">
                <a:solidFill>
                  <a:schemeClr val="tx1"/>
                </a:solidFill>
              </a:rPr>
              <a:t>Automated vehicles</a:t>
            </a:r>
            <a:br>
              <a:rPr lang="fr-FR" altLang="ja-JP" sz="3200" b="0" dirty="0">
                <a:solidFill>
                  <a:schemeClr val="tx1"/>
                </a:solidFill>
              </a:rPr>
            </a:br>
            <a:r>
              <a:rPr lang="fr-FR" altLang="ja-JP" sz="3200" b="0" dirty="0">
                <a:solidFill>
                  <a:schemeClr val="tx1"/>
                </a:solidFill>
              </a:rPr>
              <a:t>Horizontal </a:t>
            </a:r>
            <a:r>
              <a:rPr lang="fr-FR" altLang="ja-JP" sz="3200" b="0" dirty="0" smtClean="0">
                <a:solidFill>
                  <a:schemeClr val="tx1"/>
                </a:solidFill>
              </a:rPr>
              <a:t>regulation</a:t>
            </a:r>
            <a:r>
              <a:rPr lang="fr-FR" altLang="ja-JP" sz="2800" b="0" dirty="0">
                <a:solidFill>
                  <a:schemeClr val="tx1"/>
                </a:solidFill>
              </a:rPr>
              <a:t/>
            </a:r>
            <a:br>
              <a:rPr lang="fr-FR" altLang="ja-JP" sz="2800" b="0" dirty="0">
                <a:solidFill>
                  <a:schemeClr val="tx1"/>
                </a:solidFill>
              </a:rPr>
            </a:br>
            <a:r>
              <a:rPr lang="fr-FR" altLang="ja-JP" sz="2800" b="0" dirty="0">
                <a:solidFill>
                  <a:schemeClr val="tx1"/>
                </a:solidFill>
              </a:rPr>
              <a:t>Preliminary </a:t>
            </a:r>
            <a:r>
              <a:rPr lang="fr-FR" altLang="ja-JP" sz="2800" b="0" dirty="0" smtClean="0">
                <a:solidFill>
                  <a:schemeClr val="tx1"/>
                </a:solidFill>
              </a:rPr>
              <a:t>considerations</a:t>
            </a:r>
            <a:endParaRPr lang="fr-FR" altLang="ja-JP" sz="2800" b="0" dirty="0">
              <a:solidFill>
                <a:srgbClr val="999999"/>
              </a:solidFill>
            </a:endParaRPr>
          </a:p>
        </p:txBody>
      </p:sp>
      <p:sp>
        <p:nvSpPr>
          <p:cNvPr id="7170" name="Rectangle 2"/>
          <p:cNvSpPr>
            <a:spLocks noChangeArrowheads="1"/>
          </p:cNvSpPr>
          <p:nvPr>
            <p:ph type="subTitle" idx="4294967295"/>
          </p:nvPr>
        </p:nvSpPr>
        <p:spPr bwMode="auto">
          <a:xfrm>
            <a:off x="4032250" y="2555875"/>
            <a:ext cx="4824413" cy="38623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224" rIns="0" bIns="0" anchor="ctr"/>
          <a:lstStyle/>
          <a:p>
            <a:pPr marL="0" indent="0" algn="ctr"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</a:pPr>
            <a:endParaRPr lang="fr-FR" altLang="ja-JP" sz="3200" b="0" i="1" dirty="0">
              <a:solidFill>
                <a:schemeClr val="tx1"/>
              </a:solidFill>
            </a:endParaRPr>
          </a:p>
          <a:p>
            <a:pPr marL="0" indent="0" algn="ctr"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</a:pPr>
            <a:endParaRPr lang="fr-FR" altLang="ja-JP" sz="3200" b="0" i="1" dirty="0">
              <a:solidFill>
                <a:schemeClr val="tx1"/>
              </a:solidFill>
            </a:endParaRPr>
          </a:p>
          <a:p>
            <a:pPr marL="0" indent="0" algn="ctr"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</a:pPr>
            <a:r>
              <a:rPr lang="fr-FR" altLang="ja-JP" sz="2400" b="0" dirty="0">
                <a:solidFill>
                  <a:srgbClr val="0000FF"/>
                </a:solidFill>
              </a:rPr>
              <a:t>Xavier DELACHE, </a:t>
            </a:r>
          </a:p>
          <a:p>
            <a:pPr marL="0" indent="0" algn="ctr"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</a:pPr>
            <a:r>
              <a:rPr lang="fr-FR" altLang="ja-JP" sz="2400" b="0" dirty="0"/>
              <a:t>D</a:t>
            </a:r>
            <a:r>
              <a:rPr lang="fr-FR" altLang="ja-JP" b="0" dirty="0"/>
              <a:t>irectorate general for infrastructure, transport and the sea</a:t>
            </a:r>
          </a:p>
          <a:p>
            <a:pPr marL="0" indent="0" algn="ctr"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</a:pPr>
            <a:r>
              <a:rPr lang="fr-FR" altLang="ja-JP" sz="2400" b="0" dirty="0">
                <a:solidFill>
                  <a:srgbClr val="0000FF"/>
                </a:solidFill>
              </a:rPr>
              <a:t>Pierre BAZZUCCHI</a:t>
            </a:r>
          </a:p>
          <a:p>
            <a:pPr marL="0" indent="0" algn="ctr"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</a:pPr>
            <a:r>
              <a:rPr lang="fr-FR" altLang="ja-JP" sz="2400" b="0" dirty="0"/>
              <a:t>D</a:t>
            </a:r>
            <a:r>
              <a:rPr lang="fr-FR" altLang="ja-JP" b="0" dirty="0"/>
              <a:t>irectorate general for energy and climate</a:t>
            </a:r>
          </a:p>
          <a:p>
            <a:pPr marL="0" indent="0" algn="ctr"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</a:pPr>
            <a:endParaRPr lang="fr-FR" altLang="ja-JP" sz="2400" b="0" dirty="0"/>
          </a:p>
          <a:p>
            <a:pPr marL="0" indent="0" algn="ctr"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</a:pPr>
            <a:r>
              <a:rPr lang="fr-FR" altLang="ja-JP" b="0" dirty="0"/>
              <a:t>ITS/AD informal meeting, </a:t>
            </a:r>
            <a:r>
              <a:rPr lang="fr-FR" altLang="ja-JP" b="0" dirty="0" smtClean="0"/>
              <a:t>June 22, </a:t>
            </a:r>
            <a:r>
              <a:rPr lang="fr-FR" altLang="ja-JP" b="0" dirty="0"/>
              <a:t>2017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888184" y="107429"/>
            <a:ext cx="6019597" cy="8652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5740400" algn="r"/>
              </a:tabLst>
            </a:pPr>
            <a:r>
              <a:rPr lang="en-US" altLang="ja-JP" dirty="0"/>
              <a:t>Submitted by </a:t>
            </a:r>
            <a:r>
              <a:rPr lang="en-US" altLang="ja-JP" dirty="0" smtClean="0"/>
              <a:t>France	Document </a:t>
            </a:r>
            <a:r>
              <a:rPr lang="en-US" altLang="ja-JP" dirty="0"/>
              <a:t>No. </a:t>
            </a:r>
            <a:r>
              <a:rPr lang="en-US" altLang="ja-JP" dirty="0" smtClean="0"/>
              <a:t>ITS/AD-12-07</a:t>
            </a:r>
            <a:endParaRPr lang="ja-JP" altLang="ja-JP" dirty="0"/>
          </a:p>
          <a:p>
            <a:pPr algn="r"/>
            <a:r>
              <a:rPr lang="en-US" altLang="ja-JP" dirty="0"/>
              <a:t>(12th ITS/AD, 22 June 2017, agenda item </a:t>
            </a:r>
            <a:r>
              <a:rPr lang="en-US" altLang="ja-JP" dirty="0" smtClean="0"/>
              <a:t>3-4)</a:t>
            </a:r>
            <a:endParaRPr lang="ja-JP" altLang="ja-JP" dirty="0"/>
          </a:p>
          <a:p>
            <a:endParaRPr kumimoji="1" lang="ja-JP" altLang="en-US" dirty="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8A36757-2F8E-4252-AC17-AD0E75B6A13A}" type="datetime1">
              <a:rPr lang="fr-FR" altLang="ja-JP"/>
              <a:pPr/>
              <a:t>19/06/2017</a:t>
            </a:fld>
            <a:endParaRPr lang="fr-FR" altLang="ja-JP"/>
          </a:p>
        </p:txBody>
      </p:sp>
      <p:sp>
        <p:nvSpPr>
          <p:cNvPr id="6" name="スライド番号プレースホルダー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0409D10-6B90-4343-BD89-2C8E3D9F03DC}" type="slidenum">
              <a:rPr lang="fr-FR" altLang="ja-JP"/>
              <a:pPr/>
              <a:t>2</a:t>
            </a:fld>
            <a:endParaRPr lang="fr-FR" altLang="ja-JP"/>
          </a:p>
        </p:txBody>
      </p:sp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>
          <a:xfrm>
            <a:off x="1023938" y="-1588"/>
            <a:ext cx="8513762" cy="1000126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28224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</a:pPr>
            <a:r>
              <a:rPr lang="fr-FR" altLang="ja-JP" sz="3200">
                <a:solidFill>
                  <a:srgbClr val="0000FF"/>
                </a:solidFill>
              </a:rPr>
              <a:t/>
            </a:r>
            <a:br>
              <a:rPr lang="fr-FR" altLang="ja-JP" sz="3200">
                <a:solidFill>
                  <a:srgbClr val="0000FF"/>
                </a:solidFill>
              </a:rPr>
            </a:br>
            <a:r>
              <a:rPr lang="fr-FR" altLang="ja-JP" sz="3200">
                <a:solidFill>
                  <a:srgbClr val="0000FF"/>
                </a:solidFill>
              </a:rPr>
              <a:t>Outline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152525" y="1403350"/>
            <a:ext cx="8102600" cy="549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4695" rIns="0" bIns="0"/>
          <a:lstStyle>
            <a:lvl1pPr marL="431800" indent="-3238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800" b="1"/>
              <a:t>Context and grounds to act</a:t>
            </a:r>
          </a:p>
          <a:p>
            <a:pPr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endParaRPr lang="fr-FR" altLang="ja-JP" sz="2800" b="1"/>
          </a:p>
          <a:p>
            <a:pPr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800" b="1"/>
              <a:t>Importance of definitions</a:t>
            </a:r>
          </a:p>
          <a:p>
            <a:pPr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None/>
            </a:pPr>
            <a:endParaRPr lang="fr-FR" altLang="ja-JP" sz="2800" i="1">
              <a:solidFill>
                <a:srgbClr val="999999"/>
              </a:solidFill>
            </a:endParaRPr>
          </a:p>
          <a:p>
            <a:pPr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2800" b="1"/>
              <a:t>Regulation “philosophy”</a:t>
            </a:r>
          </a:p>
          <a:p>
            <a:pPr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endParaRPr lang="en-US" altLang="ja-JP" sz="2800" b="1"/>
          </a:p>
          <a:p>
            <a:pPr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2800" b="1"/>
              <a:t>Considerations on validation</a:t>
            </a:r>
          </a:p>
          <a:p>
            <a:pPr lvl="1"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endParaRPr lang="fr-FR" altLang="ja-JP" sz="2800" i="1">
              <a:solidFill>
                <a:srgbClr val="999999"/>
              </a:solidFill>
            </a:endParaRPr>
          </a:p>
          <a:p>
            <a:pPr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2800" b="1"/>
              <a:t>References </a:t>
            </a:r>
          </a:p>
          <a:p>
            <a:pPr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endParaRPr lang="en-US" altLang="ja-JP" sz="2800" b="1"/>
          </a:p>
          <a:p>
            <a:pPr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None/>
            </a:pPr>
            <a:endParaRPr lang="fr-FR" altLang="ja-JP" sz="2800" i="1">
              <a:solidFill>
                <a:srgbClr val="999999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7C64297D-D5A7-49D3-A623-24BBE61C358B}" type="datetime1">
              <a:rPr lang="fr-FR" altLang="ja-JP"/>
              <a:pPr/>
              <a:t>19/06/2017</a:t>
            </a:fld>
            <a:endParaRPr lang="fr-FR" altLang="ja-JP"/>
          </a:p>
        </p:txBody>
      </p:sp>
      <p:sp>
        <p:nvSpPr>
          <p:cNvPr id="7" name="スライド番号プレースホルダー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11572DC-6C22-4EEE-9F20-EEC44D581656}" type="slidenum">
              <a:rPr lang="fr-FR" altLang="ja-JP"/>
              <a:pPr/>
              <a:t>3</a:t>
            </a:fld>
            <a:endParaRPr lang="fr-FR" altLang="ja-JP"/>
          </a:p>
        </p:txBody>
      </p:sp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1162050" y="1592263"/>
            <a:ext cx="8102600" cy="486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792163" y="395288"/>
            <a:ext cx="9001125" cy="53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224" rIns="0" bIns="0"/>
          <a:lstStyle>
            <a:lvl1pPr marL="431800" indent="-3238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None/>
            </a:pPr>
            <a:r>
              <a:rPr lang="en-US" altLang="ja-JP" sz="3200">
                <a:solidFill>
                  <a:schemeClr val="tx1"/>
                </a:solidFill>
              </a:rPr>
              <a:t>Context and grounds to act</a:t>
            </a:r>
          </a:p>
          <a:p>
            <a:pPr algn="ctr"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None/>
            </a:pPr>
            <a:endParaRPr lang="fr-FR" altLang="ja-JP" sz="3200">
              <a:solidFill>
                <a:schemeClr val="tx1"/>
              </a:solidFill>
            </a:endParaRP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1079500" y="1187450"/>
            <a:ext cx="8281988" cy="453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224" rIns="0" bIns="0"/>
          <a:lstStyle>
            <a:lvl1pPr marL="431800" indent="-3238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800"/>
              <a:t>Need for a systemic approach</a:t>
            </a:r>
          </a:p>
          <a:p>
            <a:pPr lvl="1"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400"/>
              <a:t># vehicle components / functions</a:t>
            </a:r>
          </a:p>
          <a:p>
            <a:pPr lvl="1"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400"/>
              <a:t>Interactions vehicle / driver / driving environment</a:t>
            </a:r>
          </a:p>
          <a:p>
            <a:pPr lvl="1"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400"/>
              <a:t>Connectivity</a:t>
            </a:r>
          </a:p>
          <a:p>
            <a:pPr lvl="1"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400"/>
              <a:t>Learning systems</a:t>
            </a:r>
          </a:p>
          <a:p>
            <a:pPr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endParaRPr lang="fr-FR" altLang="ja-JP" sz="2800"/>
          </a:p>
          <a:p>
            <a:pPr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800"/>
              <a:t>Need for a comprehensive approach</a:t>
            </a:r>
          </a:p>
          <a:p>
            <a:pPr lvl="1"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400"/>
              <a:t>Increasing variety of use cases</a:t>
            </a:r>
          </a:p>
          <a:p>
            <a:pPr lvl="2"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400"/>
              <a:t># automated functions</a:t>
            </a:r>
          </a:p>
          <a:p>
            <a:pPr lvl="2"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400"/>
              <a:t># driving conditions or design domains</a:t>
            </a:r>
          </a:p>
          <a:p>
            <a:pPr lvl="2"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400"/>
              <a:t># triggering + transition conditions</a:t>
            </a:r>
          </a:p>
          <a:p>
            <a:pPr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endParaRPr lang="fr-FR" altLang="ja-JP" sz="2400"/>
          </a:p>
          <a:p>
            <a:pPr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endParaRPr lang="fr-FR" altLang="ja-JP" sz="240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AutoShape 2"/>
          <p:cNvSpPr>
            <a:spLocks noChangeArrowheads="1"/>
          </p:cNvSpPr>
          <p:nvPr/>
        </p:nvSpPr>
        <p:spPr bwMode="auto">
          <a:xfrm>
            <a:off x="863600" y="1331913"/>
            <a:ext cx="8208963" cy="5413375"/>
          </a:xfrm>
          <a:custGeom>
            <a:avLst/>
            <a:gdLst>
              <a:gd name="G0" fmla="*/ 22262 1 2"/>
              <a:gd name="G1" fmla="*/ 15239 1 2"/>
              <a:gd name="G2" fmla="+- 15239 0 0"/>
              <a:gd name="G3" fmla="+- 22262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22262" y="0"/>
                </a:lnTo>
                <a:lnTo>
                  <a:pt x="22262" y="15239"/>
                </a:lnTo>
                <a:lnTo>
                  <a:pt x="0" y="1523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100000"/>
              </a:lnSpc>
              <a:spcAft>
                <a:spcPct val="20000"/>
              </a:spcAft>
              <a:buFont typeface="Wingdings" panose="05000000000000000000" pitchFamily="2" charset="2"/>
              <a:buChar char=""/>
            </a:pPr>
            <a:r>
              <a:rPr lang="fr-FR" altLang="ja-JP" sz="2800">
                <a:ea typeface="Microsoft YaHei" panose="020B0503020204020204" pitchFamily="34" charset="-122"/>
                <a:cs typeface="DejaVu Sans" panose="020B0603030804020204" pitchFamily="34" charset="0"/>
              </a:rPr>
              <a:t> </a:t>
            </a:r>
            <a:r>
              <a:rPr lang="fr-FR" altLang="ja-JP" sz="2400">
                <a:ea typeface="Microsoft YaHei" panose="020B0503020204020204" pitchFamily="34" charset="-122"/>
                <a:cs typeface="DejaVu Sans" panose="020B0603030804020204" pitchFamily="34" charset="0"/>
              </a:rPr>
              <a:t>Vehicle’s subsystems</a:t>
            </a:r>
          </a:p>
          <a:p>
            <a:pPr lvl="1" hangingPunct="1">
              <a:lnSpc>
                <a:spcPct val="100000"/>
              </a:lnSpc>
              <a:spcAft>
                <a:spcPct val="20000"/>
              </a:spcAft>
              <a:buFont typeface="Wingdings" panose="05000000000000000000" pitchFamily="2" charset="2"/>
              <a:buChar char=""/>
            </a:pPr>
            <a:r>
              <a:rPr lang="fr-FR" altLang="ja-JP" sz="2400">
                <a:ea typeface="Microsoft YaHei" panose="020B0503020204020204" pitchFamily="34" charset="-122"/>
                <a:cs typeface="DejaVu Sans" panose="020B0603030804020204" pitchFamily="34" charset="0"/>
              </a:rPr>
              <a:t>Driver</a:t>
            </a:r>
          </a:p>
          <a:p>
            <a:pPr lvl="1" hangingPunct="1">
              <a:lnSpc>
                <a:spcPct val="100000"/>
              </a:lnSpc>
              <a:spcAft>
                <a:spcPct val="20000"/>
              </a:spcAft>
              <a:buFont typeface="Wingdings" panose="05000000000000000000" pitchFamily="2" charset="2"/>
              <a:buChar char=""/>
            </a:pPr>
            <a:r>
              <a:rPr lang="fr-FR" altLang="ja-JP" sz="2400">
                <a:ea typeface="Microsoft YaHei" panose="020B0503020204020204" pitchFamily="34" charset="-122"/>
                <a:cs typeface="DejaVu Sans" panose="020B0603030804020204" pitchFamily="34" charset="0"/>
              </a:rPr>
              <a:t>Automation systems</a:t>
            </a:r>
          </a:p>
          <a:p>
            <a:pPr lvl="1" hangingPunct="1">
              <a:lnSpc>
                <a:spcPct val="100000"/>
              </a:lnSpc>
              <a:spcAft>
                <a:spcPct val="20000"/>
              </a:spcAft>
              <a:buFont typeface="Wingdings" panose="05000000000000000000" pitchFamily="2" charset="2"/>
              <a:buChar char=""/>
            </a:pPr>
            <a:r>
              <a:rPr lang="fr-FR" altLang="ja-JP" sz="2400">
                <a:ea typeface="Microsoft YaHei" panose="020B0503020204020204" pitchFamily="34" charset="-122"/>
                <a:cs typeface="DejaVu Sans" panose="020B0603030804020204" pitchFamily="34" charset="0"/>
              </a:rPr>
              <a:t>HMI’s</a:t>
            </a:r>
          </a:p>
          <a:p>
            <a:pPr lvl="1" hangingPunct="1">
              <a:lnSpc>
                <a:spcPct val="100000"/>
              </a:lnSpc>
              <a:spcAft>
                <a:spcPct val="20000"/>
              </a:spcAft>
              <a:buFont typeface="Wingdings" panose="05000000000000000000" pitchFamily="2" charset="2"/>
              <a:buChar char=""/>
            </a:pPr>
            <a:r>
              <a:rPr lang="fr-FR" altLang="ja-JP" sz="2400">
                <a:ea typeface="Microsoft YaHei" panose="020B0503020204020204" pitchFamily="34" charset="-122"/>
                <a:cs typeface="DejaVu Sans" panose="020B0603030804020204" pitchFamily="34" charset="0"/>
              </a:rPr>
              <a:t>Vehicle’s ECU + components</a:t>
            </a:r>
          </a:p>
          <a:p>
            <a:pPr lvl="1" hangingPunct="1">
              <a:lnSpc>
                <a:spcPct val="100000"/>
              </a:lnSpc>
              <a:spcAft>
                <a:spcPct val="20000"/>
              </a:spcAft>
              <a:buFont typeface="Wingdings" panose="05000000000000000000" pitchFamily="2" charset="2"/>
              <a:buChar char=""/>
            </a:pPr>
            <a:endParaRPr lang="fr-FR" altLang="ja-JP" sz="2000">
              <a:ea typeface="Microsoft YaHei" panose="020B0503020204020204" pitchFamily="34" charset="-122"/>
              <a:cs typeface="DejaVu Sans" panose="020B0603030804020204" pitchFamily="34" charset="0"/>
            </a:endParaRPr>
          </a:p>
          <a:p>
            <a:pPr hangingPunct="1">
              <a:lnSpc>
                <a:spcPct val="100000"/>
              </a:lnSpc>
              <a:spcAft>
                <a:spcPct val="20000"/>
              </a:spcAft>
              <a:buFont typeface="Wingdings" panose="05000000000000000000" pitchFamily="2" charset="2"/>
              <a:buChar char=""/>
            </a:pPr>
            <a:endParaRPr lang="fr-FR" altLang="ja-JP" sz="2400">
              <a:ea typeface="Microsoft YaHei" panose="020B0503020204020204" pitchFamily="34" charset="-122"/>
              <a:cs typeface="DejaVu Sans" panose="020B0603030804020204" pitchFamily="34" charset="0"/>
            </a:endParaRPr>
          </a:p>
          <a:p>
            <a:pPr hangingPunct="1">
              <a:lnSpc>
                <a:spcPct val="100000"/>
              </a:lnSpc>
              <a:spcAft>
                <a:spcPct val="20000"/>
              </a:spcAft>
              <a:buFont typeface="Wingdings" panose="05000000000000000000" pitchFamily="2" charset="2"/>
              <a:buChar char=""/>
            </a:pPr>
            <a:r>
              <a:rPr lang="fr-FR" altLang="ja-JP" sz="2400">
                <a:ea typeface="Microsoft YaHei" panose="020B0503020204020204" pitchFamily="34" charset="-122"/>
                <a:cs typeface="DejaVu Sans" panose="020B0603030804020204" pitchFamily="34" charset="0"/>
              </a:rPr>
              <a:t> Use cases = </a:t>
            </a:r>
          </a:p>
          <a:p>
            <a:pPr lvl="1" hangingPunct="1">
              <a:lnSpc>
                <a:spcPct val="100000"/>
              </a:lnSpc>
              <a:spcAft>
                <a:spcPct val="20000"/>
              </a:spcAft>
              <a:buFont typeface="Wingdings" panose="05000000000000000000" pitchFamily="2" charset="2"/>
              <a:buChar char=""/>
            </a:pPr>
            <a:r>
              <a:rPr lang="fr-FR" altLang="ja-JP" sz="2400">
                <a:ea typeface="Microsoft YaHei" panose="020B0503020204020204" pitchFamily="34" charset="-122"/>
                <a:cs typeface="DejaVu Sans" panose="020B0603030804020204" pitchFamily="34" charset="0"/>
              </a:rPr>
              <a:t>Operational design domain  (= driving environment)</a:t>
            </a:r>
          </a:p>
          <a:p>
            <a:pPr lvl="1" hangingPunct="1">
              <a:lnSpc>
                <a:spcPct val="100000"/>
              </a:lnSpc>
              <a:spcAft>
                <a:spcPct val="20000"/>
              </a:spcAft>
              <a:buFont typeface="Wingdings" panose="05000000000000000000" pitchFamily="2" charset="2"/>
              <a:buChar char=""/>
            </a:pPr>
            <a:r>
              <a:rPr lang="fr-FR" altLang="ja-JP" sz="2400">
                <a:ea typeface="Microsoft YaHei" panose="020B0503020204020204" pitchFamily="34" charset="-122"/>
                <a:cs typeface="DejaVu Sans" panose="020B0603030804020204" pitchFamily="34" charset="0"/>
              </a:rPr>
              <a:t>Automation functionnalities (= automated manœuvres)</a:t>
            </a:r>
          </a:p>
          <a:p>
            <a:pPr lvl="1" hangingPunct="1">
              <a:lnSpc>
                <a:spcPct val="100000"/>
              </a:lnSpc>
              <a:spcAft>
                <a:spcPct val="20000"/>
              </a:spcAft>
              <a:buFont typeface="Wingdings" panose="05000000000000000000" pitchFamily="2" charset="2"/>
              <a:buChar char=""/>
            </a:pPr>
            <a:r>
              <a:rPr lang="fr-FR" altLang="ja-JP" sz="2400">
                <a:ea typeface="Microsoft YaHei" panose="020B0503020204020204" pitchFamily="34" charset="-122"/>
                <a:cs typeface="DejaVu Sans" panose="020B0603030804020204" pitchFamily="34" charset="0"/>
              </a:rPr>
              <a:t>Triggering (= activation / desactivation) conditions</a:t>
            </a:r>
          </a:p>
          <a:p>
            <a:pPr lvl="1" hangingPunct="1">
              <a:lnSpc>
                <a:spcPct val="100000"/>
              </a:lnSpc>
              <a:spcAft>
                <a:spcPct val="20000"/>
              </a:spcAft>
              <a:buFont typeface="Wingdings" panose="05000000000000000000" pitchFamily="2" charset="2"/>
              <a:buChar char=""/>
            </a:pPr>
            <a:r>
              <a:rPr lang="fr-FR" altLang="ja-JP" sz="2400">
                <a:ea typeface="Microsoft YaHei" panose="020B0503020204020204" pitchFamily="34" charset="-122"/>
                <a:cs typeface="DejaVu Sans" panose="020B0603030804020204" pitchFamily="34" charset="0"/>
              </a:rPr>
              <a:t>Driving task-sharing</a:t>
            </a:r>
          </a:p>
          <a:p>
            <a:pPr lvl="1" hangingPunct="1">
              <a:lnSpc>
                <a:spcPct val="100000"/>
              </a:lnSpc>
              <a:spcAft>
                <a:spcPct val="20000"/>
              </a:spcAft>
              <a:buFont typeface="Wingdings" panose="05000000000000000000" pitchFamily="2" charset="2"/>
              <a:buNone/>
            </a:pPr>
            <a:endParaRPr lang="fr-FR" altLang="ja-JP" sz="2400">
              <a:ea typeface="Microsoft YaHei" panose="020B0503020204020204" pitchFamily="34" charset="-122"/>
              <a:cs typeface="DejaVu Sans" panose="020B0603030804020204" pitchFamily="34" charset="0"/>
            </a:endParaRPr>
          </a:p>
          <a:p>
            <a:pPr algn="just" hangingPunct="1">
              <a:lnSpc>
                <a:spcPct val="100000"/>
              </a:lnSpc>
              <a:spcAft>
                <a:spcPct val="20000"/>
              </a:spcAft>
              <a:buFont typeface="Wingdings" panose="05000000000000000000" pitchFamily="2" charset="2"/>
              <a:buChar char=""/>
            </a:pPr>
            <a:r>
              <a:rPr lang="fr-FR" altLang="ja-JP" sz="2400">
                <a:ea typeface="Microsoft YaHei" panose="020B0503020204020204" pitchFamily="34" charset="-122"/>
                <a:cs typeface="DejaVu Sans" panose="020B0603030804020204" pitchFamily="34" charset="0"/>
              </a:rPr>
              <a:t> </a:t>
            </a:r>
          </a:p>
          <a:p>
            <a:pPr algn="just" hangingPunct="1">
              <a:lnSpc>
                <a:spcPct val="100000"/>
              </a:lnSpc>
              <a:buFont typeface="Wingdings" panose="05000000000000000000" pitchFamily="2" charset="2"/>
              <a:buNone/>
            </a:pPr>
            <a:endParaRPr lang="fr-FR" altLang="ja-JP" sz="2800">
              <a:ea typeface="Microsoft YaHei" panose="020B0503020204020204" pitchFamily="34" charset="-122"/>
              <a:cs typeface="DejaVu Sans" panose="020B0603030804020204" pitchFamily="34" charset="0"/>
            </a:endParaRPr>
          </a:p>
          <a:p>
            <a:pPr hangingPunct="1">
              <a:lnSpc>
                <a:spcPct val="100000"/>
              </a:lnSpc>
              <a:buClrTx/>
              <a:buSzTx/>
              <a:buFontTx/>
              <a:buNone/>
            </a:pPr>
            <a:endParaRPr lang="fr-FR" altLang="ja-JP">
              <a:ea typeface="Microsoft YaHei" panose="020B0503020204020204" pitchFamily="34" charset="-122"/>
              <a:cs typeface="DejaVu Sans" panose="020B0603030804020204" pitchFamily="34" charset="0"/>
            </a:endParaRPr>
          </a:p>
        </p:txBody>
      </p:sp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719138" y="250825"/>
            <a:ext cx="9070975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24695" rIns="0" bIns="0" anchor="ctr"/>
          <a:lstStyle>
            <a:lvl1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4400" b="1">
                <a:solidFill>
                  <a:srgbClr val="999999"/>
                </a:solidFill>
                <a:latin typeface="Arial" panose="020B0604020202020204" pitchFamily="34" charset="0"/>
              </a:defRPr>
            </a:lvl1pPr>
            <a:lvl2pPr marL="2057400" indent="-228600"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4400" b="1">
                <a:solidFill>
                  <a:srgbClr val="999999"/>
                </a:solidFill>
                <a:latin typeface="Arial" panose="020B0604020202020204" pitchFamily="34" charset="0"/>
              </a:defRPr>
            </a:lvl2pPr>
            <a:lvl3pPr marL="2057400"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4400" b="1">
                <a:solidFill>
                  <a:srgbClr val="999999"/>
                </a:solidFill>
                <a:latin typeface="Arial" panose="020B0604020202020204" pitchFamily="34" charset="0"/>
              </a:defRPr>
            </a:lvl3pPr>
            <a:lvl4pPr marL="2057400"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4400" b="1">
                <a:solidFill>
                  <a:srgbClr val="999999"/>
                </a:solidFill>
                <a:latin typeface="Arial" panose="020B0604020202020204" pitchFamily="34" charset="0"/>
              </a:defRPr>
            </a:lvl4pPr>
            <a:lvl5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4400" b="1">
                <a:solidFill>
                  <a:srgbClr val="999999"/>
                </a:solidFill>
                <a:latin typeface="Arial" panose="020B0604020202020204" pitchFamily="34" charset="0"/>
              </a:defRPr>
            </a:lvl5pPr>
            <a:lvl6pPr marL="2514600" indent="-228600"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4400" b="1">
                <a:solidFill>
                  <a:srgbClr val="999999"/>
                </a:solidFill>
                <a:latin typeface="Arial" panose="020B0604020202020204" pitchFamily="34" charset="0"/>
              </a:defRPr>
            </a:lvl6pPr>
            <a:lvl7pPr marL="2971800" indent="-228600"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4400" b="1">
                <a:solidFill>
                  <a:srgbClr val="999999"/>
                </a:solidFill>
                <a:latin typeface="Arial" panose="020B0604020202020204" pitchFamily="34" charset="0"/>
              </a:defRPr>
            </a:lvl7pPr>
            <a:lvl8pPr marL="3429000" indent="-228600"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4400" b="1">
                <a:solidFill>
                  <a:srgbClr val="999999"/>
                </a:solidFill>
                <a:latin typeface="Arial" panose="020B0604020202020204" pitchFamily="34" charset="0"/>
              </a:defRPr>
            </a:lvl8pPr>
            <a:lvl9pPr marL="3886200" indent="-228600"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4400" b="1">
                <a:solidFill>
                  <a:srgbClr val="999999"/>
                </a:solidFill>
                <a:latin typeface="Arial" panose="020B0604020202020204" pitchFamily="34" charset="0"/>
              </a:defRPr>
            </a:lvl9pPr>
          </a:lstStyle>
          <a:p>
            <a:r>
              <a:rPr lang="fr-FR" altLang="ja-JP" sz="3200" b="0">
                <a:solidFill>
                  <a:schemeClr val="tx1"/>
                </a:solidFill>
              </a:rPr>
              <a:t>Importance of definitions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0F6AE48-3088-48C8-9835-8642E8FF0688}" type="datetime1">
              <a:rPr lang="fr-FR" altLang="ja-JP"/>
              <a:pPr/>
              <a:t>19/06/2017</a:t>
            </a:fld>
            <a:endParaRPr lang="fr-FR" altLang="ja-JP"/>
          </a:p>
        </p:txBody>
      </p:sp>
      <p:sp>
        <p:nvSpPr>
          <p:cNvPr id="7" name="スライド番号プレースホルダー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B4E7FE9-B08E-4E56-94D9-9BFA83066DE2}" type="slidenum">
              <a:rPr lang="fr-FR" altLang="ja-JP"/>
              <a:pPr/>
              <a:t>5</a:t>
            </a:fld>
            <a:endParaRPr lang="fr-FR" altLang="ja-JP"/>
          </a:p>
        </p:txBody>
      </p:sp>
      <p:sp>
        <p:nvSpPr>
          <p:cNvPr id="108546" name="Text Box 2"/>
          <p:cNvSpPr txBox="1">
            <a:spLocks noChangeArrowheads="1"/>
          </p:cNvSpPr>
          <p:nvPr/>
        </p:nvSpPr>
        <p:spPr bwMode="auto">
          <a:xfrm>
            <a:off x="1162050" y="1592263"/>
            <a:ext cx="8102600" cy="486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8547" name="Text Box 3"/>
          <p:cNvSpPr txBox="1">
            <a:spLocks noChangeArrowheads="1"/>
          </p:cNvSpPr>
          <p:nvPr/>
        </p:nvSpPr>
        <p:spPr bwMode="auto">
          <a:xfrm>
            <a:off x="719138" y="179388"/>
            <a:ext cx="9001125" cy="53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224" rIns="0" bIns="0"/>
          <a:lstStyle>
            <a:lvl1pPr marL="431800" indent="-3238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None/>
            </a:pPr>
            <a:r>
              <a:rPr lang="en-US" altLang="ja-JP" sz="3200">
                <a:solidFill>
                  <a:schemeClr val="tx1"/>
                </a:solidFill>
              </a:rPr>
              <a:t>Horizontal regulation “philosophy” (1)</a:t>
            </a:r>
            <a:endParaRPr lang="fr-FR" altLang="ja-JP" sz="3200">
              <a:solidFill>
                <a:schemeClr val="tx1"/>
              </a:solidFill>
            </a:endParaRPr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863600" y="827088"/>
            <a:ext cx="8281988" cy="453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224" rIns="0" bIns="0"/>
          <a:lstStyle>
            <a:lvl1pPr marL="431800" indent="-3238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Aft>
                <a:spcPct val="1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400" b="1"/>
              <a:t>Regulation domains</a:t>
            </a:r>
          </a:p>
          <a:p>
            <a:pPr lvl="1">
              <a:lnSpc>
                <a:spcPct val="100000"/>
              </a:lnSpc>
              <a:spcAft>
                <a:spcPct val="1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 b="1" i="1"/>
              <a:t>Non use-case specific :</a:t>
            </a:r>
          </a:p>
          <a:p>
            <a:pPr lvl="2">
              <a:lnSpc>
                <a:spcPct val="100000"/>
              </a:lnSpc>
              <a:spcAft>
                <a:spcPct val="1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Data recording and sharing, Privacy, Cyber security</a:t>
            </a:r>
          </a:p>
          <a:p>
            <a:pPr lvl="2">
              <a:lnSpc>
                <a:spcPct val="100000"/>
              </a:lnSpc>
              <a:spcAft>
                <a:spcPct val="1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System safety</a:t>
            </a:r>
          </a:p>
          <a:p>
            <a:pPr lvl="2">
              <a:lnSpc>
                <a:spcPct val="100000"/>
              </a:lnSpc>
              <a:spcAft>
                <a:spcPct val="1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Perception functions</a:t>
            </a:r>
          </a:p>
          <a:p>
            <a:pPr lvl="1">
              <a:lnSpc>
                <a:spcPct val="100000"/>
              </a:lnSpc>
              <a:spcAft>
                <a:spcPct val="1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 b="1" i="1"/>
              <a:t>Use-case specific :</a:t>
            </a:r>
          </a:p>
          <a:p>
            <a:pPr lvl="2">
              <a:lnSpc>
                <a:spcPct val="100000"/>
              </a:lnSpc>
              <a:spcAft>
                <a:spcPct val="1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 b="1" i="1"/>
              <a:t>Operation domain </a:t>
            </a:r>
          </a:p>
          <a:p>
            <a:pPr lvl="3">
              <a:lnSpc>
                <a:spcPct val="100000"/>
              </a:lnSpc>
              <a:spcAft>
                <a:spcPct val="1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definition </a:t>
            </a:r>
          </a:p>
          <a:p>
            <a:pPr lvl="3">
              <a:lnSpc>
                <a:spcPct val="100000"/>
              </a:lnSpc>
              <a:spcAft>
                <a:spcPct val="1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recognition</a:t>
            </a:r>
          </a:p>
          <a:p>
            <a:pPr lvl="2">
              <a:lnSpc>
                <a:spcPct val="100000"/>
              </a:lnSpc>
              <a:spcAft>
                <a:spcPct val="1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 b="1" i="1"/>
              <a:t>Driver’s attitude </a:t>
            </a:r>
          </a:p>
          <a:p>
            <a:pPr lvl="3">
              <a:lnSpc>
                <a:spcPct val="100000"/>
              </a:lnSpc>
              <a:spcAft>
                <a:spcPct val="1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expections</a:t>
            </a:r>
          </a:p>
          <a:p>
            <a:pPr lvl="3">
              <a:lnSpc>
                <a:spcPct val="100000"/>
              </a:lnSpc>
              <a:spcAft>
                <a:spcPct val="1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monitoring </a:t>
            </a:r>
          </a:p>
          <a:p>
            <a:pPr lvl="2">
              <a:lnSpc>
                <a:spcPct val="100000"/>
              </a:lnSpc>
              <a:spcAft>
                <a:spcPct val="1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 b="1" i="1"/>
              <a:t>Automation functions</a:t>
            </a:r>
          </a:p>
          <a:p>
            <a:pPr lvl="3">
              <a:lnSpc>
                <a:spcPct val="100000"/>
              </a:lnSpc>
              <a:spcAft>
                <a:spcPct val="1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Elementary functions</a:t>
            </a:r>
          </a:p>
          <a:p>
            <a:pPr lvl="3">
              <a:lnSpc>
                <a:spcPct val="100000"/>
              </a:lnSpc>
              <a:spcAft>
                <a:spcPct val="1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Triggering (activation / desactivation) conditions</a:t>
            </a:r>
          </a:p>
          <a:p>
            <a:pPr lvl="3">
              <a:lnSpc>
                <a:spcPct val="100000"/>
              </a:lnSpc>
              <a:spcAft>
                <a:spcPct val="1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Transition procedures</a:t>
            </a:r>
          </a:p>
          <a:p>
            <a:pPr lvl="3">
              <a:lnSpc>
                <a:spcPct val="100000"/>
              </a:lnSpc>
              <a:spcAft>
                <a:spcPct val="1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Emergency and minimal risk manoeuvers</a:t>
            </a:r>
          </a:p>
          <a:p>
            <a:pPr lvl="3">
              <a:lnSpc>
                <a:spcPct val="100000"/>
              </a:lnSpc>
              <a:spcAft>
                <a:spcPct val="1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Logigram of manoeuvers</a:t>
            </a:r>
          </a:p>
          <a:p>
            <a:pPr lvl="3">
              <a:lnSpc>
                <a:spcPct val="100000"/>
              </a:lnSpc>
              <a:buClr>
                <a:srgbClr val="9999FF"/>
              </a:buClr>
              <a:buFont typeface="Wingdings" panose="05000000000000000000" pitchFamily="2" charset="2"/>
              <a:buChar char=""/>
            </a:pPr>
            <a:endParaRPr lang="fr-FR" altLang="ja-JP" sz="2000"/>
          </a:p>
          <a:p>
            <a:pPr lvl="2">
              <a:lnSpc>
                <a:spcPct val="100000"/>
              </a:lnSpc>
              <a:buClr>
                <a:srgbClr val="9999FF"/>
              </a:buClr>
              <a:buFont typeface="Wingdings" panose="05000000000000000000" pitchFamily="2" charset="2"/>
              <a:buChar char=""/>
            </a:pPr>
            <a:endParaRPr lang="fr-FR" altLang="ja-JP" sz="2000"/>
          </a:p>
          <a:p>
            <a:pPr lvl="2">
              <a:lnSpc>
                <a:spcPct val="100000"/>
              </a:lnSpc>
              <a:buClr>
                <a:srgbClr val="9999FF"/>
              </a:buClr>
              <a:buFont typeface="Wingdings" panose="05000000000000000000" pitchFamily="2" charset="2"/>
              <a:buChar char=""/>
            </a:pPr>
            <a:endParaRPr lang="fr-FR" altLang="ja-JP" sz="2000"/>
          </a:p>
          <a:p>
            <a:pPr>
              <a:lnSpc>
                <a:spcPct val="100000"/>
              </a:lnSpc>
              <a:buClr>
                <a:srgbClr val="9999FF"/>
              </a:buClr>
              <a:buFont typeface="Wingdings" panose="05000000000000000000" pitchFamily="2" charset="2"/>
              <a:buChar char=""/>
            </a:pPr>
            <a:endParaRPr lang="fr-FR" altLang="ja-JP" sz="2400"/>
          </a:p>
          <a:p>
            <a:pPr>
              <a:lnSpc>
                <a:spcPct val="100000"/>
              </a:lnSpc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400"/>
              <a:t>Need for a comprehensive approach</a:t>
            </a:r>
          </a:p>
          <a:p>
            <a:pPr lvl="1">
              <a:lnSpc>
                <a:spcPct val="100000"/>
              </a:lnSpc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Increasing variety of use cases</a:t>
            </a:r>
          </a:p>
          <a:p>
            <a:pPr lvl="2">
              <a:lnSpc>
                <a:spcPct val="100000"/>
              </a:lnSpc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# automated functions</a:t>
            </a:r>
          </a:p>
          <a:p>
            <a:pPr lvl="2"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# driving conditions or design domains</a:t>
            </a:r>
          </a:p>
          <a:p>
            <a:pPr lvl="2"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# triggering + transition conditions</a:t>
            </a:r>
          </a:p>
          <a:p>
            <a:pPr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endParaRPr lang="fr-FR" altLang="ja-JP" sz="2000"/>
          </a:p>
          <a:p>
            <a:pPr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endParaRPr lang="fr-FR" altLang="ja-JP" sz="240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A9C0AB2-CE25-4C38-95B9-ED44050C5C41}" type="datetime1">
              <a:rPr lang="fr-FR" altLang="ja-JP"/>
              <a:pPr/>
              <a:t>19/06/2017</a:t>
            </a:fld>
            <a:endParaRPr lang="fr-FR" altLang="ja-JP"/>
          </a:p>
        </p:txBody>
      </p:sp>
      <p:sp>
        <p:nvSpPr>
          <p:cNvPr id="7" name="スライド番号プレースホルダー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C0FBA76E-BCF6-4FC0-B60B-3563E2EE193B}" type="slidenum">
              <a:rPr lang="fr-FR" altLang="ja-JP"/>
              <a:pPr/>
              <a:t>6</a:t>
            </a:fld>
            <a:endParaRPr lang="fr-FR" altLang="ja-JP"/>
          </a:p>
        </p:txBody>
      </p:sp>
      <p:sp>
        <p:nvSpPr>
          <p:cNvPr id="110594" name="Text Box 2"/>
          <p:cNvSpPr txBox="1">
            <a:spLocks noChangeArrowheads="1"/>
          </p:cNvSpPr>
          <p:nvPr/>
        </p:nvSpPr>
        <p:spPr bwMode="auto">
          <a:xfrm>
            <a:off x="1162050" y="1592263"/>
            <a:ext cx="8102600" cy="486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0595" name="Text Box 3"/>
          <p:cNvSpPr txBox="1">
            <a:spLocks noChangeArrowheads="1"/>
          </p:cNvSpPr>
          <p:nvPr/>
        </p:nvSpPr>
        <p:spPr bwMode="auto">
          <a:xfrm>
            <a:off x="719138" y="179388"/>
            <a:ext cx="9001125" cy="53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224" rIns="0" bIns="0"/>
          <a:lstStyle>
            <a:lvl1pPr marL="431800" indent="-3238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None/>
            </a:pPr>
            <a:r>
              <a:rPr lang="en-US" altLang="ja-JP" sz="3200">
                <a:solidFill>
                  <a:schemeClr val="tx1"/>
                </a:solidFill>
              </a:rPr>
              <a:t>Horizontal regulation “philosophy” (2)</a:t>
            </a:r>
            <a:endParaRPr lang="fr-FR" altLang="ja-JP" sz="3200">
              <a:solidFill>
                <a:schemeClr val="tx1"/>
              </a:solidFill>
            </a:endParaRPr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863600" y="827088"/>
            <a:ext cx="8497888" cy="453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224" rIns="0" bIns="0"/>
          <a:lstStyle>
            <a:lvl1pPr marL="431800" indent="-3238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400"/>
              <a:t>Use case description</a:t>
            </a:r>
          </a:p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400"/>
              <a:t>Use case criticity analysis </a:t>
            </a:r>
            <a:r>
              <a:rPr lang="fr-FR" altLang="ja-JP" sz="2400">
                <a:sym typeface="Wingdings" panose="05000000000000000000" pitchFamily="2" charset="2"/>
              </a:rPr>
              <a:t> critical situations and events</a:t>
            </a:r>
            <a:endParaRPr lang="fr-FR" altLang="ja-JP" sz="2400"/>
          </a:p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400"/>
              <a:t>Use case requirements =</a:t>
            </a:r>
          </a:p>
          <a:p>
            <a:pPr lvl="1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400"/>
              <a:t>Horizontal</a:t>
            </a:r>
          </a:p>
          <a:p>
            <a:pPr lvl="2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400"/>
              <a:t>Events and situations criticity-independent</a:t>
            </a:r>
          </a:p>
          <a:p>
            <a:pPr lvl="3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Perception functions</a:t>
            </a:r>
          </a:p>
          <a:p>
            <a:pPr lvl="3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Operation domain recognition</a:t>
            </a:r>
          </a:p>
          <a:p>
            <a:pPr lvl="3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HMIs (incl drivers monitoring)</a:t>
            </a:r>
          </a:p>
          <a:p>
            <a:pPr lvl="2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2400"/>
              <a:t>Events and situations criticity-dependent</a:t>
            </a:r>
          </a:p>
          <a:p>
            <a:pPr lvl="3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2000"/>
              <a:t>Situations and events responses (incl minimal risk manouevres)</a:t>
            </a:r>
          </a:p>
          <a:p>
            <a:pPr lvl="1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400"/>
              <a:t>Vertical</a:t>
            </a:r>
          </a:p>
          <a:p>
            <a:pPr lvl="2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400"/>
              <a:t>Non automatic functions</a:t>
            </a:r>
          </a:p>
          <a:p>
            <a:pPr lvl="2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400"/>
              <a:t>ADAS</a:t>
            </a:r>
          </a:p>
          <a:p>
            <a:pPr lvl="1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400" i="1"/>
              <a:t>NB : articulation horizontal / vertical to be clarified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E422ECCF-C594-4830-A5D3-CCB4E73465E8}" type="datetime1">
              <a:rPr lang="fr-FR" altLang="ja-JP"/>
              <a:pPr/>
              <a:t>19/06/2017</a:t>
            </a:fld>
            <a:endParaRPr lang="fr-FR" altLang="ja-JP"/>
          </a:p>
        </p:txBody>
      </p:sp>
      <p:sp>
        <p:nvSpPr>
          <p:cNvPr id="7" name="スライド番号プレースホルダー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7CD89361-BEDF-43DB-A6D2-282C165344A0}" type="slidenum">
              <a:rPr lang="fr-FR" altLang="ja-JP"/>
              <a:pPr/>
              <a:t>7</a:t>
            </a:fld>
            <a:endParaRPr lang="fr-FR" altLang="ja-JP"/>
          </a:p>
        </p:txBody>
      </p:sp>
      <p:sp>
        <p:nvSpPr>
          <p:cNvPr id="112642" name="Text Box 2"/>
          <p:cNvSpPr txBox="1">
            <a:spLocks noChangeArrowheads="1"/>
          </p:cNvSpPr>
          <p:nvPr/>
        </p:nvSpPr>
        <p:spPr bwMode="auto">
          <a:xfrm>
            <a:off x="1162050" y="1592263"/>
            <a:ext cx="8102600" cy="486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643" name="Text Box 3"/>
          <p:cNvSpPr txBox="1">
            <a:spLocks noChangeArrowheads="1"/>
          </p:cNvSpPr>
          <p:nvPr/>
        </p:nvSpPr>
        <p:spPr bwMode="auto">
          <a:xfrm>
            <a:off x="719138" y="179388"/>
            <a:ext cx="9001125" cy="53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224" rIns="0" bIns="0"/>
          <a:lstStyle>
            <a:lvl1pPr marL="431800" indent="-3238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None/>
            </a:pPr>
            <a:r>
              <a:rPr lang="en-US" altLang="ja-JP" sz="3200">
                <a:solidFill>
                  <a:schemeClr val="tx1"/>
                </a:solidFill>
              </a:rPr>
              <a:t>Validation approaches and tools (1)</a:t>
            </a:r>
            <a:endParaRPr lang="fr-FR" altLang="ja-JP" sz="3200">
              <a:solidFill>
                <a:schemeClr val="tx1"/>
              </a:solidFill>
            </a:endParaRPr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863600" y="827088"/>
            <a:ext cx="8281988" cy="453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224" rIns="0" bIns="0"/>
          <a:lstStyle>
            <a:lvl1pPr marL="431800" indent="-3238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400" b="1"/>
              <a:t>Validation approaches’ simplistic taxonomy</a:t>
            </a:r>
          </a:p>
          <a:p>
            <a:pPr lvl="1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 b="1" i="1"/>
              <a:t>Types (levels) of requirements </a:t>
            </a:r>
          </a:p>
          <a:p>
            <a:pPr lvl="2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Situation and event aknowledgment</a:t>
            </a:r>
          </a:p>
          <a:p>
            <a:pPr lvl="2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Response</a:t>
            </a:r>
          </a:p>
          <a:p>
            <a:pPr lvl="3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Availability</a:t>
            </a:r>
          </a:p>
          <a:p>
            <a:pPr lvl="3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Functional description</a:t>
            </a:r>
          </a:p>
          <a:p>
            <a:pPr lvl="3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Required functionnalities</a:t>
            </a:r>
          </a:p>
          <a:p>
            <a:pPr lvl="3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Required performance</a:t>
            </a:r>
          </a:p>
          <a:p>
            <a:pPr lvl="1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 b="1" i="1"/>
              <a:t>Types (levels) of verification</a:t>
            </a:r>
          </a:p>
          <a:p>
            <a:pPr lvl="2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Self declared</a:t>
            </a:r>
          </a:p>
          <a:p>
            <a:pPr lvl="2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Evidence-based declared</a:t>
            </a:r>
          </a:p>
          <a:p>
            <a:pPr lvl="2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Third party certified</a:t>
            </a:r>
          </a:p>
          <a:p>
            <a:pPr lvl="2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Authority tested </a:t>
            </a:r>
          </a:p>
          <a:p>
            <a:pPr lvl="1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 b="1" i="1"/>
              <a:t>Validation tools </a:t>
            </a:r>
          </a:p>
          <a:p>
            <a:pPr lvl="2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Documentation screeing or analysis</a:t>
            </a:r>
          </a:p>
          <a:p>
            <a:pPr lvl="2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Simulations</a:t>
            </a:r>
          </a:p>
          <a:p>
            <a:pPr lvl="2"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000"/>
              <a:t>Tests (one driver or multi-drivers)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付プレースホルダー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705EDF13-5A29-4C7B-9B4E-2210ABFA1349}" type="datetime1">
              <a:rPr lang="fr-FR" altLang="ja-JP"/>
              <a:pPr/>
              <a:t>19/06/2017</a:t>
            </a:fld>
            <a:endParaRPr lang="fr-FR" altLang="ja-JP"/>
          </a:p>
        </p:txBody>
      </p:sp>
      <p:sp>
        <p:nvSpPr>
          <p:cNvPr id="8" name="スライド番号プレースホルダー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5FEB190F-2BF1-4D11-AE53-004C38E68C39}" type="slidenum">
              <a:rPr lang="fr-FR" altLang="ja-JP"/>
              <a:pPr/>
              <a:t>8</a:t>
            </a:fld>
            <a:endParaRPr lang="fr-FR" altLang="ja-JP"/>
          </a:p>
        </p:txBody>
      </p:sp>
      <p:sp>
        <p:nvSpPr>
          <p:cNvPr id="114690" name="Text Box 2"/>
          <p:cNvSpPr txBox="1">
            <a:spLocks noChangeArrowheads="1"/>
          </p:cNvSpPr>
          <p:nvPr/>
        </p:nvSpPr>
        <p:spPr bwMode="auto">
          <a:xfrm>
            <a:off x="1162050" y="1592263"/>
            <a:ext cx="8102600" cy="486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691" name="Text Box 3"/>
          <p:cNvSpPr txBox="1">
            <a:spLocks noChangeArrowheads="1"/>
          </p:cNvSpPr>
          <p:nvPr/>
        </p:nvSpPr>
        <p:spPr bwMode="auto">
          <a:xfrm>
            <a:off x="719138" y="179388"/>
            <a:ext cx="9001125" cy="53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224" rIns="0" bIns="0"/>
          <a:lstStyle>
            <a:lvl1pPr marL="431800" indent="-3238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None/>
            </a:pPr>
            <a:r>
              <a:rPr lang="en-US" altLang="ja-JP" sz="3200">
                <a:solidFill>
                  <a:schemeClr val="tx1"/>
                </a:solidFill>
              </a:rPr>
              <a:t>Validation approaches and tools (2)</a:t>
            </a:r>
            <a:endParaRPr lang="fr-FR" altLang="ja-JP" sz="3200">
              <a:solidFill>
                <a:schemeClr val="tx1"/>
              </a:solidFill>
            </a:endParaRPr>
          </a:p>
        </p:txBody>
      </p:sp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863600" y="827088"/>
            <a:ext cx="8281988" cy="453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224" rIns="0" bIns="0"/>
          <a:lstStyle>
            <a:lvl1pPr marL="431800" indent="-3238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endParaRPr lang="fr-FR" altLang="ja-JP" sz="2400" b="1"/>
          </a:p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fr-FR" altLang="ja-JP" sz="2400" b="1"/>
              <a:t>A possible proportionate framework</a:t>
            </a:r>
          </a:p>
        </p:txBody>
      </p:sp>
      <p:graphicFrame>
        <p:nvGraphicFramePr>
          <p:cNvPr id="114693" name="Object 5"/>
          <p:cNvGraphicFramePr>
            <a:graphicFrameLocks noChangeAspect="1"/>
          </p:cNvGraphicFramePr>
          <p:nvPr>
            <p:ph/>
          </p:nvPr>
        </p:nvGraphicFramePr>
        <p:xfrm>
          <a:off x="1152525" y="2124075"/>
          <a:ext cx="10298113" cy="2741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00" name="Document" r:id="rId4" imgW="7951116" imgH="2117376" progId="Word.Document.8">
                  <p:embed/>
                </p:oleObj>
              </mc:Choice>
              <mc:Fallback>
                <p:oleObj name="Document" r:id="rId4" imgW="7951116" imgH="2117376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2525" y="2124075"/>
                        <a:ext cx="10298113" cy="2741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B8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49656284-FBC5-48E3-8309-8065097BA459}" type="datetime1">
              <a:rPr lang="fr-FR" altLang="ja-JP"/>
              <a:pPr/>
              <a:t>19/06/2017</a:t>
            </a:fld>
            <a:endParaRPr lang="fr-FR" altLang="ja-JP"/>
          </a:p>
        </p:txBody>
      </p:sp>
      <p:sp>
        <p:nvSpPr>
          <p:cNvPr id="7" name="スライド番号プレースホルダー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0A3033D-AF8C-4242-95D4-9F87D980C55B}" type="slidenum">
              <a:rPr lang="fr-FR" altLang="ja-JP"/>
              <a:pPr/>
              <a:t>9</a:t>
            </a:fld>
            <a:endParaRPr lang="fr-FR" altLang="ja-JP"/>
          </a:p>
        </p:txBody>
      </p:sp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1162050" y="1592263"/>
            <a:ext cx="8102600" cy="486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7763" name="Text Box 3"/>
          <p:cNvSpPr txBox="1">
            <a:spLocks noChangeArrowheads="1"/>
          </p:cNvSpPr>
          <p:nvPr/>
        </p:nvSpPr>
        <p:spPr bwMode="auto">
          <a:xfrm>
            <a:off x="719138" y="179388"/>
            <a:ext cx="9001125" cy="53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224" rIns="0" bIns="0"/>
          <a:lstStyle>
            <a:lvl1pPr marL="431800" indent="-3238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spcAft>
                <a:spcPts val="1425"/>
              </a:spcAft>
              <a:buClr>
                <a:srgbClr val="9999FF"/>
              </a:buClr>
              <a:buFont typeface="Wingdings" panose="05000000000000000000" pitchFamily="2" charset="2"/>
              <a:buNone/>
            </a:pPr>
            <a:r>
              <a:rPr lang="en-US" altLang="ja-JP" sz="3200">
                <a:solidFill>
                  <a:schemeClr val="tx1"/>
                </a:solidFill>
              </a:rPr>
              <a:t>Some references</a:t>
            </a:r>
            <a:endParaRPr lang="fr-FR" altLang="ja-JP" sz="3200">
              <a:solidFill>
                <a:schemeClr val="tx1"/>
              </a:solidFill>
            </a:endParaRPr>
          </a:p>
        </p:txBody>
      </p:sp>
      <p:sp>
        <p:nvSpPr>
          <p:cNvPr id="117764" name="Text Box 4"/>
          <p:cNvSpPr txBox="1">
            <a:spLocks noChangeArrowheads="1"/>
          </p:cNvSpPr>
          <p:nvPr/>
        </p:nvSpPr>
        <p:spPr bwMode="auto">
          <a:xfrm>
            <a:off x="863600" y="684213"/>
            <a:ext cx="8281988" cy="453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224" rIns="0" bIns="0"/>
          <a:lstStyle>
            <a:lvl1pPr marL="431800" indent="-3238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1600" b="1"/>
              <a:t>1. ACSF-11-09 - (EC) Commission study on vehicle certification</a:t>
            </a:r>
          </a:p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1600" b="1"/>
              <a:t>2. AdaptIVe-SP2-v12-DL-D2.1 System Classification</a:t>
            </a:r>
          </a:p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1600" b="1"/>
              <a:t>3. Villa_Ladenburg_Use_Cases_English_Release</a:t>
            </a:r>
          </a:p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1600" b="1"/>
              <a:t>4. Pegasus_Validation of assisted and automated driving systems</a:t>
            </a:r>
          </a:p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1600" b="1"/>
              <a:t>5. Pegasus_Safety assurance based on an objective identification of scenarios</a:t>
            </a:r>
          </a:p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1600" b="1"/>
              <a:t>6. From development to type approval</a:t>
            </a:r>
          </a:p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1600" b="1"/>
              <a:t>7. AdapIVve evaluation methodology for automated vehicles</a:t>
            </a:r>
          </a:p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1600" b="1"/>
              <a:t>8. Requirements on tools for assessment and validation of assisted and automated driving systems</a:t>
            </a:r>
          </a:p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1600" b="1"/>
              <a:t>9. Safety Assurance for Highly Automated Driving - The PEGASUS Approach</a:t>
            </a:r>
          </a:p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1600" b="1"/>
              <a:t>10. AUTONET Prototype validation report and performance analysis</a:t>
            </a:r>
          </a:p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1600" b="1"/>
              <a:t>11. Assessment of the ISO 26262 Standard, “Road Vehicles – Functional Safety”</a:t>
            </a:r>
          </a:p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1600" b="1"/>
              <a:t>12. Best Practices for Embedded Software Testing of Safety Compliant Systems – National Instruments</a:t>
            </a:r>
          </a:p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1600" b="1"/>
              <a:t>13. Certification for Autonomous Driving</a:t>
            </a:r>
          </a:p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1600" b="1"/>
              <a:t>14. Challenges in applying the ISO 26262 for driver assistance systems</a:t>
            </a:r>
          </a:p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1600" b="1"/>
              <a:t>15. ISO 26262 in Practice – Resolving Myths with</a:t>
            </a:r>
          </a:p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1600" b="1"/>
              <a:t>16. Challenges in Autonomous Vehicle Testing and Validation</a:t>
            </a:r>
          </a:p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1600" b="1"/>
              <a:t>17. Interactive Safety Analysis Framework of Autonomous Intelligent</a:t>
            </a:r>
          </a:p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1600" b="1"/>
              <a:t>18. Driving to Safety</a:t>
            </a:r>
          </a:p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1600" b="1"/>
              <a:t>19. A Philosophy for Developing Trust in Self‐Driving Cars</a:t>
            </a:r>
          </a:p>
          <a:p>
            <a:pPr>
              <a:lnSpc>
                <a:spcPct val="100000"/>
              </a:lnSpc>
              <a:spcAft>
                <a:spcPct val="20000"/>
              </a:spcAft>
              <a:buClr>
                <a:srgbClr val="9999FF"/>
              </a:buClr>
              <a:buFont typeface="Wingdings" panose="05000000000000000000" pitchFamily="2" charset="2"/>
              <a:buChar char=""/>
            </a:pPr>
            <a:r>
              <a:rPr lang="en-US" altLang="ja-JP" sz="1600" b="1"/>
              <a:t>20. NHTSA guidance + various research reports: </a:t>
            </a:r>
            <a:endParaRPr lang="fr-FR" altLang="ja-JP" sz="1600" b="1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ja-JP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ja-JP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ja-JP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ja-JP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ja-JP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ja-JP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Calibri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ja-JP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ja-JP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ja-JP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ja-JP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3617</TotalTime>
  <Words>557</Words>
  <Application>Microsoft Office PowerPoint</Application>
  <PresentationFormat>ユーザー設定</PresentationFormat>
  <Paragraphs>156</Paragraphs>
  <Slides>9</Slides>
  <Notes>9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5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23" baseType="lpstr">
      <vt:lpstr>Arial</vt:lpstr>
      <vt:lpstr>SimSun</vt:lpstr>
      <vt:lpstr>Times New Roman</vt:lpstr>
      <vt:lpstr>Calibri</vt:lpstr>
      <vt:lpstr>Arial Unicode MS</vt:lpstr>
      <vt:lpstr>Wingdings</vt:lpstr>
      <vt:lpstr>Microsoft YaHei</vt:lpstr>
      <vt:lpstr>DejaVu Sans</vt:lpstr>
      <vt:lpstr>Modèle par défaut</vt:lpstr>
      <vt:lpstr>Modèle par défaut</vt:lpstr>
      <vt:lpstr>Modèle par défaut</vt:lpstr>
      <vt:lpstr>Modèle par défaut</vt:lpstr>
      <vt:lpstr>Modèle par défaut</vt:lpstr>
      <vt:lpstr>Document Microsoft Office Word 97 - 2003</vt:lpstr>
      <vt:lpstr>Automated vehicles Horizontal regulation Preliminary considerations</vt:lpstr>
      <vt:lpstr> Outline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MEDDE_presentation_Infrastructures_Transport_Mer</dc:title>
  <dc:creator>Raphael ADAM</dc:creator>
  <dc:description>5 juin 2012 - version 3.3</dc:description>
  <cp:lastModifiedBy>Michiaki Sekine</cp:lastModifiedBy>
  <cp:revision>341</cp:revision>
  <cp:lastPrinted>2014-04-11T13:20:55Z</cp:lastPrinted>
  <dcterms:created xsi:type="dcterms:W3CDTF">2012-06-04T15:33:50Z</dcterms:created>
  <dcterms:modified xsi:type="dcterms:W3CDTF">2017-06-19T11:45:10Z</dcterms:modified>
</cp:coreProperties>
</file>