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32" autoAdjust="0"/>
    <p:restoredTop sz="94660"/>
  </p:normalViewPr>
  <p:slideViewPr>
    <p:cSldViewPr snapToGrid="0">
      <p:cViewPr>
        <p:scale>
          <a:sx n="120" d="100"/>
          <a:sy n="120" d="100"/>
        </p:scale>
        <p:origin x="9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615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0547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276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0816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3285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547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5791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18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172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0098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808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E199D-96B9-421A-890F-8EE1F9BB7D02}" type="datetimeFigureOut">
              <a:rPr kumimoji="1" lang="ja-JP" altLang="en-US" smtClean="0"/>
              <a:t>2017/6/19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2F0E3-A46F-4B9A-B883-B0707D8394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391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742970"/>
              </p:ext>
            </p:extLst>
          </p:nvPr>
        </p:nvGraphicFramePr>
        <p:xfrm>
          <a:off x="100284" y="696395"/>
          <a:ext cx="8889807" cy="60706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031399"/>
                <a:gridCol w="2580238"/>
                <a:gridCol w="2625505"/>
                <a:gridCol w="2652665"/>
              </a:tblGrid>
              <a:tr h="210970">
                <a:tc rowSpan="2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Vehicle Category </a:t>
                      </a:r>
                      <a:endParaRPr kumimoji="1" lang="ja-JP" alt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/>
                </a:tc>
              </a:tr>
              <a:tr h="21097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Advanced passenger vehicle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Shuttle, Pod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smtClean="0"/>
                        <a:t>Platoon for Trucks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21097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en-US" altLang="ja-JP" sz="1200" dirty="0" smtClean="0"/>
                        <a:t>Objective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To provide a more comfortable driving environment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To improve safety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Alternative</a:t>
                      </a:r>
                      <a:r>
                        <a:rPr kumimoji="1" lang="en-US" altLang="ja-JP" sz="1200" baseline="0" dirty="0" smtClean="0"/>
                        <a:t> of public transport</a:t>
                      </a:r>
                      <a:endParaRPr kumimoji="1" lang="en-US" altLang="ja-JP" sz="1200" dirty="0" smtClean="0"/>
                    </a:p>
                    <a:p>
                      <a:pPr>
                        <a:lnSpc>
                          <a:spcPts val="1400"/>
                        </a:lnSpc>
                      </a:pP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CO2 reduction in truck transport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Improvement of working environment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21097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en-US" altLang="ja-JP" sz="1200" dirty="0" smtClean="0"/>
                        <a:t>Use case (Operational design domain)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Alternate driving or driving support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 typeface="Calibri" panose="020F0502020204030204" pitchFamily="34" charset="0"/>
                        <a:buChar char="⁻"/>
                      </a:pPr>
                      <a:r>
                        <a:rPr kumimoji="1" lang="en-US" altLang="ja-JP" sz="1200" dirty="0" smtClean="0"/>
                        <a:t>for traffic congestion at low velocity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 typeface="Calibri" panose="020F0502020204030204" pitchFamily="34" charset="0"/>
                        <a:buChar char="⁻"/>
                      </a:pPr>
                      <a:r>
                        <a:rPr kumimoji="1" lang="en-US" altLang="ja-JP" sz="1200" dirty="0" smtClean="0"/>
                        <a:t>on motorway </a:t>
                      </a:r>
                      <a:r>
                        <a:rPr kumimoji="1" lang="en-US" altLang="ja-JP" sz="1200" dirty="0" smtClean="0"/>
                        <a:t>at high velocity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 typeface="Calibri" panose="020F0502020204030204" pitchFamily="34" charset="0"/>
                        <a:buChar char="⁻"/>
                      </a:pPr>
                      <a:r>
                        <a:rPr kumimoji="1" lang="en-US" altLang="ja-JP" sz="1200" dirty="0" smtClean="0"/>
                        <a:t>on </a:t>
                      </a:r>
                      <a:r>
                        <a:rPr kumimoji="1" lang="en-US" altLang="ja-JP" sz="1200" dirty="0" smtClean="0"/>
                        <a:t>urban road (driver must exist)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200" dirty="0" smtClean="0"/>
                        <a:t>Mobility services within a fixed (limited) area such as geo-fence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200" dirty="0" smtClean="0"/>
                        <a:t>No Driver is necessary at the final stage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Platoon running on </a:t>
                      </a:r>
                      <a:r>
                        <a:rPr kumimoji="1" lang="en-US" altLang="ja-JP" sz="1200" dirty="0" smtClean="0"/>
                        <a:t>motorway</a:t>
                      </a:r>
                      <a:endParaRPr kumimoji="1" lang="en-US" altLang="ja-JP" sz="1200" dirty="0" smtClean="0"/>
                    </a:p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Keeping the lane as much as possible after selecting a specific lane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No driver is necessary on the following vehicles at the final stage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21097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en-US" altLang="ja-JP" sz="1200" dirty="0" smtClean="0"/>
                        <a:t>Examples </a:t>
                      </a:r>
                      <a:r>
                        <a:rPr kumimoji="1" lang="en-US" altLang="ja-JP" sz="1200" dirty="0" smtClean="0"/>
                        <a:t>of </a:t>
                      </a:r>
                      <a:r>
                        <a:rPr kumimoji="1" lang="en-US" altLang="ja-JP" sz="1200" dirty="0" smtClean="0"/>
                        <a:t>concrete approach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To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establish the regulation for level 3 technology under human driver</a:t>
                      </a:r>
                      <a:endParaRPr kumimoji="1" lang="en-US" altLang="ja-JP" sz="1200" dirty="0" smtClean="0"/>
                    </a:p>
                    <a:p>
                      <a:pPr marL="171450" indent="-171450">
                        <a:lnSpc>
                          <a:spcPts val="1400"/>
                        </a:lnSpc>
                        <a:buFont typeface="Calibri" panose="020F0502020204030204" pitchFamily="34" charset="0"/>
                        <a:buChar char="⁻"/>
                      </a:pPr>
                      <a:r>
                        <a:rPr kumimoji="1" lang="en-US" altLang="ja-JP" sz="1200" dirty="0" smtClean="0"/>
                        <a:t>1</a:t>
                      </a:r>
                      <a:r>
                        <a:rPr kumimoji="1" lang="en-US" altLang="ja-JP" sz="1200" baseline="30000" dirty="0" smtClean="0"/>
                        <a:t>st </a:t>
                      </a:r>
                      <a:r>
                        <a:rPr kumimoji="1" lang="en-US" altLang="ja-JP" sz="1200" baseline="0" dirty="0" smtClean="0"/>
                        <a:t>step: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for traffic congestion at low velocity [30/60km/h or less]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⁻"/>
                        <a:tabLst/>
                        <a:defRPr/>
                      </a:pPr>
                      <a:r>
                        <a:rPr kumimoji="1" lang="en-US" altLang="ja-JP" sz="1200" dirty="0" smtClean="0"/>
                        <a:t>2</a:t>
                      </a:r>
                      <a:r>
                        <a:rPr kumimoji="1" lang="en-US" altLang="ja-JP" sz="1200" baseline="30000" dirty="0" smtClean="0"/>
                        <a:t>nd </a:t>
                      </a:r>
                      <a:r>
                        <a:rPr kumimoji="1" lang="ja-JP" altLang="en-US" sz="1200" dirty="0" smtClean="0"/>
                        <a:t> </a:t>
                      </a:r>
                      <a:r>
                        <a:rPr kumimoji="1" lang="en-US" altLang="ja-JP" sz="1200" dirty="0" smtClean="0"/>
                        <a:t>step: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on motorway </a:t>
                      </a:r>
                      <a:r>
                        <a:rPr kumimoji="1" lang="en-US" altLang="ja-JP" sz="1200" dirty="0" smtClean="0"/>
                        <a:t>at high velocity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 typeface="Calibri" panose="020F0502020204030204" pitchFamily="34" charset="0"/>
                        <a:buChar char="⁻"/>
                      </a:pPr>
                      <a:r>
                        <a:rPr kumimoji="1" lang="en-US" altLang="ja-JP" sz="1200" dirty="0" smtClean="0"/>
                        <a:t>3</a:t>
                      </a:r>
                      <a:r>
                        <a:rPr kumimoji="1" lang="en-US" altLang="ja-JP" sz="1200" baseline="30000" dirty="0" smtClean="0"/>
                        <a:t>rd</a:t>
                      </a:r>
                      <a:r>
                        <a:rPr kumimoji="1" lang="en-US" altLang="ja-JP" sz="1200" dirty="0" smtClean="0"/>
                        <a:t> step: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on </a:t>
                      </a:r>
                      <a:r>
                        <a:rPr kumimoji="1" lang="en-US" altLang="ja-JP" sz="1200" dirty="0" smtClean="0"/>
                        <a:t>urban </a:t>
                      </a:r>
                      <a:r>
                        <a:rPr kumimoji="1" lang="en-US" altLang="ja-JP" sz="1200" dirty="0" smtClean="0"/>
                        <a:t>road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200" dirty="0" smtClean="0"/>
                        <a:t>Considering that </a:t>
                      </a:r>
                      <a:r>
                        <a:rPr kumimoji="1" lang="en-US" altLang="ja-JP" sz="1200" dirty="0" smtClean="0"/>
                        <a:t>type of vehicles </a:t>
                      </a:r>
                      <a:r>
                        <a:rPr kumimoji="1" lang="en-US" altLang="ja-JP" sz="1200" dirty="0" smtClean="0"/>
                        <a:t>to be used and how to use them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are different in each country, minimum guidelines should</a:t>
                      </a:r>
                      <a:r>
                        <a:rPr kumimoji="1" lang="en-US" altLang="ja-JP" sz="1200" baseline="0" dirty="0" smtClean="0"/>
                        <a:t> be issued a</a:t>
                      </a:r>
                      <a:r>
                        <a:rPr kumimoji="1" lang="en-US" altLang="ja-JP" sz="1200" dirty="0" smtClean="0"/>
                        <a:t>ssuming usage conditions.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200" dirty="0" smtClean="0"/>
                        <a:t>Considering the consistency with Vienna and Geneva Convention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⁻"/>
                        <a:tabLst/>
                        <a:defRPr/>
                      </a:pPr>
                      <a:r>
                        <a:rPr kumimoji="1" lang="en-US" altLang="ja-JP" sz="1200" dirty="0" smtClean="0"/>
                        <a:t>1</a:t>
                      </a:r>
                      <a:r>
                        <a:rPr kumimoji="1" lang="en-US" altLang="ja-JP" sz="1200" baseline="30000" dirty="0" smtClean="0"/>
                        <a:t>st </a:t>
                      </a:r>
                      <a:r>
                        <a:rPr kumimoji="1" lang="en-US" altLang="ja-JP" sz="1200" baseline="0" dirty="0" smtClean="0"/>
                        <a:t>step: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On vehicle </a:t>
                      </a: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supervisor or remote control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⁻"/>
                        <a:tabLst/>
                        <a:defRPr/>
                      </a:pPr>
                      <a:r>
                        <a:rPr kumimoji="1" lang="en-US" altLang="ja-JP" sz="1200" dirty="0" smtClean="0"/>
                        <a:t>2</a:t>
                      </a:r>
                      <a:r>
                        <a:rPr kumimoji="1" lang="en-US" altLang="ja-JP" sz="1200" baseline="30000" dirty="0" smtClean="0"/>
                        <a:t>nd </a:t>
                      </a:r>
                      <a:r>
                        <a:rPr kumimoji="1" lang="ja-JP" altLang="en-US" sz="1200" dirty="0" smtClean="0"/>
                        <a:t> </a:t>
                      </a:r>
                      <a:r>
                        <a:rPr kumimoji="1" lang="en-US" altLang="ja-JP" sz="1200" dirty="0" smtClean="0"/>
                        <a:t>step: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Unmanned system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ts val="14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 smtClean="0"/>
                        <a:t>Considering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the difference in traffic rules such as safe distance regulation in each country, minimum guidelines should be issued.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⁻"/>
                        <a:tabLst/>
                        <a:defRPr/>
                      </a:pPr>
                      <a:r>
                        <a:rPr kumimoji="1" lang="en-US" altLang="ja-JP" sz="1200" dirty="0" smtClean="0"/>
                        <a:t>1</a:t>
                      </a:r>
                      <a:r>
                        <a:rPr kumimoji="1" lang="en-US" altLang="ja-JP" sz="1200" baseline="30000" dirty="0" smtClean="0"/>
                        <a:t>st </a:t>
                      </a:r>
                      <a:r>
                        <a:rPr kumimoji="1" lang="en-US" altLang="ja-JP" sz="1200" baseline="0" dirty="0" smtClean="0"/>
                        <a:t>step: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With drivers</a:t>
                      </a: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on the following vehicles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alibri" panose="020F0502020204030204" pitchFamily="34" charset="0"/>
                        <a:buChar char="⁻"/>
                        <a:tabLst/>
                        <a:defRPr/>
                      </a:pPr>
                      <a:r>
                        <a:rPr kumimoji="1" lang="en-US" altLang="ja-JP" sz="1200" dirty="0" smtClean="0"/>
                        <a:t>2</a:t>
                      </a:r>
                      <a:r>
                        <a:rPr kumimoji="1" lang="en-US" altLang="ja-JP" sz="1200" baseline="30000" dirty="0" smtClean="0"/>
                        <a:t>nd </a:t>
                      </a:r>
                      <a:r>
                        <a:rPr kumimoji="1" lang="ja-JP" altLang="en-US" sz="1200" dirty="0" smtClean="0"/>
                        <a:t> </a:t>
                      </a:r>
                      <a:r>
                        <a:rPr kumimoji="1" lang="en-US" altLang="ja-JP" sz="1200" dirty="0" smtClean="0"/>
                        <a:t>step:</a:t>
                      </a:r>
                      <a:r>
                        <a:rPr kumimoji="1" lang="ja-JP" altLang="en-US" sz="1200" baseline="0" dirty="0" smtClean="0"/>
                        <a:t> </a:t>
                      </a:r>
                      <a:r>
                        <a:rPr kumimoji="1" lang="en-US" altLang="ja-JP" sz="1200" baseline="0" dirty="0" smtClean="0"/>
                        <a:t>Without drivers</a:t>
                      </a: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on the following vehicle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21097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kumimoji="1" lang="en-US" altLang="ja-JP" sz="1200" dirty="0" smtClean="0"/>
                        <a:t>Possible major safety requirements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baseline="0" dirty="0" smtClean="0"/>
                        <a:t>Driver monitoring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baseline="0" dirty="0" smtClean="0"/>
                        <a:t>Minimal risk maneuver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baseline="0" dirty="0" smtClean="0"/>
                        <a:t>Data storage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baseline="0" dirty="0" smtClean="0"/>
                        <a:t>Transition process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endParaRPr kumimoji="1" lang="en-US" altLang="ja-JP" sz="1200" baseline="0" dirty="0" smtClean="0"/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endParaRPr kumimoji="1" lang="en-US" altLang="ja-JP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400"/>
                        </a:lnSpc>
                        <a:buFontTx/>
                        <a:buNone/>
                      </a:pPr>
                      <a:r>
                        <a:rPr kumimoji="1" lang="en-US" altLang="ja-JP" sz="1200" dirty="0" smtClean="0"/>
                        <a:t>(1</a:t>
                      </a:r>
                      <a:r>
                        <a:rPr kumimoji="1" lang="en-US" altLang="ja-JP" sz="1200" baseline="30000" dirty="0" smtClean="0"/>
                        <a:t>st</a:t>
                      </a:r>
                      <a:r>
                        <a:rPr kumimoji="1" lang="en-US" altLang="ja-JP" sz="1200" dirty="0" smtClean="0"/>
                        <a:t> step</a:t>
                      </a:r>
                      <a:r>
                        <a:rPr kumimoji="1" lang="ja-JP" altLang="en-US" sz="1200" dirty="0" smtClean="0"/>
                        <a:t>：</a:t>
                      </a:r>
                      <a:r>
                        <a:rPr kumimoji="1" lang="en-US" altLang="ja-JP" sz="1200" dirty="0" smtClean="0"/>
                        <a:t>On vehicle supervisor or remote control)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dirty="0" smtClean="0"/>
                        <a:t>Clarification of geo-fenced driving environments (as French proposal)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dirty="0" smtClean="0"/>
                        <a:t>Requirements for emergency brake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dirty="0" smtClean="0"/>
                        <a:t>Cyber security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dirty="0" smtClean="0"/>
                        <a:t>Maximum velocity</a:t>
                      </a:r>
                    </a:p>
                    <a:p>
                      <a:pPr marL="0" indent="0">
                        <a:lnSpc>
                          <a:spcPts val="1400"/>
                        </a:lnSpc>
                        <a:buFontTx/>
                        <a:buNone/>
                      </a:pPr>
                      <a:r>
                        <a:rPr kumimoji="1" lang="ja-JP" altLang="en-US" sz="1200" dirty="0" smtClean="0"/>
                        <a:t> </a:t>
                      </a:r>
                      <a:r>
                        <a:rPr kumimoji="1" lang="en-US" altLang="ja-JP" sz="1200" dirty="0" smtClean="0"/>
                        <a:t>(2</a:t>
                      </a:r>
                      <a:r>
                        <a:rPr kumimoji="1" lang="en-US" altLang="ja-JP" sz="1200" baseline="30000" dirty="0" smtClean="0"/>
                        <a:t>nd</a:t>
                      </a:r>
                      <a:r>
                        <a:rPr kumimoji="1" lang="en-US" altLang="ja-JP" sz="1200" dirty="0" smtClean="0"/>
                        <a:t> step: </a:t>
                      </a:r>
                      <a:r>
                        <a:rPr kumimoji="1" lang="en-US" altLang="ja-JP" sz="1200" baseline="0" dirty="0" smtClean="0"/>
                        <a:t>Unmanned system)</a:t>
                      </a:r>
                      <a:endParaRPr kumimoji="1" lang="en-US" altLang="ja-JP" sz="1200" dirty="0" smtClean="0"/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dirty="0" smtClean="0"/>
                        <a:t>Maximum velocity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baseline="0" dirty="0" smtClean="0"/>
                        <a:t>Minimal risk maneuver</a:t>
                      </a:r>
                    </a:p>
                    <a:p>
                      <a:pPr marL="171450" indent="-171450">
                        <a:lnSpc>
                          <a:spcPts val="1400"/>
                        </a:lnSpc>
                        <a:buFontTx/>
                        <a:buChar char="-"/>
                      </a:pPr>
                      <a:r>
                        <a:rPr kumimoji="1" lang="en-US" altLang="ja-JP" sz="1200" baseline="0" dirty="0" smtClean="0"/>
                        <a:t>Data storage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(1</a:t>
                      </a:r>
                      <a:r>
                        <a:rPr kumimoji="1" lang="en-US" altLang="ja-JP" sz="12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</a:t>
                      </a: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step</a:t>
                      </a:r>
                      <a:r>
                        <a:rPr kumimoji="1" lang="ja-JP" alt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：</a:t>
                      </a:r>
                      <a:r>
                        <a:rPr kumimoji="1" lang="en-US" altLang="ja-JP" sz="1200" baseline="0" dirty="0" smtClean="0"/>
                        <a:t>With drivers</a:t>
                      </a: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on the following vehicles)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Referring the technical requirement for ACC and CACC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(2</a:t>
                      </a:r>
                      <a:r>
                        <a:rPr kumimoji="1" lang="en-US" altLang="ja-JP" sz="12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nd</a:t>
                      </a: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step: </a:t>
                      </a:r>
                      <a:r>
                        <a:rPr kumimoji="1" lang="en-US" altLang="ja-JP" sz="1200" baseline="0" dirty="0" smtClean="0"/>
                        <a:t>Without drivers</a:t>
                      </a: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on the following vehicles)</a:t>
                      </a:r>
                      <a:endParaRPr kumimoji="1" lang="ja-JP" altLang="en-US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Minimal risk maneuver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Data storage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200" dirty="0" smtClean="0"/>
                        <a:t>Safety requirements for electronic combination</a:t>
                      </a:r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1670899" y="129653"/>
            <a:ext cx="6179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Expansion </a:t>
            </a:r>
            <a:r>
              <a:rPr lang="en-US" altLang="ja-JP" sz="1400" dirty="0"/>
              <a:t>of consideration target of ITS-AD IWG</a:t>
            </a:r>
            <a:endParaRPr lang="en-US" altLang="ja-JP" sz="1400" dirty="0" smtClean="0"/>
          </a:p>
          <a:p>
            <a:r>
              <a:rPr kumimoji="1" lang="en-US" altLang="ja-JP" sz="1400" dirty="0" smtClean="0"/>
              <a:t>(Draft Image of category mapping based on use </a:t>
            </a:r>
            <a:r>
              <a:rPr lang="en-US" altLang="ja-JP" sz="1400" dirty="0"/>
              <a:t>case </a:t>
            </a:r>
            <a:r>
              <a:rPr lang="en-US" altLang="ja-JP" sz="1400" dirty="0" smtClean="0"/>
              <a:t>(Operational </a:t>
            </a:r>
            <a:r>
              <a:rPr lang="en-US" altLang="ja-JP" sz="1400" dirty="0"/>
              <a:t>design domain</a:t>
            </a:r>
            <a:r>
              <a:rPr lang="en-US" altLang="ja-JP" sz="1400" dirty="0" smtClean="0"/>
              <a:t>))</a:t>
            </a:r>
            <a:endParaRPr kumimoji="1" lang="ja-JP" altLang="en-US" sz="1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200" dirty="0"/>
          </a:p>
        </p:txBody>
      </p:sp>
      <p:sp>
        <p:nvSpPr>
          <p:cNvPr id="3" name="正方形/長方形 2"/>
          <p:cNvSpPr/>
          <p:nvPr/>
        </p:nvSpPr>
        <p:spPr>
          <a:xfrm>
            <a:off x="6851176" y="0"/>
            <a:ext cx="2292824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r">
              <a:tabLst>
                <a:tab pos="5740400" algn="r"/>
              </a:tabLst>
            </a:pPr>
            <a:r>
              <a:rPr lang="en-US" altLang="ja-JP" sz="1200" dirty="0"/>
              <a:t>Submitted by </a:t>
            </a:r>
            <a:r>
              <a:rPr lang="en-US" altLang="ja-JP" sz="1200" dirty="0" smtClean="0"/>
              <a:t>Japan, ITS/AD-12-08</a:t>
            </a:r>
            <a:endParaRPr lang="ja-JP" altLang="ja-JP" sz="1200" dirty="0"/>
          </a:p>
        </p:txBody>
      </p:sp>
    </p:spTree>
    <p:extLst>
      <p:ext uri="{BB962C8B-B14F-4D97-AF65-F5344CB8AC3E}">
        <p14:creationId xmlns:p14="http://schemas.microsoft.com/office/powerpoint/2010/main" val="201223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1666</TotalTime>
  <Words>370</Words>
  <Application>Microsoft Office PowerPoint</Application>
  <PresentationFormat>画面に合わせる (4:3)</PresentationFormat>
  <Paragraphs>56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なし</dc:creator>
  <cp:lastModifiedBy>Michiaki Sekine</cp:lastModifiedBy>
  <cp:revision>91</cp:revision>
  <cp:lastPrinted>2017-06-13T04:21:41Z</cp:lastPrinted>
  <dcterms:created xsi:type="dcterms:W3CDTF">2017-06-08T04:27:48Z</dcterms:created>
  <dcterms:modified xsi:type="dcterms:W3CDTF">2017-06-19T13:26:49Z</dcterms:modified>
</cp:coreProperties>
</file>