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notesMasterIdLst>
    <p:notesMasterId r:id="rId11"/>
  </p:notesMasterIdLst>
  <p:handoutMasterIdLst>
    <p:handoutMasterId r:id="rId12"/>
  </p:handoutMasterIdLst>
  <p:sldIdLst>
    <p:sldId id="302" r:id="rId2"/>
    <p:sldId id="303" r:id="rId3"/>
    <p:sldId id="304" r:id="rId4"/>
    <p:sldId id="305" r:id="rId5"/>
    <p:sldId id="306" r:id="rId6"/>
    <p:sldId id="307" r:id="rId7"/>
    <p:sldId id="308" r:id="rId8"/>
    <p:sldId id="309" r:id="rId9"/>
    <p:sldId id="310" r:id="rId10"/>
  </p:sldIdLst>
  <p:sldSz cx="9144000" cy="5143500" type="screen16x9"/>
  <p:notesSz cx="6797675" cy="987425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>
        <p15:guide id="1" orient="horz" pos="2847">
          <p15:clr>
            <a:srgbClr val="A4A3A4"/>
          </p15:clr>
        </p15:guide>
        <p15:guide id="2" pos="5050">
          <p15:clr>
            <a:srgbClr val="A4A3A4"/>
          </p15:clr>
        </p15:guide>
        <p15:guide id="3" pos="54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ottselig, Bernd Dr (B.E.)" initials="BEG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474847"/>
    <a:srgbClr val="425968"/>
    <a:srgbClr val="C81F28"/>
    <a:srgbClr val="B50E20"/>
    <a:srgbClr val="91A3B0"/>
    <a:srgbClr val="E68534"/>
    <a:srgbClr val="99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41" autoAdjust="0"/>
  </p:normalViewPr>
  <p:slideViewPr>
    <p:cSldViewPr snapToGrid="0" snapToObjects="1">
      <p:cViewPr varScale="1">
        <p:scale>
          <a:sx n="117" d="100"/>
          <a:sy n="117" d="100"/>
        </p:scale>
        <p:origin x="576" y="96"/>
      </p:cViewPr>
      <p:guideLst>
        <p:guide orient="horz" pos="2847"/>
        <p:guide pos="5050"/>
        <p:guide pos="5487"/>
      </p:guideLst>
    </p:cSldViewPr>
  </p:slideViewPr>
  <p:outlineViewPr>
    <p:cViewPr>
      <p:scale>
        <a:sx n="33" d="100"/>
        <a:sy n="33" d="100"/>
      </p:scale>
      <p:origin x="0" y="85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10" d="100"/>
          <a:sy n="110" d="100"/>
        </p:scale>
        <p:origin x="-3016" y="-96"/>
      </p:cViewPr>
      <p:guideLst>
        <p:guide orient="horz" pos="3110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 dirty="0">
                <a:solidFill>
                  <a:srgbClr val="425968"/>
                </a:solidFill>
                <a:latin typeface="Arial"/>
                <a:ea typeface="ヒラギノ角ゴ Pro W3" charset="0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425968"/>
                </a:solidFill>
                <a:latin typeface="Arial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50F28A5-0714-422F-AEEC-FEA800E93085}" type="datetimeFigureOut">
              <a:rPr lang="en-US"/>
              <a:pPr>
                <a:defRPr/>
              </a:pPr>
              <a:t>6/19/2017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dirty="0">
                <a:solidFill>
                  <a:srgbClr val="425968"/>
                </a:solidFill>
                <a:latin typeface="Arial"/>
                <a:ea typeface="ヒラギノ角ゴ Pro W3" charset="0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425968"/>
                </a:solidFill>
                <a:latin typeface="Arial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9A60850F-E21A-404C-9822-8C4EF41E85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5603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000" b="0" i="0" dirty="0">
                <a:solidFill>
                  <a:srgbClr val="425968"/>
                </a:solidFill>
                <a:latin typeface="Arial"/>
                <a:ea typeface="ヒラギノ角ゴ Pro W3" charset="0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425968"/>
                </a:solidFill>
                <a:latin typeface="Arial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EA9EE71F-8AA8-42A3-B656-003A79BE690C}" type="datetimeFigureOut">
              <a:rPr lang="en-US"/>
              <a:pPr>
                <a:defRPr/>
              </a:pPr>
              <a:t>6/19/2017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srgbClr val="425968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425968"/>
                </a:solidFill>
                <a:latin typeface="Arial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BDA36195-2D4D-4239-8ED9-7FC981AE59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4486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71450" algn="l" defTabSz="457200" rtl="0" eaLnBrk="0" fontAlgn="base" hangingPunct="0">
      <a:spcBef>
        <a:spcPct val="0"/>
      </a:spcBef>
      <a:spcAft>
        <a:spcPts val="600"/>
      </a:spcAft>
      <a:buFont typeface="Arial" pitchFamily="34" charset="0"/>
      <a:buChar char="•"/>
      <a:defRPr sz="1000" kern="1200">
        <a:solidFill>
          <a:srgbClr val="425968"/>
        </a:solidFill>
        <a:latin typeface="Arial"/>
        <a:ea typeface="MS PGothic" pitchFamily="34" charset="-128"/>
        <a:cs typeface="Arial"/>
      </a:defRPr>
    </a:lvl1pPr>
    <a:lvl2pPr marL="628650" indent="-171450" algn="l" defTabSz="457200" rtl="0" eaLnBrk="0" fontAlgn="base" hangingPunct="0">
      <a:spcBef>
        <a:spcPct val="0"/>
      </a:spcBef>
      <a:spcAft>
        <a:spcPts val="600"/>
      </a:spcAft>
      <a:buFont typeface="Arial" pitchFamily="34" charset="0"/>
      <a:buChar char="•"/>
      <a:defRPr sz="1000" kern="1200">
        <a:solidFill>
          <a:srgbClr val="425968"/>
        </a:solidFill>
        <a:latin typeface="Arial"/>
        <a:ea typeface="MS PGothic" pitchFamily="34" charset="-128"/>
        <a:cs typeface="Arial"/>
      </a:defRPr>
    </a:lvl2pPr>
    <a:lvl3pPr marL="1085850" indent="-171450" algn="l" defTabSz="457200" rtl="0" eaLnBrk="0" fontAlgn="base" hangingPunct="0">
      <a:spcBef>
        <a:spcPct val="0"/>
      </a:spcBef>
      <a:spcAft>
        <a:spcPts val="600"/>
      </a:spcAft>
      <a:buFont typeface="Arial" pitchFamily="34" charset="0"/>
      <a:buChar char="•"/>
      <a:defRPr sz="1000" kern="1200">
        <a:solidFill>
          <a:srgbClr val="425968"/>
        </a:solidFill>
        <a:latin typeface="Arial"/>
        <a:ea typeface="MS PGothic" pitchFamily="34" charset="-128"/>
        <a:cs typeface="Arial"/>
      </a:defRPr>
    </a:lvl3pPr>
    <a:lvl4pPr marL="1543050" indent="-171450" algn="l" defTabSz="457200" rtl="0" eaLnBrk="0" fontAlgn="base" hangingPunct="0">
      <a:spcBef>
        <a:spcPct val="0"/>
      </a:spcBef>
      <a:spcAft>
        <a:spcPts val="600"/>
      </a:spcAft>
      <a:buFont typeface="Arial" pitchFamily="34" charset="0"/>
      <a:buChar char="•"/>
      <a:defRPr sz="1000" kern="1200">
        <a:solidFill>
          <a:srgbClr val="425968"/>
        </a:solidFill>
        <a:latin typeface="Arial"/>
        <a:ea typeface="MS PGothic" pitchFamily="34" charset="-128"/>
        <a:cs typeface="Arial"/>
      </a:defRPr>
    </a:lvl4pPr>
    <a:lvl5pPr marL="2000250" indent="-171450" algn="l" defTabSz="457200" rtl="0" eaLnBrk="0" fontAlgn="base" hangingPunct="0">
      <a:spcBef>
        <a:spcPct val="0"/>
      </a:spcBef>
      <a:spcAft>
        <a:spcPts val="600"/>
      </a:spcAft>
      <a:buFont typeface="Arial" pitchFamily="34" charset="0"/>
      <a:buChar char="•"/>
      <a:defRPr sz="1000" kern="1200">
        <a:solidFill>
          <a:srgbClr val="425968"/>
        </a:solidFill>
        <a:latin typeface="Arial"/>
        <a:ea typeface="MS PGothic" pitchFamily="34" charset="-128"/>
        <a:cs typeface="Arial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06363" y="739775"/>
            <a:ext cx="6584950" cy="3703638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05450-E810-48BC-9FB4-058DD54E59CC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303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425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768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1312" y="741761"/>
            <a:ext cx="8229600" cy="3645693"/>
          </a:xfrm>
          <a:prstGeom prst="rect">
            <a:avLst/>
          </a:prstGeom>
        </p:spPr>
        <p:txBody>
          <a:bodyPr lIns="91436" tIns="45718" rIns="91436" bIns="45718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11125"/>
            <a:ext cx="8229600" cy="352425"/>
          </a:xfrm>
          <a:prstGeom prst="rect">
            <a:avLst/>
          </a:prstGeom>
        </p:spPr>
        <p:txBody>
          <a:bodyPr lIns="91436" tIns="45718" rIns="91436" bIns="45718"/>
          <a:lstStyle>
            <a:lvl1pPr>
              <a:defRPr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Rectangle 6"/>
          <p:cNvSpPr txBox="1">
            <a:spLocks noChangeArrowheads="1"/>
          </p:cNvSpPr>
          <p:nvPr userDrawn="1"/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05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pitchFamily="34" charset="0"/>
                <a:ea typeface="ヒラギノ角ゴ Pro W3"/>
                <a:cs typeface="ヒラギノ角ゴ Pro W3"/>
              </a:defRPr>
            </a:lvl9pPr>
          </a:lstStyle>
          <a:p>
            <a:fld id="{DF820B19-0D5A-440C-9928-799C888367D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60434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378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567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175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519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62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287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113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ja-JP" altLang="en-US" smtClean="0"/>
              <a:t>マスター タイトルの書式設定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CA04B31E-8348-447A-BE72-DE1B4861F901}" type="datetimeFigureOut">
              <a:rPr lang="en-GB" smtClean="0"/>
              <a:t>19/06/2017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820B19-0D5A-440C-9928-799C888367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328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 style du titre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smtClean="0"/>
              <a:t>Cliquez pour modifier les styles du texte du masque</a:t>
            </a:r>
          </a:p>
          <a:p>
            <a:pPr lvl="1"/>
            <a:r>
              <a:rPr lang="fr-FR" altLang="ja-JP" smtClean="0"/>
              <a:t>Deuxième niveau</a:t>
            </a:r>
          </a:p>
          <a:p>
            <a:pPr lvl="2"/>
            <a:r>
              <a:rPr lang="fr-FR" altLang="ja-JP" smtClean="0"/>
              <a:t>Troisième niveau</a:t>
            </a:r>
          </a:p>
          <a:p>
            <a:pPr lvl="3"/>
            <a:r>
              <a:rPr lang="fr-FR" altLang="ja-JP" smtClean="0"/>
              <a:t>Quatrième niveau</a:t>
            </a:r>
          </a:p>
          <a:p>
            <a:pPr lvl="4"/>
            <a:r>
              <a:rPr lang="fr-FR" altLang="ja-JP" smtClean="0"/>
              <a:t>Cinquième niveau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50">
                <a:ea typeface="ＭＳ Ｐゴシック" pitchFamily="34" charset="-128"/>
              </a:defRPr>
            </a:lvl1pPr>
          </a:lstStyle>
          <a:p>
            <a:pPr>
              <a:defRPr/>
            </a:pPr>
            <a:fld id="{8AD252F4-4EC1-445F-8DB3-EF1167CB6C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151" name="Picture 8" descr="nouveau logo OICA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" y="141685"/>
            <a:ext cx="1152525" cy="43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666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kumimoji="1" sz="3300">
          <a:solidFill>
            <a:schemeClr val="tx2"/>
          </a:solidFill>
          <a:latin typeface="Arial" charset="0"/>
        </a:defRPr>
      </a:lvl9pPr>
    </p:titleStyle>
    <p:bodyStyle>
      <a:lvl1pPr marL="400050" indent="-4000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tabLst>
          <a:tab pos="400050" algn="l"/>
        </a:tabLst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76275" indent="-276225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ü"/>
        <a:tabLst>
          <a:tab pos="676275" algn="l"/>
        </a:tabLst>
        <a:defRPr kumimoji="1" sz="2100">
          <a:solidFill>
            <a:schemeClr val="tx1"/>
          </a:solidFill>
          <a:latin typeface="+mn-lt"/>
        </a:defRPr>
      </a:lvl2pPr>
      <a:lvl3pPr marL="1009650" indent="-2667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1800">
          <a:solidFill>
            <a:schemeClr val="tx1"/>
          </a:solidFill>
          <a:latin typeface="+mn-lt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kumimoji="1"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475" y="1437624"/>
            <a:ext cx="8229600" cy="2052228"/>
          </a:xfrm>
        </p:spPr>
        <p:txBody>
          <a:bodyPr/>
          <a:lstStyle/>
          <a:p>
            <a:r>
              <a:rPr lang="en-GB" sz="4000" b="1" i="1" dirty="0" smtClean="0"/>
              <a:t>OICA</a:t>
            </a:r>
            <a:r>
              <a:rPr lang="en-GB" sz="3000" b="1" i="1" dirty="0" smtClean="0"/>
              <a:t> </a:t>
            </a:r>
            <a:br>
              <a:rPr lang="en-GB" sz="3000" b="1" i="1" dirty="0" smtClean="0"/>
            </a:br>
            <a:r>
              <a:rPr lang="en-GB" sz="3000" b="1" i="1" dirty="0" smtClean="0"/>
              <a:t/>
            </a:r>
            <a:br>
              <a:rPr lang="en-GB" sz="3000" b="1" i="1" dirty="0" smtClean="0"/>
            </a:br>
            <a:r>
              <a:rPr lang="en-GB" sz="3000" b="1" i="1" dirty="0" smtClean="0"/>
              <a:t>„Certification of automated Vehicles“ </a:t>
            </a:r>
            <a:endParaRPr lang="en-GB" sz="3000" b="1" i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94381" y="80656"/>
            <a:ext cx="60773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5829300" algn="r"/>
              </a:tabLst>
            </a:pPr>
            <a:r>
              <a:rPr lang="en-US" altLang="ja-JP" sz="1600" dirty="0"/>
              <a:t>Submitted by </a:t>
            </a:r>
            <a:r>
              <a:rPr lang="en-US" altLang="ja-JP" sz="1600" dirty="0" smtClean="0"/>
              <a:t>OICA</a:t>
            </a:r>
            <a:r>
              <a:rPr lang="en-US" altLang="ja-JP" sz="1600" dirty="0" smtClean="0"/>
              <a:t>	Document </a:t>
            </a:r>
            <a:r>
              <a:rPr lang="en-US" altLang="ja-JP" sz="1600" dirty="0"/>
              <a:t>No. </a:t>
            </a:r>
            <a:r>
              <a:rPr lang="en-US" altLang="ja-JP" sz="1600" dirty="0" smtClean="0"/>
              <a:t>ITS/AD-12-11</a:t>
            </a:r>
            <a:endParaRPr lang="ja-JP" altLang="ja-JP" sz="1600" dirty="0"/>
          </a:p>
          <a:p>
            <a:pPr algn="r">
              <a:tabLst>
                <a:tab pos="5829300" algn="r"/>
              </a:tabLst>
            </a:pPr>
            <a:r>
              <a:rPr lang="en-US" altLang="ja-JP" sz="1600" dirty="0"/>
              <a:t>(12th ITS/AD, 22 June 2017, agenda item </a:t>
            </a:r>
            <a:r>
              <a:rPr lang="en-US" altLang="ja-JP" sz="1600" dirty="0" smtClean="0"/>
              <a:t>3-4</a:t>
            </a:r>
            <a:r>
              <a:rPr lang="en-US" altLang="ja-JP" sz="1600" dirty="0" smtClean="0"/>
              <a:t>) </a:t>
            </a:r>
            <a:endParaRPr lang="ja-JP" altLang="ja-JP" sz="1600" dirty="0"/>
          </a:p>
          <a:p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2485077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57200" y="111125"/>
            <a:ext cx="8229600" cy="352425"/>
          </a:xfrm>
          <a:prstGeom prst="rect">
            <a:avLst/>
          </a:prstGeom>
        </p:spPr>
        <p:txBody>
          <a:bodyPr lIns="91436" tIns="45718" rIns="91436" bIns="45718"/>
          <a:lstStyle>
            <a:lvl1pPr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 kern="1200" cap="all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342946"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685891"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1028837"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1371783" algn="ctr" defTabSz="815687" rtl="0" eaLnBrk="1" fontAlgn="base" hangingPunct="1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GB" sz="2000" b="1" dirty="0" smtClean="0"/>
              <a:t>Content</a:t>
            </a:r>
            <a:endParaRPr lang="en-GB" sz="2000" b="1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457200" y="1005142"/>
            <a:ext cx="8229600" cy="3519472"/>
          </a:xfrm>
        </p:spPr>
        <p:txBody>
          <a:bodyPr/>
          <a:lstStyle/>
          <a:p>
            <a:r>
              <a:rPr lang="en-US" sz="2000" b="1" dirty="0"/>
              <a:t>Some basic </a:t>
            </a:r>
            <a:r>
              <a:rPr lang="en-US" sz="2000" b="1" dirty="0" smtClean="0"/>
              <a:t>facts</a:t>
            </a:r>
          </a:p>
          <a:p>
            <a:r>
              <a:rPr lang="en-US" sz="2000" b="1" dirty="0" smtClean="0"/>
              <a:t>How </a:t>
            </a:r>
            <a:r>
              <a:rPr lang="en-US" sz="2000" b="1" dirty="0"/>
              <a:t>can automated operation be </a:t>
            </a:r>
            <a:r>
              <a:rPr lang="en-US" sz="2000" b="1" dirty="0" smtClean="0"/>
              <a:t>regulated?  </a:t>
            </a:r>
          </a:p>
          <a:p>
            <a:r>
              <a:rPr lang="en-US" sz="2000" b="1" dirty="0" smtClean="0"/>
              <a:t>Initial </a:t>
            </a:r>
            <a:r>
              <a:rPr lang="en-US" sz="2000" b="1" dirty="0"/>
              <a:t>Proposal </a:t>
            </a:r>
            <a:endParaRPr lang="en-US" sz="2000" b="1" dirty="0" smtClean="0"/>
          </a:p>
          <a:p>
            <a:r>
              <a:rPr lang="en-US" sz="2000" b="1" dirty="0" smtClean="0"/>
              <a:t>Conceptual Outline</a:t>
            </a:r>
          </a:p>
          <a:p>
            <a:r>
              <a:rPr lang="en-US" sz="2000" b="1" dirty="0"/>
              <a:t>Initial ideas for a </a:t>
            </a:r>
            <a:r>
              <a:rPr lang="en-US" sz="2000" b="1" dirty="0" smtClean="0"/>
              <a:t>new </a:t>
            </a:r>
            <a:r>
              <a:rPr lang="en-US" sz="2000" b="1" dirty="0"/>
              <a:t>certification system to accommodate AV / software functionalities</a:t>
            </a:r>
          </a:p>
          <a:p>
            <a:r>
              <a:rPr lang="en-US" sz="2000" b="1" dirty="0" smtClean="0"/>
              <a:t>Illustration of generic concept </a:t>
            </a:r>
          </a:p>
          <a:p>
            <a:r>
              <a:rPr lang="en-US" sz="2000" b="1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2687938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body" sz="quarter" idx="10"/>
          </p:nvPr>
        </p:nvSpPr>
        <p:spPr>
          <a:xfrm>
            <a:off x="264319" y="762001"/>
            <a:ext cx="8593931" cy="3559768"/>
          </a:xfrm>
        </p:spPr>
        <p:txBody>
          <a:bodyPr/>
          <a:lstStyle/>
          <a:p>
            <a:r>
              <a:rPr lang="en-GB" sz="1400" b="1" dirty="0" smtClean="0"/>
              <a:t>Automated </a:t>
            </a:r>
            <a:r>
              <a:rPr lang="en-GB" sz="1400" b="1" dirty="0"/>
              <a:t>vehicles that can/will also be operated manually (automation switched-off): </a:t>
            </a:r>
          </a:p>
          <a:p>
            <a:pPr marL="739446" lvl="1" indent="-209569">
              <a:spcAft>
                <a:spcPts val="0"/>
              </a:spcAft>
              <a:buFont typeface="Wingdings" pitchFamily="2" charset="2"/>
              <a:buChar char="§"/>
            </a:pPr>
            <a:r>
              <a:rPr lang="en-GB" sz="1400" b="1" dirty="0"/>
              <a:t>No justification to derogate from currently existing legislation for manual operation</a:t>
            </a:r>
          </a:p>
          <a:p>
            <a:pPr marL="739446" lvl="1" indent="-209569">
              <a:spcAft>
                <a:spcPts val="0"/>
              </a:spcAft>
              <a:buFont typeface="Wingdings" pitchFamily="2" charset="2"/>
              <a:buChar char="§"/>
            </a:pPr>
            <a:r>
              <a:rPr lang="en-GB" sz="1400" b="1" dirty="0"/>
              <a:t>Automated operation will need to be addressed in </a:t>
            </a:r>
            <a:r>
              <a:rPr lang="en-GB" sz="1400" b="1" dirty="0" smtClean="0"/>
              <a:t>addition in order to enable certification</a:t>
            </a:r>
            <a:endParaRPr lang="en-GB" sz="1400" b="1" dirty="0"/>
          </a:p>
          <a:p>
            <a:pPr marL="529877" lvl="1" indent="0">
              <a:spcAft>
                <a:spcPts val="0"/>
              </a:spcAft>
              <a:buNone/>
            </a:pPr>
            <a:endParaRPr lang="en-GB" sz="1400" b="1" dirty="0"/>
          </a:p>
          <a:p>
            <a:r>
              <a:rPr lang="en-GB" sz="1400" b="1" dirty="0"/>
              <a:t>Future years: mix of manually operated/automated/fully autonomous (driverless) vehicles/pods</a:t>
            </a:r>
          </a:p>
          <a:p>
            <a:pPr marL="872809" indent="-266725">
              <a:spcAft>
                <a:spcPts val="0"/>
              </a:spcAft>
              <a:buFont typeface="Wingdings" panose="05000000000000000000" pitchFamily="2" charset="2"/>
              <a:buChar char="è"/>
              <a:tabLst>
                <a:tab pos="400086" algn="l"/>
                <a:tab pos="872809" algn="l"/>
              </a:tabLst>
            </a:pPr>
            <a:r>
              <a:rPr lang="en-GB" sz="1400" b="1" dirty="0">
                <a:sym typeface="Wingdings" panose="05000000000000000000" pitchFamily="2" charset="2"/>
              </a:rPr>
              <a:t>F</a:t>
            </a:r>
            <a:r>
              <a:rPr lang="en-GB" sz="1400" b="1" dirty="0"/>
              <a:t>ully autonomous vehicles/pods with no </a:t>
            </a:r>
            <a:r>
              <a:rPr lang="en-GB" sz="1400" b="1" dirty="0" smtClean="0"/>
              <a:t>possibility of manual </a:t>
            </a:r>
            <a:r>
              <a:rPr lang="en-GB" sz="1400" b="1" dirty="0"/>
              <a:t>operation will still need to meet various pieces of existing legislation (i.e. </a:t>
            </a:r>
            <a:r>
              <a:rPr lang="en-GB" sz="1400" b="1" dirty="0" smtClean="0"/>
              <a:t>some crashworthiness requirements, </a:t>
            </a:r>
            <a:r>
              <a:rPr lang="en-GB" sz="1400" b="1" dirty="0"/>
              <a:t>braking performance, …)</a:t>
            </a:r>
          </a:p>
          <a:p>
            <a:pPr marL="872809" lvl="1" indent="-266725">
              <a:spcAft>
                <a:spcPts val="0"/>
              </a:spcAft>
              <a:buFont typeface="Wingdings" pitchFamily="2" charset="2"/>
              <a:buChar char="è"/>
              <a:tabLst>
                <a:tab pos="400086" algn="l"/>
                <a:tab pos="872809" algn="l"/>
              </a:tabLst>
            </a:pPr>
            <a:r>
              <a:rPr lang="en-GB" sz="1400" b="1" dirty="0"/>
              <a:t>Critical review/adaptation of remaining necessary requirements will be needed </a:t>
            </a:r>
            <a:r>
              <a:rPr lang="en-GB" sz="1400" b="1" dirty="0" smtClean="0"/>
              <a:t>in order to adapt, where needed, existing legislation currently applicable to "manual" vehicles</a:t>
            </a:r>
            <a:endParaRPr lang="en-GB" sz="1400" b="1" dirty="0"/>
          </a:p>
          <a:p>
            <a:pPr>
              <a:buFont typeface="Wingdings" panose="05000000000000000000" pitchFamily="2" charset="2"/>
              <a:buChar char="è"/>
            </a:pPr>
            <a:endParaRPr lang="en-GB" sz="12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endParaRPr lang="en-GB" sz="1200" b="1" dirty="0"/>
          </a:p>
          <a:p>
            <a:pPr lvl="1"/>
            <a:endParaRPr lang="en-GB" sz="1200" b="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100" b="1" dirty="0"/>
              <a:t>Some basic facts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141515" y="3433081"/>
            <a:ext cx="8823892" cy="159067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spcCol="0" rtlCol="0" anchor="ctr"/>
          <a:lstStyle/>
          <a:p>
            <a:pPr marL="179388" indent="-179388" defTabSz="815653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prstClr val="white"/>
                </a:solidFill>
                <a:sym typeface="Wingdings" panose="05000000000000000000" pitchFamily="2" charset="2"/>
              </a:rPr>
              <a:t>Existing legislation and certification will remain necessary for automated vehicles, when operated </a:t>
            </a:r>
            <a:r>
              <a:rPr lang="en-GB" sz="1400" b="1" dirty="0" smtClean="0">
                <a:solidFill>
                  <a:prstClr val="white"/>
                </a:solidFill>
                <a:sym typeface="Wingdings" panose="05000000000000000000" pitchFamily="2" charset="2"/>
              </a:rPr>
              <a:t>manually</a:t>
            </a:r>
            <a:endParaRPr lang="en-GB" sz="1400" b="1" dirty="0">
              <a:solidFill>
                <a:prstClr val="white"/>
              </a:solidFill>
              <a:sym typeface="Wingdings" panose="05000000000000000000" pitchFamily="2" charset="2"/>
            </a:endParaRPr>
          </a:p>
          <a:p>
            <a:pPr marL="179388" indent="-179388" defTabSz="815653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prstClr val="white"/>
                </a:solidFill>
                <a:sym typeface="Wingdings" panose="05000000000000000000" pitchFamily="2" charset="2"/>
              </a:rPr>
              <a:t>Even fully autonomous/driverless vehicles/pods (no manual operation) will for long time need to meet some requirements due to traffic mix </a:t>
            </a:r>
            <a:r>
              <a:rPr lang="en-GB" sz="1400" b="1" dirty="0" smtClean="0">
                <a:solidFill>
                  <a:prstClr val="white"/>
                </a:solidFill>
                <a:sym typeface="Wingdings" panose="05000000000000000000" pitchFamily="2" charset="2"/>
              </a:rPr>
              <a:t> </a:t>
            </a:r>
            <a:r>
              <a:rPr lang="en-GB" sz="1400" b="1" dirty="0">
                <a:solidFill>
                  <a:prstClr val="white"/>
                </a:solidFill>
                <a:sym typeface="Wingdings" panose="05000000000000000000" pitchFamily="2" charset="2"/>
              </a:rPr>
              <a:t>need to evaluate and possibly adapt each </a:t>
            </a:r>
            <a:r>
              <a:rPr lang="en-GB" sz="1400" b="1" dirty="0" smtClean="0">
                <a:solidFill>
                  <a:prstClr val="white"/>
                </a:solidFill>
                <a:sym typeface="Wingdings" panose="05000000000000000000" pitchFamily="2" charset="2"/>
              </a:rPr>
              <a:t>regulation</a:t>
            </a:r>
            <a:endParaRPr lang="en-GB" sz="1400" b="1" dirty="0">
              <a:solidFill>
                <a:prstClr val="white"/>
              </a:solidFill>
              <a:sym typeface="Wingdings" panose="05000000000000000000" pitchFamily="2" charset="2"/>
            </a:endParaRPr>
          </a:p>
          <a:p>
            <a:pPr marL="179388" indent="-179388" defTabSz="815653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prstClr val="white"/>
                </a:solidFill>
                <a:sym typeface="Wingdings" panose="05000000000000000000" pitchFamily="2" charset="2"/>
              </a:rPr>
              <a:t>Need to develop additional requirements and certification scheme for automated driving functions (Levels </a:t>
            </a:r>
            <a:r>
              <a:rPr lang="en-GB" sz="1400" b="1" dirty="0" smtClean="0">
                <a:solidFill>
                  <a:prstClr val="white"/>
                </a:solidFill>
                <a:sym typeface="Wingdings" panose="05000000000000000000" pitchFamily="2" charset="2"/>
              </a:rPr>
              <a:t>4 and 5, possibly level 3)</a:t>
            </a:r>
            <a:endParaRPr lang="de-DE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8285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body" sz="quarter" idx="10"/>
          </p:nvPr>
        </p:nvSpPr>
        <p:spPr>
          <a:xfrm>
            <a:off x="520495" y="993447"/>
            <a:ext cx="8229600" cy="3645693"/>
          </a:xfrm>
        </p:spPr>
        <p:txBody>
          <a:bodyPr/>
          <a:lstStyle/>
          <a:p>
            <a:r>
              <a:rPr lang="en-GB" sz="1400" b="1" dirty="0"/>
              <a:t>Current legislation is "vertical", i.e. different </a:t>
            </a:r>
            <a:r>
              <a:rPr lang="en-GB" sz="1400" b="1" dirty="0" smtClean="0"/>
              <a:t>vehicle aspects/systems </a:t>
            </a:r>
            <a:r>
              <a:rPr lang="en-GB" sz="1400" b="1" dirty="0"/>
              <a:t>covered by different regulations (front impact, side impact, steering, braking, lighting, </a:t>
            </a:r>
            <a:r>
              <a:rPr lang="en-GB" sz="1400" b="1" dirty="0" smtClean="0"/>
              <a:t>…)</a:t>
            </a:r>
            <a:br>
              <a:rPr lang="en-GB" sz="1400" b="1" dirty="0" smtClean="0"/>
            </a:br>
            <a:endParaRPr lang="en-GB" sz="1400" b="1" dirty="0"/>
          </a:p>
          <a:p>
            <a:r>
              <a:rPr lang="en-GB" sz="1400" b="1" dirty="0" smtClean="0"/>
              <a:t>Automated operation however entails that the vehicle can "replace the driver" and is not a "simple" combination of vertical systems anymore: </a:t>
            </a:r>
          </a:p>
          <a:p>
            <a:pPr marL="900113" indent="-449263">
              <a:buNone/>
              <a:tabLst>
                <a:tab pos="900113" algn="l"/>
              </a:tabLst>
            </a:pPr>
            <a:r>
              <a:rPr lang="en-GB" sz="1400" b="1" dirty="0" smtClean="0">
                <a:sym typeface="Wingdings" panose="05000000000000000000" pitchFamily="2" charset="2"/>
              </a:rPr>
              <a:t>	</a:t>
            </a:r>
            <a:r>
              <a:rPr lang="en-GB" sz="1400" b="1" dirty="0">
                <a:sym typeface="Wingdings" panose="05000000000000000000" pitchFamily="2" charset="2"/>
              </a:rPr>
              <a:t>Vehicle must:</a:t>
            </a:r>
          </a:p>
          <a:p>
            <a:pPr marL="1343025" lvl="1" indent="-263525">
              <a:tabLst>
                <a:tab pos="1343025" algn="l"/>
              </a:tabLst>
            </a:pPr>
            <a:r>
              <a:rPr lang="en-GB" sz="1400" b="1" dirty="0" smtClean="0"/>
              <a:t>Monitor </a:t>
            </a:r>
            <a:r>
              <a:rPr lang="en-GB" sz="1400" b="1" dirty="0"/>
              <a:t>the driving </a:t>
            </a:r>
            <a:r>
              <a:rPr lang="en-GB" sz="1400" b="1" dirty="0" smtClean="0"/>
              <a:t>environment</a:t>
            </a:r>
          </a:p>
          <a:p>
            <a:pPr marL="1343025" lvl="1" indent="-263525">
              <a:tabLst>
                <a:tab pos="1343025" algn="l"/>
              </a:tabLst>
            </a:pPr>
            <a:r>
              <a:rPr lang="en-GB" sz="1400" b="1" dirty="0" smtClean="0"/>
              <a:t>Eval</a:t>
            </a:r>
            <a:r>
              <a:rPr lang="en-GB" sz="1400" b="1" dirty="0" smtClean="0">
                <a:sym typeface="Wingdings" panose="05000000000000000000" pitchFamily="2" charset="2"/>
              </a:rPr>
              <a:t>uate </a:t>
            </a:r>
            <a:r>
              <a:rPr lang="en-GB" sz="1400" b="1" dirty="0">
                <a:sym typeface="Wingdings" panose="05000000000000000000" pitchFamily="2" charset="2"/>
              </a:rPr>
              <a:t>the </a:t>
            </a:r>
            <a:r>
              <a:rPr lang="en-GB" sz="1400" b="1" dirty="0" smtClean="0">
                <a:sym typeface="Wingdings" panose="05000000000000000000" pitchFamily="2" charset="2"/>
              </a:rPr>
              <a:t>situation</a:t>
            </a:r>
          </a:p>
          <a:p>
            <a:pPr marL="1343025" lvl="1" indent="-263525">
              <a:tabLst>
                <a:tab pos="1343025" algn="l"/>
              </a:tabLst>
            </a:pPr>
            <a:r>
              <a:rPr lang="en-GB" sz="1400" b="1" dirty="0" smtClean="0">
                <a:sym typeface="Wingdings" panose="05000000000000000000" pitchFamily="2" charset="2"/>
              </a:rPr>
              <a:t>Make decision</a:t>
            </a:r>
          </a:p>
          <a:p>
            <a:pPr marL="1343025" lvl="1" indent="-263525">
              <a:tabLst>
                <a:tab pos="1343025" algn="l"/>
              </a:tabLst>
            </a:pPr>
            <a:r>
              <a:rPr lang="en-GB" sz="1400" b="1" dirty="0" smtClean="0">
                <a:sym typeface="Wingdings" panose="05000000000000000000" pitchFamily="2" charset="2"/>
              </a:rPr>
              <a:t>Perform </a:t>
            </a:r>
            <a:r>
              <a:rPr lang="en-GB" sz="1400" b="1" dirty="0">
                <a:sym typeface="Wingdings" panose="05000000000000000000" pitchFamily="2" charset="2"/>
              </a:rPr>
              <a:t>the decision</a:t>
            </a:r>
            <a:endParaRPr lang="en-GB" sz="1400" b="1" dirty="0"/>
          </a:p>
          <a:p>
            <a:pPr marL="900113" indent="-449263">
              <a:buNone/>
              <a:tabLst>
                <a:tab pos="900113" algn="l"/>
              </a:tabLst>
            </a:pPr>
            <a:r>
              <a:rPr lang="en-GB" sz="1400" b="1" dirty="0" smtClean="0">
                <a:sym typeface="Wingdings" panose="05000000000000000000" pitchFamily="2" charset="2"/>
              </a:rPr>
              <a:t>	</a:t>
            </a:r>
            <a:r>
              <a:rPr lang="en-GB" sz="1400" b="1" dirty="0" smtClean="0"/>
              <a:t>Automated </a:t>
            </a:r>
            <a:r>
              <a:rPr lang="en-GB" sz="1400" b="1" dirty="0"/>
              <a:t>functions will entail some "classical" performance requirements to assess the safety of the various components/software</a:t>
            </a:r>
            <a:r>
              <a:rPr lang="en-GB" sz="1400" b="1" dirty="0" smtClean="0"/>
              <a:t>/…but this will likely not cover all aspects</a:t>
            </a:r>
          </a:p>
          <a:p>
            <a:pPr marL="406041" indent="-406041">
              <a:buNone/>
            </a:pPr>
            <a:endParaRPr lang="en-GB" sz="1200" b="1" dirty="0">
              <a:sym typeface="Wingdings" panose="05000000000000000000" pitchFamily="2" charset="2"/>
            </a:endParaRPr>
          </a:p>
          <a:p>
            <a:pPr marL="406041" indent="-406041">
              <a:buNone/>
            </a:pPr>
            <a:endParaRPr lang="en-GB" sz="1200" b="1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21444"/>
            <a:ext cx="8229600" cy="578644"/>
          </a:xfrm>
        </p:spPr>
        <p:txBody>
          <a:bodyPr/>
          <a:lstStyle/>
          <a:p>
            <a:r>
              <a:rPr lang="en-GB" sz="2000" b="1" dirty="0"/>
              <a:t>How can automated operation be </a:t>
            </a:r>
            <a:r>
              <a:rPr lang="en-GB" sz="2000" b="1" dirty="0" smtClean="0"/>
              <a:t>REGULATED?</a:t>
            </a:r>
            <a:endParaRPr lang="en-GB" sz="2000" b="1" dirty="0"/>
          </a:p>
        </p:txBody>
      </p:sp>
      <p:sp>
        <p:nvSpPr>
          <p:cNvPr id="4" name="Abgerundetes Rechteck 3"/>
          <p:cNvSpPr/>
          <p:nvPr/>
        </p:nvSpPr>
        <p:spPr>
          <a:xfrm>
            <a:off x="520495" y="4198318"/>
            <a:ext cx="8229600" cy="54006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6" tIns="34294" rIns="68586" bIns="34294" spcCol="0" rtlCol="0" anchor="ctr"/>
          <a:lstStyle/>
          <a:p>
            <a:pPr algn="ctr" defTabSz="815653"/>
            <a:r>
              <a:rPr lang="en-US" sz="1600" b="1" dirty="0">
                <a:solidFill>
                  <a:prstClr val="white"/>
                </a:solidFill>
              </a:rPr>
              <a:t>Current </a:t>
            </a:r>
            <a:r>
              <a:rPr lang="en-US" sz="1600" b="1" dirty="0" smtClean="0">
                <a:solidFill>
                  <a:prstClr val="white"/>
                </a:solidFill>
              </a:rPr>
              <a:t>regulatory system approach </a:t>
            </a:r>
            <a:r>
              <a:rPr lang="en-US" sz="1600" b="1" dirty="0">
                <a:solidFill>
                  <a:prstClr val="white"/>
                </a:solidFill>
              </a:rPr>
              <a:t>likely not able to cover all aspects of automated </a:t>
            </a:r>
            <a:r>
              <a:rPr lang="en-US" sz="1600" b="1" dirty="0">
                <a:solidFill>
                  <a:schemeClr val="bg1"/>
                </a:solidFill>
              </a:rPr>
              <a:t>driving</a:t>
            </a:r>
          </a:p>
        </p:txBody>
      </p:sp>
    </p:spTree>
    <p:extLst>
      <p:ext uri="{BB962C8B-B14F-4D97-AF65-F5344CB8AC3E}">
        <p14:creationId xmlns:p14="http://schemas.microsoft.com/office/powerpoint/2010/main" val="2988277368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type="body" sz="quarter" idx="10"/>
          </p:nvPr>
        </p:nvSpPr>
        <p:spPr>
          <a:xfrm>
            <a:off x="457200" y="1273629"/>
            <a:ext cx="8229600" cy="3287996"/>
          </a:xfrm>
        </p:spPr>
        <p:txBody>
          <a:bodyPr/>
          <a:lstStyle/>
          <a:p>
            <a:pPr marL="332215" indent="-263153">
              <a:buFont typeface="Wingdings"/>
              <a:buChar char="è"/>
            </a:pPr>
            <a:r>
              <a:rPr lang="en-GB" sz="1600" b="1" dirty="0" smtClean="0"/>
              <a:t>Focus will be on level [3] / 4 / 5 systems (level 3 is at least partially addressed through UN R79 activities)</a:t>
            </a:r>
            <a:br>
              <a:rPr lang="en-GB" sz="1600" b="1" dirty="0" smtClean="0"/>
            </a:br>
            <a:endParaRPr lang="en-GB" sz="1600" b="1" dirty="0" smtClean="0"/>
          </a:p>
          <a:p>
            <a:pPr marL="332215" indent="-263153">
              <a:buFont typeface="Wingdings"/>
              <a:buChar char="è"/>
            </a:pPr>
            <a:r>
              <a:rPr lang="en-GB" sz="1600" b="1" dirty="0" smtClean="0"/>
              <a:t>Focus on the development of a concept to get automated/autonomous vehicles certified</a:t>
            </a:r>
            <a:br>
              <a:rPr lang="en-GB" sz="1600" b="1" dirty="0" smtClean="0"/>
            </a:br>
            <a:endParaRPr lang="en-GB" sz="1600" b="1" strike="sngStrike" dirty="0" smtClean="0"/>
          </a:p>
          <a:p>
            <a:pPr marL="332215" indent="-263153">
              <a:buFont typeface="Wingdings"/>
              <a:buChar char="è"/>
            </a:pPr>
            <a:r>
              <a:rPr lang="en-GB" sz="1600" b="1" dirty="0" smtClean="0"/>
              <a:t>Introduction of a „technology umbrella“ supported by modules / building blocks, instead of a continuation of an approach for each and every upcoming technology / system</a:t>
            </a:r>
            <a:br>
              <a:rPr lang="en-GB" sz="1600" b="1" dirty="0" smtClean="0"/>
            </a:br>
            <a:endParaRPr lang="en-GB" sz="1600" b="1" dirty="0" smtClean="0"/>
          </a:p>
          <a:p>
            <a:pPr marL="0" indent="0">
              <a:buNone/>
            </a:pPr>
            <a:endParaRPr lang="en-GB" sz="12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100" b="1" dirty="0" smtClean="0"/>
              <a:t>Initial Proposal</a:t>
            </a:r>
            <a:endParaRPr lang="en-GB" sz="2100" b="1" dirty="0"/>
          </a:p>
        </p:txBody>
      </p:sp>
    </p:spTree>
    <p:extLst>
      <p:ext uri="{BB962C8B-B14F-4D97-AF65-F5344CB8AC3E}">
        <p14:creationId xmlns:p14="http://schemas.microsoft.com/office/powerpoint/2010/main" val="356513971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475" y="303499"/>
            <a:ext cx="8229600" cy="352425"/>
          </a:xfrm>
        </p:spPr>
        <p:txBody>
          <a:bodyPr/>
          <a:lstStyle/>
          <a:p>
            <a:r>
              <a:rPr lang="en-GB" sz="2100" b="1" dirty="0" smtClean="0"/>
              <a:t>Conceptual Outline</a:t>
            </a:r>
            <a:endParaRPr lang="en-GB" sz="2100" b="1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1133473" y="970092"/>
            <a:ext cx="6696077" cy="3733797"/>
            <a:chOff x="1600894" y="1538633"/>
            <a:chExt cx="5518268" cy="2628645"/>
          </a:xfrm>
        </p:grpSpPr>
        <p:sp>
          <p:nvSpPr>
            <p:cNvPr id="10" name="Rechteck 9"/>
            <p:cNvSpPr/>
            <p:nvPr/>
          </p:nvSpPr>
          <p:spPr>
            <a:xfrm>
              <a:off x="1600897" y="3142753"/>
              <a:ext cx="5518265" cy="328196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97000">
                  <a:srgbClr val="FF0000"/>
                </a:gs>
                <a:gs pos="100000">
                  <a:srgbClr val="FF8200"/>
                </a:gs>
              </a:gsLst>
              <a:lin ang="0" scaled="1"/>
              <a:tileRect/>
            </a:gra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32" tIns="45716" rIns="91432" bIns="4571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91432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kern="0">
                <a:solidFill>
                  <a:sysClr val="window" lastClr="FFFFFF"/>
                </a:solidFill>
                <a:latin typeface="Calibri"/>
                <a:ea typeface="+mn-ea"/>
                <a:cs typeface="Arial" charset="0"/>
              </a:endParaRPr>
            </a:p>
          </p:txBody>
        </p:sp>
        <p:sp>
          <p:nvSpPr>
            <p:cNvPr id="11" name="Textfeld 315"/>
            <p:cNvSpPr txBox="1"/>
            <p:nvPr/>
          </p:nvSpPr>
          <p:spPr>
            <a:xfrm>
              <a:off x="1600897" y="3586784"/>
              <a:ext cx="1957785" cy="580493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32" tIns="45716" rIns="91432" bIns="4571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 b="1" kern="0" dirty="0" err="1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Assisted</a:t>
              </a:r>
              <a:r>
                <a:rPr lang="de-DE" sz="1400" b="1" kern="0" dirty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 </a:t>
              </a:r>
              <a:r>
                <a:rPr lang="de-DE" sz="1400" b="1" kern="0" dirty="0" err="1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driving</a:t>
              </a:r>
              <a:r>
                <a:rPr lang="de-DE" sz="1400" b="1" kern="0" dirty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 </a:t>
              </a:r>
            </a:p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 b="1" kern="0" dirty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(</a:t>
              </a:r>
              <a:r>
                <a:rPr lang="de-DE" sz="1400" b="1" kern="0" dirty="0" err="1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conventional</a:t>
              </a:r>
              <a:r>
                <a:rPr lang="de-DE" sz="1400" b="1" kern="0" dirty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 </a:t>
              </a:r>
              <a:r>
                <a:rPr lang="de-DE" sz="1400" b="1" kern="0" dirty="0" err="1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vehicles</a:t>
              </a:r>
              <a:r>
                <a:rPr lang="de-DE" sz="1400" b="1" kern="0" dirty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)</a:t>
              </a:r>
              <a:endParaRPr lang="de-DE" sz="1400" b="1" kern="0" dirty="0">
                <a:solidFill>
                  <a:sysClr val="windowText" lastClr="000000"/>
                </a:solidFill>
                <a:latin typeface="Calibri"/>
                <a:ea typeface="Calibri"/>
                <a:cs typeface="Times New Roman"/>
              </a:endParaRPr>
            </a:p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 b="1" kern="0" dirty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Level 0-2</a:t>
              </a:r>
            </a:p>
            <a:p>
              <a:pPr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de-DE" sz="1100" kern="0" dirty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12" name="Textfeld 316"/>
            <p:cNvSpPr txBox="1"/>
            <p:nvPr/>
          </p:nvSpPr>
          <p:spPr>
            <a:xfrm>
              <a:off x="3602188" y="3586786"/>
              <a:ext cx="1457462" cy="580492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32" tIns="45716" rIns="91432" bIns="4571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400" b="1" kern="0" dirty="0" err="1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Conditional</a:t>
              </a:r>
              <a:r>
                <a:rPr lang="de-DE" sz="1400" b="1" kern="0" dirty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 </a:t>
              </a:r>
              <a:r>
                <a:rPr lang="de-DE" sz="1400" b="1" kern="0" dirty="0" err="1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automated</a:t>
              </a:r>
              <a:r>
                <a:rPr lang="de-DE" sz="1400" b="1" kern="0" dirty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 </a:t>
              </a:r>
              <a:r>
                <a:rPr lang="de-DE" sz="1400" b="1" kern="0" dirty="0" err="1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vehicles</a:t>
              </a:r>
              <a:r>
                <a:rPr lang="de-DE" sz="1400" b="1" kern="0" smtClean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 Level </a:t>
              </a:r>
              <a:r>
                <a:rPr lang="de-DE" sz="1400" b="1" kern="0" dirty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3</a:t>
              </a:r>
            </a:p>
            <a:p>
              <a:pPr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de-DE" sz="1100" kern="0" dirty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 </a:t>
              </a:r>
            </a:p>
          </p:txBody>
        </p:sp>
        <p:sp>
          <p:nvSpPr>
            <p:cNvPr id="13" name="Textfeld 317"/>
            <p:cNvSpPr txBox="1"/>
            <p:nvPr/>
          </p:nvSpPr>
          <p:spPr>
            <a:xfrm>
              <a:off x="5103156" y="3586784"/>
              <a:ext cx="2016006" cy="580494"/>
            </a:xfrm>
            <a:prstGeom prst="rect">
              <a:avLst/>
            </a:prstGeom>
            <a:solidFill>
              <a:sysClr val="window" lastClr="FFFFFF"/>
            </a:solidFill>
            <a:ln w="6350">
              <a:solidFill>
                <a:prstClr val="black"/>
              </a:solidFill>
            </a:ln>
            <a:effectLst/>
          </p:spPr>
          <p:txBody>
            <a:bodyPr rot="0" spcFirstLastPara="0" vert="horz" wrap="square" lIns="91432" tIns="45716" rIns="91432" bIns="45716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Pods / high-automation vehicles</a:t>
              </a:r>
              <a:endParaRPr lang="de-DE" sz="1400" b="1" kern="0" dirty="0">
                <a:solidFill>
                  <a:sysClr val="windowText" lastClr="000000"/>
                </a:solidFill>
                <a:latin typeface="Calibri"/>
                <a:ea typeface="Calibri"/>
                <a:cs typeface="Times New Roman"/>
              </a:endParaRPr>
            </a:p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kern="0" dirty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Level 4-5</a:t>
              </a:r>
              <a:endParaRPr lang="de-DE" sz="1400" b="1" kern="0" dirty="0">
                <a:solidFill>
                  <a:sysClr val="windowText" lastClr="000000"/>
                </a:solidFill>
                <a:latin typeface="Calibri"/>
                <a:ea typeface="Calibri"/>
                <a:cs typeface="Times New Roman"/>
              </a:endParaRPr>
            </a:p>
            <a:p>
              <a:pPr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100" kern="0" dirty="0">
                  <a:solidFill>
                    <a:sysClr val="windowText" lastClr="000000"/>
                  </a:solidFill>
                  <a:latin typeface="Calibri"/>
                  <a:ea typeface="Calibri"/>
                  <a:cs typeface="Times New Roman"/>
                </a:rPr>
                <a:t> </a:t>
              </a:r>
              <a:endParaRPr lang="de-DE" sz="1100" kern="0" dirty="0">
                <a:solidFill>
                  <a:sysClr val="windowText" lastClr="000000"/>
                </a:solidFill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8" name="Rechteckige Legende 7"/>
            <p:cNvSpPr/>
            <p:nvPr/>
          </p:nvSpPr>
          <p:spPr>
            <a:xfrm>
              <a:off x="1600898" y="2432860"/>
              <a:ext cx="5518264" cy="444005"/>
            </a:xfrm>
            <a:prstGeom prst="wedgeRectCallout">
              <a:avLst>
                <a:gd name="adj1" fmla="val -10164"/>
                <a:gd name="adj2" fmla="val 46078"/>
              </a:avLst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32" tIns="45716" rIns="91432" bIns="4571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GB" sz="1600" b="1" kern="0" dirty="0" smtClean="0">
                  <a:solidFill>
                    <a:sysClr val="window" lastClr="FFFFFF"/>
                  </a:solidFill>
                  <a:latin typeface="Calibri"/>
                  <a:ea typeface="Calibri"/>
                  <a:cs typeface="Times New Roman"/>
                </a:rPr>
                <a:t>Current certification of systems/components  - with modification depending on the automation level</a:t>
              </a:r>
              <a:endParaRPr lang="en-GB" sz="1600" b="1" kern="0" dirty="0">
                <a:solidFill>
                  <a:sysClr val="window" lastClr="FFFFFF"/>
                </a:solidFill>
                <a:latin typeface="Calibri"/>
                <a:ea typeface="Calibri"/>
                <a:cs typeface="Times New Roman"/>
              </a:endParaRPr>
            </a:p>
          </p:txBody>
        </p:sp>
        <p:sp>
          <p:nvSpPr>
            <p:cNvPr id="9" name="Rechteckige Legende 8"/>
            <p:cNvSpPr/>
            <p:nvPr/>
          </p:nvSpPr>
          <p:spPr>
            <a:xfrm>
              <a:off x="4048848" y="1538633"/>
              <a:ext cx="3070313" cy="695662"/>
            </a:xfrm>
            <a:prstGeom prst="wedgeRectCallout">
              <a:avLst>
                <a:gd name="adj1" fmla="val 25317"/>
                <a:gd name="adj2" fmla="val 49944"/>
              </a:avLst>
            </a:prstGeom>
            <a:solidFill>
              <a:srgbClr val="FFC000"/>
            </a:solidFill>
            <a:ln w="25400" cap="flat" cmpd="sng" algn="ctr">
              <a:solidFill>
                <a:srgbClr val="FF6600"/>
              </a:solidFill>
              <a:prstDash val="solid"/>
            </a:ln>
            <a:effectLst/>
          </p:spPr>
          <p:txBody>
            <a:bodyPr rot="0" spcFirstLastPara="0" vert="horz" wrap="square" lIns="91432" tIns="45716" rIns="91432" bIns="45716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324" fontAlgn="auto">
                <a:lnSpc>
                  <a:spcPct val="115000"/>
                </a:lnSpc>
                <a:spcBef>
                  <a:spcPts val="0"/>
                </a:spcBef>
                <a:spcAft>
                  <a:spcPts val="1000"/>
                </a:spcAft>
                <a:defRPr/>
              </a:pPr>
              <a:r>
                <a:rPr lang="en-US" sz="1600" b="1" kern="0" dirty="0" smtClean="0">
                  <a:solidFill>
                    <a:sysClr val="window" lastClr="FFFFFF"/>
                  </a:solidFill>
                  <a:latin typeface="Calibri"/>
                  <a:ea typeface="Calibri"/>
                  <a:cs typeface="Times New Roman"/>
                </a:rPr>
                <a:t>New certification system to accommodate AV / software functionalities </a:t>
              </a:r>
            </a:p>
          </p:txBody>
        </p:sp>
        <p:sp>
          <p:nvSpPr>
            <p:cNvPr id="14" name="Geschweifte Klammer links 13"/>
            <p:cNvSpPr/>
            <p:nvPr/>
          </p:nvSpPr>
          <p:spPr>
            <a:xfrm rot="5400000">
              <a:off x="4247762" y="247549"/>
              <a:ext cx="224531" cy="5518267"/>
            </a:xfrm>
            <a:prstGeom prst="leftBrace">
              <a:avLst>
                <a:gd name="adj1" fmla="val 34310"/>
                <a:gd name="adj2" fmla="val 50204"/>
              </a:avLst>
            </a:prstGeom>
            <a:ln w="25400" cmpd="sng">
              <a:solidFill>
                <a:srgbClr val="00206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2" tIns="45716" rIns="91432" bIns="45716" rtlCol="0" anchor="ctr"/>
            <a:lstStyle/>
            <a:p>
              <a:pPr algn="ctr" defTabSz="815653"/>
              <a:endParaRPr lang="de-DE" sz="1700">
                <a:solidFill>
                  <a:prstClr val="black"/>
                </a:solidFill>
              </a:endParaRPr>
            </a:p>
          </p:txBody>
        </p:sp>
        <p:sp>
          <p:nvSpPr>
            <p:cNvPr id="15" name="Geschweifte Klammer links 14"/>
            <p:cNvSpPr/>
            <p:nvPr/>
          </p:nvSpPr>
          <p:spPr>
            <a:xfrm rot="5400000">
              <a:off x="5501273" y="807309"/>
              <a:ext cx="165462" cy="3070314"/>
            </a:xfrm>
            <a:prstGeom prst="leftBrace">
              <a:avLst>
                <a:gd name="adj1" fmla="val 45843"/>
                <a:gd name="adj2" fmla="val 50204"/>
              </a:avLst>
            </a:prstGeom>
            <a:ln w="25400" cmpd="sng">
              <a:solidFill>
                <a:srgbClr val="FF9933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lIns="91432" tIns="45716" rIns="91432" bIns="45716" rtlCol="0" anchor="ctr"/>
            <a:lstStyle/>
            <a:p>
              <a:pPr algn="ctr" defTabSz="815653"/>
              <a:endParaRPr lang="de-DE" sz="170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457217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type="body" sz="quarter" idx="10"/>
          </p:nvPr>
        </p:nvSpPr>
        <p:spPr>
          <a:xfrm>
            <a:off x="293914" y="1029957"/>
            <a:ext cx="8643257" cy="4200629"/>
          </a:xfrm>
        </p:spPr>
        <p:txBody>
          <a:bodyPr/>
          <a:lstStyle/>
          <a:p>
            <a:pPr marL="602512" lvl="1" indent="-342931">
              <a:buFont typeface="+mj-lt"/>
              <a:buAutoNum type="alphaLcPeriod"/>
            </a:pPr>
            <a:r>
              <a:rPr lang="en-US" sz="1400" b="1" dirty="0" smtClean="0"/>
              <a:t>Basic capability of the vehicle based on test cases that represent well the 4 use cases (parking / urban / interurban / highway)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1400" b="1" dirty="0" smtClean="0"/>
              <a:t>Results of OEM internal real world drives etc.</a:t>
            </a:r>
          </a:p>
          <a:p>
            <a:pPr marL="742950" lvl="2" indent="0">
              <a:buNone/>
            </a:pPr>
            <a:r>
              <a:rPr lang="en-US" sz="1400" b="1" dirty="0" smtClean="0">
                <a:sym typeface="Wingdings" panose="05000000000000000000" pitchFamily="2" charset="2"/>
              </a:rPr>
              <a:t></a:t>
            </a:r>
            <a:r>
              <a:rPr lang="en-US" sz="1400" b="1" i="1" dirty="0" smtClean="0">
                <a:sym typeface="Wingdings" panose="05000000000000000000" pitchFamily="2" charset="2"/>
              </a:rPr>
              <a:t>Desired </a:t>
            </a:r>
            <a:r>
              <a:rPr lang="en-US" sz="1400" b="1" i="1" dirty="0">
                <a:sym typeface="Wingdings" panose="05000000000000000000" pitchFamily="2" charset="2"/>
              </a:rPr>
              <a:t>outcome: </a:t>
            </a:r>
            <a:r>
              <a:rPr lang="en-US" sz="1400" b="1" i="1" dirty="0" smtClean="0">
                <a:sym typeface="Wingdings" panose="05000000000000000000" pitchFamily="2" charset="2"/>
              </a:rPr>
              <a:t>Assurance of basic capabilities before further testing</a:t>
            </a:r>
            <a:endParaRPr lang="en-US" sz="1400" b="1" dirty="0" smtClean="0"/>
          </a:p>
          <a:p>
            <a:pPr marL="602512" lvl="1" indent="-342931">
              <a:buFont typeface="+mj-lt"/>
              <a:buAutoNum type="alphaLcPeriod" startAt="2"/>
              <a:tabLst>
                <a:tab pos="714375" algn="l"/>
              </a:tabLst>
            </a:pPr>
            <a:r>
              <a:rPr lang="en-US" sz="1400" b="1" dirty="0" smtClean="0"/>
              <a:t>Assessment of these test cases to be conducted on dedicated test fields (video recording?) or through simulation or other type of demonstration</a:t>
            </a:r>
          </a:p>
          <a:p>
            <a:pPr marL="985838" lvl="1" indent="-269875">
              <a:buNone/>
              <a:tabLst>
                <a:tab pos="985838" algn="l"/>
              </a:tabLst>
            </a:pPr>
            <a:r>
              <a:rPr lang="en-US" sz="1400" b="1" dirty="0" smtClean="0">
                <a:sym typeface="Wingdings" panose="05000000000000000000" pitchFamily="2" charset="2"/>
              </a:rPr>
              <a:t>	</a:t>
            </a:r>
            <a:r>
              <a:rPr lang="en-US" sz="1400" b="1" i="1" dirty="0" smtClean="0">
                <a:sym typeface="Wingdings" panose="05000000000000000000" pitchFamily="2" charset="2"/>
              </a:rPr>
              <a:t>Desired </a:t>
            </a:r>
            <a:r>
              <a:rPr lang="en-US" sz="1400" b="1" i="1" dirty="0">
                <a:sym typeface="Wingdings" panose="05000000000000000000" pitchFamily="2" charset="2"/>
              </a:rPr>
              <a:t>outcome: </a:t>
            </a:r>
            <a:r>
              <a:rPr lang="en-US" sz="1400" b="1" dirty="0" smtClean="0">
                <a:sym typeface="Wingdings" panose="05000000000000000000" pitchFamily="2" charset="2"/>
              </a:rPr>
              <a:t>V</a:t>
            </a:r>
            <a:r>
              <a:rPr lang="en-US" sz="1400" b="1" i="1" dirty="0" smtClean="0"/>
              <a:t>ehicle is capable of dealing with the typical driving conditions for each use case/domain that a certification is requested for</a:t>
            </a:r>
          </a:p>
          <a:p>
            <a:pPr marL="602512" lvl="1" indent="-342931">
              <a:buFont typeface="+mj-lt"/>
              <a:buAutoNum type="alphaLcPeriod" startAt="3"/>
            </a:pPr>
            <a:r>
              <a:rPr lang="en-US" sz="1400" b="1" dirty="0" smtClean="0"/>
              <a:t>Real world test drive (e.g. by a technical service) - Similar to today‘s random „driving test“ lasting 30-60 minutes </a:t>
            </a:r>
            <a:r>
              <a:rPr lang="en-US" sz="1400" b="1" strike="sngStrike" dirty="0" smtClean="0"/>
              <a:t> </a:t>
            </a:r>
            <a:endParaRPr lang="en-US" sz="1400" b="1" dirty="0" smtClean="0"/>
          </a:p>
          <a:p>
            <a:pPr marL="985838" lvl="1" indent="-269875">
              <a:buNone/>
              <a:tabLst>
                <a:tab pos="985838" algn="l"/>
              </a:tabLst>
            </a:pPr>
            <a:r>
              <a:rPr lang="en-US" sz="1400" b="1" dirty="0" smtClean="0">
                <a:sym typeface="Wingdings" panose="05000000000000000000" pitchFamily="2" charset="2"/>
              </a:rPr>
              <a:t> </a:t>
            </a:r>
            <a:r>
              <a:rPr lang="en-US" sz="1400" b="1" i="1" dirty="0" smtClean="0">
                <a:sym typeface="Wingdings" panose="05000000000000000000" pitchFamily="2" charset="2"/>
              </a:rPr>
              <a:t>Desired outcome: </a:t>
            </a:r>
            <a:r>
              <a:rPr lang="en-US" sz="1400" b="1" i="1" dirty="0" smtClean="0"/>
              <a:t>Targeted at demonstrating how the vehicle generally behaves in traffic and that relevant rules of the road are obeyed </a:t>
            </a:r>
            <a:r>
              <a:rPr lang="en-US" sz="1400" b="1" i="1" strike="sngStrike" dirty="0" smtClean="0"/>
              <a:t> </a:t>
            </a:r>
          </a:p>
          <a:p>
            <a:pPr marL="533400" lvl="1" indent="-274638">
              <a:buFont typeface="+mj-lt"/>
              <a:buAutoNum type="alphaLcPeriod" startAt="4"/>
            </a:pPr>
            <a:r>
              <a:rPr lang="en-US" sz="1400" b="1" dirty="0" smtClean="0"/>
              <a:t>„Extreme / interesting“ traffic situations: via simulation based on industry pooled data sets </a:t>
            </a:r>
          </a:p>
          <a:p>
            <a:pPr marL="719138" lvl="3" indent="0">
              <a:buNone/>
            </a:pPr>
            <a:r>
              <a:rPr lang="en-US" sz="1400" b="1" dirty="0" smtClean="0">
                <a:sym typeface="Wingdings" panose="05000000000000000000" pitchFamily="2" charset="2"/>
              </a:rPr>
              <a:t> </a:t>
            </a:r>
            <a:r>
              <a:rPr lang="en-US" sz="1400" b="1" i="1" dirty="0"/>
              <a:t>Desired outcome: understanding how the vehicle reacts under extreme conditions </a:t>
            </a:r>
            <a:r>
              <a:rPr lang="en-US" sz="1400" b="1" i="1" dirty="0" smtClean="0"/>
              <a:t/>
            </a:r>
            <a:br>
              <a:rPr lang="en-US" sz="1400" b="1" i="1" dirty="0" smtClean="0"/>
            </a:br>
            <a:r>
              <a:rPr lang="en-US" sz="1400" b="1" i="1" dirty="0" smtClean="0"/>
              <a:t>     (</a:t>
            </a:r>
            <a:r>
              <a:rPr lang="en-US" sz="1400" b="1" i="1" dirty="0"/>
              <a:t>as safe as a human driver</a:t>
            </a:r>
            <a:r>
              <a:rPr lang="en-US" sz="1400" b="1" i="1" dirty="0" smtClean="0"/>
              <a:t>)</a:t>
            </a:r>
            <a:endParaRPr lang="en-US" sz="1400" b="1" i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87182"/>
            <a:ext cx="7761514" cy="724806"/>
          </a:xfrm>
        </p:spPr>
        <p:txBody>
          <a:bodyPr/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Initial IDEAS for “</a:t>
            </a:r>
            <a:r>
              <a:rPr lang="en-US" sz="2000" b="1" dirty="0" smtClean="0">
                <a:solidFill>
                  <a:srgbClr val="FFC000"/>
                </a:solidFill>
              </a:rPr>
              <a:t>New </a:t>
            </a:r>
            <a:r>
              <a:rPr lang="en-US" sz="2000" b="1" dirty="0">
                <a:solidFill>
                  <a:srgbClr val="FFC000"/>
                </a:solidFill>
              </a:rPr>
              <a:t>certification system to accommodate AV / software </a:t>
            </a:r>
            <a:r>
              <a:rPr lang="en-US" sz="2000" b="1" dirty="0" smtClean="0">
                <a:solidFill>
                  <a:srgbClr val="FFC000"/>
                </a:solidFill>
              </a:rPr>
              <a:t>functionalities</a:t>
            </a:r>
            <a:r>
              <a:rPr lang="en-US" sz="2000" b="1" dirty="0" smtClean="0">
                <a:solidFill>
                  <a:schemeClr val="tx1"/>
                </a:solidFill>
              </a:rPr>
              <a:t>” </a:t>
            </a:r>
            <a:endParaRPr lang="en-US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3962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1891" y="83127"/>
            <a:ext cx="8229600" cy="935182"/>
          </a:xfrm>
        </p:spPr>
        <p:txBody>
          <a:bodyPr/>
          <a:lstStyle/>
          <a:p>
            <a:r>
              <a:rPr lang="de-DE" sz="2100" b="1" dirty="0">
                <a:solidFill>
                  <a:schemeClr val="tx1"/>
                </a:solidFill>
              </a:rPr>
              <a:t>Illustration </a:t>
            </a:r>
            <a:r>
              <a:rPr lang="de-DE" sz="2100" b="1" dirty="0" err="1">
                <a:solidFill>
                  <a:schemeClr val="tx1"/>
                </a:solidFill>
              </a:rPr>
              <a:t>of</a:t>
            </a:r>
            <a:r>
              <a:rPr lang="de-DE" sz="2100" b="1" dirty="0">
                <a:solidFill>
                  <a:schemeClr val="tx1"/>
                </a:solidFill>
              </a:rPr>
              <a:t> </a:t>
            </a:r>
            <a:r>
              <a:rPr lang="de-DE" sz="2100" b="1" dirty="0" err="1">
                <a:solidFill>
                  <a:schemeClr val="tx1"/>
                </a:solidFill>
              </a:rPr>
              <a:t>the</a:t>
            </a:r>
            <a:r>
              <a:rPr lang="de-DE" sz="2100" b="1" dirty="0">
                <a:solidFill>
                  <a:schemeClr val="tx1"/>
                </a:solidFill>
              </a:rPr>
              <a:t> </a:t>
            </a:r>
            <a:r>
              <a:rPr lang="de-DE" sz="2100" b="1" dirty="0" err="1">
                <a:solidFill>
                  <a:schemeClr val="tx1"/>
                </a:solidFill>
              </a:rPr>
              <a:t>generic</a:t>
            </a:r>
            <a:r>
              <a:rPr lang="de-DE" sz="2100" b="1" dirty="0">
                <a:solidFill>
                  <a:schemeClr val="tx1"/>
                </a:solidFill>
              </a:rPr>
              <a:t> </a:t>
            </a:r>
            <a:r>
              <a:rPr lang="de-DE" sz="2100" b="1" dirty="0" err="1" smtClean="0">
                <a:solidFill>
                  <a:schemeClr val="tx1"/>
                </a:solidFill>
              </a:rPr>
              <a:t>concept</a:t>
            </a:r>
            <a:r>
              <a:rPr lang="de-DE" sz="2100" b="1" dirty="0" smtClean="0">
                <a:solidFill>
                  <a:schemeClr val="tx1"/>
                </a:solidFill>
              </a:rPr>
              <a:t> </a:t>
            </a:r>
            <a:r>
              <a:rPr lang="de-DE" sz="2100" b="1" dirty="0" err="1" smtClean="0">
                <a:solidFill>
                  <a:schemeClr val="tx1"/>
                </a:solidFill>
              </a:rPr>
              <a:t>For</a:t>
            </a:r>
            <a:r>
              <a:rPr lang="de-DE" sz="2100" b="1" dirty="0" smtClean="0">
                <a:solidFill>
                  <a:schemeClr val="tx1"/>
                </a:solidFill>
              </a:rPr>
              <a:t>  „</a:t>
            </a:r>
            <a:r>
              <a:rPr lang="en-US" sz="2000" b="1" dirty="0" smtClean="0">
                <a:solidFill>
                  <a:srgbClr val="FFC000"/>
                </a:solidFill>
              </a:rPr>
              <a:t>New </a:t>
            </a:r>
            <a:r>
              <a:rPr lang="en-US" sz="2000" b="1" dirty="0">
                <a:solidFill>
                  <a:srgbClr val="FFC000"/>
                </a:solidFill>
              </a:rPr>
              <a:t>certification system to accommodate AV / software functionalities</a:t>
            </a:r>
            <a:r>
              <a:rPr lang="de-DE" sz="2000" b="1" dirty="0" smtClean="0">
                <a:solidFill>
                  <a:schemeClr val="tx1"/>
                </a:solidFill>
              </a:rPr>
              <a:t>“ </a:t>
            </a:r>
            <a:endParaRPr lang="de-DE" sz="20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417068"/>
              </p:ext>
            </p:extLst>
          </p:nvPr>
        </p:nvGraphicFramePr>
        <p:xfrm>
          <a:off x="288257" y="1175657"/>
          <a:ext cx="8411802" cy="3396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03" name="Worksheet" r:id="rId3" imgW="12211172" imgH="4553001" progId="Excel.Sheet.12">
                  <p:embed/>
                </p:oleObj>
              </mc:Choice>
              <mc:Fallback>
                <p:oleObj name="Worksheet" r:id="rId3" imgW="12211172" imgH="4553001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8257" y="1175657"/>
                        <a:ext cx="8411802" cy="3396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3886200" y="4628009"/>
            <a:ext cx="2002972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 dirty="0"/>
              <a:t>[</a:t>
            </a:r>
            <a:r>
              <a:rPr lang="de-DE" sz="900" dirty="0"/>
              <a:t>3</a:t>
            </a:r>
            <a:r>
              <a:rPr lang="de-DE" sz="900" dirty="0" smtClean="0"/>
              <a:t>]* </a:t>
            </a:r>
            <a:r>
              <a:rPr lang="de-DE" sz="900" dirty="0" err="1" smtClean="0"/>
              <a:t>When</a:t>
            </a:r>
            <a:r>
              <a:rPr lang="de-DE" sz="900" dirty="0" smtClean="0"/>
              <a:t> not </a:t>
            </a:r>
            <a:r>
              <a:rPr lang="de-DE" sz="900" dirty="0" err="1" smtClean="0"/>
              <a:t>covered</a:t>
            </a:r>
            <a:r>
              <a:rPr lang="de-DE" sz="900" dirty="0" smtClean="0"/>
              <a:t> </a:t>
            </a:r>
            <a:r>
              <a:rPr lang="de-DE" sz="900" dirty="0" err="1" smtClean="0"/>
              <a:t>by</a:t>
            </a:r>
            <a:r>
              <a:rPr lang="de-DE" sz="900" dirty="0" smtClean="0"/>
              <a:t> ACSF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61318159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481593"/>
          </a:xfrm>
        </p:spPr>
        <p:txBody>
          <a:bodyPr/>
          <a:lstStyle/>
          <a:p>
            <a:r>
              <a:rPr lang="de-DE" sz="2400" b="1" cap="all" dirty="0">
                <a:solidFill>
                  <a:schemeClr val="tx1"/>
                </a:solidFill>
              </a:rPr>
              <a:t>Summary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869017"/>
            <a:ext cx="8229600" cy="3814902"/>
          </a:xfrm>
        </p:spPr>
        <p:txBody>
          <a:bodyPr/>
          <a:lstStyle/>
          <a:p>
            <a:r>
              <a:rPr lang="en-US" sz="1800" dirty="0" smtClean="0"/>
              <a:t>The proposed process aims at maintaining the existing certification  process, including witness testing and shared responsibility</a:t>
            </a:r>
          </a:p>
          <a:p>
            <a:r>
              <a:rPr lang="en-US" sz="1800" dirty="0" smtClean="0"/>
              <a:t>However, augmenting it with several elements to </a:t>
            </a:r>
            <a:r>
              <a:rPr lang="en-US" sz="1800" dirty="0"/>
              <a:t>accommodate AV / software functionalities </a:t>
            </a:r>
            <a:r>
              <a:rPr lang="en-US" sz="1800" dirty="0" smtClean="0"/>
              <a:t>which</a:t>
            </a:r>
          </a:p>
          <a:p>
            <a:pPr lvl="1"/>
            <a:r>
              <a:rPr lang="en-US" sz="1800" dirty="0" smtClean="0"/>
              <a:t>Introduce a new concept as multiple systems and technologies have to interact and the focus cannot remain on a single component any more</a:t>
            </a:r>
          </a:p>
          <a:p>
            <a:pPr lvl="1"/>
            <a:r>
              <a:rPr lang="en-US" sz="1800" dirty="0" smtClean="0"/>
              <a:t>Suggests a modified release and approval system that takes into consideration the multitude of different traffic scenarios that cannot be described/ tested in the traditional way any more</a:t>
            </a:r>
          </a:p>
          <a:p>
            <a:r>
              <a:rPr lang="en-US" sz="1800" dirty="0" smtClean="0"/>
              <a:t>Suggested </a:t>
            </a:r>
            <a:r>
              <a:rPr lang="en-US" sz="1800" dirty="0"/>
              <a:t>test/validation process is expected to be applicable </a:t>
            </a:r>
            <a:r>
              <a:rPr lang="en-US" sz="1800" dirty="0" smtClean="0"/>
              <a:t>in </a:t>
            </a:r>
            <a:r>
              <a:rPr lang="en-US" sz="1800" dirty="0"/>
              <a:t>a type approval as </a:t>
            </a:r>
            <a:r>
              <a:rPr lang="en-US" sz="1800" dirty="0" smtClean="0"/>
              <a:t>well as in </a:t>
            </a:r>
            <a:r>
              <a:rPr lang="en-US" sz="1800" dirty="0"/>
              <a:t>a self certification environment</a:t>
            </a:r>
          </a:p>
          <a:p>
            <a:endParaRPr lang="en-US" sz="1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20B19-0D5A-440C-9928-799C888367D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74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ICA" id="{96CE8D1D-6D60-4CF3-B565-BD4E358041B1}" vid="{E4F01E98-F799-4C21-BC5A-5D9155D31F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(ITS_AD-12-11) Certification of AVs - OICA final</Template>
  <TotalTime>39</TotalTime>
  <Words>547</Words>
  <Application>Microsoft Office PowerPoint</Application>
  <PresentationFormat>画面に合わせる (16:9)</PresentationFormat>
  <Paragraphs>69</Paragraphs>
  <Slides>9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MS PGothic</vt:lpstr>
      <vt:lpstr>MS PGothic</vt:lpstr>
      <vt:lpstr>ヒラギノ角ゴ Pro W3</vt:lpstr>
      <vt:lpstr>Arial</vt:lpstr>
      <vt:lpstr>Calibri</vt:lpstr>
      <vt:lpstr>Times New Roman</vt:lpstr>
      <vt:lpstr>Wingdings</vt:lpstr>
      <vt:lpstr>OICA</vt:lpstr>
      <vt:lpstr>Worksheet</vt:lpstr>
      <vt:lpstr>OICA   „Certification of automated Vehicles“ </vt:lpstr>
      <vt:lpstr>PowerPoint プレゼンテーション</vt:lpstr>
      <vt:lpstr>Some basic facts</vt:lpstr>
      <vt:lpstr>How can automated operation be REGULATED?</vt:lpstr>
      <vt:lpstr>Initial Proposal</vt:lpstr>
      <vt:lpstr>Conceptual Outline</vt:lpstr>
      <vt:lpstr>Initial IDEAS for “New certification system to accommodate AV / software functionalities” </vt:lpstr>
      <vt:lpstr>Illustration of the generic concept For  „New certification system to accommodate AV / software functionalities“ </vt:lpstr>
      <vt:lpstr>Summary</vt:lpstr>
    </vt:vector>
  </TitlesOfParts>
  <Company>Ford Motor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  „Certification of automated Vehicles“ </dc:title>
  <dc:creator>Michiaki Sekine</dc:creator>
  <cp:lastModifiedBy>Michiaki Sekine</cp:lastModifiedBy>
  <cp:revision>5</cp:revision>
  <cp:lastPrinted>2012-08-28T08:55:00Z</cp:lastPrinted>
  <dcterms:created xsi:type="dcterms:W3CDTF">2017-06-19T12:25:56Z</dcterms:created>
  <dcterms:modified xsi:type="dcterms:W3CDTF">2017-06-19T13:05:45Z</dcterms:modified>
</cp:coreProperties>
</file>