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8" r:id="rId3"/>
    <p:sldId id="299" r:id="rId4"/>
    <p:sldId id="300" r:id="rId5"/>
    <p:sldId id="301" r:id="rId6"/>
    <p:sldId id="303" r:id="rId7"/>
    <p:sldId id="304" r:id="rId8"/>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CEE7"/>
    <a:srgbClr val="263F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381" autoAdjust="0"/>
  </p:normalViewPr>
  <p:slideViewPr>
    <p:cSldViewPr>
      <p:cViewPr varScale="1">
        <p:scale>
          <a:sx n="114" d="100"/>
          <a:sy n="114" d="100"/>
        </p:scale>
        <p:origin x="152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endParaRPr lang="en-GB"/>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a:t>Modifiez le style du titre</a:t>
            </a:r>
          </a:p>
        </p:txBody>
      </p:sp>
      <p:sp>
        <p:nvSpPr>
          <p:cNvPr id="3" name="Espace réservé du texte 2"/>
          <p:cNvSpPr>
            <a:spLocks noGrp="1"/>
          </p:cNvSpPr>
          <p:nvPr>
            <p:ph type="body" sz="half" idx="1"/>
          </p:nvPr>
        </p:nvSpPr>
        <p:spPr>
          <a:xfrm>
            <a:off x="457200" y="1600200"/>
            <a:ext cx="403860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10/10/2017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ja-JP"/>
              <a:t>Cliquez pour modifier le style du titre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fld id="{93176918-AC4A-4A07-A1E9-3F85578F7084}" type="datetimeFigureOut">
              <a:rPr lang="en-GB" smtClean="0"/>
              <a:t>10/10/2017</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15255186-B848-468A-BE05-F140362473A9}" type="slidenum">
              <a:rPr lang="en-GB" smtClean="0"/>
              <a:t>‹#›</a:t>
            </a:fld>
            <a:endParaRPr lang="en-GB"/>
          </a:p>
        </p:txBody>
      </p:sp>
      <p:pic>
        <p:nvPicPr>
          <p:cNvPr id="6151" name="Picture 8" descr="nouveau logo OICA"/>
          <p:cNvPicPr>
            <a:picLocks noChangeAspect="1" noChangeArrowheads="1"/>
          </p:cNvPicPr>
          <p:nvPr/>
        </p:nvPicPr>
        <p:blipFill>
          <a:blip r:embed="rId12" cstate="print"/>
          <a:srcRect/>
          <a:stretch>
            <a:fillRect/>
          </a:stretch>
        </p:blipFill>
        <p:spPr bwMode="auto">
          <a:xfrm>
            <a:off x="0" y="188913"/>
            <a:ext cx="1152525" cy="5794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1" fontAlgn="base" hangingPunct="1">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1" fontAlgn="base" hangingPunct="1">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1" fontAlgn="base" hangingPunct="1">
        <a:spcBef>
          <a:spcPct val="20000"/>
        </a:spcBef>
        <a:spcAft>
          <a:spcPct val="0"/>
        </a:spcAft>
        <a:buFont typeface="Wingdings" pitchFamily="2" charset="2"/>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45840" y="2060849"/>
            <a:ext cx="7486600" cy="3384375"/>
          </a:xfrm>
        </p:spPr>
        <p:txBody>
          <a:bodyPr/>
          <a:lstStyle/>
          <a:p>
            <a:pPr algn="l"/>
            <a:r>
              <a:rPr lang="en-GB" dirty="0"/>
              <a:t>Regulatory strategy when voluntary systems become mandated</a:t>
            </a:r>
            <a:br>
              <a:rPr lang="en-GB" dirty="0"/>
            </a:br>
            <a:br>
              <a:rPr lang="en-GB" dirty="0"/>
            </a:br>
            <a:endParaRPr lang="en-GB" dirty="0">
              <a:solidFill>
                <a:srgbClr val="0070C0"/>
              </a:solidFill>
            </a:endParaRPr>
          </a:p>
        </p:txBody>
      </p:sp>
      <p:sp>
        <p:nvSpPr>
          <p:cNvPr id="4" name="ZoneTexte 3"/>
          <p:cNvSpPr txBox="1"/>
          <p:nvPr/>
        </p:nvSpPr>
        <p:spPr>
          <a:xfrm>
            <a:off x="7092280" y="899428"/>
            <a:ext cx="1656184" cy="369332"/>
          </a:xfrm>
          <a:prstGeom prst="rect">
            <a:avLst/>
          </a:prstGeom>
          <a:noFill/>
        </p:spPr>
        <p:txBody>
          <a:bodyPr wrap="square" rtlCol="0">
            <a:spAutoFit/>
          </a:bodyPr>
          <a:lstStyle/>
          <a:p>
            <a:r>
              <a:rPr lang="de-DE" dirty="0"/>
              <a:t>IWVTA-25-</a:t>
            </a:r>
            <a:r>
              <a:rPr lang="en-US" altLang="ja-JP"/>
              <a:t>06</a:t>
            </a:r>
            <a:endParaRPr lang="en-GB" dirty="0"/>
          </a:p>
        </p:txBody>
      </p:sp>
      <p:sp>
        <p:nvSpPr>
          <p:cNvPr id="5" name="ZoneTexte 3"/>
          <p:cNvSpPr txBox="1"/>
          <p:nvPr/>
        </p:nvSpPr>
        <p:spPr>
          <a:xfrm>
            <a:off x="539552" y="899428"/>
            <a:ext cx="5400600" cy="369332"/>
          </a:xfrm>
          <a:prstGeom prst="rect">
            <a:avLst/>
          </a:prstGeom>
          <a:noFill/>
        </p:spPr>
        <p:txBody>
          <a:bodyPr wrap="square" rtlCol="0">
            <a:spAutoFit/>
          </a:bodyPr>
          <a:lstStyle/>
          <a:p>
            <a:r>
              <a:rPr lang="en-GB" dirty="0"/>
              <a:t>Transmitted by the experts from OICA</a:t>
            </a:r>
          </a:p>
        </p:txBody>
      </p:sp>
    </p:spTree>
    <p:extLst>
      <p:ext uri="{BB962C8B-B14F-4D97-AF65-F5344CB8AC3E}">
        <p14:creationId xmlns:p14="http://schemas.microsoft.com/office/powerpoint/2010/main" val="3820443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a:latin typeface="Arial" panose="020B0604020202020204" pitchFamily="34" charset="0"/>
                <a:cs typeface="Arial" panose="020B0604020202020204" pitchFamily="34" charset="0"/>
              </a:rPr>
              <a:t>Background</a:t>
            </a:r>
          </a:p>
        </p:txBody>
      </p:sp>
      <p:sp>
        <p:nvSpPr>
          <p:cNvPr id="3" name="Espace réservé du contenu 2"/>
          <p:cNvSpPr>
            <a:spLocks noGrp="1"/>
          </p:cNvSpPr>
          <p:nvPr>
            <p:ph idx="1"/>
          </p:nvPr>
        </p:nvSpPr>
        <p:spPr>
          <a:xfrm>
            <a:off x="457200" y="1052736"/>
            <a:ext cx="8229600" cy="5073427"/>
          </a:xfrm>
        </p:spPr>
        <p:txBody>
          <a:bodyPr>
            <a:normAutofit fontScale="85000" lnSpcReduction="20000"/>
          </a:bodyPr>
          <a:lstStyle/>
          <a:p>
            <a:pPr>
              <a:buFont typeface="Arial" panose="020B0604020202020204" pitchFamily="34" charset="0"/>
              <a:buChar char="•"/>
            </a:pPr>
            <a:r>
              <a:rPr lang="en-GB" sz="2000" dirty="0">
                <a:latin typeface="+mj-lt"/>
              </a:rPr>
              <a:t>There are several examples where the performance of advanced vehicle systems was first regulated within an already existing UN Regulation. Normally, deployment of these systems was voluntary in the beginning. This resulted in approvals to the UN Regulation granted with or without the respective systems being fitted.  In some cases they became mandated by individual Contracting Parties at a later stage, resulting in serious difficulties for the mutual recognition of approvals </a:t>
            </a:r>
          </a:p>
          <a:p>
            <a:pPr>
              <a:buFont typeface="Arial" panose="020B0604020202020204" pitchFamily="34" charset="0"/>
              <a:buChar char="•"/>
            </a:pPr>
            <a:r>
              <a:rPr lang="en-GB" sz="2000" dirty="0">
                <a:latin typeface="+mj-lt"/>
              </a:rPr>
              <a:t>Past examples for this include ESC and BAS in R-13H, TPMS in R-64</a:t>
            </a:r>
          </a:p>
          <a:p>
            <a:pPr>
              <a:buFont typeface="Arial" panose="020B0604020202020204" pitchFamily="34" charset="0"/>
              <a:buChar char="•"/>
            </a:pPr>
            <a:r>
              <a:rPr lang="en-GB" sz="2000" dirty="0">
                <a:latin typeface="+mj-lt"/>
              </a:rPr>
              <a:t>Current discussion is about immobilizers and vehicle alarm systems in R-116. While alarm systems are clearly voluntary in all CPs some mandate immobilizers.</a:t>
            </a:r>
            <a:endParaRPr lang="en-GB" sz="2000" strike="sngStrike" dirty="0">
              <a:latin typeface="+mj-lt"/>
            </a:endParaRPr>
          </a:p>
          <a:p>
            <a:pPr>
              <a:buFont typeface="Arial" panose="020B0604020202020204" pitchFamily="34" charset="0"/>
              <a:buChar char="•"/>
            </a:pPr>
            <a:r>
              <a:rPr lang="en-GB" sz="2000" dirty="0">
                <a:latin typeface="+mj-lt"/>
                <a:cs typeface="Arial" panose="020B0604020202020204" pitchFamily="34" charset="0"/>
              </a:rPr>
              <a:t>OICA understands that within the ongoing revision process of the EU general safety regulation (GSR, (EC) 661/2009) it is evaluated to mandate LKAS which is currently discussed by </a:t>
            </a:r>
            <a:r>
              <a:rPr lang="en-GB" sz="2000" dirty="0">
                <a:latin typeface="+mj-lt"/>
              </a:rPr>
              <a:t>GRRF-ACSF informal group for inclusion into R-79 as a voluntary fitment</a:t>
            </a:r>
          </a:p>
          <a:p>
            <a:r>
              <a:rPr lang="en-GB" sz="2000" dirty="0">
                <a:latin typeface="+mj-lt"/>
                <a:cs typeface="Arial" panose="020B0604020202020204" pitchFamily="34" charset="0"/>
              </a:rPr>
              <a:t>With the following slides OICA wants to trigger a discussion how to handle situations where the performance of an up to now voluntary system is regulated (but not in a separate UN-Regulation) and some but not all CPs want to make a system mandatory that was voluntary before.</a:t>
            </a:r>
          </a:p>
          <a:p>
            <a:pPr marL="0" indent="0">
              <a:buNone/>
            </a:pPr>
            <a:endParaRPr lang="en-GB" sz="1700" dirty="0">
              <a:latin typeface="+mj-lt"/>
              <a:cs typeface="Arial" panose="020B0604020202020204" pitchFamily="34" charset="0"/>
            </a:endParaRPr>
          </a:p>
          <a:p>
            <a:pPr marL="0" indent="0">
              <a:buNone/>
            </a:pPr>
            <a:r>
              <a:rPr lang="en-GB" sz="1700" dirty="0">
                <a:latin typeface="+mj-lt"/>
                <a:cs typeface="Arial" panose="020B0604020202020204" pitchFamily="34" charset="0"/>
              </a:rPr>
              <a:t>This document is based on IWVTA-SGR0-23-05 and illustrates the possible ways forward in more detail.</a:t>
            </a:r>
          </a:p>
        </p:txBody>
      </p:sp>
    </p:spTree>
    <p:extLst>
      <p:ext uri="{BB962C8B-B14F-4D97-AF65-F5344CB8AC3E}">
        <p14:creationId xmlns:p14="http://schemas.microsoft.com/office/powerpoint/2010/main" val="2250904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a:latin typeface="Arial" panose="020B0604020202020204" pitchFamily="34" charset="0"/>
                <a:cs typeface="Arial" panose="020B0604020202020204" pitchFamily="34" charset="0"/>
              </a:rPr>
              <a:t>Approaches to handle this situation</a:t>
            </a:r>
          </a:p>
        </p:txBody>
      </p:sp>
      <p:sp>
        <p:nvSpPr>
          <p:cNvPr id="3" name="Espace réservé du contenu 2"/>
          <p:cNvSpPr>
            <a:spLocks noGrp="1"/>
          </p:cNvSpPr>
          <p:nvPr>
            <p:ph idx="1"/>
          </p:nvPr>
        </p:nvSpPr>
        <p:spPr>
          <a:xfrm>
            <a:off x="457200" y="1052736"/>
            <a:ext cx="8229600" cy="5073427"/>
          </a:xfrm>
        </p:spPr>
        <p:txBody>
          <a:bodyPr>
            <a:noAutofit/>
          </a:bodyPr>
          <a:lstStyle/>
          <a:p>
            <a:pPr>
              <a:buFont typeface="Arial" panose="020B0604020202020204" pitchFamily="34" charset="0"/>
              <a:buChar char="•"/>
            </a:pPr>
            <a:r>
              <a:rPr lang="en-GB" sz="1800" dirty="0"/>
              <a:t>OICA sees different ways to handle the change from voluntary to mandated system.</a:t>
            </a:r>
          </a:p>
          <a:p>
            <a:pPr lvl="1">
              <a:buFont typeface="+mj-lt"/>
              <a:buAutoNum type="arabicPeriod"/>
            </a:pPr>
            <a:r>
              <a:rPr lang="en-US" sz="1800" dirty="0">
                <a:cs typeface="Arial" panose="020B0604020202020204" pitchFamily="34" charset="0"/>
              </a:rPr>
              <a:t>Splitting from the existing UN Regulation to become a separate new UN Regulation. </a:t>
            </a:r>
            <a:br>
              <a:rPr lang="en-US" sz="1800" dirty="0">
                <a:cs typeface="Arial" panose="020B0604020202020204" pitchFamily="34" charset="0"/>
              </a:rPr>
            </a:br>
            <a:r>
              <a:rPr lang="en-US" sz="1800" dirty="0">
                <a:cs typeface="Arial" panose="020B0604020202020204" pitchFamily="34" charset="0"/>
              </a:rPr>
              <a:t>(This approach has already been taken for e.g. ESC, BAS, TPMS.)</a:t>
            </a:r>
            <a:endParaRPr lang="en-US" sz="1800" strike="sngStrike" dirty="0">
              <a:cs typeface="Arial" panose="020B0604020202020204" pitchFamily="34" charset="0"/>
            </a:endParaRPr>
          </a:p>
          <a:p>
            <a:pPr lvl="1">
              <a:buFont typeface="+mj-lt"/>
              <a:buAutoNum type="arabicPeriod"/>
            </a:pPr>
            <a:r>
              <a:rPr lang="en-US" sz="1800" dirty="0">
                <a:cs typeface="Arial" panose="020B0604020202020204" pitchFamily="34" charset="0"/>
              </a:rPr>
              <a:t>Leaving the new system as an if-fitted system in the UN Regulation where it is already covered but creating an additional new UN Regulation which has the sole content of requiring the presence of the system.</a:t>
            </a:r>
          </a:p>
          <a:p>
            <a:pPr>
              <a:buFont typeface="Arial" panose="020B0604020202020204" pitchFamily="34" charset="0"/>
              <a:buChar char="•"/>
            </a:pPr>
            <a:r>
              <a:rPr lang="en-US" sz="1800" dirty="0"/>
              <a:t>These 2 options as well as their consequences are explained in the following slides.</a:t>
            </a:r>
          </a:p>
          <a:p>
            <a:pPr>
              <a:buFont typeface="Arial" panose="020B0604020202020204" pitchFamily="34" charset="0"/>
              <a:buChar char="•"/>
            </a:pPr>
            <a:r>
              <a:rPr lang="en-US" sz="1800" dirty="0"/>
              <a:t>We use ESC as an example because in this example the consequences of following either strategy can be easily seen (even though strategy 1 was actually used)</a:t>
            </a:r>
          </a:p>
        </p:txBody>
      </p:sp>
    </p:spTree>
    <p:extLst>
      <p:ext uri="{BB962C8B-B14F-4D97-AF65-F5344CB8AC3E}">
        <p14:creationId xmlns:p14="http://schemas.microsoft.com/office/powerpoint/2010/main" val="1103020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fontScale="90000"/>
          </a:bodyPr>
          <a:lstStyle/>
          <a:p>
            <a:r>
              <a:rPr lang="en-GB" sz="2400" b="1" dirty="0">
                <a:latin typeface="Arial" panose="020B0604020202020204" pitchFamily="34" charset="0"/>
                <a:cs typeface="Arial" panose="020B0604020202020204" pitchFamily="34" charset="0"/>
              </a:rPr>
              <a:t>Option 1: Splitting the mandated function from the Regulation</a:t>
            </a:r>
          </a:p>
        </p:txBody>
      </p:sp>
      <p:sp>
        <p:nvSpPr>
          <p:cNvPr id="3" name="Espace réservé du contenu 2"/>
          <p:cNvSpPr>
            <a:spLocks noGrp="1"/>
          </p:cNvSpPr>
          <p:nvPr>
            <p:ph idx="1"/>
          </p:nvPr>
        </p:nvSpPr>
        <p:spPr>
          <a:xfrm>
            <a:off x="457200" y="1052736"/>
            <a:ext cx="8229600" cy="5073427"/>
          </a:xfrm>
        </p:spPr>
        <p:txBody>
          <a:bodyPr>
            <a:normAutofit fontScale="70000" lnSpcReduction="20000"/>
          </a:bodyPr>
          <a:lstStyle/>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marL="0" indent="0">
              <a:buNone/>
            </a:pPr>
            <a:endParaRPr lang="en-GB" sz="2400" dirty="0"/>
          </a:p>
          <a:p>
            <a:pPr marL="0" indent="0">
              <a:buNone/>
            </a:pPr>
            <a:endParaRPr lang="en-GB" sz="2200" dirty="0"/>
          </a:p>
          <a:p>
            <a:pPr marL="0" indent="0">
              <a:buNone/>
            </a:pPr>
            <a:endParaRPr lang="en-GB" sz="2200" dirty="0"/>
          </a:p>
          <a:p>
            <a:pPr marL="0" indent="0">
              <a:buNone/>
            </a:pPr>
            <a:r>
              <a:rPr lang="en-GB" sz="2200" dirty="0"/>
              <a:t>Benefit: </a:t>
            </a:r>
          </a:p>
          <a:p>
            <a:pPr>
              <a:buFont typeface="Arial" panose="020B0604020202020204" pitchFamily="34" charset="0"/>
              <a:buChar char="•"/>
            </a:pPr>
            <a:r>
              <a:rPr lang="en-GB" sz="2200" dirty="0"/>
              <a:t>clear separation of the functionality</a:t>
            </a:r>
          </a:p>
          <a:p>
            <a:pPr>
              <a:buFont typeface="Arial" panose="020B0604020202020204" pitchFamily="34" charset="0"/>
              <a:buChar char="•"/>
            </a:pPr>
            <a:r>
              <a:rPr lang="en-GB" sz="2200" dirty="0"/>
              <a:t>Successfully applied for ESC, BAS, TPMS</a:t>
            </a:r>
          </a:p>
          <a:p>
            <a:pPr>
              <a:buFont typeface="Arial" panose="020B0604020202020204" pitchFamily="34" charset="0"/>
              <a:buChar char="•"/>
            </a:pPr>
            <a:r>
              <a:rPr lang="en-GB" sz="2200" dirty="0"/>
              <a:t>In line with the current WP.29 policy</a:t>
            </a:r>
            <a:r>
              <a:rPr lang="en-GB" sz="2400" dirty="0"/>
              <a:t> </a:t>
            </a:r>
            <a:r>
              <a:rPr lang="en-GB" sz="2000" dirty="0"/>
              <a:t>(</a:t>
            </a:r>
            <a:r>
              <a:rPr lang="fr-FR" sz="2000" dirty="0"/>
              <a:t>General Guidelines for </a:t>
            </a:r>
            <a:r>
              <a:rPr lang="fr-FR" sz="2000" cap="all" dirty="0"/>
              <a:t>un</a:t>
            </a:r>
            <a:r>
              <a:rPr lang="fr-FR" sz="2000" dirty="0"/>
              <a:t> </a:t>
            </a:r>
            <a:r>
              <a:rPr lang="fr-FR" sz="2000" dirty="0" err="1"/>
              <a:t>regulatory</a:t>
            </a:r>
            <a:r>
              <a:rPr lang="fr-FR" sz="2000" i="1" dirty="0"/>
              <a:t> </a:t>
            </a:r>
            <a:r>
              <a:rPr lang="fr-FR" sz="2000" dirty="0" err="1"/>
              <a:t>procedures</a:t>
            </a:r>
            <a:r>
              <a:rPr lang="fr-FR" sz="2000" dirty="0"/>
              <a:t>)</a:t>
            </a:r>
            <a:endParaRPr lang="en-GB" sz="2000" dirty="0"/>
          </a:p>
          <a:p>
            <a:pPr marL="0" indent="0">
              <a:buNone/>
            </a:pPr>
            <a:r>
              <a:rPr lang="en-GB" sz="2200" dirty="0" err="1"/>
              <a:t>Disbenefit</a:t>
            </a:r>
            <a:endParaRPr lang="en-GB" sz="2200" dirty="0"/>
          </a:p>
          <a:p>
            <a:pPr>
              <a:buFont typeface="Arial" panose="020B0604020202020204" pitchFamily="34" charset="0"/>
              <a:buChar char="•"/>
            </a:pPr>
            <a:r>
              <a:rPr lang="en-GB" sz="2200" dirty="0"/>
              <a:t>Some duplication of text may be necessary (redundancy)</a:t>
            </a:r>
          </a:p>
          <a:p>
            <a:pPr>
              <a:buFont typeface="Arial" panose="020B0604020202020204" pitchFamily="34" charset="0"/>
              <a:buChar char="•"/>
            </a:pPr>
            <a:r>
              <a:rPr lang="en-GB" sz="2200" dirty="0"/>
              <a:t>Parallel updating of any common text may be necessary</a:t>
            </a:r>
          </a:p>
          <a:p>
            <a:pPr>
              <a:buFont typeface="Arial" panose="020B0604020202020204" pitchFamily="34" charset="0"/>
              <a:buChar char="•"/>
            </a:pPr>
            <a:endParaRPr lang="en-GB" sz="2200" dirty="0"/>
          </a:p>
          <a:p>
            <a:pPr marL="0" indent="0">
              <a:buNone/>
            </a:pPr>
            <a:r>
              <a:rPr lang="en-GB" sz="2200" dirty="0">
                <a:solidFill>
                  <a:srgbClr val="0070C0"/>
                </a:solidFill>
              </a:rPr>
              <a:t>* </a:t>
            </a:r>
            <a:r>
              <a:rPr lang="en-GB" sz="1800" dirty="0">
                <a:solidFill>
                  <a:srgbClr val="0070C0"/>
                </a:solidFill>
              </a:rPr>
              <a:t>Note that the way R-140 was implemented is not a full split of requirements with respect to braking and ESC, because R140 refers to R-13H for safety of electronic control systems (and requires respective certificates, cf. paragraph 5.5 of R-140). </a:t>
            </a:r>
          </a:p>
          <a:p>
            <a:pPr marL="0" indent="0">
              <a:buNone/>
            </a:pPr>
            <a:r>
              <a:rPr lang="en-GB" sz="1800" dirty="0">
                <a:solidFill>
                  <a:srgbClr val="0070C0"/>
                </a:solidFill>
              </a:rPr>
              <a:t>In a full split it would have been necessary to duplicate Annex 8 of R-13H into R140.</a:t>
            </a:r>
          </a:p>
        </p:txBody>
      </p:sp>
      <p:sp>
        <p:nvSpPr>
          <p:cNvPr id="4" name="Abgerundetes Rechteck 3"/>
          <p:cNvSpPr/>
          <p:nvPr/>
        </p:nvSpPr>
        <p:spPr>
          <a:xfrm>
            <a:off x="467544" y="1196752"/>
            <a:ext cx="2520280"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R-13H</a:t>
            </a:r>
          </a:p>
          <a:p>
            <a:pPr marL="285750" indent="-285750">
              <a:buFont typeface="Arial" panose="020B0604020202020204" pitchFamily="34" charset="0"/>
              <a:buChar char="•"/>
            </a:pPr>
            <a:r>
              <a:rPr lang="de-DE" dirty="0" err="1">
                <a:solidFill>
                  <a:schemeClr val="tx1"/>
                </a:solidFill>
              </a:rPr>
              <a:t>Braking</a:t>
            </a:r>
            <a:r>
              <a:rPr lang="de-DE" dirty="0">
                <a:solidFill>
                  <a:schemeClr val="tx1"/>
                </a:solidFill>
              </a:rPr>
              <a:t> (</a:t>
            </a:r>
            <a:r>
              <a:rPr lang="de-DE" dirty="0" err="1">
                <a:solidFill>
                  <a:schemeClr val="tx1"/>
                </a:solidFill>
              </a:rPr>
              <a:t>general</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ESC (</a:t>
            </a:r>
            <a:r>
              <a:rPr lang="de-DE" dirty="0" err="1">
                <a:solidFill>
                  <a:schemeClr val="tx1"/>
                </a:solidFill>
              </a:rPr>
              <a:t>if-fitted</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Electronic </a:t>
            </a:r>
            <a:r>
              <a:rPr lang="de-DE" dirty="0" err="1">
                <a:solidFill>
                  <a:schemeClr val="tx1"/>
                </a:solidFill>
              </a:rPr>
              <a:t>safety</a:t>
            </a:r>
            <a:r>
              <a:rPr lang="de-DE" dirty="0">
                <a:solidFill>
                  <a:schemeClr val="tx1"/>
                </a:solidFill>
              </a:rPr>
              <a:t> Annex</a:t>
            </a:r>
          </a:p>
          <a:p>
            <a:pPr marL="285750" indent="-285750">
              <a:buFont typeface="Arial" panose="020B0604020202020204" pitchFamily="34" charset="0"/>
              <a:buChar char="•"/>
            </a:pPr>
            <a:r>
              <a:rPr lang="de-DE" dirty="0">
                <a:solidFill>
                  <a:schemeClr val="tx1"/>
                </a:solidFill>
              </a:rPr>
              <a:t>…</a:t>
            </a:r>
          </a:p>
        </p:txBody>
      </p:sp>
      <p:sp>
        <p:nvSpPr>
          <p:cNvPr id="5" name="Abgerundetes Rechteck 4"/>
          <p:cNvSpPr/>
          <p:nvPr/>
        </p:nvSpPr>
        <p:spPr>
          <a:xfrm>
            <a:off x="3656256" y="1197922"/>
            <a:ext cx="2520280"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R-13H</a:t>
            </a:r>
          </a:p>
          <a:p>
            <a:pPr marL="285750" indent="-285750">
              <a:buFont typeface="Arial" panose="020B0604020202020204" pitchFamily="34" charset="0"/>
              <a:buChar char="•"/>
            </a:pPr>
            <a:r>
              <a:rPr lang="de-DE" dirty="0" err="1">
                <a:solidFill>
                  <a:schemeClr val="tx1"/>
                </a:solidFill>
              </a:rPr>
              <a:t>Braking</a:t>
            </a:r>
            <a:r>
              <a:rPr lang="de-DE" dirty="0">
                <a:solidFill>
                  <a:schemeClr val="tx1"/>
                </a:solidFill>
              </a:rPr>
              <a:t> (</a:t>
            </a:r>
            <a:r>
              <a:rPr lang="de-DE" dirty="0" err="1">
                <a:solidFill>
                  <a:schemeClr val="tx1"/>
                </a:solidFill>
              </a:rPr>
              <a:t>general</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Electronic </a:t>
            </a:r>
            <a:r>
              <a:rPr lang="de-DE" dirty="0" err="1">
                <a:solidFill>
                  <a:schemeClr val="tx1"/>
                </a:solidFill>
              </a:rPr>
              <a:t>safety</a:t>
            </a:r>
            <a:r>
              <a:rPr lang="de-DE" dirty="0">
                <a:solidFill>
                  <a:schemeClr val="tx1"/>
                </a:solidFill>
              </a:rPr>
              <a:t> Annex</a:t>
            </a:r>
          </a:p>
          <a:p>
            <a:pPr marL="285750" indent="-285750">
              <a:buFont typeface="Arial" panose="020B0604020202020204" pitchFamily="34" charset="0"/>
              <a:buChar char="•"/>
            </a:pPr>
            <a:r>
              <a:rPr lang="de-DE" dirty="0">
                <a:solidFill>
                  <a:schemeClr val="tx1"/>
                </a:solidFill>
              </a:rPr>
              <a:t>…</a:t>
            </a:r>
          </a:p>
        </p:txBody>
      </p:sp>
      <p:sp>
        <p:nvSpPr>
          <p:cNvPr id="6" name="Abgerundetes Rechteck 5"/>
          <p:cNvSpPr/>
          <p:nvPr/>
        </p:nvSpPr>
        <p:spPr>
          <a:xfrm>
            <a:off x="6444208" y="1191041"/>
            <a:ext cx="2324780"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R-140</a:t>
            </a:r>
            <a:endParaRPr lang="de-DE" b="1" strike="dblStrike" dirty="0">
              <a:solidFill>
                <a:schemeClr val="tx1"/>
              </a:solidFill>
            </a:endParaRPr>
          </a:p>
          <a:p>
            <a:pPr marL="285750" indent="-285750">
              <a:buFont typeface="Arial" panose="020B0604020202020204" pitchFamily="34" charset="0"/>
              <a:buChar char="•"/>
            </a:pPr>
            <a:r>
              <a:rPr lang="de-DE" dirty="0">
                <a:solidFill>
                  <a:schemeClr val="tx1"/>
                </a:solidFill>
              </a:rPr>
              <a:t>ESC </a:t>
            </a:r>
            <a:r>
              <a:rPr lang="de-DE" dirty="0" err="1">
                <a:solidFill>
                  <a:schemeClr val="tx1"/>
                </a:solidFill>
              </a:rPr>
              <a:t>performance</a:t>
            </a:r>
            <a:endParaRPr lang="de-DE" dirty="0">
              <a:solidFill>
                <a:schemeClr val="tx1"/>
              </a:solidFill>
            </a:endParaRPr>
          </a:p>
          <a:p>
            <a:pPr marL="285750" indent="-285750">
              <a:buFont typeface="Arial" panose="020B0604020202020204" pitchFamily="34" charset="0"/>
              <a:buChar char="•"/>
            </a:pPr>
            <a:r>
              <a:rPr lang="de-DE" dirty="0">
                <a:solidFill>
                  <a:schemeClr val="tx1"/>
                </a:solidFill>
              </a:rPr>
              <a:t>Reference to electronic </a:t>
            </a:r>
            <a:r>
              <a:rPr lang="de-DE" dirty="0" err="1">
                <a:solidFill>
                  <a:schemeClr val="tx1"/>
                </a:solidFill>
              </a:rPr>
              <a:t>safety</a:t>
            </a:r>
            <a:r>
              <a:rPr lang="de-DE" dirty="0">
                <a:solidFill>
                  <a:schemeClr val="tx1"/>
                </a:solidFill>
              </a:rPr>
              <a:t> in R-13H</a:t>
            </a:r>
            <a:r>
              <a:rPr lang="de-DE" dirty="0">
                <a:solidFill>
                  <a:srgbClr val="0070C0"/>
                </a:solidFill>
              </a:rPr>
              <a:t>*</a:t>
            </a:r>
            <a:r>
              <a:rPr lang="de-DE" dirty="0">
                <a:solidFill>
                  <a:schemeClr val="tx1"/>
                </a:solidFill>
              </a:rPr>
              <a:t> </a:t>
            </a:r>
          </a:p>
        </p:txBody>
      </p:sp>
      <p:sp>
        <p:nvSpPr>
          <p:cNvPr id="7" name="Pfeil nach rechts 6"/>
          <p:cNvSpPr/>
          <p:nvPr/>
        </p:nvSpPr>
        <p:spPr>
          <a:xfrm>
            <a:off x="3070012" y="1875117"/>
            <a:ext cx="504056" cy="432048"/>
          </a:xfrm>
          <a:prstGeom prst="rightArrow">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156176" y="1906475"/>
            <a:ext cx="319318" cy="369332"/>
          </a:xfrm>
          <a:prstGeom prst="rect">
            <a:avLst/>
          </a:prstGeom>
          <a:noFill/>
        </p:spPr>
        <p:txBody>
          <a:bodyPr wrap="none" rtlCol="0">
            <a:spAutoFit/>
          </a:bodyPr>
          <a:lstStyle/>
          <a:p>
            <a:r>
              <a:rPr lang="de-DE" b="1" dirty="0"/>
              <a:t>+</a:t>
            </a:r>
          </a:p>
        </p:txBody>
      </p:sp>
    </p:spTree>
    <p:extLst>
      <p:ext uri="{BB962C8B-B14F-4D97-AF65-F5344CB8AC3E}">
        <p14:creationId xmlns:p14="http://schemas.microsoft.com/office/powerpoint/2010/main" val="619967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fontScale="90000"/>
          </a:bodyPr>
          <a:lstStyle/>
          <a:p>
            <a:r>
              <a:rPr lang="en-GB" sz="2400" b="1" dirty="0">
                <a:latin typeface="Arial" panose="020B0604020202020204" pitchFamily="34" charset="0"/>
                <a:cs typeface="Arial" panose="020B0604020202020204" pitchFamily="34" charset="0"/>
              </a:rPr>
              <a:t>Option 2: Additional Regulation for the presence of a system (hypothetical)</a:t>
            </a: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marL="0" indent="0">
              <a:buNone/>
            </a:pPr>
            <a:r>
              <a:rPr lang="en-GB" sz="2000" dirty="0"/>
              <a:t>Benefit: </a:t>
            </a:r>
          </a:p>
          <a:p>
            <a:pPr>
              <a:buFont typeface="Arial" panose="020B0604020202020204" pitchFamily="34" charset="0"/>
              <a:buChar char="•"/>
            </a:pPr>
            <a:r>
              <a:rPr lang="en-GB" sz="2000" dirty="0"/>
              <a:t>No change needed in R-13H </a:t>
            </a:r>
          </a:p>
          <a:p>
            <a:pPr>
              <a:buFont typeface="Arial" panose="020B0604020202020204" pitchFamily="34" charset="0"/>
              <a:buChar char="•"/>
            </a:pPr>
            <a:r>
              <a:rPr lang="en-GB" sz="2000" dirty="0"/>
              <a:t>No duplicate text in cases with overlapping requirements for the split functionalities </a:t>
            </a:r>
          </a:p>
          <a:p>
            <a:pPr marL="0" indent="0">
              <a:buNone/>
            </a:pPr>
            <a:r>
              <a:rPr lang="en-GB" sz="2000" dirty="0" err="1"/>
              <a:t>Disbenefit</a:t>
            </a:r>
            <a:endParaRPr lang="en-GB" sz="2000" dirty="0"/>
          </a:p>
          <a:p>
            <a:pPr>
              <a:buFont typeface="Arial" panose="020B0604020202020204" pitchFamily="34" charset="0"/>
              <a:buChar char="•"/>
            </a:pPr>
            <a:r>
              <a:rPr lang="en-GB" sz="2000" dirty="0"/>
              <a:t>Reference in R1xx needs to be updated in case of new series of amendments of R13H</a:t>
            </a:r>
          </a:p>
        </p:txBody>
      </p:sp>
      <p:sp>
        <p:nvSpPr>
          <p:cNvPr id="4" name="Abgerundetes Rechteck 3"/>
          <p:cNvSpPr/>
          <p:nvPr/>
        </p:nvSpPr>
        <p:spPr>
          <a:xfrm>
            <a:off x="467544" y="1196752"/>
            <a:ext cx="2520280"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R-13H</a:t>
            </a:r>
          </a:p>
          <a:p>
            <a:pPr marL="285750" indent="-285750">
              <a:buFont typeface="Arial" panose="020B0604020202020204" pitchFamily="34" charset="0"/>
              <a:buChar char="•"/>
            </a:pPr>
            <a:r>
              <a:rPr lang="de-DE" dirty="0" err="1">
                <a:solidFill>
                  <a:schemeClr val="tx1"/>
                </a:solidFill>
              </a:rPr>
              <a:t>Braking</a:t>
            </a:r>
            <a:r>
              <a:rPr lang="de-DE" dirty="0">
                <a:solidFill>
                  <a:schemeClr val="tx1"/>
                </a:solidFill>
              </a:rPr>
              <a:t> (</a:t>
            </a:r>
            <a:r>
              <a:rPr lang="de-DE" dirty="0" err="1">
                <a:solidFill>
                  <a:schemeClr val="tx1"/>
                </a:solidFill>
              </a:rPr>
              <a:t>general</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ESC (</a:t>
            </a:r>
            <a:r>
              <a:rPr lang="de-DE" dirty="0" err="1">
                <a:solidFill>
                  <a:schemeClr val="tx1"/>
                </a:solidFill>
              </a:rPr>
              <a:t>if-fitted</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Electronic </a:t>
            </a:r>
            <a:r>
              <a:rPr lang="de-DE" dirty="0" err="1">
                <a:solidFill>
                  <a:schemeClr val="tx1"/>
                </a:solidFill>
              </a:rPr>
              <a:t>safety</a:t>
            </a:r>
            <a:r>
              <a:rPr lang="de-DE" dirty="0">
                <a:solidFill>
                  <a:schemeClr val="tx1"/>
                </a:solidFill>
              </a:rPr>
              <a:t> Annex</a:t>
            </a:r>
          </a:p>
          <a:p>
            <a:pPr marL="285750" indent="-285750">
              <a:buFont typeface="Arial" panose="020B0604020202020204" pitchFamily="34" charset="0"/>
              <a:buChar char="•"/>
            </a:pPr>
            <a:r>
              <a:rPr lang="de-DE" dirty="0">
                <a:solidFill>
                  <a:schemeClr val="tx1"/>
                </a:solidFill>
              </a:rPr>
              <a:t>…</a:t>
            </a:r>
          </a:p>
        </p:txBody>
      </p:sp>
      <p:sp>
        <p:nvSpPr>
          <p:cNvPr id="5" name="Abgerundetes Rechteck 4"/>
          <p:cNvSpPr/>
          <p:nvPr/>
        </p:nvSpPr>
        <p:spPr>
          <a:xfrm>
            <a:off x="3656256" y="1197922"/>
            <a:ext cx="2520280"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R-13H</a:t>
            </a:r>
          </a:p>
          <a:p>
            <a:pPr marL="285750" indent="-285750">
              <a:buFont typeface="Arial" panose="020B0604020202020204" pitchFamily="34" charset="0"/>
              <a:buChar char="•"/>
            </a:pPr>
            <a:r>
              <a:rPr lang="de-DE" dirty="0" err="1">
                <a:solidFill>
                  <a:schemeClr val="tx1"/>
                </a:solidFill>
              </a:rPr>
              <a:t>Braking</a:t>
            </a:r>
            <a:r>
              <a:rPr lang="de-DE" dirty="0">
                <a:solidFill>
                  <a:schemeClr val="tx1"/>
                </a:solidFill>
              </a:rPr>
              <a:t> (</a:t>
            </a:r>
            <a:r>
              <a:rPr lang="de-DE" dirty="0" err="1">
                <a:solidFill>
                  <a:schemeClr val="tx1"/>
                </a:solidFill>
              </a:rPr>
              <a:t>general</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ESC (</a:t>
            </a:r>
            <a:r>
              <a:rPr lang="de-DE" dirty="0" err="1">
                <a:solidFill>
                  <a:schemeClr val="tx1"/>
                </a:solidFill>
              </a:rPr>
              <a:t>if-fitted</a:t>
            </a:r>
            <a:r>
              <a:rPr lang="de-DE" dirty="0">
                <a:solidFill>
                  <a:schemeClr val="tx1"/>
                </a:solidFill>
              </a:rPr>
              <a:t>)</a:t>
            </a:r>
          </a:p>
          <a:p>
            <a:pPr marL="285750" indent="-285750">
              <a:buFont typeface="Arial" panose="020B0604020202020204" pitchFamily="34" charset="0"/>
              <a:buChar char="•"/>
            </a:pPr>
            <a:r>
              <a:rPr lang="de-DE" dirty="0">
                <a:solidFill>
                  <a:schemeClr val="tx1"/>
                </a:solidFill>
              </a:rPr>
              <a:t>Electronic </a:t>
            </a:r>
            <a:r>
              <a:rPr lang="de-DE" dirty="0" err="1">
                <a:solidFill>
                  <a:schemeClr val="tx1"/>
                </a:solidFill>
              </a:rPr>
              <a:t>safety</a:t>
            </a:r>
            <a:r>
              <a:rPr lang="de-DE" dirty="0">
                <a:solidFill>
                  <a:schemeClr val="tx1"/>
                </a:solidFill>
              </a:rPr>
              <a:t> Annex</a:t>
            </a:r>
          </a:p>
          <a:p>
            <a:pPr marL="285750" indent="-285750">
              <a:buFont typeface="Arial" panose="020B0604020202020204" pitchFamily="34" charset="0"/>
              <a:buChar char="•"/>
            </a:pPr>
            <a:r>
              <a:rPr lang="de-DE" dirty="0">
                <a:solidFill>
                  <a:schemeClr val="tx1"/>
                </a:solidFill>
              </a:rPr>
              <a:t>…</a:t>
            </a:r>
          </a:p>
        </p:txBody>
      </p:sp>
      <p:sp>
        <p:nvSpPr>
          <p:cNvPr id="6" name="Abgerundetes Rechteck 5"/>
          <p:cNvSpPr/>
          <p:nvPr/>
        </p:nvSpPr>
        <p:spPr>
          <a:xfrm>
            <a:off x="6444208" y="1191041"/>
            <a:ext cx="2232248"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UN R-1xx</a:t>
            </a:r>
          </a:p>
          <a:p>
            <a:pPr marL="285750" indent="-285750">
              <a:buFont typeface="Arial" panose="020B0604020202020204" pitchFamily="34" charset="0"/>
              <a:buChar char="•"/>
            </a:pPr>
            <a:r>
              <a:rPr lang="de-DE" dirty="0">
                <a:solidFill>
                  <a:schemeClr val="tx1"/>
                </a:solidFill>
              </a:rPr>
              <a:t>Presence of ESC</a:t>
            </a:r>
          </a:p>
          <a:p>
            <a:pPr marL="285750" indent="-285750">
              <a:buFont typeface="Arial" panose="020B0604020202020204" pitchFamily="34" charset="0"/>
              <a:buChar char="•"/>
            </a:pPr>
            <a:r>
              <a:rPr lang="de-DE" sz="1600" dirty="0">
                <a:solidFill>
                  <a:schemeClr val="tx1"/>
                </a:solidFill>
              </a:rPr>
              <a:t>Reference to R-13H </a:t>
            </a:r>
            <a:r>
              <a:rPr lang="de-DE" sz="1600" dirty="0" err="1">
                <a:solidFill>
                  <a:schemeClr val="tx1"/>
                </a:solidFill>
              </a:rPr>
              <a:t>for</a:t>
            </a:r>
            <a:r>
              <a:rPr lang="de-DE" sz="1600" dirty="0">
                <a:solidFill>
                  <a:schemeClr val="tx1"/>
                </a:solidFill>
              </a:rPr>
              <a:t> Technical </a:t>
            </a:r>
            <a:r>
              <a:rPr lang="de-DE" sz="1600" dirty="0" err="1">
                <a:solidFill>
                  <a:schemeClr val="tx1"/>
                </a:solidFill>
              </a:rPr>
              <a:t>requirements</a:t>
            </a:r>
            <a:r>
              <a:rPr lang="de-DE" sz="1600" dirty="0">
                <a:solidFill>
                  <a:schemeClr val="tx1"/>
                </a:solidFill>
              </a:rPr>
              <a:t> </a:t>
            </a:r>
          </a:p>
        </p:txBody>
      </p:sp>
      <p:sp>
        <p:nvSpPr>
          <p:cNvPr id="7" name="Pfeil nach rechts 6"/>
          <p:cNvSpPr/>
          <p:nvPr/>
        </p:nvSpPr>
        <p:spPr>
          <a:xfrm>
            <a:off x="3070012" y="1875117"/>
            <a:ext cx="504056" cy="432048"/>
          </a:xfrm>
          <a:prstGeom prst="rightArrow">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156176" y="1906475"/>
            <a:ext cx="319318" cy="369332"/>
          </a:xfrm>
          <a:prstGeom prst="rect">
            <a:avLst/>
          </a:prstGeom>
          <a:noFill/>
        </p:spPr>
        <p:txBody>
          <a:bodyPr wrap="none" rtlCol="0">
            <a:spAutoFit/>
          </a:bodyPr>
          <a:lstStyle/>
          <a:p>
            <a:r>
              <a:rPr lang="de-DE" b="1" dirty="0"/>
              <a:t>+</a:t>
            </a:r>
          </a:p>
        </p:txBody>
      </p:sp>
    </p:spTree>
    <p:extLst>
      <p:ext uri="{BB962C8B-B14F-4D97-AF65-F5344CB8AC3E}">
        <p14:creationId xmlns:p14="http://schemas.microsoft.com/office/powerpoint/2010/main" val="2840119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a:latin typeface="Arial" panose="020B0604020202020204" pitchFamily="34" charset="0"/>
                <a:cs typeface="Arial" panose="020B0604020202020204" pitchFamily="34" charset="0"/>
              </a:rPr>
              <a:t>Comparison of the approaches</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287260429"/>
              </p:ext>
            </p:extLst>
          </p:nvPr>
        </p:nvGraphicFramePr>
        <p:xfrm>
          <a:off x="457200" y="1052513"/>
          <a:ext cx="8229600" cy="4846320"/>
        </p:xfrm>
        <a:graphic>
          <a:graphicData uri="http://schemas.openxmlformats.org/drawingml/2006/table">
            <a:tbl>
              <a:tblPr firstRow="1" bandRow="1">
                <a:tableStyleId>{5C22544A-7EE6-4342-B048-85BDC9FD1C3A}</a:tableStyleId>
              </a:tblPr>
              <a:tblGrid>
                <a:gridCol w="2170584">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3322712">
                  <a:extLst>
                    <a:ext uri="{9D8B030D-6E8A-4147-A177-3AD203B41FA5}">
                      <a16:colId xmlns:a16="http://schemas.microsoft.com/office/drawing/2014/main" val="20002"/>
                    </a:ext>
                  </a:extLst>
                </a:gridCol>
              </a:tblGrid>
              <a:tr h="370840">
                <a:tc>
                  <a:txBody>
                    <a:bodyPr/>
                    <a:lstStyle/>
                    <a:p>
                      <a:endParaRPr lang="de-DE" sz="1600" dirty="0"/>
                    </a:p>
                  </a:txBody>
                  <a:tcPr/>
                </a:tc>
                <a:tc>
                  <a:txBody>
                    <a:bodyPr/>
                    <a:lstStyle/>
                    <a:p>
                      <a:pPr algn="ctr"/>
                      <a:r>
                        <a:rPr lang="de-DE" sz="1600" dirty="0">
                          <a:solidFill>
                            <a:schemeClr val="tx1"/>
                          </a:solidFill>
                        </a:rPr>
                        <a:t>Option 1:</a:t>
                      </a:r>
                    </a:p>
                    <a:p>
                      <a:pPr algn="ctr"/>
                      <a:r>
                        <a:rPr lang="de-DE" sz="1600" dirty="0">
                          <a:solidFill>
                            <a:schemeClr val="tx1"/>
                          </a:solidFill>
                        </a:rPr>
                        <a:t>Splitting of Regulation</a:t>
                      </a:r>
                    </a:p>
                  </a:txBody>
                  <a:tcPr/>
                </a:tc>
                <a:tc>
                  <a:txBody>
                    <a:bodyPr/>
                    <a:lstStyle/>
                    <a:p>
                      <a:pPr algn="ctr"/>
                      <a:r>
                        <a:rPr lang="de-DE" sz="1600" dirty="0">
                          <a:solidFill>
                            <a:schemeClr val="tx1"/>
                          </a:solidFill>
                        </a:rPr>
                        <a:t>Option 2:</a:t>
                      </a:r>
                    </a:p>
                    <a:p>
                      <a:pPr algn="ctr"/>
                      <a:r>
                        <a:rPr lang="de-DE" sz="1600" dirty="0" err="1">
                          <a:solidFill>
                            <a:schemeClr val="tx1"/>
                          </a:solidFill>
                        </a:rPr>
                        <a:t>Regulating</a:t>
                      </a:r>
                      <a:r>
                        <a:rPr lang="de-DE" sz="1600" baseline="0" dirty="0">
                          <a:solidFill>
                            <a:schemeClr val="tx1"/>
                          </a:solidFill>
                        </a:rPr>
                        <a:t> the </a:t>
                      </a:r>
                      <a:r>
                        <a:rPr lang="de-DE" sz="1600" baseline="0" dirty="0" err="1">
                          <a:solidFill>
                            <a:schemeClr val="tx1"/>
                          </a:solidFill>
                        </a:rPr>
                        <a:t>presence</a:t>
                      </a:r>
                      <a:endParaRPr lang="de-DE" sz="1600" dirty="0">
                        <a:solidFill>
                          <a:schemeClr val="tx1"/>
                        </a:solidFill>
                      </a:endParaRPr>
                    </a:p>
                  </a:txBody>
                  <a:tcPr/>
                </a:tc>
                <a:extLst>
                  <a:ext uri="{0D108BD9-81ED-4DB2-BD59-A6C34878D82A}">
                    <a16:rowId xmlns:a16="http://schemas.microsoft.com/office/drawing/2014/main" val="10000"/>
                  </a:ext>
                </a:extLst>
              </a:tr>
              <a:tr h="370840">
                <a:tc>
                  <a:txBody>
                    <a:bodyPr/>
                    <a:lstStyle/>
                    <a:p>
                      <a:r>
                        <a:rPr lang="de-DE" sz="1600" dirty="0" err="1"/>
                        <a:t>Conformity</a:t>
                      </a:r>
                      <a:r>
                        <a:rPr lang="de-DE" sz="1600" dirty="0"/>
                        <a:t> to 58 </a:t>
                      </a:r>
                      <a:r>
                        <a:rPr lang="de-DE" sz="1600" dirty="0" err="1"/>
                        <a:t>agreement</a:t>
                      </a:r>
                      <a:r>
                        <a:rPr lang="de-DE" sz="1600" dirty="0"/>
                        <a:t> and </a:t>
                      </a:r>
                      <a:r>
                        <a:rPr lang="de-DE" sz="1600" dirty="0" err="1"/>
                        <a:t>regulatory</a:t>
                      </a:r>
                      <a:r>
                        <a:rPr lang="de-DE" sz="1600" dirty="0"/>
                        <a:t> </a:t>
                      </a:r>
                      <a:r>
                        <a:rPr lang="de-DE" sz="1600" dirty="0" err="1"/>
                        <a:t>procedures</a:t>
                      </a:r>
                      <a:endParaRPr lang="de-DE" sz="1600" dirty="0"/>
                    </a:p>
                  </a:txBody>
                  <a:tcPr/>
                </a:tc>
                <a:tc>
                  <a:txBody>
                    <a:bodyPr/>
                    <a:lstStyle/>
                    <a:p>
                      <a:pPr algn="ctr"/>
                      <a:r>
                        <a:rPr lang="de-DE" sz="1600" dirty="0"/>
                        <a:t>Yes</a:t>
                      </a:r>
                    </a:p>
                  </a:txBody>
                  <a:tcPr/>
                </a:tc>
                <a:tc>
                  <a:txBody>
                    <a:bodyPr/>
                    <a:lstStyle/>
                    <a:p>
                      <a:pPr algn="ctr"/>
                      <a:r>
                        <a:rPr lang="de-DE" sz="1600" dirty="0"/>
                        <a:t>Yes</a:t>
                      </a:r>
                    </a:p>
                  </a:txBody>
                  <a:tcPr/>
                </a:tc>
                <a:extLst>
                  <a:ext uri="{0D108BD9-81ED-4DB2-BD59-A6C34878D82A}">
                    <a16:rowId xmlns:a16="http://schemas.microsoft.com/office/drawing/2014/main" val="10001"/>
                  </a:ext>
                </a:extLst>
              </a:tr>
              <a:tr h="370840">
                <a:tc>
                  <a:txBody>
                    <a:bodyPr/>
                    <a:lstStyle/>
                    <a:p>
                      <a:r>
                        <a:rPr lang="de-DE" sz="1600" dirty="0"/>
                        <a:t>Effort </a:t>
                      </a:r>
                      <a:r>
                        <a:rPr lang="de-DE" sz="1600" dirty="0" err="1"/>
                        <a:t>for</a:t>
                      </a:r>
                      <a:r>
                        <a:rPr lang="de-DE" sz="1600" baseline="0" dirty="0"/>
                        <a:t> </a:t>
                      </a:r>
                      <a:r>
                        <a:rPr lang="de-DE" sz="1600" baseline="0" dirty="0" err="1"/>
                        <a:t>first</a:t>
                      </a:r>
                      <a:r>
                        <a:rPr lang="de-DE" sz="1600" baseline="0" dirty="0"/>
                        <a:t> </a:t>
                      </a:r>
                      <a:r>
                        <a:rPr lang="de-DE" sz="1600" baseline="0" dirty="0" err="1"/>
                        <a:t>draft</a:t>
                      </a:r>
                      <a:r>
                        <a:rPr lang="de-DE" sz="1600" baseline="0" dirty="0"/>
                        <a:t> of </a:t>
                      </a:r>
                      <a:r>
                        <a:rPr lang="de-DE" sz="1600" baseline="0" dirty="0" err="1"/>
                        <a:t>new</a:t>
                      </a:r>
                      <a:r>
                        <a:rPr lang="de-DE" sz="1600" baseline="0" dirty="0"/>
                        <a:t> Regulation</a:t>
                      </a:r>
                      <a:endParaRPr lang="de-DE" sz="1600" dirty="0"/>
                    </a:p>
                  </a:txBody>
                  <a:tcPr/>
                </a:tc>
                <a:tc>
                  <a:txBody>
                    <a:bodyPr/>
                    <a:lstStyle/>
                    <a:p>
                      <a:pPr algn="ctr"/>
                      <a:r>
                        <a:rPr lang="de-DE" sz="1600" dirty="0">
                          <a:solidFill>
                            <a:srgbClr val="0070C0"/>
                          </a:solidFill>
                        </a:rPr>
                        <a:t>0</a:t>
                      </a:r>
                    </a:p>
                    <a:p>
                      <a:pPr algn="ctr"/>
                      <a:r>
                        <a:rPr lang="de-DE" sz="1600" dirty="0"/>
                        <a:t>Medium</a:t>
                      </a:r>
                    </a:p>
                  </a:txBody>
                  <a:tcPr/>
                </a:tc>
                <a:tc>
                  <a:txBody>
                    <a:bodyPr/>
                    <a:lstStyle/>
                    <a:p>
                      <a:pPr algn="ctr"/>
                      <a:r>
                        <a:rPr lang="de-DE" sz="1600" dirty="0">
                          <a:solidFill>
                            <a:srgbClr val="0070C0"/>
                          </a:solidFill>
                        </a:rPr>
                        <a:t>+</a:t>
                      </a:r>
                    </a:p>
                    <a:p>
                      <a:pPr algn="ctr"/>
                      <a:r>
                        <a:rPr lang="de-DE" sz="1600" strike="noStrike" dirty="0"/>
                        <a:t>Low</a:t>
                      </a:r>
                    </a:p>
                  </a:txBody>
                  <a:tcPr/>
                </a:tc>
                <a:extLst>
                  <a:ext uri="{0D108BD9-81ED-4DB2-BD59-A6C34878D82A}">
                    <a16:rowId xmlns:a16="http://schemas.microsoft.com/office/drawing/2014/main" val="10002"/>
                  </a:ext>
                </a:extLst>
              </a:tr>
              <a:tr h="370840">
                <a:tc>
                  <a:txBody>
                    <a:bodyPr/>
                    <a:lstStyle/>
                    <a:p>
                      <a:r>
                        <a:rPr lang="de-DE" sz="1600" dirty="0"/>
                        <a:t>Effort </a:t>
                      </a:r>
                      <a:r>
                        <a:rPr lang="de-DE" sz="1600" dirty="0" err="1"/>
                        <a:t>if</a:t>
                      </a:r>
                      <a:r>
                        <a:rPr lang="de-DE" sz="1600" dirty="0"/>
                        <a:t> update of </a:t>
                      </a:r>
                      <a:r>
                        <a:rPr lang="de-DE" sz="1600" dirty="0" err="1">
                          <a:solidFill>
                            <a:schemeClr val="tx1"/>
                          </a:solidFill>
                        </a:rPr>
                        <a:t>duplicated</a:t>
                      </a:r>
                      <a:r>
                        <a:rPr lang="de-DE" sz="1600" dirty="0">
                          <a:solidFill>
                            <a:srgbClr val="FF0000"/>
                          </a:solidFill>
                        </a:rPr>
                        <a:t> </a:t>
                      </a:r>
                      <a:r>
                        <a:rPr lang="de-DE" sz="1600" dirty="0" err="1"/>
                        <a:t>content</a:t>
                      </a:r>
                      <a:r>
                        <a:rPr lang="de-DE" sz="1600" dirty="0"/>
                        <a:t> </a:t>
                      </a:r>
                      <a:r>
                        <a:rPr lang="de-DE" sz="1600" dirty="0" err="1"/>
                        <a:t>is</a:t>
                      </a:r>
                      <a:r>
                        <a:rPr lang="de-DE" sz="1600" dirty="0"/>
                        <a:t> </a:t>
                      </a:r>
                      <a:r>
                        <a:rPr lang="de-DE" sz="1600" dirty="0" err="1"/>
                        <a:t>necessary</a:t>
                      </a:r>
                      <a:endParaRPr lang="de-DE" sz="1600" dirty="0"/>
                    </a:p>
                  </a:txBody>
                  <a:tcPr/>
                </a:tc>
                <a:tc>
                  <a:txBody>
                    <a:bodyPr/>
                    <a:lstStyle/>
                    <a:p>
                      <a:pPr algn="ctr"/>
                      <a:r>
                        <a:rPr lang="de-DE" sz="1600" dirty="0">
                          <a:solidFill>
                            <a:srgbClr val="0070C0"/>
                          </a:solidFill>
                        </a:rPr>
                        <a:t>-/0</a:t>
                      </a:r>
                    </a:p>
                    <a:p>
                      <a:pPr algn="ctr"/>
                      <a:r>
                        <a:rPr lang="de-DE" sz="1600" dirty="0" err="1"/>
                        <a:t>Both</a:t>
                      </a:r>
                      <a:r>
                        <a:rPr lang="de-DE" sz="1600" dirty="0"/>
                        <a:t> </a:t>
                      </a:r>
                      <a:r>
                        <a:rPr lang="de-DE" sz="1600" dirty="0" err="1"/>
                        <a:t>Regulations</a:t>
                      </a:r>
                      <a:r>
                        <a:rPr lang="de-DE" sz="1600" dirty="0"/>
                        <a:t> </a:t>
                      </a:r>
                      <a:r>
                        <a:rPr lang="de-DE" sz="1600" dirty="0" err="1"/>
                        <a:t>need</a:t>
                      </a:r>
                      <a:r>
                        <a:rPr lang="de-DE" sz="1600" baseline="0" dirty="0"/>
                        <a:t> </a:t>
                      </a:r>
                      <a:r>
                        <a:rPr lang="de-DE" sz="1600" baseline="0" dirty="0">
                          <a:solidFill>
                            <a:schemeClr val="tx1"/>
                          </a:solidFill>
                        </a:rPr>
                        <a:t>update (</a:t>
                      </a:r>
                      <a:r>
                        <a:rPr lang="de-DE" sz="1600" baseline="0" dirty="0" err="1">
                          <a:solidFill>
                            <a:schemeClr val="tx1"/>
                          </a:solidFill>
                        </a:rPr>
                        <a:t>except</a:t>
                      </a:r>
                      <a:r>
                        <a:rPr lang="de-DE" sz="1600" baseline="0" dirty="0">
                          <a:solidFill>
                            <a:schemeClr val="tx1"/>
                          </a:solidFill>
                        </a:rPr>
                        <a:t> </a:t>
                      </a:r>
                      <a:r>
                        <a:rPr lang="de-DE" sz="1600" baseline="0" dirty="0" err="1">
                          <a:solidFill>
                            <a:schemeClr val="tx1"/>
                          </a:solidFill>
                        </a:rPr>
                        <a:t>if</a:t>
                      </a:r>
                      <a:r>
                        <a:rPr lang="de-DE" sz="1600" baseline="0" dirty="0">
                          <a:solidFill>
                            <a:schemeClr val="tx1"/>
                          </a:solidFill>
                        </a:rPr>
                        <a:t> </a:t>
                      </a:r>
                      <a:r>
                        <a:rPr lang="de-DE" sz="1600" baseline="0" dirty="0" err="1">
                          <a:solidFill>
                            <a:schemeClr val="tx1"/>
                          </a:solidFill>
                        </a:rPr>
                        <a:t>shared</a:t>
                      </a:r>
                      <a:r>
                        <a:rPr lang="de-DE" sz="1600" baseline="0" dirty="0">
                          <a:solidFill>
                            <a:schemeClr val="tx1"/>
                          </a:solidFill>
                        </a:rPr>
                        <a:t> </a:t>
                      </a:r>
                      <a:r>
                        <a:rPr lang="de-DE" sz="1600" baseline="0" dirty="0" err="1">
                          <a:solidFill>
                            <a:schemeClr val="tx1"/>
                          </a:solidFill>
                        </a:rPr>
                        <a:t>content</a:t>
                      </a:r>
                      <a:r>
                        <a:rPr lang="de-DE" sz="1600" baseline="0" dirty="0">
                          <a:solidFill>
                            <a:schemeClr val="tx1"/>
                          </a:solidFill>
                        </a:rPr>
                        <a:t> </a:t>
                      </a:r>
                      <a:r>
                        <a:rPr lang="de-DE" sz="1600" baseline="0" dirty="0" err="1">
                          <a:solidFill>
                            <a:schemeClr val="tx1"/>
                          </a:solidFill>
                        </a:rPr>
                        <a:t>remains</a:t>
                      </a:r>
                      <a:r>
                        <a:rPr lang="de-DE" sz="1600" baseline="0" dirty="0">
                          <a:solidFill>
                            <a:schemeClr val="tx1"/>
                          </a:solidFill>
                        </a:rPr>
                        <a:t> in </a:t>
                      </a:r>
                      <a:r>
                        <a:rPr lang="de-DE" sz="1600" baseline="0" dirty="0" err="1">
                          <a:solidFill>
                            <a:schemeClr val="tx1"/>
                          </a:solidFill>
                        </a:rPr>
                        <a:t>only</a:t>
                      </a:r>
                      <a:r>
                        <a:rPr lang="de-DE" sz="1600" baseline="0" dirty="0">
                          <a:solidFill>
                            <a:schemeClr val="tx1"/>
                          </a:solidFill>
                        </a:rPr>
                        <a:t> original UN R (</a:t>
                      </a:r>
                      <a:r>
                        <a:rPr lang="de-DE" sz="1600" baseline="0" dirty="0" err="1">
                          <a:solidFill>
                            <a:schemeClr val="tx1"/>
                          </a:solidFill>
                        </a:rPr>
                        <a:t>see</a:t>
                      </a:r>
                      <a:r>
                        <a:rPr lang="de-DE" sz="1600" baseline="0" dirty="0">
                          <a:solidFill>
                            <a:schemeClr val="tx1"/>
                          </a:solidFill>
                        </a:rPr>
                        <a:t> UN R140))</a:t>
                      </a:r>
                      <a:endParaRPr lang="de-DE" sz="1600" dirty="0">
                        <a:solidFill>
                          <a:schemeClr val="tx1"/>
                        </a:solidFill>
                      </a:endParaRPr>
                    </a:p>
                  </a:txBody>
                  <a:tcPr/>
                </a:tc>
                <a:tc>
                  <a:txBody>
                    <a:bodyPr/>
                    <a:lstStyle/>
                    <a:p>
                      <a:pPr algn="ctr"/>
                      <a:r>
                        <a:rPr lang="de-DE" sz="1600" dirty="0">
                          <a:solidFill>
                            <a:srgbClr val="0070C0"/>
                          </a:solidFill>
                        </a:rPr>
                        <a:t>+/0</a:t>
                      </a:r>
                    </a:p>
                    <a:p>
                      <a:pPr algn="ctr"/>
                      <a:r>
                        <a:rPr lang="de-DE" sz="1600" dirty="0" err="1"/>
                        <a:t>Only</a:t>
                      </a:r>
                      <a:r>
                        <a:rPr lang="de-DE" sz="1600" dirty="0"/>
                        <a:t> original Regulation</a:t>
                      </a:r>
                      <a:r>
                        <a:rPr lang="de-DE" sz="1600" baseline="0" dirty="0"/>
                        <a:t> </a:t>
                      </a:r>
                      <a:r>
                        <a:rPr lang="de-DE" sz="1600" baseline="0" dirty="0" err="1"/>
                        <a:t>needs</a:t>
                      </a:r>
                      <a:r>
                        <a:rPr lang="de-DE" sz="1600" baseline="0" dirty="0"/>
                        <a:t> „real“ update</a:t>
                      </a:r>
                    </a:p>
                    <a:p>
                      <a:pPr algn="ctr"/>
                      <a:r>
                        <a:rPr lang="de-DE" sz="1600" baseline="0" dirty="0">
                          <a:solidFill>
                            <a:schemeClr val="tx1"/>
                          </a:solidFill>
                        </a:rPr>
                        <a:t>References in </a:t>
                      </a:r>
                      <a:r>
                        <a:rPr lang="de-DE" sz="1600" baseline="0" dirty="0" err="1">
                          <a:solidFill>
                            <a:schemeClr val="tx1"/>
                          </a:solidFill>
                        </a:rPr>
                        <a:t>new</a:t>
                      </a:r>
                      <a:r>
                        <a:rPr lang="de-DE" sz="1600" baseline="0" dirty="0">
                          <a:solidFill>
                            <a:schemeClr val="tx1"/>
                          </a:solidFill>
                        </a:rPr>
                        <a:t> UN R </a:t>
                      </a:r>
                      <a:r>
                        <a:rPr lang="de-DE" sz="1600" baseline="0" dirty="0" err="1">
                          <a:solidFill>
                            <a:schemeClr val="tx1"/>
                          </a:solidFill>
                        </a:rPr>
                        <a:t>may</a:t>
                      </a:r>
                      <a:r>
                        <a:rPr lang="de-DE" sz="1600" baseline="0" dirty="0">
                          <a:solidFill>
                            <a:schemeClr val="tx1"/>
                          </a:solidFill>
                        </a:rPr>
                        <a:t> </a:t>
                      </a:r>
                      <a:r>
                        <a:rPr lang="de-DE" sz="1600" baseline="0" dirty="0" err="1">
                          <a:solidFill>
                            <a:schemeClr val="tx1"/>
                          </a:solidFill>
                        </a:rPr>
                        <a:t>need</a:t>
                      </a:r>
                      <a:r>
                        <a:rPr lang="de-DE" sz="1600" baseline="0" dirty="0">
                          <a:solidFill>
                            <a:schemeClr val="tx1"/>
                          </a:solidFill>
                        </a:rPr>
                        <a:t> </a:t>
                      </a:r>
                      <a:r>
                        <a:rPr lang="de-DE" sz="1600" baseline="0" dirty="0" err="1">
                          <a:solidFill>
                            <a:schemeClr val="tx1"/>
                          </a:solidFill>
                        </a:rPr>
                        <a:t>updating</a:t>
                      </a:r>
                      <a:r>
                        <a:rPr lang="de-DE" sz="1600" baseline="0" dirty="0">
                          <a:solidFill>
                            <a:schemeClr val="tx1"/>
                          </a:solidFill>
                        </a:rPr>
                        <a:t> to </a:t>
                      </a:r>
                      <a:r>
                        <a:rPr lang="de-DE" sz="1600" baseline="0" dirty="0" err="1">
                          <a:solidFill>
                            <a:schemeClr val="tx1"/>
                          </a:solidFill>
                        </a:rPr>
                        <a:t>refer</a:t>
                      </a:r>
                      <a:r>
                        <a:rPr lang="de-DE" sz="1600" baseline="0" dirty="0">
                          <a:solidFill>
                            <a:schemeClr val="tx1"/>
                          </a:solidFill>
                        </a:rPr>
                        <a:t> to the </a:t>
                      </a:r>
                      <a:r>
                        <a:rPr lang="de-DE" sz="1600" baseline="0" dirty="0" err="1">
                          <a:solidFill>
                            <a:schemeClr val="tx1"/>
                          </a:solidFill>
                        </a:rPr>
                        <a:t>new</a:t>
                      </a:r>
                      <a:r>
                        <a:rPr lang="de-DE" sz="1600" baseline="0" dirty="0">
                          <a:solidFill>
                            <a:schemeClr val="tx1"/>
                          </a:solidFill>
                        </a:rPr>
                        <a:t> </a:t>
                      </a:r>
                      <a:r>
                        <a:rPr lang="de-DE" sz="1600" baseline="0" dirty="0" err="1">
                          <a:solidFill>
                            <a:schemeClr val="tx1"/>
                          </a:solidFill>
                        </a:rPr>
                        <a:t>version</a:t>
                      </a:r>
                      <a:r>
                        <a:rPr lang="de-DE" sz="1600" baseline="0" dirty="0">
                          <a:solidFill>
                            <a:schemeClr val="tx1"/>
                          </a:solidFill>
                        </a:rPr>
                        <a:t> of the original UN R</a:t>
                      </a:r>
                      <a:endParaRPr lang="de-DE" sz="1600" dirty="0">
                        <a:solidFill>
                          <a:schemeClr val="tx1"/>
                        </a:solidFill>
                      </a:endParaRPr>
                    </a:p>
                  </a:txBody>
                  <a:tcPr/>
                </a:tc>
                <a:extLst>
                  <a:ext uri="{0D108BD9-81ED-4DB2-BD59-A6C34878D82A}">
                    <a16:rowId xmlns:a16="http://schemas.microsoft.com/office/drawing/2014/main" val="10003"/>
                  </a:ext>
                </a:extLst>
              </a:tr>
              <a:tr h="370840">
                <a:tc>
                  <a:txBody>
                    <a:bodyPr/>
                    <a:lstStyle/>
                    <a:p>
                      <a:r>
                        <a:rPr lang="de-DE" sz="1600" dirty="0"/>
                        <a:t>Effort</a:t>
                      </a:r>
                      <a:r>
                        <a:rPr lang="de-DE" sz="1600" baseline="0" dirty="0"/>
                        <a:t> </a:t>
                      </a:r>
                      <a:r>
                        <a:rPr lang="de-DE" sz="1600" baseline="0" dirty="0" err="1"/>
                        <a:t>if</a:t>
                      </a:r>
                      <a:r>
                        <a:rPr lang="de-DE" sz="1600" baseline="0" dirty="0"/>
                        <a:t> </a:t>
                      </a:r>
                      <a:r>
                        <a:rPr lang="de-DE" sz="1600" baseline="0" dirty="0" err="1"/>
                        <a:t>other</a:t>
                      </a:r>
                      <a:r>
                        <a:rPr lang="de-DE" sz="1600" baseline="0" dirty="0"/>
                        <a:t> </a:t>
                      </a:r>
                      <a:r>
                        <a:rPr lang="de-DE" sz="1600" baseline="0" dirty="0" err="1"/>
                        <a:t>changes</a:t>
                      </a:r>
                      <a:r>
                        <a:rPr lang="de-DE" sz="1600" baseline="0" dirty="0"/>
                        <a:t> in original Regulation </a:t>
                      </a:r>
                      <a:r>
                        <a:rPr lang="de-DE" sz="1600" baseline="0" dirty="0" err="1"/>
                        <a:t>occur</a:t>
                      </a:r>
                      <a:r>
                        <a:rPr lang="de-DE" sz="1600" baseline="0" dirty="0"/>
                        <a:t> (</a:t>
                      </a:r>
                      <a:r>
                        <a:rPr lang="de-DE" sz="1600" baseline="0" dirty="0" err="1"/>
                        <a:t>new</a:t>
                      </a:r>
                      <a:r>
                        <a:rPr lang="de-DE" sz="1600" baseline="0" dirty="0"/>
                        <a:t> </a:t>
                      </a:r>
                      <a:r>
                        <a:rPr lang="de-DE" sz="1600" baseline="0" dirty="0" err="1"/>
                        <a:t>series</a:t>
                      </a:r>
                      <a:r>
                        <a:rPr lang="de-DE" sz="1600" baseline="0" dirty="0"/>
                        <a:t> of </a:t>
                      </a:r>
                      <a:r>
                        <a:rPr lang="de-DE" sz="1600" baseline="0" dirty="0" err="1"/>
                        <a:t>amendment</a:t>
                      </a:r>
                      <a:r>
                        <a:rPr lang="de-DE" sz="1600" baseline="0" dirty="0"/>
                        <a:t>)</a:t>
                      </a:r>
                      <a:endParaRPr lang="de-DE" sz="1600" dirty="0"/>
                    </a:p>
                  </a:txBody>
                  <a:tcPr/>
                </a:tc>
                <a:tc>
                  <a:txBody>
                    <a:bodyPr/>
                    <a:lstStyle/>
                    <a:p>
                      <a:pPr algn="ctr"/>
                      <a:r>
                        <a:rPr lang="de-DE" sz="1600" dirty="0">
                          <a:solidFill>
                            <a:srgbClr val="0070C0"/>
                          </a:solidFill>
                        </a:rPr>
                        <a:t>+</a:t>
                      </a:r>
                    </a:p>
                    <a:p>
                      <a:pPr algn="ctr"/>
                      <a:r>
                        <a:rPr lang="de-DE" sz="1600" dirty="0"/>
                        <a:t>New Regulation not </a:t>
                      </a:r>
                      <a:r>
                        <a:rPr lang="de-DE" sz="1600" dirty="0" err="1"/>
                        <a:t>affected</a:t>
                      </a:r>
                      <a:endParaRPr lang="de-DE" sz="1600" dirty="0"/>
                    </a:p>
                  </a:txBody>
                  <a:tcPr/>
                </a:tc>
                <a:tc>
                  <a:txBody>
                    <a:bodyPr/>
                    <a:lstStyle/>
                    <a:p>
                      <a:pPr algn="ctr"/>
                      <a:r>
                        <a:rPr lang="de-DE" sz="1600" dirty="0">
                          <a:solidFill>
                            <a:srgbClr val="0070C0"/>
                          </a:solidFill>
                        </a:rPr>
                        <a:t>0</a:t>
                      </a:r>
                    </a:p>
                    <a:p>
                      <a:pPr algn="ctr"/>
                      <a:r>
                        <a:rPr lang="de-DE" sz="1600" dirty="0"/>
                        <a:t>Reference in </a:t>
                      </a:r>
                      <a:r>
                        <a:rPr lang="de-DE" sz="1600" dirty="0" err="1"/>
                        <a:t>new</a:t>
                      </a:r>
                      <a:r>
                        <a:rPr lang="de-DE" sz="1600" dirty="0"/>
                        <a:t> Regulation </a:t>
                      </a:r>
                      <a:r>
                        <a:rPr lang="de-DE" sz="1600" dirty="0" err="1"/>
                        <a:t>needs</a:t>
                      </a:r>
                      <a:r>
                        <a:rPr lang="de-DE" sz="1600" dirty="0"/>
                        <a:t> to </a:t>
                      </a:r>
                      <a:r>
                        <a:rPr lang="de-DE" sz="1600" dirty="0" err="1"/>
                        <a:t>be</a:t>
                      </a:r>
                      <a:r>
                        <a:rPr lang="de-DE" sz="1600" dirty="0"/>
                        <a:t> </a:t>
                      </a:r>
                      <a:r>
                        <a:rPr lang="de-DE" sz="1600" dirty="0" err="1"/>
                        <a:t>updated</a:t>
                      </a:r>
                      <a:r>
                        <a:rPr lang="de-DE" sz="1600" dirty="0"/>
                        <a:t> (</a:t>
                      </a:r>
                      <a:r>
                        <a:rPr lang="de-DE" sz="1600" dirty="0" err="1"/>
                        <a:t>unless</a:t>
                      </a:r>
                      <a:r>
                        <a:rPr lang="de-DE" sz="1600" dirty="0"/>
                        <a:t> </a:t>
                      </a:r>
                      <a:r>
                        <a:rPr lang="de-DE" sz="1600" dirty="0" err="1"/>
                        <a:t>static</a:t>
                      </a:r>
                      <a:r>
                        <a:rPr lang="de-DE" sz="1600" dirty="0"/>
                        <a:t> </a:t>
                      </a:r>
                      <a:r>
                        <a:rPr lang="de-DE" sz="1600" dirty="0" err="1"/>
                        <a:t>reference</a:t>
                      </a:r>
                      <a:r>
                        <a:rPr lang="de-DE" sz="1600" dirty="0"/>
                        <a:t> </a:t>
                      </a:r>
                      <a:r>
                        <a:rPr lang="de-DE" sz="1600" dirty="0" err="1"/>
                        <a:t>as</a:t>
                      </a:r>
                      <a:r>
                        <a:rPr lang="de-DE" sz="1600" dirty="0"/>
                        <a:t> in R-139 </a:t>
                      </a:r>
                      <a:r>
                        <a:rPr lang="de-DE" sz="1600" dirty="0" err="1"/>
                        <a:t>or</a:t>
                      </a:r>
                      <a:r>
                        <a:rPr lang="de-DE" sz="1600" dirty="0"/>
                        <a:t> R-140 </a:t>
                      </a:r>
                      <a:r>
                        <a:rPr lang="de-DE" sz="1600" dirty="0" err="1"/>
                        <a:t>is</a:t>
                      </a:r>
                      <a:r>
                        <a:rPr lang="de-DE" sz="1600" dirty="0"/>
                        <a:t> </a:t>
                      </a:r>
                      <a:r>
                        <a:rPr lang="de-DE" sz="1600" dirty="0" err="1"/>
                        <a:t>accepted</a:t>
                      </a:r>
                      <a:r>
                        <a:rPr lang="de-DE" sz="1600" dirty="0"/>
                        <a:t>)</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08997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a:latin typeface="Arial" panose="020B0604020202020204" pitchFamily="34" charset="0"/>
                <a:cs typeface="Arial" panose="020B0604020202020204" pitchFamily="34" charset="0"/>
              </a:rPr>
              <a:t>Recommendation</a:t>
            </a: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r>
              <a:rPr lang="en-GB" sz="1600" dirty="0">
                <a:latin typeface="+mj-lt"/>
              </a:rPr>
              <a:t>Splitting of the Regulation (option 1) should be used if the functionality in question has no overlapping requirements with the other functionalities in the original Regulation.</a:t>
            </a:r>
          </a:p>
          <a:p>
            <a:pPr lvl="1">
              <a:buFont typeface="Arial" panose="020B0604020202020204" pitchFamily="34" charset="0"/>
              <a:buChar char="•"/>
            </a:pPr>
            <a:r>
              <a:rPr lang="en-GB" sz="1600" dirty="0">
                <a:solidFill>
                  <a:srgbClr val="0070C0"/>
                </a:solidFill>
                <a:latin typeface="+mj-lt"/>
              </a:rPr>
              <a:t>Example from the past: TPMS and spare wheels</a:t>
            </a:r>
          </a:p>
          <a:p>
            <a:pPr>
              <a:buFont typeface="Arial" panose="020B0604020202020204" pitchFamily="34" charset="0"/>
              <a:buChar char="•"/>
            </a:pPr>
            <a:endParaRPr lang="en-GB" sz="1600" dirty="0">
              <a:latin typeface="+mj-lt"/>
            </a:endParaRPr>
          </a:p>
          <a:p>
            <a:pPr>
              <a:buFont typeface="Arial" panose="020B0604020202020204" pitchFamily="34" charset="0"/>
              <a:buChar char="•"/>
            </a:pPr>
            <a:r>
              <a:rPr lang="en-GB" sz="1600" dirty="0"/>
              <a:t>If the split would lead to duplication of requirements (e.g. overlapping requirements with other functionalities) which would need to be included in both Regulations, it is recommended to leave the original Regulation unchanged and create a new one simply regulating the presence of the system, whereby the duplication of requirements would be avoided by using cross-references (option 2</a:t>
            </a:r>
            <a:r>
              <a:rPr lang="en-GB" sz="1600" dirty="0">
                <a:latin typeface="+mj-lt"/>
              </a:rPr>
              <a:t>).</a:t>
            </a:r>
          </a:p>
          <a:p>
            <a:pPr lvl="1">
              <a:buFont typeface="Arial" panose="020B0604020202020204" pitchFamily="34" charset="0"/>
              <a:buChar char="•"/>
            </a:pPr>
            <a:r>
              <a:rPr lang="en-GB" sz="1600" dirty="0">
                <a:solidFill>
                  <a:srgbClr val="0070C0"/>
                </a:solidFill>
              </a:rPr>
              <a:t>Example from the past: ESC and braking</a:t>
            </a:r>
          </a:p>
          <a:p>
            <a:pPr lvl="1">
              <a:buFont typeface="Arial" panose="020B0604020202020204" pitchFamily="34" charset="0"/>
              <a:buChar char="•"/>
            </a:pPr>
            <a:r>
              <a:rPr lang="en-GB" sz="1600" dirty="0">
                <a:solidFill>
                  <a:srgbClr val="0070C0"/>
                </a:solidFill>
              </a:rPr>
              <a:t>If it had been necessary to extract the mandate for DRL from R48, option 2 would have been appropriate as well</a:t>
            </a:r>
            <a:endParaRPr lang="en-GB" sz="1600" dirty="0">
              <a:solidFill>
                <a:srgbClr val="FF0000"/>
              </a:solidFill>
              <a:latin typeface="+mj-lt"/>
            </a:endParaRPr>
          </a:p>
        </p:txBody>
      </p:sp>
    </p:spTree>
    <p:extLst>
      <p:ext uri="{BB962C8B-B14F-4D97-AF65-F5344CB8AC3E}">
        <p14:creationId xmlns:p14="http://schemas.microsoft.com/office/powerpoint/2010/main" val="2606787822"/>
      </p:ext>
    </p:extLst>
  </p:cSld>
  <p:clrMapOvr>
    <a:masterClrMapping/>
  </p:clrMapOvr>
</p:sld>
</file>

<file path=ppt/theme/theme1.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OICA</Template>
  <TotalTime>7</TotalTime>
  <Words>798</Words>
  <Application>Microsoft Office PowerPoint</Application>
  <PresentationFormat>画面に合わせる (4:3)</PresentationFormat>
  <Paragraphs>105</Paragraphs>
  <Slides>7</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ＭＳ Ｐゴシック</vt:lpstr>
      <vt:lpstr>Arial</vt:lpstr>
      <vt:lpstr>Wingdings</vt:lpstr>
      <vt:lpstr>OICA</vt:lpstr>
      <vt:lpstr>Regulatory strategy when voluntary systems become mandated  </vt:lpstr>
      <vt:lpstr>Background</vt:lpstr>
      <vt:lpstr>Approaches to handle this situation</vt:lpstr>
      <vt:lpstr>Option 1: Splitting the mandated function from the Regulation</vt:lpstr>
      <vt:lpstr>Option 2: Additional Regulation for the presence of a system (hypothetical)</vt:lpstr>
      <vt:lpstr>Comparison of the approaches</vt:lpstr>
      <vt:lpstr>Recommendation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Yves VAN DER STRAATEN</dc:creator>
  <cp:lastModifiedBy>ryuzo0728@outlook.com</cp:lastModifiedBy>
  <cp:revision>191</cp:revision>
  <cp:lastPrinted>2017-10-09T23:32:47Z</cp:lastPrinted>
  <dcterms:created xsi:type="dcterms:W3CDTF">2014-12-16T16:50:07Z</dcterms:created>
  <dcterms:modified xsi:type="dcterms:W3CDTF">2017-10-10T12:34:20Z</dcterms:modified>
</cp:coreProperties>
</file>