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80" r:id="rId3"/>
    <p:sldId id="278" r:id="rId4"/>
    <p:sldId id="282" r:id="rId5"/>
    <p:sldId id="283" r:id="rId6"/>
    <p:sldId id="281" r:id="rId7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20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D0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81" autoAdjust="0"/>
    <p:restoredTop sz="32147" autoAdjust="0"/>
  </p:normalViewPr>
  <p:slideViewPr>
    <p:cSldViewPr showGuides="1">
      <p:cViewPr varScale="1">
        <p:scale>
          <a:sx n="94" d="100"/>
          <a:sy n="94" d="100"/>
        </p:scale>
        <p:origin x="1254" y="66"/>
      </p:cViewPr>
      <p:guideLst>
        <p:guide orient="horz" pos="2205"/>
        <p:guide pos="2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44E4E-0C65-4823-9AE0-AC2EDC1FCD71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06226-BFC3-4441-8AA3-5C73A13A2B5C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2589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8DF25032-BE3F-4A48-A207-B7031FA5693E}" type="datetimeFigureOut">
              <a:rPr lang="ko-KR" altLang="en-US" smtClean="0"/>
              <a:pPr/>
              <a:t>2017-11-17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9" tIns="45779" rIns="91559" bIns="4577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1" y="4721186"/>
            <a:ext cx="5445760" cy="4472702"/>
          </a:xfrm>
          <a:prstGeom prst="rect">
            <a:avLst/>
          </a:prstGeom>
        </p:spPr>
        <p:txBody>
          <a:bodyPr vert="horz" lIns="91559" tIns="45779" rIns="91559" bIns="4577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0646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9" y="9440646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72B1C53A-B40D-4453-92DD-912E48A6D8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6871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1C53A-B40D-4453-92DD-912E48A6D8D2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4585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1C53A-B40D-4453-92DD-912E48A6D8D2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3817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1C53A-B40D-4453-92DD-912E48A6D8D2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5769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1C53A-B40D-4453-92DD-912E48A6D8D2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3930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s2020.kr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6D9CCB-8D47-4646-871A-2D246FCA10AD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7236296" y="6486379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hlinkClick r:id="rId2"/>
              </a:rPr>
              <a:t>www.ts2020.kr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FF6C01-D56F-45AB-91F5-7D67FA8A315F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AC0EEF-C7F7-4EA6-A3B1-67119C84BFB2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4FE2E6-F523-4C69-8D85-491969A5C7C8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51AEF0-B907-4FCF-90F9-22258FC40439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922D3A4-9365-4A2F-AAB7-66FEB9F255CD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AA8AE0-2DC7-4B6E-8DEA-9906787714C5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DCD92C-CC3F-4535-A922-DBCD0CC23E9A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ED5E54-1587-4B48-A66F-985BC5954CAC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1EFADA-99BC-4A37-A845-DDB7C22A2952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3DE6A1-E5BC-4397-A0F7-99599FB5550E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기본\Documents\1 기안\2017\03_법규관련\ACSF\5월_서울\안내_ppt\MI_signature\국토교통부_영_좌우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7505" y="302512"/>
            <a:ext cx="2950130" cy="576064"/>
          </a:xfrm>
          <a:prstGeom prst="rect">
            <a:avLst/>
          </a:prstGeom>
          <a:noFill/>
        </p:spPr>
      </p:pic>
      <p:grpSp>
        <p:nvGrpSpPr>
          <p:cNvPr id="10" name="그룹 9"/>
          <p:cNvGrpSpPr/>
          <p:nvPr/>
        </p:nvGrpSpPr>
        <p:grpSpPr>
          <a:xfrm>
            <a:off x="5652120" y="269543"/>
            <a:ext cx="3194640" cy="515257"/>
            <a:chOff x="5652120" y="269543"/>
            <a:chExt cx="3194640" cy="515257"/>
          </a:xfrm>
        </p:grpSpPr>
        <p:pic>
          <p:nvPicPr>
            <p:cNvPr id="8" name="Picture 14" descr="C:\Users\gauri\Desktop\Untitled-1.png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5652120" y="269543"/>
              <a:ext cx="2414786" cy="515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직사각형 8"/>
            <p:cNvSpPr/>
            <p:nvPr userDrawn="1"/>
          </p:nvSpPr>
          <p:spPr>
            <a:xfrm>
              <a:off x="6497864" y="343608"/>
              <a:ext cx="2348896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en-US" altLang="ko-KR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ndara" pitchFamily="34" charset="0"/>
                </a:rPr>
                <a:t>Korea Automobile Testing &amp; Research Institute</a:t>
              </a:r>
              <a:endParaRPr lang="ko-KR" altLang="en-US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ndar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51520" y="1628800"/>
            <a:ext cx="8640960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500" dirty="0" smtClean="0">
                <a:latin typeface="Times New Roman" pitchFamily="18" charset="0"/>
              </a:rPr>
              <a:t>Verification of detection range </a:t>
            </a:r>
          </a:p>
          <a:p>
            <a:pPr algn="ctr"/>
            <a:r>
              <a:rPr lang="en-US" altLang="ko-KR" sz="4500" dirty="0">
                <a:latin typeface="Times New Roman" pitchFamily="18" charset="0"/>
              </a:rPr>
              <a:t>(</a:t>
            </a:r>
            <a:r>
              <a:rPr lang="en-US" altLang="ko-KR" sz="4500" dirty="0" smtClean="0">
                <a:latin typeface="Times New Roman" pitchFamily="18" charset="0"/>
              </a:rPr>
              <a:t>55 m for L3) </a:t>
            </a:r>
          </a:p>
          <a:p>
            <a:pPr algn="ctr"/>
            <a:endParaRPr lang="en-US" altLang="ko-KR" sz="4500" dirty="0">
              <a:latin typeface="Times New Roman" pitchFamily="18" charset="0"/>
            </a:endParaRPr>
          </a:p>
          <a:p>
            <a:pPr algn="ctr"/>
            <a:endParaRPr lang="en-US" altLang="ko-KR" sz="4000" dirty="0" smtClean="0">
              <a:latin typeface="Times New Roman" pitchFamily="18" charset="0"/>
            </a:endParaRPr>
          </a:p>
          <a:p>
            <a:pPr algn="ctr"/>
            <a:endParaRPr lang="en-US" altLang="ko-KR" sz="4000" dirty="0" smtClean="0">
              <a:latin typeface="Times New Roman" pitchFamily="18" charset="0"/>
            </a:endParaRPr>
          </a:p>
          <a:p>
            <a:pPr algn="r"/>
            <a:r>
              <a:rPr lang="en-US" altLang="ko-KR" sz="3200" dirty="0" smtClean="0">
                <a:latin typeface="Times New Roman" pitchFamily="18" charset="0"/>
              </a:rPr>
              <a:t>Korea Automobile Testing &amp; Research Institute</a:t>
            </a:r>
          </a:p>
          <a:p>
            <a:pPr algn="r"/>
            <a:r>
              <a:rPr lang="en-US" altLang="ko-KR" sz="3200" dirty="0">
                <a:latin typeface="Times New Roman" pitchFamily="18" charset="0"/>
              </a:rPr>
              <a:t>Automated Driving Research </a:t>
            </a:r>
            <a:r>
              <a:rPr lang="en-US" altLang="ko-KR" sz="3200" dirty="0" smtClean="0">
                <a:latin typeface="Times New Roman" pitchFamily="18" charset="0"/>
              </a:rPr>
              <a:t>Office</a:t>
            </a:r>
          </a:p>
        </p:txBody>
      </p:sp>
      <p:sp>
        <p:nvSpPr>
          <p:cNvPr id="3" name="Textfeld 5"/>
          <p:cNvSpPr txBox="1">
            <a:spLocks/>
          </p:cNvSpPr>
          <p:nvPr/>
        </p:nvSpPr>
        <p:spPr bwMode="auto">
          <a:xfrm>
            <a:off x="6300192" y="0"/>
            <a:ext cx="2736304" cy="273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fr-FR" altLang="de-DE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 - ACSF</a:t>
            </a:r>
            <a:r>
              <a:rPr lang="nl-BE" altLang="de-DE" sz="1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-15-03</a:t>
            </a:r>
            <a:endParaRPr lang="de-DE" altLang="de-DE" sz="1200" b="1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951111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Verification of detection  range(55m)</a:t>
            </a:r>
            <a:endParaRPr lang="ko-KR" alt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96" y="1628800"/>
            <a:ext cx="9001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b="1" dirty="0" smtClean="0">
                <a:latin typeface="Calibri" pitchFamily="34" charset="0"/>
                <a:ea typeface="HY헤드라인M" panose="02030600000101010101" pitchFamily="18" charset="-127"/>
              </a:rPr>
              <a:t>■ Before making a decision about sensor requirement which covers minimum distance</a:t>
            </a:r>
          </a:p>
          <a:p>
            <a:pPr algn="just"/>
            <a:r>
              <a:rPr lang="en-US" altLang="ko-KR" b="1" dirty="0">
                <a:latin typeface="Calibri" pitchFamily="34" charset="0"/>
                <a:ea typeface="HY헤드라인M" panose="02030600000101010101" pitchFamily="18" charset="-127"/>
              </a:rPr>
              <a:t> </a:t>
            </a:r>
            <a:r>
              <a:rPr lang="en-US" altLang="ko-KR" b="1" dirty="0" smtClean="0">
                <a:latin typeface="Calibri" pitchFamily="34" charset="0"/>
                <a:ea typeface="HY헤드라인M" panose="02030600000101010101" pitchFamily="18" charset="-127"/>
              </a:rPr>
              <a:t>    and minimum operation speed,  </a:t>
            </a:r>
            <a:r>
              <a:rPr lang="en-US" altLang="ko-KR" b="1" dirty="0" smtClean="0">
                <a:solidFill>
                  <a:srgbClr val="0000FF"/>
                </a:solidFill>
                <a:latin typeface="Calibri" pitchFamily="34" charset="0"/>
                <a:ea typeface="HY헤드라인M" panose="02030600000101010101" pitchFamily="18" charset="-127"/>
              </a:rPr>
              <a:t>we need to make sure that min. detection range(55m </a:t>
            </a:r>
          </a:p>
          <a:p>
            <a:pPr algn="just"/>
            <a:r>
              <a:rPr lang="en-US" altLang="ko-KR" b="1" dirty="0">
                <a:solidFill>
                  <a:srgbClr val="0000FF"/>
                </a:solidFill>
                <a:latin typeface="Calibri" pitchFamily="34" charset="0"/>
                <a:ea typeface="HY헤드라인M" panose="02030600000101010101" pitchFamily="18" charset="-127"/>
              </a:rPr>
              <a:t> </a:t>
            </a:r>
            <a:r>
              <a:rPr lang="en-US" altLang="ko-KR" b="1" dirty="0" smtClean="0">
                <a:solidFill>
                  <a:srgbClr val="0000FF"/>
                </a:solidFill>
                <a:latin typeface="Calibri" pitchFamily="34" charset="0"/>
                <a:ea typeface="HY헤드라인M" panose="02030600000101010101" pitchFamily="18" charset="-127"/>
              </a:rPr>
              <a:t>    for L3) is a logically calculated value.</a:t>
            </a:r>
            <a:r>
              <a:rPr lang="en-US" altLang="ko-KR" b="1" dirty="0" smtClean="0">
                <a:latin typeface="Calibri" pitchFamily="34" charset="0"/>
                <a:ea typeface="HY헤드라인M" panose="02030600000101010101" pitchFamily="18" charset="-127"/>
              </a:rPr>
              <a:t> </a:t>
            </a:r>
          </a:p>
          <a:p>
            <a:pPr algn="just"/>
            <a:endParaRPr lang="en-US" altLang="ko-KR" b="1" dirty="0">
              <a:latin typeface="Calibri" pitchFamily="34" charset="0"/>
              <a:ea typeface="HY헤드라인M" panose="02030600000101010101" pitchFamily="18" charset="-127"/>
            </a:endParaRPr>
          </a:p>
          <a:p>
            <a:pPr algn="just"/>
            <a:r>
              <a:rPr lang="en-US" altLang="ko-KR" b="1" dirty="0" smtClean="0">
                <a:latin typeface="Calibri" pitchFamily="34" charset="0"/>
                <a:ea typeface="HY헤드라인M" panose="02030600000101010101" pitchFamily="18" charset="-127"/>
              </a:rPr>
              <a:t>    - As we know, we have been discussing ‘sensor detection range’ for 3 times of ACSF</a:t>
            </a:r>
          </a:p>
          <a:p>
            <a:pPr algn="just"/>
            <a:r>
              <a:rPr lang="en-US" altLang="ko-KR" b="1" dirty="0">
                <a:latin typeface="Calibri" pitchFamily="34" charset="0"/>
                <a:ea typeface="HY헤드라인M" panose="02030600000101010101" pitchFamily="18" charset="-127"/>
              </a:rPr>
              <a:t> </a:t>
            </a:r>
            <a:r>
              <a:rPr lang="en-US" altLang="ko-KR" b="1" dirty="0" smtClean="0">
                <a:latin typeface="Calibri" pitchFamily="34" charset="0"/>
                <a:ea typeface="HY헤드라인M" panose="02030600000101010101" pitchFamily="18" charset="-127"/>
              </a:rPr>
              <a:t>     meetings.</a:t>
            </a:r>
          </a:p>
          <a:p>
            <a:pPr algn="just"/>
            <a:endParaRPr lang="en-US" altLang="ko-KR" b="1" dirty="0">
              <a:latin typeface="Calibri" pitchFamily="34" charset="0"/>
              <a:ea typeface="HY헤드라인M" panose="02030600000101010101" pitchFamily="18" charset="-127"/>
            </a:endParaRPr>
          </a:p>
          <a:p>
            <a:pPr algn="just"/>
            <a:r>
              <a:rPr lang="en-US" altLang="ko-KR" b="1" dirty="0" smtClean="0">
                <a:latin typeface="Calibri" pitchFamily="34" charset="0"/>
                <a:ea typeface="HY헤드라인M" panose="02030600000101010101" pitchFamily="18" charset="-127"/>
              </a:rPr>
              <a:t>    - Despite the number of meetings with much discussion and elapsed time, the conclusion    	</a:t>
            </a:r>
          </a:p>
          <a:p>
            <a:pPr algn="just"/>
            <a:r>
              <a:rPr lang="en-US" altLang="ko-KR" b="1" dirty="0">
                <a:latin typeface="Calibri" pitchFamily="34" charset="0"/>
                <a:ea typeface="HY헤드라인M" panose="02030600000101010101" pitchFamily="18" charset="-127"/>
              </a:rPr>
              <a:t> </a:t>
            </a:r>
            <a:r>
              <a:rPr lang="en-US" altLang="ko-KR" b="1" dirty="0" smtClean="0">
                <a:latin typeface="Calibri" pitchFamily="34" charset="0"/>
                <a:ea typeface="HY헤드라인M" panose="02030600000101010101" pitchFamily="18" charset="-127"/>
              </a:rPr>
              <a:t>     (55m for L3) is little confusing.</a:t>
            </a:r>
          </a:p>
          <a:p>
            <a:pPr algn="just"/>
            <a:endParaRPr lang="en-US" altLang="ko-KR" b="1" dirty="0">
              <a:latin typeface="Calibri" pitchFamily="34" charset="0"/>
              <a:ea typeface="HY헤드라인M" panose="02030600000101010101" pitchFamily="18" charset="-127"/>
            </a:endParaRPr>
          </a:p>
          <a:p>
            <a:pPr algn="just"/>
            <a:r>
              <a:rPr lang="en-US" altLang="ko-KR" b="1" dirty="0" smtClean="0">
                <a:latin typeface="Calibri" pitchFamily="34" charset="0"/>
                <a:ea typeface="HY헤드라인M" panose="02030600000101010101" pitchFamily="18" charset="-127"/>
              </a:rPr>
              <a:t>    - Therefore, ROK would like to provide this document for summarization of flow of </a:t>
            </a:r>
          </a:p>
          <a:p>
            <a:pPr algn="just"/>
            <a:r>
              <a:rPr lang="en-US" altLang="ko-KR" b="1" dirty="0">
                <a:latin typeface="Calibri" pitchFamily="34" charset="0"/>
                <a:ea typeface="HY헤드라인M" panose="02030600000101010101" pitchFamily="18" charset="-127"/>
              </a:rPr>
              <a:t> </a:t>
            </a:r>
            <a:r>
              <a:rPr lang="en-US" altLang="ko-KR" b="1" dirty="0" smtClean="0">
                <a:latin typeface="Calibri" pitchFamily="34" charset="0"/>
                <a:ea typeface="HY헤드라인M" panose="02030600000101010101" pitchFamily="18" charset="-127"/>
              </a:rPr>
              <a:t>     ACSF meeting proceedings so far.</a:t>
            </a:r>
          </a:p>
          <a:p>
            <a:pPr algn="just"/>
            <a:endParaRPr lang="en-US" altLang="ko-KR" b="1" dirty="0">
              <a:latin typeface="Calibri" pitchFamily="34" charset="0"/>
              <a:ea typeface="HY헤드라인M" panose="02030600000101010101" pitchFamily="18" charset="-127"/>
            </a:endParaRPr>
          </a:p>
          <a:p>
            <a:pPr algn="just"/>
            <a:r>
              <a:rPr lang="en-US" altLang="ko-KR" b="1" dirty="0" smtClean="0">
                <a:latin typeface="Calibri" pitchFamily="34" charset="0"/>
                <a:ea typeface="HY헤드라인M" panose="02030600000101010101" pitchFamily="18" charset="-127"/>
              </a:rPr>
              <a:t>    - Let’s review it now.</a:t>
            </a:r>
          </a:p>
        </p:txBody>
      </p:sp>
    </p:spTree>
    <p:extLst>
      <p:ext uri="{BB962C8B-B14F-4D97-AF65-F5344CB8AC3E}">
        <p14:creationId xmlns:p14="http://schemas.microsoft.com/office/powerpoint/2010/main" val="98427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951111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The previous history</a:t>
            </a:r>
            <a:endParaRPr lang="ko-KR" altLang="en-US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41933"/>
              </p:ext>
            </p:extLst>
          </p:nvPr>
        </p:nvGraphicFramePr>
        <p:xfrm>
          <a:off x="395536" y="1556792"/>
          <a:ext cx="8424936" cy="3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468"/>
                <a:gridCol w="4212468"/>
              </a:tblGrid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ACSF-</a:t>
                      </a:r>
                      <a:r>
                        <a:rPr lang="en-US" altLang="ko-KR" sz="1400" baseline="0" dirty="0" smtClean="0">
                          <a:solidFill>
                            <a:schemeClr val="tx1"/>
                          </a:solidFill>
                        </a:rPr>
                        <a:t>12-09 by UK and Secretary (page 5)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ACSF-</a:t>
                      </a:r>
                      <a:r>
                        <a:rPr lang="en-US" altLang="ko-KR" sz="1400" baseline="0" dirty="0" smtClean="0">
                          <a:solidFill>
                            <a:schemeClr val="tx1"/>
                          </a:solidFill>
                        </a:rPr>
                        <a:t>13-15 by OICA&amp;CLEPA (page 6)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4316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57202"/>
            <a:ext cx="3852000" cy="28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4923075" y="3113785"/>
            <a:ext cx="3672408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220072" y="3815935"/>
            <a:ext cx="2304000" cy="21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204864"/>
            <a:ext cx="3960000" cy="2261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533780" y="3096167"/>
            <a:ext cx="2310028" cy="5309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6" name="오른쪽 화살표 5"/>
          <p:cNvSpPr/>
          <p:nvPr/>
        </p:nvSpPr>
        <p:spPr>
          <a:xfrm>
            <a:off x="2987824" y="3185793"/>
            <a:ext cx="1872208" cy="171199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아래쪽 화살표 6"/>
          <p:cNvSpPr/>
          <p:nvPr/>
        </p:nvSpPr>
        <p:spPr>
          <a:xfrm>
            <a:off x="6156176" y="3573016"/>
            <a:ext cx="215896" cy="188841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01586"/>
              </p:ext>
            </p:extLst>
          </p:nvPr>
        </p:nvGraphicFramePr>
        <p:xfrm>
          <a:off x="395536" y="4941168"/>
          <a:ext cx="8424936" cy="174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49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ACSF-14-04 paragraph 5.6.5.8.1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ko-KR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ACSF Category [C1] shall be able to detect vehicles approaching from the rear in an adjacent lane up to a distance as specified below: </a:t>
                      </a:r>
                      <a:endParaRPr lang="en-US" altLang="ko-KR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</a:t>
                      </a:r>
                      <a:r>
                        <a:rPr lang="en-US" altLang="ko-KR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63m for a regular high volume series production passenger car of category M1 AA saloon, </a:t>
                      </a:r>
                      <a:endParaRPr lang="en-US" altLang="ko-KR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</a:t>
                      </a:r>
                      <a:r>
                        <a:rPr lang="en-US" altLang="ko-KR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55m for a regular high volume series production vehicle of category L3, other than sub-category L3-A1.</a:t>
                      </a:r>
                      <a:endParaRPr lang="ko-KR" altLang="en-US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ko-KR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JUSTIFICATION: 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See ACSF-13-15 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" name="직사각형 15"/>
          <p:cNvSpPr/>
          <p:nvPr/>
        </p:nvSpPr>
        <p:spPr>
          <a:xfrm>
            <a:off x="467544" y="6021288"/>
            <a:ext cx="8280920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7" name="아래쪽 화살표 16"/>
          <p:cNvSpPr/>
          <p:nvPr/>
        </p:nvSpPr>
        <p:spPr>
          <a:xfrm>
            <a:off x="6156176" y="4031935"/>
            <a:ext cx="215896" cy="1989353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3714708" y="2420888"/>
            <a:ext cx="497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altLang="ko-K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089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951111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2"/>
                </a:solidFill>
                <a:latin typeface="Times New Roman" pitchFamily="18" charset="0"/>
              </a:rPr>
              <a:t>Logical Verification</a:t>
            </a:r>
            <a:endParaRPr lang="ko-KR" altLang="en-US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표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3618730"/>
                  </p:ext>
                </p:extLst>
              </p:nvPr>
            </p:nvGraphicFramePr>
            <p:xfrm>
              <a:off x="395536" y="1459335"/>
              <a:ext cx="8424936" cy="496855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424936"/>
                  </a:tblGrid>
                  <a:tr h="395457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 smtClean="0">
                              <a:solidFill>
                                <a:schemeClr val="tx1"/>
                              </a:solidFill>
                            </a:rPr>
                            <a:t>Question </a:t>
                          </a:r>
                          <a:endParaRPr lang="ko-KR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4573095">
                    <a:tc>
                      <a:txBody>
                        <a:bodyPr/>
                        <a:lstStyle/>
                        <a:p>
                          <a:pPr marL="0" indent="0" latinLnBrk="1">
                            <a:buNone/>
                          </a:pPr>
                          <a:r>
                            <a:rPr lang="en-US" altLang="ko-KR" sz="1600" b="1" dirty="0" smtClean="0">
                              <a:solidFill>
                                <a:srgbClr val="0000FF"/>
                              </a:solidFill>
                            </a:rPr>
                            <a:t>Q. What’s the base</a:t>
                          </a:r>
                          <a:r>
                            <a:rPr lang="en-US" altLang="ko-KR" sz="1600" b="1" baseline="0" dirty="0" smtClean="0">
                              <a:solidFill>
                                <a:srgbClr val="0000FF"/>
                              </a:solidFill>
                            </a:rPr>
                            <a:t> </a:t>
                          </a:r>
                          <a:r>
                            <a:rPr lang="en-US" altLang="ko-KR" sz="1600" b="1" dirty="0" smtClean="0">
                              <a:solidFill>
                                <a:srgbClr val="0000FF"/>
                              </a:solidFill>
                            </a:rPr>
                            <a:t>Assumption(Difference</a:t>
                          </a:r>
                          <a:r>
                            <a:rPr lang="en-US" altLang="ko-KR" sz="1600" b="1" baseline="0" dirty="0" smtClean="0">
                              <a:solidFill>
                                <a:srgbClr val="0000FF"/>
                              </a:solidFill>
                            </a:rPr>
                            <a:t> in Detection range L3 vs. M1 = 15%</a:t>
                          </a:r>
                          <a:r>
                            <a:rPr lang="en-US" altLang="ko-KR" sz="1600" b="1" dirty="0" smtClean="0">
                              <a:solidFill>
                                <a:srgbClr val="0000FF"/>
                              </a:solidFill>
                            </a:rPr>
                            <a:t>) ?</a:t>
                          </a:r>
                        </a:p>
                        <a:p>
                          <a:pPr marL="0" indent="0" latinLnBrk="1">
                            <a:buNone/>
                          </a:pPr>
                          <a:endParaRPr lang="en-US" altLang="ko-KR" sz="1400" b="1" dirty="0" smtClean="0">
                            <a:solidFill>
                              <a:srgbClr val="0000FF"/>
                            </a:solidFill>
                          </a:endParaRPr>
                        </a:p>
                        <a:p>
                          <a:pPr marL="0" indent="0" latinLnBrk="1">
                            <a:buNone/>
                          </a:pPr>
                          <a:r>
                            <a:rPr lang="en-US" altLang="ko-KR" sz="1400" b="1" dirty="0" smtClean="0">
                              <a:solidFill>
                                <a:srgbClr val="0000FF"/>
                              </a:solidFill>
                            </a:rPr>
                            <a:t>    Consider</a:t>
                          </a:r>
                          <a:r>
                            <a:rPr lang="en-US" altLang="ko-KR" sz="1400" b="1" baseline="0" dirty="0" smtClean="0">
                              <a:solidFill>
                                <a:srgbClr val="0000FF"/>
                              </a:solidFill>
                            </a:rPr>
                            <a:t> the base assumption in two ways.</a:t>
                          </a:r>
                        </a:p>
                        <a:p>
                          <a:pPr marL="0" indent="0" latinLnBrk="1">
                            <a:buNone/>
                          </a:pPr>
                          <a:endParaRPr lang="en-US" altLang="ko-KR" sz="1400" b="1" dirty="0" smtClean="0">
                            <a:solidFill>
                              <a:srgbClr val="0000FF"/>
                            </a:solidFill>
                          </a:endParaRPr>
                        </a:p>
                        <a:p>
                          <a:pPr marL="0" indent="0" latinLnBrk="1">
                            <a:buNone/>
                          </a:pPr>
                          <a:r>
                            <a:rPr lang="en-US" altLang="ko-KR" sz="1400" b="1" dirty="0" smtClean="0">
                              <a:solidFill>
                                <a:srgbClr val="0000FF"/>
                              </a:solidFill>
                            </a:rPr>
                            <a:t>    First,</a:t>
                          </a:r>
                          <a:r>
                            <a:rPr lang="en-US" altLang="ko-KR" sz="1400" b="1" baseline="0" dirty="0" smtClean="0">
                              <a:solidFill>
                                <a:srgbClr val="0000FF"/>
                              </a:solidFill>
                            </a:rPr>
                            <a:t> </a:t>
                          </a:r>
                          <a:r>
                            <a:rPr lang="en-US" altLang="ko-KR" sz="1400" b="1" dirty="0" smtClean="0">
                              <a:solidFill>
                                <a:srgbClr val="0000FF"/>
                              </a:solidFill>
                            </a:rPr>
                            <a:t>If the</a:t>
                          </a:r>
                          <a:r>
                            <a:rPr lang="en-US" altLang="ko-KR" sz="1400" b="1" baseline="0" dirty="0" smtClean="0">
                              <a:solidFill>
                                <a:srgbClr val="0000FF"/>
                              </a:solidFill>
                            </a:rPr>
                            <a:t> </a:t>
                          </a:r>
                          <a:r>
                            <a:rPr lang="en-US" altLang="ko-KR" sz="1400" b="1" u="none" baseline="0" dirty="0" smtClean="0">
                              <a:solidFill>
                                <a:srgbClr val="0000FF"/>
                              </a:solidFill>
                            </a:rPr>
                            <a:t>difference was not based on RCS</a:t>
                          </a:r>
                          <a:r>
                            <a:rPr lang="en-US" altLang="ko-KR" sz="1400" b="1" baseline="0" dirty="0" smtClean="0">
                              <a:solidFill>
                                <a:srgbClr val="0000FF"/>
                              </a:solidFill>
                            </a:rPr>
                            <a:t>, there should be reasonable grounds.</a:t>
                          </a:r>
                        </a:p>
                        <a:p>
                          <a:pPr marL="0" indent="0" latinLnBrk="1">
                            <a:buNone/>
                          </a:pPr>
                          <a:endParaRPr lang="en-US" altLang="ko-KR" sz="1400" b="1" dirty="0" smtClean="0">
                            <a:solidFill>
                              <a:srgbClr val="0000FF"/>
                            </a:solidFill>
                          </a:endParaRPr>
                        </a:p>
                        <a:p>
                          <a:pPr marL="0" indent="0" latinLnBrk="1">
                            <a:buNone/>
                          </a:pPr>
                          <a:r>
                            <a:rPr lang="en-US" altLang="ko-KR" sz="1400" b="1" dirty="0" smtClean="0">
                              <a:solidFill>
                                <a:srgbClr val="0000FF"/>
                              </a:solidFill>
                            </a:rPr>
                            <a:t>    Second,</a:t>
                          </a:r>
                          <a:r>
                            <a:rPr lang="en-US" altLang="ko-KR" sz="1400" b="1" baseline="0" dirty="0" smtClean="0">
                              <a:solidFill>
                                <a:srgbClr val="0000FF"/>
                              </a:solidFill>
                            </a:rPr>
                            <a:t> </a:t>
                          </a:r>
                          <a:r>
                            <a:rPr lang="en-US" altLang="ko-KR" sz="1400" b="1" dirty="0" smtClean="0">
                              <a:solidFill>
                                <a:srgbClr val="0000FF"/>
                              </a:solidFill>
                            </a:rPr>
                            <a:t>If the difference was just based</a:t>
                          </a:r>
                          <a:r>
                            <a:rPr lang="en-US" altLang="ko-KR" sz="1400" b="1" baseline="0" dirty="0" smtClean="0">
                              <a:solidFill>
                                <a:srgbClr val="0000FF"/>
                              </a:solidFill>
                            </a:rPr>
                            <a:t> on RCS</a:t>
                          </a:r>
                          <a:r>
                            <a:rPr lang="en-US" altLang="ko-KR" sz="1400" b="1" dirty="0" smtClean="0">
                              <a:solidFill>
                                <a:srgbClr val="0000FF"/>
                              </a:solidFill>
                            </a:rPr>
                            <a:t>… the result is abnormal </a:t>
                          </a:r>
                          <a:r>
                            <a:rPr lang="en-US" altLang="ko-KR" sz="1400" b="1" baseline="0" dirty="0" smtClean="0">
                              <a:solidFill>
                                <a:srgbClr val="0000FF"/>
                              </a:solidFill>
                            </a:rPr>
                            <a:t>when reviewed.</a:t>
                          </a:r>
                        </a:p>
                        <a:p>
                          <a:pPr marL="0" indent="0" latinLnBrk="1">
                            <a:buNone/>
                          </a:pPr>
                          <a:endParaRPr lang="en-US" altLang="ko-KR" sz="1400" baseline="0" dirty="0" smtClean="0"/>
                        </a:p>
                        <a:p>
                          <a:pPr marL="0" indent="0" latinLnBrk="1">
                            <a:buNone/>
                          </a:pPr>
                          <a:r>
                            <a:rPr lang="en-US" altLang="ko-KR" sz="1400" baseline="0" dirty="0" smtClean="0"/>
                            <a:t>   This below is basic radar equation. </a:t>
                          </a:r>
                        </a:p>
                        <a:p>
                          <a:pPr marL="0" indent="0" latinLnBrk="1">
                            <a:buNone/>
                          </a:pPr>
                          <a:endParaRPr lang="en-US" altLang="ko-KR" sz="1400" baseline="0" dirty="0" smtClean="0"/>
                        </a:p>
                        <a:p>
                          <a:pPr marL="0" indent="0" latinLnBrk="1">
                            <a:buNone/>
                          </a:pPr>
                          <a:r>
                            <a:rPr lang="en-US" altLang="ko-KR" sz="1400" baseline="0" dirty="0" smtClean="0"/>
                            <a:t>     </a:t>
                          </a:r>
                        </a:p>
                        <a:p>
                          <a:pPr marL="0" indent="0" latinLnBrk="1">
                            <a:buNone/>
                          </a:pPr>
                          <a:endParaRPr lang="en-US" altLang="ko-KR" sz="1400" dirty="0" smtClean="0"/>
                        </a:p>
                        <a:p>
                          <a:pPr marL="0" indent="0" latinLnBrk="1">
                            <a:buNone/>
                          </a:pPr>
                          <a:endParaRPr lang="en-US" altLang="ko-KR" sz="1400" dirty="0" smtClean="0"/>
                        </a:p>
                        <a:p>
                          <a:pPr marL="0" indent="0" latinLnBrk="1">
                            <a:buNone/>
                          </a:pPr>
                          <a:endParaRPr lang="en-US" altLang="ko-KR" sz="1400" dirty="0" smtClean="0"/>
                        </a:p>
                        <a:p>
                          <a:pPr marL="0" indent="0" latinLnBrk="1">
                            <a:buNone/>
                          </a:pPr>
                          <a:r>
                            <a:rPr lang="en-US" altLang="ko-KR" sz="1400" dirty="0" smtClean="0"/>
                            <a:t>   </a:t>
                          </a:r>
                        </a:p>
                        <a:p>
                          <a:pPr marL="0" indent="0" latinLnBrk="1">
                            <a:buNone/>
                          </a:pPr>
                          <a:r>
                            <a:rPr lang="en-US" altLang="ko-KR" sz="1400" dirty="0" smtClean="0"/>
                            <a:t>   If we </a:t>
                          </a:r>
                          <a:r>
                            <a:rPr lang="en-US" altLang="ko-KR" sz="1400" baseline="0" dirty="0" smtClean="0"/>
                            <a:t>replace constant terms with K, this can be simplified as </a:t>
                          </a:r>
                          <a:r>
                            <a:rPr lang="en-US" altLang="ko-KR" sz="1400" b="0" i="1" baseline="0" dirty="0" smtClean="0">
                              <a:latin typeface="Cambria Math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ko-KR" sz="1400" b="0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400" b="0" i="1" baseline="0" dirty="0" smtClean="0"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ko-KR" sz="1400" b="0" i="1" baseline="0" dirty="0" smtClean="0">
                                      <a:latin typeface="Cambria Math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en-US" altLang="ko-KR" sz="1400" b="0" i="1" baseline="0" dirty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altLang="ko-KR" sz="1400" b="0" i="1" baseline="0" dirty="0" smtClean="0">
                                  <a:latin typeface="Cambria Math"/>
                                </a:rPr>
                                <m:t>𝐾</m:t>
                              </m:r>
                              <m:r>
                                <a:rPr lang="en-US" altLang="ko-KR" sz="1400" b="0" i="1" baseline="0" dirty="0" smtClean="0">
                                  <a:latin typeface="Cambria Math"/>
                                </a:rPr>
                                <m:t> ∗ </m:t>
                              </m:r>
                              <m:sSup>
                                <m:sSupPr>
                                  <m:ctrlPr>
                                    <a:rPr lang="en-US" altLang="ko-KR" sz="1400" b="0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ko-KR" altLang="en-US" sz="1400" b="0" i="1" baseline="0" dirty="0" smtClean="0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altLang="ko-KR" sz="1400" b="0" i="1" baseline="0" dirty="0" smtClean="0">
                                      <a:latin typeface="Cambria Math"/>
                                    </a:rPr>
                                    <m:t>0.25</m:t>
                                  </m:r>
                                </m:sup>
                              </m:sSup>
                            </m:oMath>
                          </a14:m>
                          <a:endParaRPr lang="en-US" altLang="ko-KR" sz="1400" baseline="0" dirty="0" smtClean="0"/>
                        </a:p>
                        <a:p>
                          <a:pPr marL="0" indent="0" latinLnBrk="1">
                            <a:buNone/>
                          </a:pPr>
                          <a:r>
                            <a:rPr lang="en-US" altLang="ko-KR" sz="1400" baseline="0" dirty="0" smtClean="0"/>
                            <a:t>   </a:t>
                          </a:r>
                        </a:p>
                        <a:p>
                          <a:pPr marL="0" indent="0" latinLnBrk="1">
                            <a:buNone/>
                          </a:pPr>
                          <a:endParaRPr lang="en-US" altLang="ko-KR" sz="1400" baseline="0" dirty="0" smtClean="0"/>
                        </a:p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400" b="0" i="0" baseline="0" dirty="0" smtClean="0">
                              <a:latin typeface="+mn-lt"/>
                            </a:rPr>
                            <a:t>   </a:t>
                          </a:r>
                          <a:r>
                            <a:rPr lang="en-US" altLang="ko-KR" sz="1400" b="0" i="0" baseline="0" dirty="0" smtClean="0">
                              <a:latin typeface="+mn-lt"/>
                              <a:sym typeface="Wingdings" pitchFamily="2" charset="2"/>
                            </a:rPr>
                            <a:t> </a:t>
                          </a:r>
                          <a:r>
                            <a:rPr lang="en-US" altLang="ko-KR" sz="1400" b="0" i="0" baseline="0" dirty="0" smtClean="0">
                              <a:latin typeface="+mn-lt"/>
                            </a:rPr>
                            <a:t>Detection range </a:t>
                          </a:r>
                          <a14:m>
                            <m:oMath xmlns:m="http://schemas.openxmlformats.org/officeDocument/2006/math">
                              <m:r>
                                <a:rPr lang="en-US" altLang="ko-KR" sz="1400" b="0" i="1" baseline="0" dirty="0" smtClean="0">
                                  <a:latin typeface="Cambria Math"/>
                                </a:rPr>
                                <m:t>∝</m:t>
                              </m:r>
                              <m:sSup>
                                <m:sSupPr>
                                  <m:ctrlPr>
                                    <a:rPr lang="en-US" altLang="ko-KR" sz="1400" b="0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1400" b="0" i="1" baseline="0" dirty="0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altLang="ko-KR" sz="1400" b="0" i="1" baseline="0" dirty="0" smtClean="0">
                                      <a:latin typeface="Cambria Math"/>
                                    </a:rPr>
                                    <m:t>𝑅𝐶𝑆</m:t>
                                  </m:r>
                                  <m:r>
                                    <a:rPr lang="en-US" altLang="ko-KR" sz="1400" b="0" i="1" baseline="0" dirty="0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altLang="ko-KR" sz="1400" b="0" i="1" baseline="0" dirty="0" smtClean="0">
                                      <a:latin typeface="Cambria Math"/>
                                    </a:rPr>
                                    <m:t>𝑜𝑓</m:t>
                                  </m:r>
                                  <m:r>
                                    <a:rPr lang="en-US" altLang="ko-KR" sz="1400" b="0" i="1" baseline="0" dirty="0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altLang="ko-KR" sz="1400" b="0" i="1" baseline="0" dirty="0" smtClean="0">
                                      <a:latin typeface="Cambria Math"/>
                                    </a:rPr>
                                    <m:t>𝑇𝑎𝑟𝑔𝑒𝑡</m:t>
                                  </m:r>
                                  <m:r>
                                    <a:rPr lang="en-US" altLang="ko-KR" sz="1400" b="0" i="1" baseline="0" dirty="0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altLang="ko-KR" sz="1400" b="0" i="1" baseline="0" dirty="0" smtClean="0">
                                      <a:latin typeface="Cambria Math"/>
                                    </a:rPr>
                                    <m:t>0.25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ko-KR" sz="1400" b="0" baseline="0" dirty="0" smtClean="0"/>
                            <a:t>    </a:t>
                          </a:r>
                          <a:r>
                            <a:rPr lang="en-US" altLang="ko-KR" sz="1400" b="1" dirty="0" smtClean="0">
                              <a:solidFill>
                                <a:srgbClr val="FF0000"/>
                              </a:solidFill>
                            </a:rPr>
                            <a:t>※ Unit</a:t>
                          </a:r>
                          <a:r>
                            <a:rPr lang="en-US" altLang="ko-KR" sz="1400" b="1" baseline="0" dirty="0" smtClean="0">
                              <a:solidFill>
                                <a:srgbClr val="FF0000"/>
                              </a:solidFill>
                            </a:rPr>
                            <a:t> of Detection range =[m] , Unit of RCS =</a:t>
                          </a:r>
                          <a:r>
                            <a:rPr lang="en-US" altLang="ko-KR" sz="1400" b="1" dirty="0" smtClean="0">
                              <a:solidFill>
                                <a:srgbClr val="FF0000"/>
                              </a:solidFill>
                              <a:latin typeface="현대하모니 L" pitchFamily="18" charset="-127"/>
                              <a:ea typeface="현대하모니 L" pitchFamily="18" charset="-127"/>
                            </a:rPr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ko-KR" sz="1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현대하모니 L" pitchFamily="18" charset="-127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14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altLang="ko-KR" sz="14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ko-KR" sz="1400" b="1" dirty="0" smtClean="0">
                              <a:solidFill>
                                <a:srgbClr val="FF0000"/>
                              </a:solidFill>
                              <a:latin typeface="현대하모니 L" pitchFamily="18" charset="-127"/>
                              <a:ea typeface="현대하모니 L" pitchFamily="18" charset="-127"/>
                            </a:rPr>
                            <a:t>]</a:t>
                          </a:r>
                          <a:r>
                            <a:rPr lang="en-US" altLang="ko-KR" sz="1400" b="1" baseline="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</a:p>
                        <a:p>
                          <a:endParaRPr lang="ko-KR" altLang="en-US" sz="18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표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9865719"/>
                  </p:ext>
                </p:extLst>
              </p:nvPr>
            </p:nvGraphicFramePr>
            <p:xfrm>
              <a:off x="395536" y="1459335"/>
              <a:ext cx="8424936" cy="496855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424936"/>
                  </a:tblGrid>
                  <a:tr h="395457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 smtClean="0">
                              <a:solidFill>
                                <a:schemeClr val="tx1"/>
                              </a:solidFill>
                            </a:rPr>
                            <a:t>Question </a:t>
                          </a:r>
                          <a:endParaRPr lang="ko-KR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4573095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72" t="-8667" b="-13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4" name="Picture 8" descr="radar equation에 대한 이미지 검색결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19" y="3919705"/>
            <a:ext cx="2443915" cy="88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직사각형 14"/>
              <p:cNvSpPr/>
              <p:nvPr/>
            </p:nvSpPr>
            <p:spPr>
              <a:xfrm>
                <a:off x="3387060" y="3856221"/>
                <a:ext cx="5289396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atin typeface="Cambria Math" panose="02040503050406030204" pitchFamily="18" charset="0"/>
                            <a:ea typeface="현대하모니 L" pitchFamily="18" charset="-127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ko-KR" sz="1200" b="0" i="0" smtClean="0">
                            <a:latin typeface="Cambria Math"/>
                            <a:ea typeface="현대하모니 L" pitchFamily="18" charset="-127"/>
                          </a:rPr>
                          <m:t>R</m:t>
                        </m:r>
                      </m:e>
                      <m:sub>
                        <m:r>
                          <a:rPr lang="en-US" altLang="ko-KR" sz="1200" b="0" i="1" smtClean="0">
                            <a:latin typeface="Cambria Math"/>
                            <a:ea typeface="현대하모니 L" pitchFamily="18" charset="-127"/>
                          </a:rPr>
                          <m:t>𝑚𝑎𝑥</m:t>
                        </m:r>
                      </m:sub>
                    </m:sSub>
                    <m:r>
                      <a:rPr lang="en-US" altLang="ko-KR" sz="1200">
                        <a:latin typeface="Cambria Math"/>
                        <a:ea typeface="현대하모니 L" pitchFamily="18" charset="-127"/>
                      </a:rPr>
                      <m:t> </m:t>
                    </m:r>
                  </m:oMath>
                </a14:m>
                <a:r>
                  <a:rPr lang="en-US" altLang="ko-KR" sz="1200" dirty="0">
                    <a:latin typeface="현대하모니 L" pitchFamily="18" charset="-127"/>
                    <a:ea typeface="현대하모니 L" pitchFamily="18" charset="-127"/>
                  </a:rPr>
                  <a:t>= </a:t>
                </a:r>
                <a:r>
                  <a:rPr lang="en-US" altLang="ko-KR" sz="1200" dirty="0" smtClean="0">
                    <a:latin typeface="현대하모니 L" pitchFamily="18" charset="-127"/>
                    <a:ea typeface="현대하모니 L" pitchFamily="18" charset="-127"/>
                  </a:rPr>
                  <a:t>Detection range[m]</a:t>
                </a:r>
                <a:r>
                  <a:rPr lang="en-US" altLang="ko-KR" sz="1200" i="1" dirty="0" smtClean="0">
                    <a:latin typeface="Cambria Math"/>
                    <a:ea typeface="현대하모니 L" pitchFamily="18" charset="-127"/>
                  </a:rPr>
                  <a:t>,</a:t>
                </a:r>
                <a:r>
                  <a:rPr lang="ko-KR" altLang="en-US" sz="1200" dirty="0" smtClean="0"/>
                  <a:t> </a:t>
                </a:r>
                <a14:m>
                  <m:oMath xmlns:m="http://schemas.openxmlformats.org/officeDocument/2006/math">
                    <m:r>
                      <a:rPr lang="ko-KR" altLang="en-US" sz="1200" i="1">
                        <a:latin typeface="Cambria Math"/>
                      </a:rPr>
                      <m:t>𝜎</m:t>
                    </m:r>
                  </m:oMath>
                </a14:m>
                <a:r>
                  <a:rPr lang="en-US" altLang="ko-KR" sz="1200" dirty="0">
                    <a:latin typeface="현대하모니 L" pitchFamily="18" charset="-127"/>
                    <a:ea typeface="현대하모니 L" pitchFamily="18" charset="-127"/>
                  </a:rPr>
                  <a:t>= Radar Cross section of </a:t>
                </a:r>
                <a:r>
                  <a:rPr lang="en-US" altLang="ko-KR" sz="1200" dirty="0" smtClean="0">
                    <a:latin typeface="현대하모니 L" pitchFamily="18" charset="-127"/>
                    <a:ea typeface="현대하모니 L" pitchFamily="18" charset="-127"/>
                  </a:rPr>
                  <a:t>Target[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현대하모니 L" pitchFamily="18" charset="-127"/>
                          </a:rPr>
                        </m:ctrlPr>
                      </m:sSupPr>
                      <m:e>
                        <m:r>
                          <a:rPr lang="en-US" altLang="ko-KR" sz="1200" i="1">
                            <a:latin typeface="Cambria Math"/>
                            <a:ea typeface="현대하모니 L" pitchFamily="18" charset="-127"/>
                          </a:rPr>
                          <m:t>𝑚</m:t>
                        </m:r>
                      </m:e>
                      <m:sup>
                        <m:r>
                          <a:rPr lang="en-US" altLang="ko-KR" sz="1200" i="1">
                            <a:latin typeface="Cambria Math"/>
                            <a:ea typeface="현대하모니 L" pitchFamily="18" charset="-127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ko-KR" sz="1200" dirty="0" smtClean="0">
                    <a:latin typeface="현대하모니 L" pitchFamily="18" charset="-127"/>
                    <a:ea typeface="현대하모니 L" pitchFamily="18" charset="-127"/>
                  </a:rPr>
                  <a:t>]</a:t>
                </a:r>
              </a:p>
              <a:p>
                <a:endParaRPr lang="en-US" altLang="ko-KR" sz="1200" i="1" dirty="0" smtClean="0">
                  <a:latin typeface="Cambria Math"/>
                  <a:ea typeface="현대하모니 L" pitchFamily="18" charset="-127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atin typeface="Cambria Math" panose="02040503050406030204" pitchFamily="18" charset="0"/>
                            <a:ea typeface="현대하모니 L" pitchFamily="18" charset="-127"/>
                          </a:rPr>
                        </m:ctrlPr>
                      </m:sSubPr>
                      <m:e>
                        <m:r>
                          <a:rPr lang="en-US" altLang="ko-KR" sz="1200">
                            <a:latin typeface="Cambria Math"/>
                            <a:ea typeface="현대하모니 L" pitchFamily="18" charset="-127"/>
                          </a:rPr>
                          <m:t>𝑃</m:t>
                        </m:r>
                      </m:e>
                      <m:sub>
                        <m:r>
                          <a:rPr lang="en-US" altLang="ko-KR" sz="1200">
                            <a:latin typeface="Cambria Math"/>
                            <a:ea typeface="현대하모니 L" pitchFamily="18" charset="-127"/>
                          </a:rPr>
                          <m:t>𝑆</m:t>
                        </m:r>
                      </m:sub>
                    </m:sSub>
                    <m:r>
                      <a:rPr lang="en-US" altLang="ko-KR" sz="1200" b="0" i="0" smtClean="0">
                        <a:latin typeface="Cambria Math"/>
                        <a:ea typeface="현대하모니 L" pitchFamily="18" charset="-127"/>
                      </a:rPr>
                      <m:t> </m:t>
                    </m:r>
                  </m:oMath>
                </a14:m>
                <a:r>
                  <a:rPr lang="en-US" altLang="ko-KR" sz="1200" dirty="0" smtClean="0">
                    <a:latin typeface="현대하모니 L" pitchFamily="18" charset="-127"/>
                    <a:ea typeface="현대하모니 L" pitchFamily="18" charset="-127"/>
                  </a:rPr>
                  <a:t>= transmitted power[W], G = antenna gain</a:t>
                </a:r>
                <a:r>
                  <a:rPr lang="en-US" altLang="ko-KR" sz="1200" dirty="0">
                    <a:latin typeface="현대하모니 L" pitchFamily="18" charset="-127"/>
                    <a:ea typeface="현대하모니 L" pitchFamily="18" charset="-127"/>
                  </a:rPr>
                  <a:t>,</a:t>
                </a:r>
                <a:r>
                  <a:rPr lang="en-US" altLang="ko-KR" sz="1200" dirty="0" smtClean="0">
                    <a:latin typeface="현대하모니 L" pitchFamily="18" charset="-127"/>
                    <a:ea typeface="현대하모니 L" pitchFamily="18" charset="-127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/>
                      </a:rPr>
                      <m:t>𝜆</m:t>
                    </m:r>
                  </m:oMath>
                </a14:m>
                <a:r>
                  <a:rPr lang="en-US" altLang="ko-KR" sz="1200" dirty="0" smtClean="0">
                    <a:latin typeface="현대하모니 L" pitchFamily="18" charset="-127"/>
                    <a:ea typeface="현대하모니 L" pitchFamily="18" charset="-127"/>
                  </a:rPr>
                  <a:t> =</a:t>
                </a:r>
                <a:r>
                  <a:rPr lang="ko-KR" altLang="en-US" sz="1200" dirty="0">
                    <a:latin typeface="현대하모니 L" pitchFamily="18" charset="-127"/>
                    <a:ea typeface="현대하모니 L" pitchFamily="18" charset="-127"/>
                  </a:rPr>
                  <a:t> </a:t>
                </a:r>
                <a:r>
                  <a:rPr lang="en-US" altLang="ko-KR" sz="1200" dirty="0" smtClean="0">
                    <a:latin typeface="현대하모니 L" pitchFamily="18" charset="-127"/>
                    <a:ea typeface="현대하모니 L" pitchFamily="18" charset="-127"/>
                  </a:rPr>
                  <a:t>wave length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altLang="ko-KR" sz="1200" i="1">
                            <a:latin typeface="Cambria Math"/>
                          </a:rPr>
                          <m:t>𝐸𝑚𝑖𝑛</m:t>
                        </m:r>
                      </m:sub>
                    </m:sSub>
                  </m:oMath>
                </a14:m>
                <a:r>
                  <a:rPr lang="en-US" altLang="ko-KR" sz="1200" dirty="0" smtClean="0">
                    <a:latin typeface="현대하모니 L" pitchFamily="18" charset="-127"/>
                    <a:ea typeface="현대하모니 L" pitchFamily="18" charset="-127"/>
                  </a:rPr>
                  <a:t>= received power</a:t>
                </a:r>
              </a:p>
            </p:txBody>
          </p:sp>
        </mc:Choice>
        <mc:Fallback xmlns="">
          <p:sp>
            <p:nvSpPr>
              <p:cNvPr id="15" name="직사각형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7060" y="3856221"/>
                <a:ext cx="5289396" cy="830997"/>
              </a:xfrm>
              <a:prstGeom prst="rect">
                <a:avLst/>
              </a:prstGeom>
              <a:blipFill rotWithShape="1">
                <a:blip r:embed="rId5"/>
                <a:stretch>
                  <a:fillRect b="-51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직사각형 17"/>
          <p:cNvSpPr/>
          <p:nvPr/>
        </p:nvSpPr>
        <p:spPr>
          <a:xfrm>
            <a:off x="3394519" y="3775689"/>
            <a:ext cx="4968552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7256954" y="3357974"/>
            <a:ext cx="104560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variable</a:t>
            </a:r>
            <a:endParaRPr lang="en-US" altLang="ko-KR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397159" y="4256239"/>
            <a:ext cx="4968552" cy="43204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7214539" y="4664482"/>
            <a:ext cx="1130438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b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constant</a:t>
            </a:r>
            <a:endParaRPr lang="en-US" altLang="ko-KR" b="1" cap="none" spc="0" dirty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83566" y="5661248"/>
            <a:ext cx="3672408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55576" y="3933056"/>
            <a:ext cx="216024" cy="229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/>
              <a:t>1</a:t>
            </a:r>
            <a:endParaRPr lang="ko-KR" altLang="en-US" b="1" dirty="0"/>
          </a:p>
        </p:txBody>
      </p:sp>
      <p:sp>
        <p:nvSpPr>
          <p:cNvPr id="13" name="직사각형 12"/>
          <p:cNvSpPr/>
          <p:nvPr/>
        </p:nvSpPr>
        <p:spPr>
          <a:xfrm>
            <a:off x="467544" y="5359865"/>
            <a:ext cx="216024" cy="229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/>
              <a:t>2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80364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951111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Logical Verification</a:t>
            </a:r>
            <a:endParaRPr lang="ko-KR" altLang="en-US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표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39618571"/>
                  </p:ext>
                </p:extLst>
              </p:nvPr>
            </p:nvGraphicFramePr>
            <p:xfrm>
              <a:off x="395536" y="1556792"/>
              <a:ext cx="8424936" cy="496855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424936"/>
                  </a:tblGrid>
                  <a:tr h="395457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 smtClean="0">
                              <a:solidFill>
                                <a:schemeClr val="tx1"/>
                              </a:solidFill>
                            </a:rPr>
                            <a:t>Question (Continued)</a:t>
                          </a:r>
                          <a:endParaRPr lang="ko-KR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4573095">
                    <a:tc>
                      <a:txBody>
                        <a:bodyPr/>
                        <a:lstStyle/>
                        <a:p>
                          <a:pPr marL="0" indent="0" latinLnBrk="1">
                            <a:buNone/>
                          </a:pPr>
                          <a:r>
                            <a:rPr lang="en-US" altLang="ko-KR" sz="1400" b="0" i="0" baseline="0" dirty="0" smtClean="0">
                              <a:latin typeface="+mn-lt"/>
                            </a:rPr>
                            <a:t> </a:t>
                          </a:r>
                          <a:r>
                            <a:rPr lang="en-US" altLang="ko-KR" sz="1400" b="0" i="0" baseline="0" dirty="0" smtClean="0">
                              <a:latin typeface="+mn-lt"/>
                              <a:sym typeface="Wingdings" pitchFamily="2" charset="2"/>
                            </a:rPr>
                            <a:t> Calculate Detection range of M1 &amp; L3 with equation and values in following table.</a:t>
                          </a:r>
                          <a:endParaRPr lang="en-US" altLang="ko-KR" sz="1400" baseline="0" dirty="0" smtClean="0"/>
                        </a:p>
                        <a:p>
                          <a:pPr marL="0" indent="0" latinLnBrk="1">
                            <a:buNone/>
                          </a:pPr>
                          <a:r>
                            <a:rPr lang="en-US" altLang="ko-KR" sz="1400" baseline="0" dirty="0" smtClean="0"/>
                            <a:t>       </a:t>
                          </a:r>
                        </a:p>
                        <a:p>
                          <a:pPr marL="0" indent="0" latinLnBrk="1">
                            <a:buNone/>
                          </a:pPr>
                          <a:endParaRPr lang="en-US" altLang="ko-KR" sz="1400" dirty="0" smtClean="0"/>
                        </a:p>
                        <a:p>
                          <a:pPr marL="0" indent="0" latinLnBrk="1">
                            <a:buNone/>
                          </a:pPr>
                          <a:endParaRPr lang="en-US" altLang="ko-KR" sz="1400" dirty="0" smtClean="0"/>
                        </a:p>
                        <a:p>
                          <a:pPr marL="0" indent="0" latinLnBrk="1">
                            <a:buNone/>
                          </a:pPr>
                          <a:r>
                            <a:rPr lang="en-US" altLang="ko-KR" sz="1400" dirty="0" smtClean="0">
                              <a:solidFill>
                                <a:srgbClr val="0000FF"/>
                              </a:solidFill>
                            </a:rPr>
                            <a:t> </a:t>
                          </a:r>
                        </a:p>
                        <a:p>
                          <a:pPr marL="0" indent="0" latinLnBrk="1">
                            <a:buNone/>
                          </a:pPr>
                          <a:r>
                            <a:rPr lang="en-US" altLang="ko-KR" sz="1400" dirty="0" smtClean="0">
                              <a:solidFill>
                                <a:srgbClr val="0000FF"/>
                              </a:solidFill>
                            </a:rPr>
                            <a:t>  </a:t>
                          </a:r>
                          <a:r>
                            <a:rPr lang="ko-KR" altLang="en-US" sz="1400" dirty="0" smtClean="0">
                              <a:solidFill>
                                <a:srgbClr val="0000FF"/>
                              </a:solidFill>
                            </a:rPr>
                            <a:t>▶ </a:t>
                          </a:r>
                          <a:r>
                            <a:rPr lang="en-US" altLang="ko-KR" sz="1400" dirty="0" smtClean="0">
                              <a:solidFill>
                                <a:srgbClr val="0000FF"/>
                              </a:solidFill>
                            </a:rPr>
                            <a:t>1</a:t>
                          </a:r>
                          <a:r>
                            <a:rPr lang="en-US" altLang="ko-KR" sz="1400" baseline="30000" dirty="0" smtClean="0">
                              <a:solidFill>
                                <a:srgbClr val="0000FF"/>
                              </a:solidFill>
                            </a:rPr>
                            <a:t>st</a:t>
                          </a:r>
                          <a:r>
                            <a:rPr lang="en-US" altLang="ko-KR" sz="1400" baseline="0" dirty="0" smtClean="0">
                              <a:solidFill>
                                <a:srgbClr val="0000FF"/>
                              </a:solidFill>
                            </a:rPr>
                            <a:t> Step ( Unit conversion of RCS (dB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ko-KR" sz="140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현대하모니 L" pitchFamily="18" charset="-127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1400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altLang="ko-KR" sz="1400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ko-KR" sz="1400" dirty="0" smtClean="0">
                              <a:solidFill>
                                <a:srgbClr val="0000FF"/>
                              </a:solidFill>
                            </a:rPr>
                            <a:t> </a:t>
                          </a:r>
                          <a:r>
                            <a:rPr lang="en-US" altLang="ko-KR" sz="1400" dirty="0" smtClean="0">
                              <a:solidFill>
                                <a:srgbClr val="0000FF"/>
                              </a:solidFill>
                              <a:sym typeface="Wingdings" pitchFamily="2" charset="2"/>
                            </a:rPr>
                            <a:t>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ko-KR" sz="140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현대하모니 L" pitchFamily="18" charset="-127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1400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altLang="ko-KR" sz="1400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ko-KR" sz="1400" dirty="0" smtClean="0">
                              <a:solidFill>
                                <a:srgbClr val="0000FF"/>
                              </a:solidFill>
                            </a:rPr>
                            <a:t>)</a:t>
                          </a:r>
                        </a:p>
                        <a:p>
                          <a:pPr marL="0" indent="0" latinLnBrk="1">
                            <a:buNone/>
                          </a:pPr>
                          <a:endParaRPr lang="en-US" altLang="ko-KR" sz="1400" dirty="0" smtClean="0"/>
                        </a:p>
                        <a:p>
                          <a:pPr marL="0" indent="0" latinLnBrk="1">
                            <a:buNone/>
                          </a:pPr>
                          <a:r>
                            <a:rPr lang="en-US" altLang="ko-KR" sz="1400" dirty="0" smtClean="0"/>
                            <a:t>     -</a:t>
                          </a:r>
                          <a:r>
                            <a:rPr lang="en-US" altLang="ko-KR" sz="1400" baseline="0" dirty="0" smtClean="0"/>
                            <a:t> The difference of RCS[</a:t>
                          </a:r>
                          <a:r>
                            <a:rPr lang="en-US" altLang="ko-KR" sz="1400" baseline="0" dirty="0" smtClean="0">
                              <a:solidFill>
                                <a:schemeClr val="tx1"/>
                              </a:solidFill>
                            </a:rPr>
                            <a:t>dB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ko-KR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현대하모니 L" pitchFamily="18" charset="-127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altLang="ko-KR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ko-KR" sz="1400" baseline="0" dirty="0" smtClean="0"/>
                            <a:t>] between L3 and M1 : 5dB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ko-KR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현대하모니 L" pitchFamily="18" charset="-127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altLang="ko-KR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ko-KR" sz="1400" baseline="0" dirty="0" smtClean="0"/>
                            <a:t> </a:t>
                          </a:r>
                        </a:p>
                        <a:p>
                          <a:pPr marL="0" indent="0" latinLnBrk="1">
                            <a:buNone/>
                          </a:pPr>
                          <a:endParaRPr lang="en-US" altLang="ko-KR" sz="1400" baseline="0" dirty="0" smtClean="0"/>
                        </a:p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400" baseline="0" dirty="0" smtClean="0"/>
                            <a:t>        </a:t>
                          </a:r>
                          <a:r>
                            <a:rPr lang="en-US" altLang="ko-KR" sz="1400" baseline="0" dirty="0" smtClean="0">
                              <a:sym typeface="Wingdings" pitchFamily="2" charset="2"/>
                            </a:rPr>
                            <a:t> </a:t>
                          </a:r>
                          <a14:m>
                            <m:oMath xmlns:m="http://schemas.openxmlformats.org/officeDocument/2006/math">
                              <m:r>
                                <a:rPr lang="en-US" altLang="ko-KR" sz="1600" b="0" i="1" smtClean="0">
                                  <a:latin typeface="Cambria Math"/>
                                </a:rPr>
                                <m:t>10</m:t>
                              </m:r>
                              <m:func>
                                <m:funcPr>
                                  <m:ctrlPr>
                                    <a:rPr lang="en-US" altLang="ko-KR" sz="16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ko-KR" sz="160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altLang="ko-KR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altLang="ko-KR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altLang="ko-KR" sz="1600" b="0" i="1" smtClean="0">
                                              <a:latin typeface="Cambria Math"/>
                                            </a:rPr>
                                            <m:t>𝐿</m:t>
                                          </m:r>
                                          <m:r>
                                            <a:rPr lang="en-US" altLang="ko-KR" sz="1600" b="0" i="1" smtClean="0">
                                              <a:latin typeface="Cambria Math"/>
                                            </a:rPr>
                                            <m:t>3   </m:t>
                                          </m:r>
                                          <m:r>
                                            <a:rPr lang="en-US" altLang="ko-KR" sz="1600" b="0" i="1" smtClean="0">
                                              <a:latin typeface="Cambria Math"/>
                                            </a:rPr>
                                            <m:t>𝑅𝐶𝑆</m:t>
                                          </m:r>
                                          <m:d>
                                            <m:dPr>
                                              <m:begChr m:val="["/>
                                              <m:endChr m:val="]"/>
                                              <m:ctrlPr>
                                                <a:rPr lang="en-US" altLang="ko-KR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p>
                                                <m:sSupPr>
                                                  <m:ctrlPr>
                                                    <a:rPr lang="en-US" altLang="ko-KR" sz="1600" i="1" smtClean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현대하모니 L" pitchFamily="18" charset="-127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altLang="ko-KR" sz="160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/>
                                                      <a:ea typeface="현대하모니 L" pitchFamily="18" charset="-127"/>
                                                    </a:rPr>
                                                    <m:t>𝑚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altLang="ko-KR" sz="160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/>
                                                      <a:ea typeface="현대하모니 L" pitchFamily="18" charset="-127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e>
                                          </m:d>
                                        </m:num>
                                        <m:den>
                                          <m:r>
                                            <a:rPr lang="en-US" altLang="ko-KR" sz="1600" b="0" i="1" smtClean="0">
                                              <a:latin typeface="Cambria Math"/>
                                            </a:rPr>
                                            <m:t>𝑀</m:t>
                                          </m:r>
                                          <m:r>
                                            <a:rPr lang="en-US" altLang="ko-KR" sz="1600" b="0" i="1" smtClean="0">
                                              <a:latin typeface="Cambria Math"/>
                                            </a:rPr>
                                            <m:t>1  </m:t>
                                          </m:r>
                                          <m:r>
                                            <a:rPr lang="en-US" altLang="ko-KR" sz="1600" b="0" i="1" smtClean="0">
                                              <a:latin typeface="Cambria Math"/>
                                            </a:rPr>
                                            <m:t>𝑅𝐶𝑆</m:t>
                                          </m:r>
                                          <m:r>
                                            <a:rPr lang="en-US" altLang="ko-KR" sz="1600" b="0" i="1" smtClean="0">
                                              <a:latin typeface="Cambria Math"/>
                                            </a:rPr>
                                            <m:t>[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altLang="ko-KR" sz="160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현대하모니 L" pitchFamily="18" charset="-127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altLang="ko-KR" sz="16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/>
                                                  <a:ea typeface="현대하모니 L" pitchFamily="18" charset="-127"/>
                                                </a:rPr>
                                                <m:t>𝑚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altLang="ko-KR" sz="16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/>
                                                  <a:ea typeface="현대하모니 L" pitchFamily="18" charset="-127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US" altLang="ko-KR" sz="1600" b="0" i="1" smtClean="0">
                                              <a:latin typeface="Cambria Math"/>
                                            </a:rPr>
                                            <m:t>]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  <m:r>
                                <a:rPr lang="en-US" altLang="ko-KR" sz="16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altLang="ko-KR" sz="1600" b="0" i="1" smtClean="0">
                                  <a:latin typeface="Cambria Math"/>
                                </a:rPr>
                                <m:t>−5</m:t>
                              </m:r>
                            </m:oMath>
                          </a14:m>
                          <a:r>
                            <a:rPr lang="en-US" altLang="ko-KR" sz="1400" dirty="0" smtClean="0"/>
                            <a:t>  </a:t>
                          </a:r>
                          <a:r>
                            <a:rPr lang="en-US" altLang="ko-KR" sz="1400" dirty="0" smtClean="0">
                              <a:sym typeface="Wingdings" pitchFamily="2" charset="2"/>
                            </a:rPr>
                            <a:t> RCS[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ko-KR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현대하모니 L" pitchFamily="18" charset="-127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altLang="ko-KR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ko-KR" sz="1400" dirty="0" smtClean="0"/>
                            <a:t>] of L3</a:t>
                          </a:r>
                          <a:r>
                            <a:rPr lang="en-US" altLang="ko-KR" sz="1400" baseline="0" dirty="0" smtClean="0"/>
                            <a:t> </a:t>
                          </a:r>
                          <a:r>
                            <a:rPr lang="en-US" altLang="ko-KR" sz="1400" dirty="0" smtClean="0"/>
                            <a:t>≒ </a:t>
                          </a:r>
                          <a:r>
                            <a:rPr lang="en-US" altLang="ko-KR" sz="1400" dirty="0" smtClean="0">
                              <a:solidFill>
                                <a:srgbClr val="FF0000"/>
                              </a:solidFill>
                            </a:rPr>
                            <a:t>0.3162 </a:t>
                          </a:r>
                          <a:r>
                            <a:rPr lang="en-US" altLang="ko-KR" sz="1400" dirty="0" smtClean="0"/>
                            <a:t>* RCS[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ko-KR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현대하모니 L" pitchFamily="18" charset="-127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altLang="ko-KR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ko-KR" sz="14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현대하모니 L" pitchFamily="18" charset="-127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altLang="ko-KR" sz="1400" dirty="0" smtClean="0"/>
                            <a:t> of</a:t>
                          </a:r>
                          <a:r>
                            <a:rPr lang="en-US" altLang="ko-KR" sz="1400" baseline="0" dirty="0" smtClean="0"/>
                            <a:t> M1</a:t>
                          </a:r>
                          <a:endParaRPr lang="en-US" altLang="ko-KR" sz="1400" dirty="0" smtClean="0"/>
                        </a:p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altLang="ko-KR" sz="1400" dirty="0" smtClean="0"/>
                        </a:p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altLang="ko-KR" sz="1400" dirty="0" smtClean="0"/>
                        </a:p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400" dirty="0" smtClean="0"/>
                            <a:t>  </a:t>
                          </a:r>
                          <a:r>
                            <a:rPr lang="en-US" altLang="ko-KR" sz="1400" baseline="0" dirty="0" smtClean="0"/>
                            <a:t> </a:t>
                          </a:r>
                          <a:r>
                            <a:rPr lang="ko-KR" altLang="en-US" sz="1400" dirty="0" smtClean="0">
                              <a:solidFill>
                                <a:srgbClr val="0000FF"/>
                              </a:solidFill>
                            </a:rPr>
                            <a:t>▶ </a:t>
                          </a:r>
                          <a:r>
                            <a:rPr lang="en-US" altLang="ko-KR" sz="1400" dirty="0" smtClean="0">
                              <a:solidFill>
                                <a:srgbClr val="0000FF"/>
                              </a:solidFill>
                            </a:rPr>
                            <a:t>2</a:t>
                          </a:r>
                          <a:r>
                            <a:rPr lang="en-US" altLang="ko-KR" sz="1400" baseline="30000" dirty="0" smtClean="0">
                              <a:solidFill>
                                <a:srgbClr val="0000FF"/>
                              </a:solidFill>
                            </a:rPr>
                            <a:t>nd</a:t>
                          </a:r>
                          <a:r>
                            <a:rPr lang="en-US" altLang="ko-KR" sz="1400" baseline="0" dirty="0" smtClean="0">
                              <a:solidFill>
                                <a:srgbClr val="0000FF"/>
                              </a:solidFill>
                            </a:rPr>
                            <a:t> Step ( Put this RCS in a Radar Equation</a:t>
                          </a:r>
                          <a:r>
                            <a:rPr lang="en-US" altLang="ko-KR" sz="1400" dirty="0" smtClean="0">
                              <a:solidFill>
                                <a:srgbClr val="0000FF"/>
                              </a:solidFill>
                            </a:rPr>
                            <a:t>)</a:t>
                          </a:r>
                        </a:p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altLang="ko-KR" sz="140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400" dirty="0" smtClean="0">
                              <a:solidFill>
                                <a:schemeClr val="tx1"/>
                              </a:solidFill>
                            </a:rPr>
                            <a:t>    </a:t>
                          </a:r>
                          <a:r>
                            <a:rPr lang="en-US" altLang="ko-KR" sz="1400" baseline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ko-KR" sz="1400" dirty="0" smtClean="0">
                              <a:solidFill>
                                <a:schemeClr val="tx1"/>
                              </a:solidFill>
                              <a:sym typeface="Wingdings" pitchFamily="2" charset="2"/>
                            </a:rPr>
                            <a:t> Detection range</a:t>
                          </a:r>
                          <a:r>
                            <a:rPr lang="en-US" altLang="ko-KR" sz="1400" baseline="0" dirty="0" smtClean="0">
                              <a:solidFill>
                                <a:schemeClr val="tx1"/>
                              </a:solidFill>
                              <a:sym typeface="Wingdings" pitchFamily="2" charset="2"/>
                            </a:rPr>
                            <a:t> of L3 =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ko-KR" sz="140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1400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Wingdings" pitchFamily="2" charset="2"/>
                                    </a:rPr>
                                    <m:t>(0.3162)</m:t>
                                  </m:r>
                                </m:e>
                                <m:sup>
                                  <m:r>
                                    <a:rPr lang="en-US" altLang="ko-KR" sz="1400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Wingdings" pitchFamily="2" charset="2"/>
                                    </a:rPr>
                                    <m:t>0.25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ko-KR" sz="1400" dirty="0" smtClean="0">
                              <a:solidFill>
                                <a:schemeClr val="tx1"/>
                              </a:solidFill>
                            </a:rPr>
                            <a:t> * Detection</a:t>
                          </a:r>
                          <a:r>
                            <a:rPr lang="en-US" altLang="ko-KR" sz="1400" baseline="0" dirty="0" smtClean="0">
                              <a:solidFill>
                                <a:schemeClr val="tx1"/>
                              </a:solidFill>
                            </a:rPr>
                            <a:t> range of M1 </a:t>
                          </a:r>
                          <a:r>
                            <a:rPr lang="en-US" altLang="ko-KR" sz="1400" dirty="0" smtClean="0">
                              <a:solidFill>
                                <a:schemeClr val="tx1"/>
                              </a:solidFill>
                            </a:rPr>
                            <a:t>≒ </a:t>
                          </a:r>
                          <a:r>
                            <a:rPr lang="en-US" altLang="ko-KR" sz="1400" b="1" dirty="0" smtClean="0">
                              <a:solidFill>
                                <a:srgbClr val="FF0000"/>
                              </a:solidFill>
                            </a:rPr>
                            <a:t>0.75</a:t>
                          </a:r>
                          <a:r>
                            <a:rPr lang="en-US" altLang="ko-KR" sz="1400" baseline="0" dirty="0" smtClean="0">
                              <a:solidFill>
                                <a:schemeClr val="tx1"/>
                              </a:solidFill>
                            </a:rPr>
                            <a:t> *Detection range of M1</a:t>
                          </a:r>
                          <a:endParaRPr lang="en-US" altLang="ko-KR" sz="140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altLang="ko-KR" sz="1400" dirty="0" smtClean="0"/>
                        </a:p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400" dirty="0" smtClean="0"/>
                            <a:t>     </a:t>
                          </a:r>
                          <a:r>
                            <a:rPr lang="en-US" altLang="ko-KR" sz="1400" dirty="0" smtClean="0">
                              <a:sym typeface="Wingdings" pitchFamily="2" charset="2"/>
                            </a:rPr>
                            <a:t> So,</a:t>
                          </a:r>
                          <a:r>
                            <a:rPr lang="en-US" altLang="ko-KR" sz="1400" baseline="0" dirty="0" smtClean="0">
                              <a:sym typeface="Wingdings" pitchFamily="2" charset="2"/>
                            </a:rPr>
                            <a:t> the </a:t>
                          </a:r>
                          <a:r>
                            <a:rPr lang="en-US" altLang="ko-KR" sz="1400" b="0" dirty="0" smtClean="0">
                              <a:solidFill>
                                <a:schemeClr val="tx1"/>
                              </a:solidFill>
                            </a:rPr>
                            <a:t>difference</a:t>
                          </a:r>
                          <a:r>
                            <a:rPr lang="en-US" altLang="ko-KR" sz="1400" b="0" baseline="0" dirty="0" smtClean="0">
                              <a:solidFill>
                                <a:schemeClr val="tx1"/>
                              </a:solidFill>
                            </a:rPr>
                            <a:t> in Detection range L3 vs. M1 is </a:t>
                          </a:r>
                          <a:r>
                            <a:rPr lang="en-US" altLang="ko-KR" sz="1400" b="1" baseline="0" dirty="0" smtClean="0">
                              <a:solidFill>
                                <a:srgbClr val="FF0000"/>
                              </a:solidFill>
                            </a:rPr>
                            <a:t>25%</a:t>
                          </a:r>
                          <a:r>
                            <a:rPr lang="en-US" altLang="ko-KR" sz="1400" b="0" baseline="0" dirty="0" smtClean="0">
                              <a:solidFill>
                                <a:schemeClr val="tx1"/>
                              </a:solidFill>
                            </a:rPr>
                            <a:t>, not 15%</a:t>
                          </a:r>
                        </a:p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altLang="ko-KR" sz="1400" b="0" baseline="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400" b="0" baseline="0" dirty="0" smtClean="0">
                              <a:solidFill>
                                <a:srgbClr val="FF0000"/>
                              </a:solidFill>
                            </a:rPr>
                            <a:t>     ※ If the RCS of M1 and L3 were 10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ko-KR" sz="1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현대하모니 L" pitchFamily="18" charset="-127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altLang="ko-KR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ko-KR" sz="1400" b="0" baseline="0" dirty="0" smtClean="0">
                              <a:solidFill>
                                <a:srgbClr val="FF0000"/>
                              </a:solidFill>
                            </a:rPr>
                            <a:t> and 5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ko-KR" sz="1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현대하모니 L" pitchFamily="18" charset="-127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altLang="ko-KR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ko-KR" sz="1400" b="0" baseline="0" dirty="0" smtClean="0">
                              <a:solidFill>
                                <a:srgbClr val="FF0000"/>
                              </a:solidFill>
                            </a:rPr>
                            <a:t>, 15% is correct according to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ko-KR" sz="1400" i="1" baseline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1400" b="0" i="1" baseline="0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sym typeface="Wingdings" pitchFamily="2" charset="2"/>
                                    </a:rPr>
                                    <m:t>(0.5)</m:t>
                                  </m:r>
                                </m:e>
                                <m:sup>
                                  <m:r>
                                    <a:rPr lang="en-US" altLang="ko-KR" sz="1400" b="0" i="1" baseline="0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sym typeface="Wingdings" pitchFamily="2" charset="2"/>
                                    </a:rPr>
                                    <m:t>0.25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ko-KR" sz="1400" dirty="0" smtClean="0">
                              <a:solidFill>
                                <a:srgbClr val="FF0000"/>
                              </a:solidFill>
                            </a:rPr>
                            <a:t> ≒ 0.84</a:t>
                          </a:r>
                        </a:p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400" b="0" baseline="0" dirty="0" smtClean="0">
                              <a:solidFill>
                                <a:srgbClr val="0000FF"/>
                              </a:solidFill>
                            </a:rPr>
                            <a:t>       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표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81124468"/>
                  </p:ext>
                </p:extLst>
              </p:nvPr>
            </p:nvGraphicFramePr>
            <p:xfrm>
              <a:off x="395536" y="1556792"/>
              <a:ext cx="8424936" cy="497666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424936"/>
                  </a:tblGrid>
                  <a:tr h="395457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 smtClean="0">
                              <a:solidFill>
                                <a:schemeClr val="tx1"/>
                              </a:solidFill>
                            </a:rPr>
                            <a:t>Question (Continued)</a:t>
                          </a:r>
                          <a:endParaRPr lang="ko-KR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4581208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72" t="-864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표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20517672"/>
                  </p:ext>
                </p:extLst>
              </p:nvPr>
            </p:nvGraphicFramePr>
            <p:xfrm>
              <a:off x="755576" y="2312740"/>
              <a:ext cx="7776864" cy="6122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88432"/>
                    <a:gridCol w="3888432"/>
                  </a:tblGrid>
                  <a:tr h="144016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 smtClean="0">
                              <a:solidFill>
                                <a:schemeClr val="tx1"/>
                              </a:solidFill>
                            </a:rPr>
                            <a:t>Radar Equation</a:t>
                          </a:r>
                          <a:endParaRPr lang="ko-KR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 smtClean="0">
                              <a:solidFill>
                                <a:schemeClr val="tx1"/>
                              </a:solidFill>
                            </a:rPr>
                            <a:t>RCS value</a:t>
                          </a:r>
                          <a:r>
                            <a:rPr lang="en-US" altLang="ko-KR" sz="1400" baseline="0" dirty="0" smtClean="0">
                              <a:solidFill>
                                <a:schemeClr val="tx1"/>
                              </a:solidFill>
                            </a:rPr>
                            <a:t> of L3, M1</a:t>
                          </a:r>
                          <a:endParaRPr lang="ko-KR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7126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400" b="0" i="0" baseline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Detection range[m] </a:t>
                          </a:r>
                          <a14:m>
                            <m:oMath xmlns:m="http://schemas.openxmlformats.org/officeDocument/2006/math">
                              <m:r>
                                <a:rPr lang="en-US" altLang="ko-KR" sz="1400" b="0" i="1" baseline="0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∝</m:t>
                              </m:r>
                              <m:sSup>
                                <m:sSupPr>
                                  <m:ctrlPr>
                                    <a:rPr lang="en-US" altLang="ko-KR" sz="1400" b="0" i="1" baseline="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1400" b="0" i="1" baseline="0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altLang="ko-KR" sz="1400" b="0" i="1" baseline="0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𝑅𝐶𝑆</m:t>
                                  </m:r>
                                  <m:r>
                                    <a:rPr lang="en-US" altLang="ko-KR" sz="1400" b="0" i="1" baseline="0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 [</m:t>
                                  </m:r>
                                  <m:sSup>
                                    <m:sSupPr>
                                      <m:ctrlPr>
                                        <a:rPr lang="en-US" altLang="ko-KR" sz="14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현대하모니 L" pitchFamily="18" charset="-127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ko-KR" sz="1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현대하모니 L" pitchFamily="18" charset="-127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US" altLang="ko-KR" sz="1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현대하모니 L" pitchFamily="18" charset="-127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altLang="ko-KR" sz="1400" b="0" i="1" baseline="0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])</m:t>
                                  </m:r>
                                </m:e>
                                <m:sup>
                                  <m:r>
                                    <a:rPr lang="en-US" altLang="ko-KR" sz="1400" b="0" i="1" baseline="0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0.25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ko-KR" sz="1400" b="0" baseline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 smtClean="0">
                              <a:solidFill>
                                <a:schemeClr val="tx1"/>
                              </a:solidFill>
                            </a:rPr>
                            <a:t>L3</a:t>
                          </a:r>
                          <a:r>
                            <a:rPr lang="en-US" altLang="ko-KR" sz="1400" baseline="0" dirty="0" smtClean="0">
                              <a:solidFill>
                                <a:schemeClr val="tx1"/>
                              </a:solidFill>
                            </a:rPr>
                            <a:t> : 5dB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ko-KR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현대하모니 L" pitchFamily="18" charset="-127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altLang="ko-KR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ko-KR" sz="1400" dirty="0" smtClean="0">
                              <a:solidFill>
                                <a:schemeClr val="tx1"/>
                              </a:solidFill>
                            </a:rPr>
                            <a:t>, M1: 10dB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ko-KR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현대하모니 L" pitchFamily="18" charset="-127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altLang="ko-KR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현대하모니 L" pitchFamily="18" charset="-127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ko-KR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표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71243954"/>
                  </p:ext>
                </p:extLst>
              </p:nvPr>
            </p:nvGraphicFramePr>
            <p:xfrm>
              <a:off x="755576" y="2312740"/>
              <a:ext cx="7776864" cy="6122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88432"/>
                    <a:gridCol w="3888432"/>
                  </a:tblGrid>
                  <a:tr h="30480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 smtClean="0">
                              <a:solidFill>
                                <a:schemeClr val="tx1"/>
                              </a:solidFill>
                            </a:rPr>
                            <a:t>Radar Equation</a:t>
                          </a:r>
                          <a:endParaRPr lang="ko-KR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 smtClean="0">
                              <a:solidFill>
                                <a:schemeClr val="tx1"/>
                              </a:solidFill>
                            </a:rPr>
                            <a:t>RCS value</a:t>
                          </a:r>
                          <a:r>
                            <a:rPr lang="en-US" altLang="ko-KR" sz="1400" baseline="0" dirty="0" smtClean="0">
                              <a:solidFill>
                                <a:schemeClr val="tx1"/>
                              </a:solidFill>
                            </a:rPr>
                            <a:t> of L3, M1</a:t>
                          </a:r>
                          <a:endParaRPr lang="ko-KR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07404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57" t="-100000" r="-100000" b="-1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00157" t="-100000" b="-1764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직사각형 4"/>
          <p:cNvSpPr/>
          <p:nvPr/>
        </p:nvSpPr>
        <p:spPr>
          <a:xfrm>
            <a:off x="3462164" y="3936791"/>
            <a:ext cx="374441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021562" y="5542632"/>
            <a:ext cx="4434759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8" name="직선 화살표 연결선 7"/>
          <p:cNvCxnSpPr/>
          <p:nvPr/>
        </p:nvCxnSpPr>
        <p:spPr>
          <a:xfrm flipH="1" flipV="1">
            <a:off x="6495725" y="5369024"/>
            <a:ext cx="1532659" cy="64807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8"/>
          <p:cNvSpPr/>
          <p:nvPr/>
        </p:nvSpPr>
        <p:spPr>
          <a:xfrm>
            <a:off x="899592" y="2662312"/>
            <a:ext cx="216024" cy="229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/>
              <a:t>1</a:t>
            </a:r>
            <a:endParaRPr lang="ko-KR" altLang="en-US" b="1" dirty="0"/>
          </a:p>
        </p:txBody>
      </p:sp>
      <p:sp>
        <p:nvSpPr>
          <p:cNvPr id="10" name="직사각형 9"/>
          <p:cNvSpPr/>
          <p:nvPr/>
        </p:nvSpPr>
        <p:spPr>
          <a:xfrm>
            <a:off x="899592" y="3789040"/>
            <a:ext cx="216024" cy="229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/>
              <a:t>2</a:t>
            </a:r>
            <a:endParaRPr lang="ko-KR" altLang="en-US" b="1" dirty="0"/>
          </a:p>
        </p:txBody>
      </p:sp>
      <p:sp>
        <p:nvSpPr>
          <p:cNvPr id="11" name="직사각형 10"/>
          <p:cNvSpPr/>
          <p:nvPr/>
        </p:nvSpPr>
        <p:spPr>
          <a:xfrm>
            <a:off x="3491880" y="3717032"/>
            <a:ext cx="216024" cy="229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/>
              <a:t>3</a:t>
            </a:r>
            <a:endParaRPr lang="ko-KR" altLang="en-US" b="1" dirty="0"/>
          </a:p>
        </p:txBody>
      </p:sp>
      <p:sp>
        <p:nvSpPr>
          <p:cNvPr id="12" name="직사각형 11"/>
          <p:cNvSpPr/>
          <p:nvPr/>
        </p:nvSpPr>
        <p:spPr>
          <a:xfrm>
            <a:off x="1043608" y="5016717"/>
            <a:ext cx="216024" cy="229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/>
              <a:t>4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76750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313473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Suggestion</a:t>
            </a:r>
            <a:endParaRPr lang="ko-KR" altLang="en-US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144" y="3215878"/>
            <a:ext cx="8569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&lt;  Solution A&gt;</a:t>
            </a:r>
          </a:p>
          <a:p>
            <a:endParaRPr lang="en-US" altLang="ko-KR" sz="1050" b="1" dirty="0" smtClean="0"/>
          </a:p>
          <a:p>
            <a:r>
              <a:rPr lang="en-US" altLang="ko-KR" sz="2200" b="1" dirty="0" smtClean="0">
                <a:solidFill>
                  <a:srgbClr val="0000FF"/>
                </a:solidFill>
              </a:rPr>
              <a:t>    </a:t>
            </a:r>
            <a:r>
              <a:rPr lang="en-US" altLang="ko-KR" sz="2200" b="1" dirty="0" err="1" smtClean="0">
                <a:solidFill>
                  <a:srgbClr val="0000FF"/>
                </a:solidFill>
              </a:rPr>
              <a:t>Srear</a:t>
            </a:r>
            <a:r>
              <a:rPr lang="en-US" altLang="ko-KR" sz="2200" b="1" dirty="0" smtClean="0"/>
              <a:t> : 55m </a:t>
            </a:r>
            <a:r>
              <a:rPr lang="en-US" altLang="ko-KR" sz="2200" b="1" dirty="0" smtClean="0">
                <a:sym typeface="Wingdings" pitchFamily="2" charset="2"/>
              </a:rPr>
              <a:t> </a:t>
            </a:r>
            <a:r>
              <a:rPr lang="en-US" altLang="ko-KR" sz="2200" b="1" dirty="0" smtClean="0">
                <a:solidFill>
                  <a:srgbClr val="0000FF"/>
                </a:solidFill>
                <a:sym typeface="Wingdings" pitchFamily="2" charset="2"/>
              </a:rPr>
              <a:t>48m</a:t>
            </a:r>
            <a:r>
              <a:rPr lang="en-US" altLang="ko-KR" sz="2200" b="1" dirty="0" smtClean="0">
                <a:sym typeface="Wingdings" pitchFamily="2" charset="2"/>
              </a:rPr>
              <a:t>(25% </a:t>
            </a:r>
            <a:r>
              <a:rPr lang="ko-KR" altLang="en-US" sz="2200" b="1" dirty="0" smtClean="0">
                <a:sym typeface="Wingdings" pitchFamily="2" charset="2"/>
              </a:rPr>
              <a:t>↓ </a:t>
            </a:r>
            <a:r>
              <a:rPr lang="en-US" altLang="ko-KR" sz="2200" b="1" dirty="0" smtClean="0">
                <a:sym typeface="Wingdings" pitchFamily="2" charset="2"/>
              </a:rPr>
              <a:t>against 63m for M1)</a:t>
            </a:r>
            <a:endParaRPr lang="en-US" altLang="ko-KR" sz="2200" b="1" dirty="0" smtClean="0"/>
          </a:p>
          <a:p>
            <a:endParaRPr lang="en-US" altLang="ko-KR" sz="1050" b="1" dirty="0" smtClean="0"/>
          </a:p>
          <a:p>
            <a:endParaRPr lang="en-US" altLang="ko-KR" sz="300" b="1" dirty="0" smtClean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34893" y="4490894"/>
                <a:ext cx="8585580" cy="9464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b="1" dirty="0" smtClean="0"/>
                  <a:t>&lt;</a:t>
                </a:r>
                <a:r>
                  <a:rPr lang="en-US" altLang="ko-KR" b="1" dirty="0"/>
                  <a:t> </a:t>
                </a:r>
                <a:r>
                  <a:rPr lang="en-US" altLang="ko-KR" b="1" dirty="0" smtClean="0"/>
                  <a:t>Solution B&gt;</a:t>
                </a:r>
              </a:p>
              <a:p>
                <a:endParaRPr lang="en-US" altLang="ko-KR" sz="1050" b="1" dirty="0" smtClean="0"/>
              </a:p>
              <a:p>
                <a:pPr algn="ctr"/>
                <a:r>
                  <a:rPr lang="en-US" altLang="ko-KR" sz="2200" b="1" dirty="0" smtClean="0"/>
                  <a:t>Remain </a:t>
                </a:r>
                <a:r>
                  <a:rPr lang="en-US" altLang="ko-KR" sz="2200" b="1" dirty="0" err="1" smtClean="0"/>
                  <a:t>Srear</a:t>
                </a:r>
                <a:r>
                  <a:rPr lang="en-US" altLang="ko-KR" sz="2200" b="1" dirty="0" smtClean="0"/>
                  <a:t> as 55m but, </a:t>
                </a:r>
                <a:r>
                  <a:rPr lang="en-US" altLang="ko-KR" sz="2200" b="1" dirty="0" smtClean="0">
                    <a:solidFill>
                      <a:srgbClr val="0000FF"/>
                    </a:solidFill>
                  </a:rPr>
                  <a:t>agree with 7dB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현대하모니 L" pitchFamily="18" charset="-127"/>
                          </a:rPr>
                        </m:ctrlPr>
                      </m:sSupPr>
                      <m:e>
                        <m:r>
                          <a:rPr lang="en-US" altLang="ko-KR" sz="2400" i="1">
                            <a:solidFill>
                              <a:srgbClr val="0000FF"/>
                            </a:solidFill>
                            <a:latin typeface="Cambria Math"/>
                            <a:ea typeface="현대하모니 L" pitchFamily="18" charset="-127"/>
                          </a:rPr>
                          <m:t>𝑚</m:t>
                        </m:r>
                      </m:e>
                      <m:sup>
                        <m:r>
                          <a:rPr lang="en-US" altLang="ko-KR" sz="2400" i="1">
                            <a:solidFill>
                              <a:srgbClr val="0000FF"/>
                            </a:solidFill>
                            <a:latin typeface="Cambria Math"/>
                            <a:ea typeface="현대하모니 L" pitchFamily="18" charset="-127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ko-KR" sz="2200" b="1" dirty="0" smtClean="0">
                    <a:solidFill>
                      <a:srgbClr val="0000FF"/>
                    </a:solidFill>
                  </a:rPr>
                  <a:t> of L3 RCS</a:t>
                </a:r>
                <a:endParaRPr lang="en-US" altLang="ko-KR" sz="2200" b="1" dirty="0">
                  <a:solidFill>
                    <a:srgbClr val="0000FF"/>
                  </a:solidFill>
                </a:endParaRPr>
              </a:p>
              <a:p>
                <a:endParaRPr lang="en-US" altLang="ko-KR" sz="300" b="1" dirty="0" smtClean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893" y="4490894"/>
                <a:ext cx="8585580" cy="946413"/>
              </a:xfrm>
              <a:prstGeom prst="rect">
                <a:avLst/>
              </a:prstGeom>
              <a:blipFill rotWithShape="1">
                <a:blip r:embed="rId2"/>
                <a:stretch>
                  <a:fillRect l="-639" t="-3226" b="-645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0" y="5663570"/>
            <a:ext cx="91247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/>
              <a:t>Solution A ? Solution B ?</a:t>
            </a:r>
          </a:p>
          <a:p>
            <a:pPr algn="ctr"/>
            <a:r>
              <a:rPr lang="en-US" altLang="ko-KR" sz="2400" b="1" dirty="0" smtClean="0"/>
              <a:t>Else(i.e. No the further discussion) ?</a:t>
            </a:r>
            <a:endParaRPr lang="en-US" altLang="ko-KR" sz="2400" b="1" dirty="0" smtClean="0">
              <a:solidFill>
                <a:schemeClr val="accent2"/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323528" y="3244478"/>
            <a:ext cx="8496944" cy="1192634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23528" y="4437367"/>
            <a:ext cx="8496944" cy="1192634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23527" y="2042845"/>
            <a:ext cx="8496945" cy="95410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rgbClr val="0000FF"/>
                </a:solidFill>
              </a:rPr>
              <a:t>The illogical sentence should not be accepted in this Regulation.</a:t>
            </a:r>
            <a:r>
              <a:rPr lang="en-US" altLang="ko-KR" sz="2000" b="1" dirty="0" smtClean="0"/>
              <a:t> </a:t>
            </a:r>
          </a:p>
          <a:p>
            <a:pPr algn="ctr"/>
            <a:r>
              <a:rPr lang="en-US" altLang="ko-KR" b="1" dirty="0" smtClean="0"/>
              <a:t>Even if lots of discussions have been made, especially the wrong calculation results, we have to reconsider by giving the following options</a:t>
            </a:r>
          </a:p>
        </p:txBody>
      </p:sp>
    </p:spTree>
    <p:extLst>
      <p:ext uri="{BB962C8B-B14F-4D97-AF65-F5344CB8AC3E}">
        <p14:creationId xmlns:p14="http://schemas.microsoft.com/office/powerpoint/2010/main" val="82873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431</Words>
  <Application>Microsoft Office PowerPoint</Application>
  <PresentationFormat>Bildschirmpräsentation (4:3)</PresentationFormat>
  <Paragraphs>106</Paragraphs>
  <Slides>6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6" baseType="lpstr">
      <vt:lpstr>맑은 고딕</vt:lpstr>
      <vt:lpstr>Arial</vt:lpstr>
      <vt:lpstr>Calibri</vt:lpstr>
      <vt:lpstr>Cambria Math</vt:lpstr>
      <vt:lpstr>Candara</vt:lpstr>
      <vt:lpstr>HY헤드라인M</vt:lpstr>
      <vt:lpstr>Times New Roman</vt:lpstr>
      <vt:lpstr>Wingdings</vt:lpstr>
      <vt:lpstr>현대하모니 L</vt:lpstr>
      <vt:lpstr>Office 테마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기본</dc:creator>
  <cp:lastModifiedBy>Jochen Schäfer CC/PJ-RO</cp:lastModifiedBy>
  <cp:revision>403</cp:revision>
  <cp:lastPrinted>2017-04-21T04:07:24Z</cp:lastPrinted>
  <dcterms:created xsi:type="dcterms:W3CDTF">2017-02-13T08:36:42Z</dcterms:created>
  <dcterms:modified xsi:type="dcterms:W3CDTF">2017-11-17T11:57:33Z</dcterms:modified>
</cp:coreProperties>
</file>