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67" r:id="rId4"/>
    <p:sldId id="269" r:id="rId5"/>
    <p:sldId id="270" r:id="rId6"/>
    <p:sldId id="271" r:id="rId7"/>
    <p:sldId id="273" r:id="rId8"/>
    <p:sldId id="272" r:id="rId9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0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83190" autoAdjust="0"/>
  </p:normalViewPr>
  <p:slideViewPr>
    <p:cSldViewPr showGuides="1">
      <p:cViewPr varScale="1">
        <p:scale>
          <a:sx n="94" d="100"/>
          <a:sy n="94" d="100"/>
        </p:scale>
        <p:origin x="1254" y="66"/>
      </p:cViewPr>
      <p:guideLst>
        <p:guide orient="horz" pos="2205"/>
        <p:guide pos="2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44E4E-0C65-4823-9AE0-AC2EDC1FCD71}" type="datetimeFigureOut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06226-BFC3-4441-8AA3-5C73A13A2B5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589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8DF25032-BE3F-4A48-A207-B7031FA5693E}" type="datetimeFigureOut">
              <a:rPr lang="ko-KR" altLang="en-US" smtClean="0"/>
              <a:pPr/>
              <a:t>2017-11-17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72B1C53A-B40D-4453-92DD-912E48A6D8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87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7355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77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249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3877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6876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36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6876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C53A-B40D-4453-92DD-912E48A6D8D2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190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2020.kr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6D9CCB-8D47-4646-871A-2D246FCA10AD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236296" y="648637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hlinkClick r:id="rId2"/>
              </a:rPr>
              <a:t>www.ts2020.kr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FF6C01-D56F-45AB-91F5-7D67FA8A315F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AC0EEF-C7F7-4EA6-A3B1-67119C84BFB2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4FE2E6-F523-4C69-8D85-491969A5C7C8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51AEF0-B907-4FCF-90F9-22258FC40439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22D3A4-9365-4A2F-AAB7-66FEB9F255CD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AA8AE0-2DC7-4B6E-8DEA-9906787714C5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DCD92C-CC3F-4535-A922-DBCD0CC23E9A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ED5E54-1587-4B48-A66F-985BC5954CAC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1EFADA-99BC-4A37-A845-DDB7C22A2952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3DE6A1-E5BC-4397-A0F7-99599FB5550E}" type="datetime1">
              <a:rPr lang="ko-KR" altLang="en-US" smtClean="0"/>
              <a:t>2017-11-17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기본\Documents\1 기안\2017\03_법규관련\ACSF\5월_서울\안내_ppt\MI_signature\국토교통부_영_좌우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5" y="302512"/>
            <a:ext cx="2950130" cy="576064"/>
          </a:xfrm>
          <a:prstGeom prst="rect">
            <a:avLst/>
          </a:prstGeom>
          <a:noFill/>
        </p:spPr>
      </p:pic>
      <p:grpSp>
        <p:nvGrpSpPr>
          <p:cNvPr id="10" name="그룹 9"/>
          <p:cNvGrpSpPr/>
          <p:nvPr/>
        </p:nvGrpSpPr>
        <p:grpSpPr>
          <a:xfrm>
            <a:off x="5652120" y="269543"/>
            <a:ext cx="3194640" cy="515257"/>
            <a:chOff x="5652120" y="269543"/>
            <a:chExt cx="3194640" cy="515257"/>
          </a:xfrm>
        </p:grpSpPr>
        <p:pic>
          <p:nvPicPr>
            <p:cNvPr id="8" name="Picture 14" descr="C:\Users\gauri\Desktop\Untitled-1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652120" y="269543"/>
              <a:ext cx="2414786" cy="51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직사각형 8"/>
            <p:cNvSpPr/>
            <p:nvPr userDrawn="1"/>
          </p:nvSpPr>
          <p:spPr>
            <a:xfrm>
              <a:off x="6497864" y="343608"/>
              <a:ext cx="23488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ko-KR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ndara" pitchFamily="34" charset="0"/>
                </a:rPr>
                <a:t>Korea Automobile Testing &amp; Research Institute</a:t>
              </a:r>
              <a:endParaRPr lang="ko-KR" alt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ndar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1628800"/>
            <a:ext cx="86409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ko-KR" sz="4500" dirty="0" smtClean="0">
              <a:latin typeface="Times New Roman" pitchFamily="18" charset="0"/>
            </a:endParaRPr>
          </a:p>
          <a:p>
            <a:pPr algn="ctr"/>
            <a:r>
              <a:rPr lang="en-US" altLang="ko-KR" sz="4500" dirty="0" smtClean="0">
                <a:latin typeface="Times New Roman" pitchFamily="18" charset="0"/>
              </a:rPr>
              <a:t>Reaction time &amp; Safety time gap</a:t>
            </a:r>
          </a:p>
          <a:p>
            <a:pPr algn="ctr"/>
            <a:r>
              <a:rPr lang="en-US" altLang="ko-KR" sz="4500" dirty="0" smtClean="0">
                <a:latin typeface="Times New Roman" pitchFamily="18" charset="0"/>
              </a:rPr>
              <a:t>On the </a:t>
            </a:r>
            <a:r>
              <a:rPr lang="en-US" altLang="ko-KR" sz="4500" smtClean="0">
                <a:latin typeface="Times New Roman" pitchFamily="18" charset="0"/>
              </a:rPr>
              <a:t>public road</a:t>
            </a:r>
            <a:endParaRPr lang="en-US" altLang="ko-KR" sz="4500" dirty="0" smtClean="0">
              <a:latin typeface="Times New Roman" pitchFamily="18" charset="0"/>
            </a:endParaRPr>
          </a:p>
          <a:p>
            <a:pPr algn="ctr"/>
            <a:endParaRPr lang="en-US" altLang="ko-KR" sz="4500" dirty="0" smtClean="0">
              <a:latin typeface="Times New Roman" pitchFamily="18" charset="0"/>
            </a:endParaRPr>
          </a:p>
          <a:p>
            <a:pPr algn="ctr"/>
            <a:endParaRPr lang="en-US" altLang="ko-KR" sz="2000" dirty="0" smtClean="0">
              <a:latin typeface="Times New Roman" pitchFamily="18" charset="0"/>
            </a:endParaRPr>
          </a:p>
          <a:p>
            <a:pPr algn="ctr"/>
            <a:endParaRPr lang="en-US" altLang="ko-KR" sz="4000" dirty="0">
              <a:latin typeface="Times New Roman" pitchFamily="18" charset="0"/>
            </a:endParaRPr>
          </a:p>
          <a:p>
            <a:pPr algn="r"/>
            <a:r>
              <a:rPr lang="en-US" altLang="ko-KR" sz="3200" dirty="0" smtClean="0">
                <a:latin typeface="Times New Roman" pitchFamily="18" charset="0"/>
              </a:rPr>
              <a:t>Korea Automobile Testing &amp; Research Institute</a:t>
            </a:r>
          </a:p>
          <a:p>
            <a:pPr algn="r"/>
            <a:r>
              <a:rPr lang="en-US" altLang="ko-KR" sz="3200" dirty="0" smtClean="0">
                <a:latin typeface="Times New Roman" pitchFamily="18" charset="0"/>
              </a:rPr>
              <a:t>Automated Driving Research Office</a:t>
            </a:r>
          </a:p>
        </p:txBody>
      </p:sp>
      <p:sp>
        <p:nvSpPr>
          <p:cNvPr id="5" name="Textfeld 5"/>
          <p:cNvSpPr txBox="1">
            <a:spLocks/>
          </p:cNvSpPr>
          <p:nvPr/>
        </p:nvSpPr>
        <p:spPr bwMode="auto">
          <a:xfrm>
            <a:off x="6300192" y="0"/>
            <a:ext cx="2736304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- ACSF</a:t>
            </a:r>
            <a:r>
              <a:rPr lang="nl-BE" altLang="de-DE" sz="1200" b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-15-04</a:t>
            </a:r>
            <a:endParaRPr lang="de-DE" altLang="de-DE" sz="1200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Configuration of Experimental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Vehicle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92365" y="1819919"/>
            <a:ext cx="8728107" cy="4800178"/>
            <a:chOff x="92365" y="711646"/>
            <a:chExt cx="9226025" cy="5908451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xmlns="" id="{A8A070AC-ADC6-4B3E-B256-6A27A5FC3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92" y="5244555"/>
              <a:ext cx="1609131" cy="1314879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xmlns="" id="{2C4E229B-F36C-4042-8CD2-4988AFD71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7064"/>
            <a:stretch/>
          </p:blipFill>
          <p:spPr>
            <a:xfrm>
              <a:off x="3394627" y="1909391"/>
              <a:ext cx="1728121" cy="780231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xmlns="" id="{336E8D65-C5B0-4CA2-BFEE-6DFBDA63B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765" y="3129306"/>
              <a:ext cx="1598080" cy="1382241"/>
            </a:xfrm>
            <a:prstGeom prst="rect">
              <a:avLst/>
            </a:prstGeom>
          </p:spPr>
        </p:pic>
        <p:pic>
          <p:nvPicPr>
            <p:cNvPr id="9" name="Picture 2" descr="http://www.magus.co.kr/admin/product/3529178406_HtpYXniR_RT-2500.jpg">
              <a:extLst>
                <a:ext uri="{FF2B5EF4-FFF2-40B4-BE49-F238E27FC236}">
                  <a16:creationId xmlns:a16="http://schemas.microsoft.com/office/drawing/2014/main" xmlns="" id="{801D3EC1-F9A4-4D2F-9057-97B4B4D27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1679" y="1572903"/>
              <a:ext cx="1599656" cy="156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직사각형 5">
              <a:extLst>
                <a:ext uri="{FF2B5EF4-FFF2-40B4-BE49-F238E27FC236}">
                  <a16:creationId xmlns:a16="http://schemas.microsoft.com/office/drawing/2014/main" xmlns="" id="{BD670A43-24E8-4BAC-9C8F-9233C05F6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65" y="711646"/>
              <a:ext cx="9226025" cy="681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5pPr>
              <a:lvl6pPr marL="2514600" indent="-228600" eaLnBrk="0" fontAlgn="base" hangingPunct="0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6pPr>
              <a:lvl7pPr marL="2971800" indent="-228600" eaLnBrk="0" fontAlgn="base" hangingPunct="0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7pPr>
              <a:lvl8pPr marL="3429000" indent="-228600" eaLnBrk="0" fontAlgn="base" hangingPunct="0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8pPr>
              <a:lvl9pPr marL="3886200" indent="-228600" eaLnBrk="0" fontAlgn="base" hangingPunct="0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defRPr kumimoji="1">
                  <a:solidFill>
                    <a:schemeClr val="tx1"/>
                  </a:solidFill>
                  <a:latin typeface="HY헤드라인M" pitchFamily="18" charset="-127"/>
                  <a:ea typeface="HY헤드라인M" pitchFamily="18" charset="-127"/>
                </a:defRPr>
              </a:lvl9pPr>
            </a:lstStyle>
            <a:p>
              <a:pPr marL="0" lvl="2" indent="-342900" eaLnBrk="1" hangingPunct="1">
                <a:lnSpc>
                  <a:spcPct val="150000"/>
                </a:lnSpc>
                <a:buClr>
                  <a:srgbClr val="333399"/>
                </a:buClr>
                <a:buSzPct val="80000"/>
                <a:buFontTx/>
                <a:buBlip>
                  <a:blip r:embed="rId7"/>
                </a:buBlip>
                <a:defRPr/>
              </a:pPr>
              <a:r>
                <a:rPr lang="en-US" altLang="ko-KR" sz="2000" b="1" dirty="0">
                  <a:solidFill>
                    <a:prstClr val="black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Experimental Vehicle </a:t>
              </a:r>
              <a:r>
                <a:rPr lang="en-US" altLang="ko-KR" sz="2000" b="1" dirty="0" smtClean="0">
                  <a:solidFill>
                    <a:prstClr val="black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Configure</a:t>
              </a:r>
              <a:endParaRPr lang="en-US" altLang="ko-KR" sz="20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xmlns="" id="{E5058959-AAC3-49D9-8876-89E62BD9B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8273" y="2957693"/>
              <a:ext cx="3581012" cy="1843841"/>
            </a:xfrm>
            <a:prstGeom prst="rect">
              <a:avLst/>
            </a:prstGeom>
          </p:spPr>
        </p:pic>
        <p:sp>
          <p:nvSpPr>
            <p:cNvPr id="12" name="TextBox 39">
              <a:extLst>
                <a:ext uri="{FF2B5EF4-FFF2-40B4-BE49-F238E27FC236}">
                  <a16:creationId xmlns:a16="http://schemas.microsoft.com/office/drawing/2014/main" xmlns="" id="{B07C9DF4-21C7-4D0F-8AAD-006148DA6EF2}"/>
                </a:ext>
              </a:extLst>
            </p:cNvPr>
            <p:cNvSpPr txBox="1"/>
            <p:nvPr/>
          </p:nvSpPr>
          <p:spPr>
            <a:xfrm>
              <a:off x="7047275" y="2725760"/>
              <a:ext cx="16529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Front Radar</a:t>
              </a:r>
            </a:p>
            <a:p>
              <a:pPr algn="ctr">
                <a:defRPr/>
              </a:pPr>
              <a:r>
                <a:rPr lang="en-US" altLang="ko-KR" sz="1400" b="1" dirty="0">
                  <a:solidFill>
                    <a:prstClr val="black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(Delphi)</a:t>
              </a:r>
            </a:p>
          </p:txBody>
        </p:sp>
        <p:sp>
          <p:nvSpPr>
            <p:cNvPr id="13" name="TextBox 39">
              <a:extLst>
                <a:ext uri="{FF2B5EF4-FFF2-40B4-BE49-F238E27FC236}">
                  <a16:creationId xmlns:a16="http://schemas.microsoft.com/office/drawing/2014/main" xmlns="" id="{E4F8DA9A-E4D7-4A24-8891-DAF0DEF8D5F2}"/>
                </a:ext>
              </a:extLst>
            </p:cNvPr>
            <p:cNvSpPr txBox="1"/>
            <p:nvPr/>
          </p:nvSpPr>
          <p:spPr>
            <a:xfrm>
              <a:off x="6935122" y="4586998"/>
              <a:ext cx="1615332" cy="523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Front LiDAR</a:t>
              </a:r>
              <a:b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</a:b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(IBEO LUX)</a:t>
              </a:r>
            </a:p>
          </p:txBody>
        </p:sp>
        <p:cxnSp>
          <p:nvCxnSpPr>
            <p:cNvPr id="14" name="직선 화살표 연결선 13">
              <a:extLst>
                <a:ext uri="{FF2B5EF4-FFF2-40B4-BE49-F238E27FC236}">
                  <a16:creationId xmlns:a16="http://schemas.microsoft.com/office/drawing/2014/main" xmlns="" id="{CD4D3345-54CC-427F-BA1D-E7398FA087A9}"/>
                </a:ext>
              </a:extLst>
            </p:cNvPr>
            <p:cNvCxnSpPr>
              <a:endCxn id="28" idx="1"/>
            </p:cNvCxnSpPr>
            <p:nvPr/>
          </p:nvCxnSpPr>
          <p:spPr bwMode="auto">
            <a:xfrm flipV="1">
              <a:off x="6176715" y="3677857"/>
              <a:ext cx="877014" cy="155536"/>
            </a:xfrm>
            <a:prstGeom prst="straightConnector1">
              <a:avLst/>
            </a:prstGeom>
            <a:noFill/>
            <a:ln w="57150" cap="flat" cmpd="sng" algn="ctr">
              <a:solidFill>
                <a:srgbClr val="0070C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xmlns="" id="{FA569432-F3D6-4FE5-8CA2-2D336EE8F6B8}"/>
                </a:ext>
              </a:extLst>
            </p:cNvPr>
            <p:cNvCxnSpPr/>
            <p:nvPr/>
          </p:nvCxnSpPr>
          <p:spPr bwMode="auto">
            <a:xfrm>
              <a:off x="6158379" y="4312056"/>
              <a:ext cx="776742" cy="933014"/>
            </a:xfrm>
            <a:prstGeom prst="straightConnector1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xmlns="" id="{174C8067-BF0A-4A23-A82B-9900882C3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20117" y="5367952"/>
              <a:ext cx="2186197" cy="1252145"/>
            </a:xfrm>
            <a:prstGeom prst="rect">
              <a:avLst/>
            </a:prstGeom>
          </p:spPr>
        </p:pic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xmlns="" id="{E1EB12B4-252A-4273-86CA-05CCE7C5E13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49403" y="3879614"/>
              <a:ext cx="37213" cy="1439596"/>
            </a:xfrm>
            <a:prstGeom prst="straightConnector1">
              <a:avLst/>
            </a:prstGeom>
            <a:noFill/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xmlns="" id="{7B0323F2-74D9-4B2B-931C-C128E4EEFE8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38180" y="3910949"/>
              <a:ext cx="302455" cy="1408261"/>
            </a:xfrm>
            <a:prstGeom prst="straightConnector1">
              <a:avLst/>
            </a:prstGeom>
            <a:noFill/>
            <a:ln w="5715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xmlns="" id="{6AB3CB49-5DBF-4DCE-A366-4EBFEE0D1B3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84289" y="2584421"/>
              <a:ext cx="397758" cy="1054403"/>
            </a:xfrm>
            <a:prstGeom prst="straightConnector1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xmlns="" id="{84C578AE-4D34-43A6-B791-F59640D8266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540168" y="2627755"/>
              <a:ext cx="960209" cy="1130031"/>
            </a:xfrm>
            <a:prstGeom prst="straightConnector1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xmlns="" id="{7F2A6583-72C9-4AAD-83CF-859D7DF3C583}"/>
                </a:ext>
              </a:extLst>
            </p:cNvPr>
            <p:cNvCxnSpPr>
              <a:endCxn id="8" idx="3"/>
            </p:cNvCxnSpPr>
            <p:nvPr/>
          </p:nvCxnSpPr>
          <p:spPr bwMode="auto">
            <a:xfrm flipH="1" flipV="1">
              <a:off x="2207845" y="3820427"/>
              <a:ext cx="1096604" cy="29308"/>
            </a:xfrm>
            <a:prstGeom prst="straightConnector1">
              <a:avLst/>
            </a:prstGeom>
            <a:noFill/>
            <a:ln w="57150" cap="flat" cmpd="sng" algn="ctr">
              <a:solidFill>
                <a:srgbClr val="0070C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cxnSp>
          <p:nvCxnSpPr>
            <p:cNvPr id="22" name="직선 화살표 연결선 21">
              <a:extLst>
                <a:ext uri="{FF2B5EF4-FFF2-40B4-BE49-F238E27FC236}">
                  <a16:creationId xmlns:a16="http://schemas.microsoft.com/office/drawing/2014/main" xmlns="" id="{90EE20E1-F1BF-4794-B085-9AA762E62C1B}"/>
                </a:ext>
              </a:extLst>
            </p:cNvPr>
            <p:cNvCxnSpPr/>
            <p:nvPr/>
          </p:nvCxnSpPr>
          <p:spPr bwMode="auto">
            <a:xfrm flipH="1">
              <a:off x="2109817" y="4094975"/>
              <a:ext cx="1046464" cy="1342110"/>
            </a:xfrm>
            <a:prstGeom prst="straightConnector1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23" name="TextBox 39">
              <a:extLst>
                <a:ext uri="{FF2B5EF4-FFF2-40B4-BE49-F238E27FC236}">
                  <a16:creationId xmlns:a16="http://schemas.microsoft.com/office/drawing/2014/main" xmlns="" id="{F16344A2-3D5A-445B-9648-57BE58A1812B}"/>
                </a:ext>
              </a:extLst>
            </p:cNvPr>
            <p:cNvSpPr txBox="1"/>
            <p:nvPr/>
          </p:nvSpPr>
          <p:spPr>
            <a:xfrm>
              <a:off x="468871" y="4660265"/>
              <a:ext cx="2030174" cy="523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Rear-side LiDAR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(SICK LMS151)</a:t>
              </a:r>
            </a:p>
          </p:txBody>
        </p:sp>
        <p:sp>
          <p:nvSpPr>
            <p:cNvPr id="24" name="TextBox 39">
              <a:extLst>
                <a:ext uri="{FF2B5EF4-FFF2-40B4-BE49-F238E27FC236}">
                  <a16:creationId xmlns:a16="http://schemas.microsoft.com/office/drawing/2014/main" xmlns="" id="{34EBF8F4-1B31-4C8E-9B0E-DA198D858224}"/>
                </a:ext>
              </a:extLst>
            </p:cNvPr>
            <p:cNvSpPr txBox="1"/>
            <p:nvPr/>
          </p:nvSpPr>
          <p:spPr>
            <a:xfrm>
              <a:off x="337783" y="2779445"/>
              <a:ext cx="19515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Rear-side Radar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b="1" dirty="0">
                  <a:solidFill>
                    <a:prstClr val="black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(Delphi)</a:t>
              </a:r>
              <a:endPara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TextBox 39">
              <a:extLst>
                <a:ext uri="{FF2B5EF4-FFF2-40B4-BE49-F238E27FC236}">
                  <a16:creationId xmlns:a16="http://schemas.microsoft.com/office/drawing/2014/main" xmlns="" id="{ED8907BC-BF17-439F-9E15-5C94AB0E2F4D}"/>
                </a:ext>
              </a:extLst>
            </p:cNvPr>
            <p:cNvSpPr txBox="1"/>
            <p:nvPr/>
          </p:nvSpPr>
          <p:spPr>
            <a:xfrm>
              <a:off x="837432" y="1666031"/>
              <a:ext cx="2083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Micro Autobox</a:t>
              </a:r>
            </a:p>
          </p:txBody>
        </p:sp>
        <p:sp>
          <p:nvSpPr>
            <p:cNvPr id="26" name="TextBox 39">
              <a:extLst>
                <a:ext uri="{FF2B5EF4-FFF2-40B4-BE49-F238E27FC236}">
                  <a16:creationId xmlns:a16="http://schemas.microsoft.com/office/drawing/2014/main" xmlns="" id="{352EC06D-568B-40C0-9F1B-E46C17EE4023}"/>
                </a:ext>
              </a:extLst>
            </p:cNvPr>
            <p:cNvSpPr txBox="1"/>
            <p:nvPr/>
          </p:nvSpPr>
          <p:spPr>
            <a:xfrm>
              <a:off x="3249818" y="1620623"/>
              <a:ext cx="14644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Computer</a:t>
              </a:r>
            </a:p>
          </p:txBody>
        </p:sp>
        <p:pic>
          <p:nvPicPr>
            <p:cNvPr id="27" name="그림 26">
              <a:extLst>
                <a:ext uri="{FF2B5EF4-FFF2-40B4-BE49-F238E27FC236}">
                  <a16:creationId xmlns:a16="http://schemas.microsoft.com/office/drawing/2014/main" xmlns="" id="{0232CEA4-3016-4F62-9706-DBEB2E9F61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1245" y="1959917"/>
              <a:ext cx="1840631" cy="793263"/>
            </a:xfrm>
            <a:prstGeom prst="rect">
              <a:avLst/>
            </a:prstGeom>
          </p:spPr>
        </p:pic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xmlns="" id="{822B332E-7331-4114-BA73-0CA614741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053729" y="3198897"/>
              <a:ext cx="1589876" cy="957919"/>
            </a:xfrm>
            <a:prstGeom prst="rect">
              <a:avLst/>
            </a:prstGeom>
          </p:spPr>
        </p:pic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xmlns="" id="{DA78DC95-151E-4782-B009-5367ADC83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07" t="14145" r="14459" b="12520"/>
            <a:stretch/>
          </p:blipFill>
          <p:spPr>
            <a:xfrm>
              <a:off x="7053729" y="5175362"/>
              <a:ext cx="1411358" cy="968933"/>
            </a:xfrm>
            <a:prstGeom prst="rect">
              <a:avLst/>
            </a:prstGeom>
          </p:spPr>
        </p:pic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xmlns="" id="{69446AC4-5AE3-4826-BE28-6761920A067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782493" y="2521779"/>
              <a:ext cx="2223821" cy="1068019"/>
            </a:xfrm>
            <a:prstGeom prst="straightConnector1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</p:cxnSp>
        <p:sp>
          <p:nvSpPr>
            <p:cNvPr id="31" name="TextBox 39">
              <a:extLst>
                <a:ext uri="{FF2B5EF4-FFF2-40B4-BE49-F238E27FC236}">
                  <a16:creationId xmlns:a16="http://schemas.microsoft.com/office/drawing/2014/main" xmlns="" id="{30BBCDD3-D6E9-44FF-BD86-ED320A16F64D}"/>
                </a:ext>
              </a:extLst>
            </p:cNvPr>
            <p:cNvSpPr txBox="1"/>
            <p:nvPr/>
          </p:nvSpPr>
          <p:spPr>
            <a:xfrm>
              <a:off x="5961679" y="1601548"/>
              <a:ext cx="14644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1pPr>
              <a:lvl2pPr marL="4556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2pPr>
              <a:lvl3pPr marL="9128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3pPr>
              <a:lvl4pPr marL="13700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4pPr>
              <a:lvl5pPr marL="1827213" indent="1588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RT GPS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Lane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Change Data Acquisition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15" y="2160150"/>
            <a:ext cx="4168007" cy="378042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502" y="4050358"/>
            <a:ext cx="785852" cy="42727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865" y="3594767"/>
            <a:ext cx="1004144" cy="455593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8453" y="5342077"/>
            <a:ext cx="1014100" cy="445829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0046" y="2157470"/>
            <a:ext cx="4234763" cy="2287304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4389968" y="4530606"/>
            <a:ext cx="47185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Highway from Seoul to Incheon </a:t>
            </a:r>
            <a:r>
              <a:rPr lang="en-US" altLang="ko-KR" sz="14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airport - 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Total 50km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10150" y="5940569"/>
            <a:ext cx="315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Highway near Seoul - Total 250km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Triangular merge section</a:t>
            </a:r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현대하모니 M" panose="02020603020101020101" pitchFamily="18" charset="-127"/>
            </a:endParaRPr>
          </a:p>
        </p:txBody>
      </p:sp>
      <p:sp>
        <p:nvSpPr>
          <p:cNvPr id="33" name="직사각형 5">
            <a:extLst>
              <a:ext uri="{FF2B5EF4-FFF2-40B4-BE49-F238E27FC236}">
                <a16:creationId xmlns:a16="http://schemas.microsoft.com/office/drawing/2014/main" xmlns="" id="{D66C8591-4475-4B74-BA7F-5BEC5BA47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65" y="1566354"/>
            <a:ext cx="92260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marL="0" lvl="2" indent="-342900" eaLnBrk="1" hangingPunct="1">
              <a:lnSpc>
                <a:spcPct val="150000"/>
              </a:lnSpc>
              <a:buClr>
                <a:srgbClr val="333399"/>
              </a:buClr>
              <a:buSzPct val="80000"/>
              <a:buFontTx/>
              <a:buBlip>
                <a:blip r:embed="rId8"/>
              </a:buBlip>
              <a:defRPr/>
            </a:pPr>
            <a:r>
              <a:rPr lang="en-US" altLang="ko-KR" sz="20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Experiment </a:t>
            </a:r>
            <a:r>
              <a:rPr lang="en-US" altLang="ko-KR" sz="2000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Location(highway)</a:t>
            </a:r>
            <a:endParaRPr lang="en-US" altLang="ko-KR" sz="2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E848FB95-B054-4405-BA85-33FF9D748771}"/>
              </a:ext>
            </a:extLst>
          </p:cNvPr>
          <p:cNvSpPr/>
          <p:nvPr/>
        </p:nvSpPr>
        <p:spPr>
          <a:xfrm>
            <a:off x="2069331" y="4600742"/>
            <a:ext cx="1156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50~110kph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C838EAC1-B565-4333-A494-521D27BC6AC5}"/>
              </a:ext>
            </a:extLst>
          </p:cNvPr>
          <p:cNvSpPr/>
          <p:nvPr/>
        </p:nvSpPr>
        <p:spPr>
          <a:xfrm>
            <a:off x="162497" y="4701270"/>
            <a:ext cx="1156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50~100kph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73C9D2C9-0D02-440A-9A2D-03C3DFA2BEAE}"/>
              </a:ext>
            </a:extLst>
          </p:cNvPr>
          <p:cNvSpPr/>
          <p:nvPr/>
        </p:nvSpPr>
        <p:spPr>
          <a:xfrm>
            <a:off x="1354982" y="3041892"/>
            <a:ext cx="1156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50~100kph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xmlns="" id="{2CB0BC21-660A-4293-8895-78B7D524A8CC}"/>
              </a:ext>
            </a:extLst>
          </p:cNvPr>
          <p:cNvSpPr/>
          <p:nvPr/>
        </p:nvSpPr>
        <p:spPr>
          <a:xfrm>
            <a:off x="6305466" y="3865178"/>
            <a:ext cx="1156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현대하모니 M" panose="02020603020101020101" pitchFamily="18" charset="-127"/>
              </a:rPr>
              <a:t>50~100kph</a:t>
            </a:r>
          </a:p>
        </p:txBody>
      </p:sp>
    </p:spTree>
    <p:extLst>
      <p:ext uri="{BB962C8B-B14F-4D97-AF65-F5344CB8AC3E}">
        <p14:creationId xmlns:p14="http://schemas.microsoft.com/office/powerpoint/2010/main" val="9308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Safety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Region Plot based on driving </a:t>
            </a:r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data</a:t>
            </a:r>
            <a:endParaRPr lang="en-US" altLang="ko-KR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xmlns="" id="{E4A0CF30-85E4-4466-BDB0-98F8D52BB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904" y="1554882"/>
            <a:ext cx="5331976" cy="5278656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xmlns="" id="{C89CCE9B-A5B1-4C11-820B-760C9FB50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803" y="1554883"/>
            <a:ext cx="4575725" cy="51864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E651FE8-04DD-4BD6-BD04-AFD9864C3C74}"/>
              </a:ext>
            </a:extLst>
          </p:cNvPr>
          <p:cNvSpPr txBox="1"/>
          <p:nvPr/>
        </p:nvSpPr>
        <p:spPr>
          <a:xfrm>
            <a:off x="6362066" y="6453336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Relative Velocity[km/h]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DF52218-8D13-4FD3-9352-BD1DFB6948B2}"/>
              </a:ext>
            </a:extLst>
          </p:cNvPr>
          <p:cNvSpPr txBox="1"/>
          <p:nvPr/>
        </p:nvSpPr>
        <p:spPr>
          <a:xfrm rot="16200000">
            <a:off x="3903762" y="3951756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Clearance[m]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A08DFC7-7F65-40E7-BC8E-869631952907}"/>
              </a:ext>
            </a:extLst>
          </p:cNvPr>
          <p:cNvSpPr txBox="1"/>
          <p:nvPr/>
        </p:nvSpPr>
        <p:spPr>
          <a:xfrm rot="16200000">
            <a:off x="-920774" y="3977720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Clearance[m]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290104A-772B-4B73-8983-987F974CA05D}"/>
              </a:ext>
            </a:extLst>
          </p:cNvPr>
          <p:cNvSpPr txBox="1"/>
          <p:nvPr/>
        </p:nvSpPr>
        <p:spPr>
          <a:xfrm>
            <a:off x="1369389" y="6495147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Relative Velocity[km/h]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12CD70D-F935-443F-9755-49142314B39E}"/>
              </a:ext>
            </a:extLst>
          </p:cNvPr>
          <p:cNvSpPr txBox="1"/>
          <p:nvPr/>
        </p:nvSpPr>
        <p:spPr>
          <a:xfrm>
            <a:off x="745442" y="1628800"/>
            <a:ext cx="2386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 :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LC Start 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X :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LC End</a:t>
            </a:r>
            <a:endParaRPr lang="ko-KR" altLang="en-US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913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42528" y="1114574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Reaction time for Lane Change Procedure</a:t>
            </a:r>
            <a:endParaRPr lang="en-US" altLang="ko-KR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1837C2EA-32A2-4F35-B8EB-9297DC09A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831" y="1749293"/>
            <a:ext cx="5633403" cy="4869396"/>
          </a:xfrm>
          <a:prstGeom prst="rect">
            <a:avLst/>
          </a:prstGeom>
        </p:spPr>
      </p:pic>
      <p:sp>
        <p:nvSpPr>
          <p:cNvPr id="12" name="직사각형 5">
            <a:extLst>
              <a:ext uri="{FF2B5EF4-FFF2-40B4-BE49-F238E27FC236}">
                <a16:creationId xmlns:a16="http://schemas.microsoft.com/office/drawing/2014/main" xmlns="" id="{BAD99B05-8DB7-4FCF-8A87-F6DDE3CAD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65" y="1501373"/>
            <a:ext cx="9226025" cy="49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marL="0" lvl="2" indent="-342900" eaLnBrk="1" hangingPunct="1">
              <a:lnSpc>
                <a:spcPct val="150000"/>
              </a:lnSpc>
              <a:buClr>
                <a:srgbClr val="333399"/>
              </a:buClr>
              <a:buSzPct val="80000"/>
              <a:buFontTx/>
              <a:buBlip>
                <a:blip r:embed="rId4"/>
              </a:buBlip>
              <a:defRPr/>
            </a:pPr>
            <a:r>
              <a:rPr lang="en-US" altLang="ko-KR" sz="2000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Example of Reaction </a:t>
            </a:r>
            <a:r>
              <a:rPr lang="en-US" altLang="ko-KR" sz="20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Time decision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xmlns="" id="{AD11BBCD-CA25-4F8D-984C-244F76A07512}"/>
              </a:ext>
            </a:extLst>
          </p:cNvPr>
          <p:cNvCxnSpPr>
            <a:cxnSpLocks/>
          </p:cNvCxnSpPr>
          <p:nvPr/>
        </p:nvCxnSpPr>
        <p:spPr bwMode="auto">
          <a:xfrm>
            <a:off x="2816805" y="6698868"/>
            <a:ext cx="612669" cy="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0682744-B464-401D-8980-4D15D066C01E}"/>
              </a:ext>
            </a:extLst>
          </p:cNvPr>
          <p:cNvSpPr/>
          <p:nvPr/>
        </p:nvSpPr>
        <p:spPr>
          <a:xfrm>
            <a:off x="3396010" y="6469886"/>
            <a:ext cx="3921224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Vehicle moving Start(=LC start)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xmlns="" id="{2807810A-3B18-4730-99BE-ED2263497C3C}"/>
              </a:ext>
            </a:extLst>
          </p:cNvPr>
          <p:cNvCxnSpPr>
            <a:cxnSpLocks/>
          </p:cNvCxnSpPr>
          <p:nvPr/>
        </p:nvCxnSpPr>
        <p:spPr bwMode="auto">
          <a:xfrm>
            <a:off x="2806295" y="3365537"/>
            <a:ext cx="38213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033DA7A8-BDBC-44A1-856E-23CBE9BA79D3}"/>
              </a:ext>
            </a:extLst>
          </p:cNvPr>
          <p:cNvSpPr/>
          <p:nvPr/>
        </p:nvSpPr>
        <p:spPr>
          <a:xfrm>
            <a:off x="3533108" y="3910554"/>
            <a:ext cx="274530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Target Vehicle deceleration 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F2EB7AF-C5D6-4EBA-B087-140E40F7A84E}"/>
              </a:ext>
            </a:extLst>
          </p:cNvPr>
          <p:cNvSpPr txBox="1"/>
          <p:nvPr/>
        </p:nvSpPr>
        <p:spPr>
          <a:xfrm>
            <a:off x="2920652" y="3113925"/>
            <a:ext cx="1337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Reaction</a:t>
            </a:r>
          </a:p>
          <a:p>
            <a:pPr algn="ctr"/>
            <a:r>
              <a:rPr lang="en-US" altLang="ko-KR" sz="1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Time</a:t>
            </a:r>
            <a:endParaRPr lang="ko-KR" altLang="en-US" sz="14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xmlns="" id="{41D821C9-F00E-4172-804E-A9C62EDBFDEF}"/>
              </a:ext>
            </a:extLst>
          </p:cNvPr>
          <p:cNvCxnSpPr>
            <a:cxnSpLocks/>
          </p:cNvCxnSpPr>
          <p:nvPr/>
        </p:nvCxnSpPr>
        <p:spPr bwMode="auto">
          <a:xfrm>
            <a:off x="2816805" y="2102443"/>
            <a:ext cx="0" cy="3987379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7CCCF7B-D110-4DE6-AF41-73040F353084}"/>
              </a:ext>
            </a:extLst>
          </p:cNvPr>
          <p:cNvSpPr txBox="1"/>
          <p:nvPr/>
        </p:nvSpPr>
        <p:spPr>
          <a:xfrm>
            <a:off x="3274890" y="6231901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time [sec]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AB042EF-7C18-4929-84D6-53275E5150D3}"/>
              </a:ext>
            </a:extLst>
          </p:cNvPr>
          <p:cNvSpPr txBox="1"/>
          <p:nvPr/>
        </p:nvSpPr>
        <p:spPr>
          <a:xfrm rot="16200000">
            <a:off x="834532" y="2848461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Target velocity[m/s]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xmlns="" id="{1BDC4EFC-87B7-4279-9CB9-572D720CEB4C}"/>
              </a:ext>
            </a:extLst>
          </p:cNvPr>
          <p:cNvCxnSpPr>
            <a:cxnSpLocks/>
          </p:cNvCxnSpPr>
          <p:nvPr/>
        </p:nvCxnSpPr>
        <p:spPr bwMode="auto">
          <a:xfrm>
            <a:off x="2816805" y="6080099"/>
            <a:ext cx="0" cy="631469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AB042EF-7C18-4929-84D6-53275E5150D3}"/>
              </a:ext>
            </a:extLst>
          </p:cNvPr>
          <p:cNvSpPr txBox="1"/>
          <p:nvPr/>
        </p:nvSpPr>
        <p:spPr>
          <a:xfrm rot="16200000">
            <a:off x="845204" y="5058638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Lateral Distance[m]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xmlns="" id="{A539323B-D8CF-44F1-8592-E1BB4E707F54}"/>
              </a:ext>
            </a:extLst>
          </p:cNvPr>
          <p:cNvCxnSpPr>
            <a:cxnSpLocks/>
          </p:cNvCxnSpPr>
          <p:nvPr/>
        </p:nvCxnSpPr>
        <p:spPr bwMode="auto">
          <a:xfrm>
            <a:off x="3198942" y="2102442"/>
            <a:ext cx="0" cy="3987379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xmlns="" id="{39D99ACA-A2F4-4EE1-A63B-4142116078D2}"/>
              </a:ext>
            </a:extLst>
          </p:cNvPr>
          <p:cNvCxnSpPr>
            <a:cxnSpLocks/>
          </p:cNvCxnSpPr>
          <p:nvPr/>
        </p:nvCxnSpPr>
        <p:spPr bwMode="auto">
          <a:xfrm>
            <a:off x="3194401" y="4134533"/>
            <a:ext cx="373842" cy="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xmlns="" id="{465D1857-9660-428D-BB4C-98E1D26AC1F9}"/>
              </a:ext>
            </a:extLst>
          </p:cNvPr>
          <p:cNvCxnSpPr>
            <a:cxnSpLocks/>
          </p:cNvCxnSpPr>
          <p:nvPr/>
        </p:nvCxnSpPr>
        <p:spPr bwMode="auto">
          <a:xfrm>
            <a:off x="3194401" y="3778206"/>
            <a:ext cx="0" cy="356327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>
            <a:off x="3549672" y="1645546"/>
            <a:ext cx="5457481" cy="507831"/>
            <a:chOff x="5693633" y="2335932"/>
            <a:chExt cx="5457481" cy="507831"/>
          </a:xfrm>
        </p:grpSpPr>
        <p:sp>
          <p:nvSpPr>
            <p:cNvPr id="14" name="타원 13">
              <a:extLst>
                <a:ext uri="{FF2B5EF4-FFF2-40B4-BE49-F238E27FC236}">
                  <a16:creationId xmlns:a16="http://schemas.microsoft.com/office/drawing/2014/main" xmlns="" id="{03DC9E25-2F6D-4096-B155-DCB6C7772526}"/>
                </a:ext>
              </a:extLst>
            </p:cNvPr>
            <p:cNvSpPr/>
            <p:nvPr/>
          </p:nvSpPr>
          <p:spPr bwMode="auto">
            <a:xfrm>
              <a:off x="8422373" y="2469354"/>
              <a:ext cx="371291" cy="340065"/>
            </a:xfrm>
            <a:prstGeom prst="ellipse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5735" tIns="47870" rIns="95735" bIns="47870" numCol="1" rtlCol="0" anchor="t" anchorCtr="0" compatLnSpc="1">
              <a:prstTxWarp prst="textNoShape">
                <a:avLst/>
              </a:prstTxWarp>
            </a:bodyPr>
            <a:lstStyle/>
            <a:p>
              <a:pPr marL="777875" marR="0" indent="-298450" algn="l" defTabSz="957263" rtl="0" eaLnBrk="1" fontAlgn="base" latinLnBrk="1" hangingPunct="1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None/>
                <a:tabLst/>
              </a:pPr>
              <a:endParaRPr kumimoji="1" lang="ko-KR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xmlns="" id="{0BC63908-D307-4EED-8833-77BAB16750EB}"/>
                </a:ext>
              </a:extLst>
            </p:cNvPr>
            <p:cNvSpPr/>
            <p:nvPr/>
          </p:nvSpPr>
          <p:spPr>
            <a:xfrm>
              <a:off x="5693633" y="2335932"/>
              <a:ext cx="545748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ko-KR" b="1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S</a:t>
              </a:r>
              <a:r>
                <a:rPr lang="en-US" altLang="ko-KR" b="1" i="1" baseline="-250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rear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 </a:t>
              </a:r>
              <a:r>
                <a:rPr lang="en-US" altLang="ko-KR" b="1" i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= 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dv²/2a</a:t>
              </a:r>
              <a:r>
                <a:rPr lang="en-US" altLang="ko-KR" b="1" i="1" baseline="-25000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brake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v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ego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G</a:t>
              </a: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633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Reaction time for Lane Change Procedure</a:t>
            </a:r>
            <a:endParaRPr lang="en-US" altLang="ko-KR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6" y="2310238"/>
            <a:ext cx="5280000" cy="396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04FCA0F-A7F6-4BD9-A152-8E9D343E5B4E}"/>
              </a:ext>
            </a:extLst>
          </p:cNvPr>
          <p:cNvSpPr txBox="1"/>
          <p:nvPr/>
        </p:nvSpPr>
        <p:spPr>
          <a:xfrm>
            <a:off x="2123944" y="6055571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Relative Velocity[km/h]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B5694DE-7625-4255-BCC9-8A8F987E0E3A}"/>
              </a:ext>
            </a:extLst>
          </p:cNvPr>
          <p:cNvSpPr txBox="1"/>
          <p:nvPr/>
        </p:nvSpPr>
        <p:spPr>
          <a:xfrm rot="16200000">
            <a:off x="-384570" y="4031136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Reaction Time[sec]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FD2A175C-6EE3-4AC4-B853-1099D1671F88}"/>
              </a:ext>
            </a:extLst>
          </p:cNvPr>
          <p:cNvSpPr/>
          <p:nvPr/>
        </p:nvSpPr>
        <p:spPr>
          <a:xfrm>
            <a:off x="5607115" y="5015416"/>
            <a:ext cx="2745305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en-US" altLang="ko-KR" sz="2000" b="1" u="sng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Average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0.83sec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8D745DA0-7A08-4968-B75C-63C8B3D7F5B5}"/>
              </a:ext>
            </a:extLst>
          </p:cNvPr>
          <p:cNvSpPr txBox="1"/>
          <p:nvPr/>
        </p:nvSpPr>
        <p:spPr>
          <a:xfrm>
            <a:off x="5607115" y="2545509"/>
            <a:ext cx="27675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From 0~10km/h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Min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0.1sec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Max = 2.2sec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Average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0.85sec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From 10~20km/h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Min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0.1sec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Max = 1.9sec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Average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0.86sec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From 20~30km/h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Min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0.2sec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Max = 1.5sec</a:t>
            </a:r>
          </a:p>
          <a:p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Average = 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0.60sec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5">
            <a:extLst>
              <a:ext uri="{FF2B5EF4-FFF2-40B4-BE49-F238E27FC236}">
                <a16:creationId xmlns:a16="http://schemas.microsoft.com/office/drawing/2014/main" xmlns="" id="{354F787F-F5F7-4C12-991F-035E15F49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37" y="1578858"/>
            <a:ext cx="92260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marL="0" lvl="2" indent="-342900" eaLnBrk="1" hangingPunct="1">
              <a:lnSpc>
                <a:spcPct val="150000"/>
              </a:lnSpc>
              <a:buClr>
                <a:srgbClr val="333399"/>
              </a:buClr>
              <a:buSzPct val="80000"/>
              <a:buFontTx/>
              <a:buBlip>
                <a:blip r:embed="rId4"/>
              </a:buBlip>
              <a:defRPr/>
            </a:pPr>
            <a:r>
              <a:rPr lang="en-US" altLang="ko-KR" sz="20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Reaction Time distribution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3549672" y="1645546"/>
            <a:ext cx="5457481" cy="507831"/>
            <a:chOff x="5693633" y="2335932"/>
            <a:chExt cx="5457481" cy="507831"/>
          </a:xfrm>
        </p:grpSpPr>
        <p:sp>
          <p:nvSpPr>
            <p:cNvPr id="19" name="타원 18">
              <a:extLst>
                <a:ext uri="{FF2B5EF4-FFF2-40B4-BE49-F238E27FC236}">
                  <a16:creationId xmlns:a16="http://schemas.microsoft.com/office/drawing/2014/main" xmlns="" id="{03DC9E25-2F6D-4096-B155-DCB6C7772526}"/>
                </a:ext>
              </a:extLst>
            </p:cNvPr>
            <p:cNvSpPr/>
            <p:nvPr/>
          </p:nvSpPr>
          <p:spPr bwMode="auto">
            <a:xfrm>
              <a:off x="8422373" y="2469354"/>
              <a:ext cx="371291" cy="340065"/>
            </a:xfrm>
            <a:prstGeom prst="ellipse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5735" tIns="47870" rIns="95735" bIns="47870" numCol="1" rtlCol="0" anchor="t" anchorCtr="0" compatLnSpc="1">
              <a:prstTxWarp prst="textNoShape">
                <a:avLst/>
              </a:prstTxWarp>
            </a:bodyPr>
            <a:lstStyle/>
            <a:p>
              <a:pPr marL="777875" marR="0" indent="-298450" algn="l" defTabSz="957263" rtl="0" eaLnBrk="1" fontAlgn="base" latinLnBrk="1" hangingPunct="1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None/>
                <a:tabLst/>
              </a:pPr>
              <a:endParaRPr kumimoji="1" lang="ko-KR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xmlns="" id="{0BC63908-D307-4EED-8833-77BAB16750EB}"/>
                </a:ext>
              </a:extLst>
            </p:cNvPr>
            <p:cNvSpPr/>
            <p:nvPr/>
          </p:nvSpPr>
          <p:spPr>
            <a:xfrm>
              <a:off x="5693633" y="2335932"/>
              <a:ext cx="545748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ko-KR" b="1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S</a:t>
              </a:r>
              <a:r>
                <a:rPr lang="en-US" altLang="ko-KR" b="1" i="1" baseline="-250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rear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 </a:t>
              </a:r>
              <a:r>
                <a:rPr lang="en-US" altLang="ko-KR" b="1" i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= 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dv²/2a</a:t>
              </a:r>
              <a:r>
                <a:rPr lang="en-US" altLang="ko-KR" b="1" i="1" baseline="-25000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brake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v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ego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G</a:t>
              </a: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29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5">
            <a:extLst>
              <a:ext uri="{FF2B5EF4-FFF2-40B4-BE49-F238E27FC236}">
                <a16:creationId xmlns:a16="http://schemas.microsoft.com/office/drawing/2014/main" xmlns="" id="{BAD99B05-8DB7-4FCF-8A87-F6DDE3CAD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65" y="1501373"/>
            <a:ext cx="9051635" cy="49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marL="0" lvl="2" indent="-342900" eaLnBrk="1" hangingPunct="1">
              <a:lnSpc>
                <a:spcPct val="150000"/>
              </a:lnSpc>
              <a:buClr>
                <a:srgbClr val="333399"/>
              </a:buClr>
              <a:buSzPct val="80000"/>
              <a:buFontTx/>
              <a:buBlip>
                <a:blip r:embed="rId3"/>
              </a:buBlip>
              <a:defRPr/>
            </a:pPr>
            <a:r>
              <a:rPr lang="en-US" altLang="ko-KR" sz="2000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Example of Safety time gap</a:t>
            </a:r>
            <a:endParaRPr lang="en-US" altLang="ko-KR" sz="2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="" xmlns:a16="http://schemas.microsoft.com/office/drawing/2014/main" id="{835AA448-368D-4320-BD12-F6D1E20D4D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48903"/>
            <a:ext cx="5333333" cy="4605051"/>
          </a:xfrm>
          <a:prstGeom prst="rect">
            <a:avLst/>
          </a:prstGeom>
        </p:spPr>
      </p:pic>
      <p:cxnSp>
        <p:nvCxnSpPr>
          <p:cNvPr id="32" name="직선 연결선 31">
            <a:extLst>
              <a:ext uri="{FF2B5EF4-FFF2-40B4-BE49-F238E27FC236}">
                <a16:creationId xmlns="" xmlns:a16="http://schemas.microsoft.com/office/drawing/2014/main" id="{362B83E7-CB2B-4E47-AAAC-0AE08614A340}"/>
              </a:ext>
            </a:extLst>
          </p:cNvPr>
          <p:cNvCxnSpPr>
            <a:cxnSpLocks/>
          </p:cNvCxnSpPr>
          <p:nvPr/>
        </p:nvCxnSpPr>
        <p:spPr bwMode="auto">
          <a:xfrm>
            <a:off x="5245471" y="2389669"/>
            <a:ext cx="0" cy="3757165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="" xmlns:a16="http://schemas.microsoft.com/office/drawing/2014/main" id="{2807810A-3B18-4730-99BE-ED2263497C3C}"/>
              </a:ext>
            </a:extLst>
          </p:cNvPr>
          <p:cNvCxnSpPr>
            <a:cxnSpLocks/>
          </p:cNvCxnSpPr>
          <p:nvPr/>
        </p:nvCxnSpPr>
        <p:spPr bwMode="auto">
          <a:xfrm>
            <a:off x="2341931" y="3555206"/>
            <a:ext cx="24454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82882BA8-CA1A-4D46-B387-C04E2116276A}"/>
              </a:ext>
            </a:extLst>
          </p:cNvPr>
          <p:cNvSpPr txBox="1"/>
          <p:nvPr/>
        </p:nvSpPr>
        <p:spPr>
          <a:xfrm>
            <a:off x="4405518" y="3103059"/>
            <a:ext cx="238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Deceleration of braking</a:t>
            </a:r>
            <a:endParaRPr lang="en-US" altLang="ko-KR" sz="9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9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ends</a:t>
            </a:r>
            <a:endParaRPr lang="ko-KR" altLang="en-US" sz="9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E7CCCF7B-D110-4DE6-AF41-73040F353084}"/>
              </a:ext>
            </a:extLst>
          </p:cNvPr>
          <p:cNvSpPr txBox="1"/>
          <p:nvPr/>
        </p:nvSpPr>
        <p:spPr>
          <a:xfrm>
            <a:off x="2833674" y="6351131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time [sec]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AB042EF-7C18-4929-84D6-53275E5150D3}"/>
              </a:ext>
            </a:extLst>
          </p:cNvPr>
          <p:cNvSpPr txBox="1"/>
          <p:nvPr/>
        </p:nvSpPr>
        <p:spPr>
          <a:xfrm rot="16200000">
            <a:off x="261552" y="3120802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Target velocity[m/s]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5AB042EF-7C18-4929-84D6-53275E5150D3}"/>
              </a:ext>
            </a:extLst>
          </p:cNvPr>
          <p:cNvSpPr txBox="1"/>
          <p:nvPr/>
        </p:nvSpPr>
        <p:spPr>
          <a:xfrm rot="16200000">
            <a:off x="261552" y="5209034"/>
            <a:ext cx="2386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Lateral Distance[m]</a:t>
            </a:r>
            <a:endParaRPr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Safety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time gap for Lane </a:t>
            </a:r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Change</a:t>
            </a:r>
            <a:endParaRPr lang="en-US" altLang="ko-KR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491880" y="1628800"/>
            <a:ext cx="5472866" cy="507831"/>
            <a:chOff x="3533251" y="2135753"/>
            <a:chExt cx="5472866" cy="507831"/>
          </a:xfrm>
        </p:grpSpPr>
        <p:sp>
          <p:nvSpPr>
            <p:cNvPr id="17" name="타원 16">
              <a:extLst>
                <a:ext uri="{FF2B5EF4-FFF2-40B4-BE49-F238E27FC236}">
                  <a16:creationId xmlns:a16="http://schemas.microsoft.com/office/drawing/2014/main" xmlns="" id="{03DC9E25-2F6D-4096-B155-DCB6C7772526}"/>
                </a:ext>
              </a:extLst>
            </p:cNvPr>
            <p:cNvSpPr/>
            <p:nvPr/>
          </p:nvSpPr>
          <p:spPr bwMode="auto">
            <a:xfrm>
              <a:off x="8634826" y="2303519"/>
              <a:ext cx="371291" cy="340065"/>
            </a:xfrm>
            <a:prstGeom prst="ellipse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5735" tIns="47870" rIns="95735" bIns="47870" numCol="1" rtlCol="0" anchor="t" anchorCtr="0" compatLnSpc="1">
              <a:prstTxWarp prst="textNoShape">
                <a:avLst/>
              </a:prstTxWarp>
            </a:bodyPr>
            <a:lstStyle/>
            <a:p>
              <a:pPr marL="777875" marR="0" indent="-298450" algn="l" defTabSz="957263" rtl="0" eaLnBrk="1" fontAlgn="base" latinLnBrk="1" hangingPunct="1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None/>
                <a:tabLst/>
              </a:pPr>
              <a:endParaRPr kumimoji="1" lang="ko-KR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xmlns="" id="{0BC63908-D307-4EED-8833-77BAB16750EB}"/>
                </a:ext>
              </a:extLst>
            </p:cNvPr>
            <p:cNvSpPr/>
            <p:nvPr/>
          </p:nvSpPr>
          <p:spPr>
            <a:xfrm>
              <a:off x="3533251" y="2135753"/>
              <a:ext cx="545748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ko-KR" b="1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S</a:t>
              </a:r>
              <a:r>
                <a:rPr lang="en-US" altLang="ko-KR" b="1" i="1" baseline="-250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rear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 </a:t>
              </a:r>
              <a:r>
                <a:rPr lang="en-US" altLang="ko-KR" b="1" i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= 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dv²/2a</a:t>
              </a:r>
              <a:r>
                <a:rPr lang="en-US" altLang="ko-KR" b="1" i="1" baseline="-25000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brake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v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ego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G</a:t>
              </a: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8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9321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Safety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time gap for Lane </a:t>
            </a:r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Change</a:t>
            </a:r>
            <a:endParaRPr lang="en-US" altLang="ko-KR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5" name="직사각형 5">
            <a:extLst>
              <a:ext uri="{FF2B5EF4-FFF2-40B4-BE49-F238E27FC236}">
                <a16:creationId xmlns:a16="http://schemas.microsoft.com/office/drawing/2014/main" xmlns="" id="{72C37B23-5D70-4DBC-A795-3E28EAC25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5" y="1578858"/>
            <a:ext cx="92260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defRPr kumimoji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marL="0" lvl="2" indent="-342900" eaLnBrk="1" hangingPunct="1">
              <a:lnSpc>
                <a:spcPct val="150000"/>
              </a:lnSpc>
              <a:buClr>
                <a:srgbClr val="333399"/>
              </a:buClr>
              <a:buSzPct val="80000"/>
              <a:buFontTx/>
              <a:buBlip>
                <a:blip r:embed="rId3"/>
              </a:buBlip>
              <a:defRPr/>
            </a:pPr>
            <a:r>
              <a:rPr lang="en-US" altLang="ko-KR" sz="20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Safety time gap at the end of deceleration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476545" y="2394348"/>
            <a:ext cx="7898137" cy="4147546"/>
            <a:chOff x="476545" y="2394348"/>
            <a:chExt cx="7898137" cy="4147546"/>
          </a:xfrm>
        </p:grpSpPr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xmlns="" id="{F62F9913-1150-4411-92EB-619FEF3D78EB}"/>
                </a:ext>
              </a:extLst>
            </p:cNvPr>
            <p:cNvGrpSpPr/>
            <p:nvPr/>
          </p:nvGrpSpPr>
          <p:grpSpPr>
            <a:xfrm>
              <a:off x="476545" y="2394348"/>
              <a:ext cx="7848872" cy="4147546"/>
              <a:chOff x="92365" y="1799700"/>
              <a:chExt cx="7848872" cy="4147546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xmlns="" id="{54C5EAB9-D483-4862-A70B-1C9771E4AC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365" y="1799700"/>
                <a:ext cx="5333333" cy="40000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8A8CCAD7-292D-4D16-8662-C8062556E3B8}"/>
                  </a:ext>
                </a:extLst>
              </p:cNvPr>
              <p:cNvSpPr txBox="1"/>
              <p:nvPr/>
            </p:nvSpPr>
            <p:spPr>
              <a:xfrm>
                <a:off x="1667540" y="5701025"/>
                <a:ext cx="23863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Relative Velocity[km/h]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2453CB4A-C6A3-452D-95ED-C6A6582C6BC1}"/>
                  </a:ext>
                </a:extLst>
              </p:cNvPr>
              <p:cNvSpPr txBox="1"/>
              <p:nvPr/>
            </p:nvSpPr>
            <p:spPr>
              <a:xfrm rot="16200000">
                <a:off x="-840974" y="3676590"/>
                <a:ext cx="23863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Safety time gap[sec]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xmlns="" id="{911F5CEF-61C9-45A2-8AA9-9DF23F85FF77}"/>
                  </a:ext>
                </a:extLst>
              </p:cNvPr>
              <p:cNvSpPr/>
              <p:nvPr/>
            </p:nvSpPr>
            <p:spPr>
              <a:xfrm>
                <a:off x="5195932" y="4490536"/>
                <a:ext cx="2745305" cy="454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→ </a:t>
                </a:r>
                <a:r>
                  <a:rPr lang="en-US" altLang="ko-KR" b="1" u="sng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Average</a:t>
                </a:r>
                <a:r>
                  <a:rPr lang="en-US" altLang="ko-KR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0.95sec</a:t>
                </a:r>
                <a:endParaRPr lang="ko-KR" altLang="en-US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755B2AC3-5BCB-4885-880B-FF87B69CE50A}"/>
                </a:ext>
              </a:extLst>
            </p:cNvPr>
            <p:cNvSpPr txBox="1"/>
            <p:nvPr/>
          </p:nvSpPr>
          <p:spPr>
            <a:xfrm>
              <a:off x="5607115" y="2586421"/>
              <a:ext cx="2767567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rgbClr val="0000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From 0~10km/h</a:t>
              </a: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Min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0.49sec</a:t>
              </a:r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Max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2.41sec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Average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1.03sec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200" b="1" dirty="0">
                  <a:solidFill>
                    <a:srgbClr val="0000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From 10~20km/h</a:t>
              </a: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Min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0.48sec</a:t>
              </a:r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Max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1.86sec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Average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0.88sec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200" b="1" dirty="0">
                  <a:solidFill>
                    <a:srgbClr val="0000FF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From 20~30km/h</a:t>
              </a: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Min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0.51sec</a:t>
              </a:r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Max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1.14sec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1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Average = </a:t>
              </a:r>
              <a:r>
                <a:rPr lang="en-US" altLang="ko-KR" sz="1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0.87sec</a:t>
              </a:r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3491880" y="1985065"/>
            <a:ext cx="5472866" cy="507831"/>
            <a:chOff x="3533251" y="2135753"/>
            <a:chExt cx="5472866" cy="507831"/>
          </a:xfrm>
        </p:grpSpPr>
        <p:sp>
          <p:nvSpPr>
            <p:cNvPr id="24" name="타원 23">
              <a:extLst>
                <a:ext uri="{FF2B5EF4-FFF2-40B4-BE49-F238E27FC236}">
                  <a16:creationId xmlns:a16="http://schemas.microsoft.com/office/drawing/2014/main" xmlns="" id="{03DC9E25-2F6D-4096-B155-DCB6C7772526}"/>
                </a:ext>
              </a:extLst>
            </p:cNvPr>
            <p:cNvSpPr/>
            <p:nvPr/>
          </p:nvSpPr>
          <p:spPr bwMode="auto">
            <a:xfrm>
              <a:off x="8634826" y="2303519"/>
              <a:ext cx="371291" cy="340065"/>
            </a:xfrm>
            <a:prstGeom prst="ellipse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5735" tIns="47870" rIns="95735" bIns="47870" numCol="1" rtlCol="0" anchor="t" anchorCtr="0" compatLnSpc="1">
              <a:prstTxWarp prst="textNoShape">
                <a:avLst/>
              </a:prstTxWarp>
            </a:bodyPr>
            <a:lstStyle/>
            <a:p>
              <a:pPr marL="777875" marR="0" indent="-298450" algn="l" defTabSz="957263" rtl="0" eaLnBrk="1" fontAlgn="base" latinLnBrk="1" hangingPunct="1">
                <a:lnSpc>
                  <a:spcPct val="16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None/>
                <a:tabLst/>
              </a:pPr>
              <a:endParaRPr kumimoji="1" lang="ko-KR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xmlns="" id="{0BC63908-D307-4EED-8833-77BAB16750EB}"/>
                </a:ext>
              </a:extLst>
            </p:cNvPr>
            <p:cNvSpPr/>
            <p:nvPr/>
          </p:nvSpPr>
          <p:spPr>
            <a:xfrm>
              <a:off x="3533251" y="2135753"/>
              <a:ext cx="545748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ko-KR" b="1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S</a:t>
              </a:r>
              <a:r>
                <a:rPr lang="en-US" altLang="ko-KR" b="1" i="1" baseline="-250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rear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 </a:t>
              </a:r>
              <a:r>
                <a:rPr lang="en-US" altLang="ko-KR" b="1" i="1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= 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dv²/2a</a:t>
              </a:r>
              <a:r>
                <a:rPr lang="en-US" altLang="ko-KR" b="1" i="1" baseline="-25000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brake </a:t>
              </a:r>
              <a:r>
                <a:rPr lang="en-US" altLang="ko-KR" b="1" i="1" dirty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+ 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v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ego</a:t>
              </a:r>
              <a:r>
                <a:rPr lang="en-US" altLang="ko-KR" b="1" i="1" dirty="0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*</a:t>
              </a:r>
              <a:r>
                <a:rPr lang="en-US" altLang="ko-KR" b="1" i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t</a:t>
              </a:r>
              <a:r>
                <a:rPr lang="en-US" altLang="ko-KR" b="1" i="1" baseline="-25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G</a:t>
              </a: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5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317</Words>
  <Application>Microsoft Office PowerPoint</Application>
  <PresentationFormat>Bildschirmpräsentation (4:3)</PresentationFormat>
  <Paragraphs>98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Calibri</vt:lpstr>
      <vt:lpstr>Candara</vt:lpstr>
      <vt:lpstr>Tahoma</vt:lpstr>
      <vt:lpstr>Times New Roman</vt:lpstr>
      <vt:lpstr>Wingdings</vt:lpstr>
      <vt:lpstr>현대하모니 M</vt:lpstr>
      <vt:lpstr>Office 테마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기본</dc:creator>
  <cp:lastModifiedBy>Jochen Schäfer CC/PJ-RO</cp:lastModifiedBy>
  <cp:revision>340</cp:revision>
  <cp:lastPrinted>2017-04-21T04:07:24Z</cp:lastPrinted>
  <dcterms:created xsi:type="dcterms:W3CDTF">2017-02-13T08:36:42Z</dcterms:created>
  <dcterms:modified xsi:type="dcterms:W3CDTF">2017-11-17T11:58:56Z</dcterms:modified>
</cp:coreProperties>
</file>