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58" r:id="rId3"/>
    <p:sldId id="272" r:id="rId4"/>
    <p:sldId id="276" r:id="rId5"/>
    <p:sldId id="277" r:id="rId6"/>
    <p:sldId id="284" r:id="rId7"/>
    <p:sldId id="278" r:id="rId8"/>
    <p:sldId id="281" r:id="rId9"/>
    <p:sldId id="282" r:id="rId10"/>
    <p:sldId id="273" r:id="rId11"/>
    <p:sldId id="275" r:id="rId12"/>
    <p:sldId id="287" r:id="rId13"/>
    <p:sldId id="274" r:id="rId14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8E6C00"/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3" autoAdjust="0"/>
    <p:restoredTop sz="96362" autoAdjust="0"/>
  </p:normalViewPr>
  <p:slideViewPr>
    <p:cSldViewPr>
      <p:cViewPr>
        <p:scale>
          <a:sx n="75" d="100"/>
          <a:sy n="75" d="100"/>
        </p:scale>
        <p:origin x="1680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28758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355562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85978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 smtClean="0"/>
              <a:t>DRAFT        -DRAFT        -DRAFT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de-DE" altLang="ja-JP" smtClean="0"/>
              <a:t>DRAFT        -DRAFT        -DRAFT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31963"/>
            <a:ext cx="6858000" cy="2090737"/>
          </a:xfrm>
        </p:spPr>
        <p:txBody>
          <a:bodyPr anchor="t" anchorCtr="0">
            <a:noAutofit/>
          </a:bodyPr>
          <a:lstStyle/>
          <a:p>
            <a:r>
              <a:rPr lang="en-GB" dirty="0" smtClean="0"/>
              <a:t>Lane change </a:t>
            </a:r>
            <a:br>
              <a:rPr lang="en-GB" dirty="0" smtClean="0"/>
            </a:br>
            <a:r>
              <a:rPr lang="en-GB" dirty="0" smtClean="0"/>
              <a:t>driver </a:t>
            </a:r>
            <a:r>
              <a:rPr lang="en-GB" dirty="0"/>
              <a:t>r</a:t>
            </a:r>
            <a:r>
              <a:rPr lang="en-GB" dirty="0" smtClean="0"/>
              <a:t>eaction times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8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56100"/>
            <a:ext cx="6858000" cy="1143000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Industry input to ACSF IG</a:t>
            </a:r>
          </a:p>
          <a:p>
            <a:r>
              <a:rPr lang="en-GB" sz="2800" dirty="0" smtClean="0"/>
              <a:t>15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meeting</a:t>
            </a:r>
          </a:p>
          <a:p>
            <a:r>
              <a:rPr lang="en-GB" sz="2800" dirty="0" smtClean="0"/>
              <a:t>November 2017, Bonn</a:t>
            </a:r>
          </a:p>
        </p:txBody>
      </p:sp>
      <p:sp>
        <p:nvSpPr>
          <p:cNvPr id="7" name="Textfeld 1072"/>
          <p:cNvSpPr txBox="1">
            <a:spLocks noChangeArrowheads="1"/>
          </p:cNvSpPr>
          <p:nvPr/>
        </p:nvSpPr>
        <p:spPr bwMode="auto">
          <a:xfrm>
            <a:off x="6804248" y="251639"/>
            <a:ext cx="220853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kumimoji="1" lang="en-US" sz="1100" kern="100" dirty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 </a:t>
            </a:r>
            <a:r>
              <a:rPr kumimoji="1" lang="en-US" sz="11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ACSF-15-17</a:t>
            </a:r>
            <a:endParaRPr kumimoji="1" lang="de-DE" sz="1100" dirty="0">
              <a:solidFill>
                <a:prstClr val="black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2708920"/>
            <a:ext cx="5842992" cy="1512168"/>
          </a:xfrm>
        </p:spPr>
        <p:txBody>
          <a:bodyPr/>
          <a:lstStyle/>
          <a:p>
            <a:r>
              <a:rPr lang="fr-FR" sz="4800" b="1" dirty="0" smtClean="0"/>
              <a:t>BACKUP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5158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err="1" smtClean="0"/>
              <a:t>Cover</a:t>
            </a:r>
            <a:r>
              <a:rPr lang="fr-FR" sz="2800" dirty="0" smtClean="0"/>
              <a:t> story for the test -</a:t>
            </a:r>
            <a:br>
              <a:rPr lang="fr-FR" sz="2800" dirty="0" smtClean="0"/>
            </a:br>
            <a:r>
              <a:rPr lang="fr-FR" sz="2800" dirty="0" smtClean="0"/>
              <a:t>Active </a:t>
            </a:r>
            <a:r>
              <a:rPr lang="fr-FR" sz="2800" dirty="0" err="1" smtClean="0"/>
              <a:t>Steering</a:t>
            </a:r>
            <a:r>
              <a:rPr lang="fr-FR" sz="2800" dirty="0" smtClean="0"/>
              <a:t> assistant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484784"/>
            <a:ext cx="8133903" cy="5040560"/>
          </a:xfrm>
        </p:spPr>
        <p:txBody>
          <a:bodyPr/>
          <a:lstStyle/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1124744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test consists of three phases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We start with a </a:t>
            </a:r>
            <a:r>
              <a:rPr lang="en-US" sz="1400" b="1" dirty="0"/>
              <a:t>set-up phase </a:t>
            </a:r>
            <a:r>
              <a:rPr lang="en-US" sz="1400" dirty="0"/>
              <a:t>over a few laps, during which you first become familiar with the operation of the system and, in particular, get used to </a:t>
            </a:r>
            <a:r>
              <a:rPr lang="en-US" sz="1400" dirty="0" smtClean="0"/>
              <a:t>drive </a:t>
            </a:r>
            <a:r>
              <a:rPr lang="en-US" sz="1400" dirty="0"/>
              <a:t>on </a:t>
            </a:r>
            <a:r>
              <a:rPr lang="en-US" sz="1400" dirty="0" smtClean="0"/>
              <a:t>the </a:t>
            </a:r>
            <a:r>
              <a:rPr lang="en-US" sz="1400" dirty="0"/>
              <a:t>target speed of 130 km / </a:t>
            </a:r>
            <a:r>
              <a:rPr lang="en-US" sz="1400" dirty="0" smtClean="0"/>
              <a:t>h. During </a:t>
            </a:r>
            <a:r>
              <a:rPr lang="en-US" sz="1400" dirty="0"/>
              <a:t>this phase you drive without the assistance of driver assistance systems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 </a:t>
            </a:r>
            <a:r>
              <a:rPr lang="en-US" sz="1400" dirty="0"/>
              <a:t>the second part, the </a:t>
            </a:r>
            <a:r>
              <a:rPr lang="en-US" sz="1400" b="1" dirty="0"/>
              <a:t>natural driving behavior </a:t>
            </a:r>
            <a:r>
              <a:rPr lang="en-US" sz="1400" dirty="0"/>
              <a:t>with regard to the </a:t>
            </a:r>
            <a:r>
              <a:rPr lang="en-US" sz="1400" dirty="0" smtClean="0"/>
              <a:t>lane keeping is </a:t>
            </a:r>
            <a:r>
              <a:rPr lang="en-US" sz="1400" dirty="0"/>
              <a:t>to be recorded as a reference. In addition, following the acclimatization phase, you will again drive a few laps without the assistance of driver assistance systems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Finally</a:t>
            </a:r>
            <a:r>
              <a:rPr lang="en-US" sz="1400" dirty="0"/>
              <a:t>, in the third part you will experience </a:t>
            </a:r>
            <a:r>
              <a:rPr lang="en-US" sz="1400" b="1" dirty="0"/>
              <a:t>different variants of a system for guidance</a:t>
            </a:r>
            <a:r>
              <a:rPr lang="en-US" sz="1400" dirty="0"/>
              <a:t>. This is </a:t>
            </a:r>
            <a:r>
              <a:rPr lang="en-US" sz="1400" dirty="0" smtClean="0"/>
              <a:t>especially to </a:t>
            </a:r>
            <a:r>
              <a:rPr lang="en-US" sz="1400" dirty="0"/>
              <a:t>assess the stability of the </a:t>
            </a:r>
            <a:r>
              <a:rPr lang="en-US" sz="1400" dirty="0" smtClean="0"/>
              <a:t>line keeping. </a:t>
            </a:r>
            <a:r>
              <a:rPr lang="en-US" sz="1400" dirty="0"/>
              <a:t>Please rate in this part naturalness and comfort of the </a:t>
            </a:r>
            <a:r>
              <a:rPr lang="en-US" sz="1400" dirty="0" smtClean="0"/>
              <a:t>system. </a:t>
            </a:r>
            <a:r>
              <a:rPr lang="en-US" sz="1400" dirty="0"/>
              <a:t>Please say immediately if you notice any commuting, leaving the center of the lane, or other effects, and how they affect </a:t>
            </a:r>
            <a:r>
              <a:rPr lang="en-US" sz="1400" dirty="0" smtClean="0"/>
              <a:t>you, </a:t>
            </a:r>
            <a:r>
              <a:rPr lang="en-US" sz="1400" dirty="0"/>
              <a:t>how strongly you perceive them and whether you feel impaired by them</a:t>
            </a:r>
            <a:r>
              <a:rPr lang="en-US" sz="14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While driving, please consider the following rules: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rules and maximum speeds of the </a:t>
            </a:r>
            <a:r>
              <a:rPr lang="en-US" sz="1400" dirty="0" smtClean="0"/>
              <a:t>proving ground always </a:t>
            </a:r>
            <a:r>
              <a:rPr lang="en-US" sz="1400" dirty="0"/>
              <a:t>apply.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If </a:t>
            </a:r>
            <a:r>
              <a:rPr lang="en-US" sz="1400" dirty="0"/>
              <a:t>the rest of traffic permits, drive on the straight sections on the left lane.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If </a:t>
            </a:r>
            <a:r>
              <a:rPr lang="en-US" sz="1400" dirty="0"/>
              <a:t>permissible, accelerate speedily to 130 km / h on the straight sections and keep this speed as good as possible.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Please </a:t>
            </a:r>
            <a:r>
              <a:rPr lang="en-US" sz="1400" dirty="0"/>
              <a:t>drive </a:t>
            </a:r>
            <a:r>
              <a:rPr lang="en-US" sz="1400" dirty="0" smtClean="0"/>
              <a:t>as </a:t>
            </a:r>
            <a:r>
              <a:rPr lang="en-US" sz="1400" dirty="0"/>
              <a:t>you usually do in traffic.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Note </a:t>
            </a:r>
            <a:r>
              <a:rPr lang="en-US" sz="1400" dirty="0"/>
              <a:t>in particular that other vehicles may be traveling at the same time on the </a:t>
            </a:r>
            <a:r>
              <a:rPr lang="en-US" sz="1400" dirty="0" smtClean="0"/>
              <a:t>proving ground.</a:t>
            </a:r>
            <a:endParaRPr lang="en-US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Safety </a:t>
            </a:r>
            <a:r>
              <a:rPr lang="en-US" sz="1400" dirty="0"/>
              <a:t>comes first: As soon as you feel unwell, please inform your test administration immediately.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Please </a:t>
            </a:r>
            <a:r>
              <a:rPr lang="en-US" sz="1400" dirty="0"/>
              <a:t>DO NOT use the DISTRONIC until explicitly requested to do so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87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Interview </a:t>
            </a:r>
            <a:r>
              <a:rPr lang="fr-FR" sz="2800" dirty="0" err="1" smtClean="0"/>
              <a:t>after</a:t>
            </a:r>
            <a:r>
              <a:rPr lang="fr-FR" sz="2800" dirty="0" smtClean="0"/>
              <a:t> the test</a:t>
            </a:r>
            <a:endParaRPr lang="fr-FR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721"/>
            <a:ext cx="9144000" cy="358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3200" dirty="0" smtClean="0"/>
              <a:t>Test </a:t>
            </a:r>
            <a:r>
              <a:rPr lang="fr-FR" sz="3200" dirty="0" err="1" smtClean="0"/>
              <a:t>persons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5040560"/>
          </a:xfrm>
        </p:spPr>
        <p:txBody>
          <a:bodyPr/>
          <a:lstStyle/>
          <a:p>
            <a:pPr marL="514350"/>
            <a:r>
              <a:rPr lang="fr-FR" sz="2000" dirty="0" smtClean="0"/>
              <a:t>The test </a:t>
            </a:r>
            <a:r>
              <a:rPr lang="fr-FR" sz="2000" dirty="0" err="1" smtClean="0"/>
              <a:t>persons</a:t>
            </a:r>
            <a:r>
              <a:rPr lang="fr-FR" sz="2000" dirty="0" smtClean="0"/>
              <a:t> </a:t>
            </a:r>
            <a:r>
              <a:rPr lang="fr-FR" sz="2000" dirty="0" err="1" smtClean="0"/>
              <a:t>were</a:t>
            </a:r>
            <a:r>
              <a:rPr lang="fr-FR" sz="2000" dirty="0" smtClean="0"/>
              <a:t> </a:t>
            </a:r>
            <a:r>
              <a:rPr lang="fr-FR" sz="2000" dirty="0" err="1" smtClean="0"/>
              <a:t>selected</a:t>
            </a:r>
            <a:r>
              <a:rPr lang="fr-FR" sz="2000" dirty="0" smtClean="0"/>
              <a:t> by the </a:t>
            </a:r>
            <a:r>
              <a:rPr lang="fr-FR" sz="2000" dirty="0" err="1" smtClean="0"/>
              <a:t>driving</a:t>
            </a:r>
            <a:r>
              <a:rPr lang="fr-FR" sz="2000" dirty="0" smtClean="0"/>
              <a:t> simulator test management.</a:t>
            </a:r>
          </a:p>
          <a:p>
            <a:pPr marL="514350"/>
            <a:r>
              <a:rPr lang="fr-FR" sz="2000" dirty="0" smtClean="0"/>
              <a:t>The test </a:t>
            </a:r>
            <a:r>
              <a:rPr lang="fr-FR" sz="2000" dirty="0" err="1" smtClean="0"/>
              <a:t>persons</a:t>
            </a:r>
            <a:r>
              <a:rPr lang="fr-FR" sz="2000" dirty="0" smtClean="0"/>
              <a:t> are all Daimler </a:t>
            </a:r>
            <a:r>
              <a:rPr lang="fr-FR" sz="2000" dirty="0" err="1" smtClean="0"/>
              <a:t>employees</a:t>
            </a:r>
            <a:r>
              <a:rPr lang="fr-FR" sz="2000" dirty="0" smtClean="0"/>
              <a:t>, </a:t>
            </a:r>
            <a:r>
              <a:rPr lang="fr-FR" sz="2000" dirty="0" err="1" smtClean="0"/>
              <a:t>because</a:t>
            </a:r>
            <a:r>
              <a:rPr lang="fr-FR" sz="2000" dirty="0" smtClean="0"/>
              <a:t> </a:t>
            </a:r>
            <a:r>
              <a:rPr lang="fr-FR" sz="2000" dirty="0" err="1" smtClean="0"/>
              <a:t>they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</a:t>
            </a:r>
            <a:r>
              <a:rPr lang="fr-FR" sz="2000" dirty="0" err="1"/>
              <a:t>a</a:t>
            </a:r>
            <a:r>
              <a:rPr lang="fr-FR" sz="2000" dirty="0" err="1" smtClean="0"/>
              <a:t>cces</a:t>
            </a:r>
            <a:r>
              <a:rPr lang="fr-FR" sz="2000" dirty="0" smtClean="0"/>
              <a:t> to the </a:t>
            </a:r>
            <a:r>
              <a:rPr lang="fr-FR" sz="2000" dirty="0" err="1" smtClean="0"/>
              <a:t>proving</a:t>
            </a:r>
            <a:r>
              <a:rPr lang="fr-FR" sz="2000" dirty="0" smtClean="0"/>
              <a:t> </a:t>
            </a:r>
            <a:r>
              <a:rPr lang="fr-FR" sz="2000" dirty="0" err="1" smtClean="0"/>
              <a:t>ground</a:t>
            </a:r>
            <a:r>
              <a:rPr lang="fr-FR" sz="2000" dirty="0" smtClean="0"/>
              <a:t>.</a:t>
            </a:r>
          </a:p>
          <a:p>
            <a:pPr marL="514350"/>
            <a:r>
              <a:rPr lang="fr-FR" sz="2000" dirty="0" smtClean="0"/>
              <a:t>None of </a:t>
            </a:r>
            <a:r>
              <a:rPr lang="fr-FR" sz="2000" dirty="0" err="1" smtClean="0"/>
              <a:t>them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working</a:t>
            </a:r>
            <a:r>
              <a:rPr lang="fr-FR" sz="2000" dirty="0" smtClean="0"/>
              <a:t> in driver assistance </a:t>
            </a:r>
            <a:r>
              <a:rPr lang="fr-FR" sz="2000" dirty="0" err="1" smtClean="0"/>
              <a:t>systems</a:t>
            </a:r>
            <a:r>
              <a:rPr lang="fr-FR" sz="2000" dirty="0" smtClean="0"/>
              <a:t>.</a:t>
            </a:r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861048"/>
            <a:ext cx="52768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7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Intention of the Investigation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5040560"/>
          </a:xfrm>
        </p:spPr>
        <p:txBody>
          <a:bodyPr/>
          <a:lstStyle/>
          <a:p>
            <a:pPr marL="57150" indent="0">
              <a:buNone/>
            </a:pPr>
            <a:r>
              <a:rPr lang="fr-FR" sz="2000" dirty="0" err="1" smtClean="0"/>
              <a:t>During</a:t>
            </a:r>
            <a:r>
              <a:rPr lang="fr-FR" sz="2000" dirty="0" smtClean="0"/>
              <a:t> </a:t>
            </a:r>
            <a:r>
              <a:rPr lang="fr-FR" sz="2000" dirty="0" err="1" smtClean="0"/>
              <a:t>lane</a:t>
            </a:r>
            <a:r>
              <a:rPr lang="fr-FR" sz="2000" dirty="0" smtClean="0"/>
              <a:t> change </a:t>
            </a:r>
            <a:r>
              <a:rPr lang="fr-FR" sz="2000" dirty="0" err="1" smtClean="0"/>
              <a:t>there</a:t>
            </a:r>
            <a:r>
              <a:rPr lang="fr-FR" sz="2000" dirty="0" smtClean="0"/>
              <a:t> are </a:t>
            </a:r>
            <a:r>
              <a:rPr lang="fr-FR" sz="2000" dirty="0" err="1" smtClean="0"/>
              <a:t>two</a:t>
            </a:r>
            <a:r>
              <a:rPr lang="fr-FR" sz="2000" dirty="0" smtClean="0"/>
              <a:t> important </a:t>
            </a:r>
            <a:r>
              <a:rPr lang="fr-FR" sz="2000" dirty="0" err="1" smtClean="0"/>
              <a:t>facts</a:t>
            </a:r>
            <a:r>
              <a:rPr lang="fr-FR" sz="2000" dirty="0" smtClean="0"/>
              <a:t> to </a:t>
            </a:r>
            <a:r>
              <a:rPr lang="fr-FR" sz="2000" dirty="0" err="1" smtClean="0"/>
              <a:t>consider</a:t>
            </a:r>
            <a:r>
              <a:rPr lang="fr-FR" sz="2000" dirty="0" smtClean="0"/>
              <a:t> in </a:t>
            </a:r>
            <a:r>
              <a:rPr lang="fr-FR" sz="2000" dirty="0" err="1" smtClean="0"/>
              <a:t>terms</a:t>
            </a:r>
            <a:r>
              <a:rPr lang="fr-FR" sz="2000" dirty="0" smtClean="0"/>
              <a:t> of timing.</a:t>
            </a:r>
          </a:p>
          <a:p>
            <a:pPr marL="514350" lvl="1" indent="0">
              <a:buNone/>
            </a:pPr>
            <a:endParaRPr lang="fr-FR" sz="1600" dirty="0" smtClean="0"/>
          </a:p>
          <a:p>
            <a:pPr marL="800100" lvl="1"/>
            <a:endParaRPr lang="fr-FR" sz="1600" dirty="0"/>
          </a:p>
          <a:p>
            <a:pPr marL="800100" lvl="1"/>
            <a:r>
              <a:rPr lang="fr-FR" sz="2000" dirty="0" err="1" smtClean="0"/>
              <a:t>Reaction</a:t>
            </a:r>
            <a:r>
              <a:rPr lang="fr-FR" sz="2000" dirty="0" smtClean="0"/>
              <a:t> time (duration)</a:t>
            </a:r>
          </a:p>
          <a:p>
            <a:pPr marL="1200150" lvl="2"/>
            <a:r>
              <a:rPr lang="fr-FR" sz="2000" dirty="0" err="1" smtClean="0"/>
              <a:t>Literature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available</a:t>
            </a:r>
            <a:endParaRPr lang="fr-FR" sz="2000" dirty="0" smtClean="0"/>
          </a:p>
          <a:p>
            <a:pPr marL="971550" lvl="2" indent="0">
              <a:buNone/>
            </a:pPr>
            <a:endParaRPr lang="fr-FR" sz="2000" dirty="0" smtClean="0"/>
          </a:p>
          <a:p>
            <a:pPr marL="800100" lvl="1"/>
            <a:r>
              <a:rPr lang="fr-FR" sz="2000" dirty="0" smtClean="0"/>
              <a:t>Start point of the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time</a:t>
            </a:r>
          </a:p>
          <a:p>
            <a:pPr marL="800100" lvl="1"/>
            <a:endParaRPr lang="fr-FR" sz="2000" dirty="0"/>
          </a:p>
          <a:p>
            <a:pPr marL="857250" lvl="1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971550" lvl="2" indent="0">
              <a:buNone/>
            </a:pPr>
            <a:r>
              <a:rPr lang="fr-FR" sz="2000" dirty="0" smtClean="0"/>
              <a:t>Investigation to </a:t>
            </a:r>
            <a:r>
              <a:rPr lang="fr-FR" sz="2000" dirty="0" err="1"/>
              <a:t>find</a:t>
            </a:r>
            <a:r>
              <a:rPr lang="fr-FR" sz="2000" dirty="0"/>
              <a:t> out </a:t>
            </a:r>
            <a:r>
              <a:rPr lang="fr-FR" sz="2000" dirty="0" err="1"/>
              <a:t>when</a:t>
            </a:r>
            <a:r>
              <a:rPr lang="fr-FR" sz="2000" dirty="0"/>
              <a:t> </a:t>
            </a:r>
            <a:r>
              <a:rPr lang="fr-FR" sz="2000" dirty="0" err="1"/>
              <a:t>this</a:t>
            </a:r>
            <a:r>
              <a:rPr lang="fr-FR" sz="2000" dirty="0"/>
              <a:t> </a:t>
            </a:r>
            <a:r>
              <a:rPr lang="fr-FR" sz="2000" dirty="0" err="1"/>
              <a:t>reaction</a:t>
            </a:r>
            <a:r>
              <a:rPr lang="fr-FR" sz="2000" dirty="0"/>
              <a:t> time </a:t>
            </a:r>
            <a:r>
              <a:rPr lang="fr-FR" sz="2000" dirty="0" err="1"/>
              <a:t>starts</a:t>
            </a:r>
            <a:endParaRPr lang="fr-FR" sz="2000" dirty="0"/>
          </a:p>
          <a:p>
            <a:pPr marL="1200150" lvl="2"/>
            <a:endParaRPr lang="fr-FR" sz="2000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  <p:sp>
        <p:nvSpPr>
          <p:cNvPr id="4" name="Pfeil nach rechts 3"/>
          <p:cNvSpPr/>
          <p:nvPr/>
        </p:nvSpPr>
        <p:spPr>
          <a:xfrm>
            <a:off x="683568" y="5013176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err="1" smtClean="0"/>
              <a:t>Cover</a:t>
            </a:r>
            <a:r>
              <a:rPr lang="fr-FR" sz="2800" dirty="0" smtClean="0"/>
              <a:t> story for </a:t>
            </a:r>
            <a:r>
              <a:rPr lang="fr-FR" sz="2800" dirty="0"/>
              <a:t>the </a:t>
            </a:r>
            <a:r>
              <a:rPr lang="fr-FR" sz="2800" dirty="0" smtClean="0"/>
              <a:t>test -</a:t>
            </a:r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/>
              <a:t>Active </a:t>
            </a:r>
            <a:r>
              <a:rPr lang="fr-FR" sz="2800" dirty="0" err="1"/>
              <a:t>Steering</a:t>
            </a:r>
            <a:r>
              <a:rPr lang="fr-FR" sz="2800" dirty="0"/>
              <a:t> assistant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5040560"/>
          </a:xfrm>
        </p:spPr>
        <p:txBody>
          <a:bodyPr/>
          <a:lstStyle/>
          <a:p>
            <a:pPr marL="171450" indent="0">
              <a:buNone/>
            </a:pPr>
            <a:r>
              <a:rPr lang="fr-FR" sz="2000" dirty="0" smtClean="0"/>
              <a:t>The investigation </a:t>
            </a:r>
            <a:r>
              <a:rPr lang="fr-FR" sz="2000" dirty="0" err="1" smtClean="0"/>
              <a:t>consists</a:t>
            </a:r>
            <a:r>
              <a:rPr lang="fr-FR" sz="2000" dirty="0" smtClean="0"/>
              <a:t> of </a:t>
            </a:r>
            <a:r>
              <a:rPr lang="fr-FR" sz="2000" dirty="0" err="1" smtClean="0"/>
              <a:t>three</a:t>
            </a:r>
            <a:r>
              <a:rPr lang="fr-FR" sz="2000" dirty="0" smtClean="0"/>
              <a:t> phases (for the test </a:t>
            </a:r>
            <a:r>
              <a:rPr lang="fr-FR" sz="2000" dirty="0" err="1" smtClean="0"/>
              <a:t>person</a:t>
            </a:r>
            <a:r>
              <a:rPr lang="fr-FR" sz="2000" dirty="0" smtClean="0"/>
              <a:t>*)</a:t>
            </a:r>
          </a:p>
          <a:p>
            <a:pPr marL="171450" indent="0">
              <a:buNone/>
            </a:pPr>
            <a:endParaRPr lang="fr-FR" sz="2000" dirty="0" smtClean="0"/>
          </a:p>
          <a:p>
            <a:pPr marL="914400" lvl="1"/>
            <a:r>
              <a:rPr lang="fr-FR" sz="1600" b="1" dirty="0" err="1" smtClean="0"/>
              <a:t>Set-up</a:t>
            </a:r>
            <a:r>
              <a:rPr lang="fr-FR" sz="1600" b="1" dirty="0" smtClean="0"/>
              <a:t> phase </a:t>
            </a:r>
            <a:r>
              <a:rPr lang="fr-FR" sz="1600" dirty="0" smtClean="0"/>
              <a:t>: </a:t>
            </a:r>
            <a:r>
              <a:rPr lang="en-US" sz="1600" dirty="0"/>
              <a:t>become familiar with the operation of the </a:t>
            </a:r>
            <a:r>
              <a:rPr lang="en-US" sz="1600" dirty="0" smtClean="0"/>
              <a:t>system/ car / environment </a:t>
            </a:r>
            <a:r>
              <a:rPr lang="en-US" sz="1600" dirty="0"/>
              <a:t>and, in particular, </a:t>
            </a:r>
            <a:r>
              <a:rPr lang="en-US" sz="1600" dirty="0" smtClean="0"/>
              <a:t>to get </a:t>
            </a:r>
            <a:r>
              <a:rPr lang="en-US" sz="1600" dirty="0"/>
              <a:t>used to drive on the target speed of 130 km / </a:t>
            </a:r>
            <a:r>
              <a:rPr lang="en-US" sz="1600" dirty="0" smtClean="0"/>
              <a:t>h.</a:t>
            </a:r>
          </a:p>
          <a:p>
            <a:pPr marL="914400" lvl="1"/>
            <a:r>
              <a:rPr lang="en-US" sz="1600" b="1" dirty="0"/>
              <a:t>natural driving </a:t>
            </a:r>
            <a:r>
              <a:rPr lang="en-US" sz="1600" b="1" dirty="0" smtClean="0"/>
              <a:t>behavior, </a:t>
            </a:r>
            <a:r>
              <a:rPr lang="en-US" sz="1600" dirty="0" smtClean="0"/>
              <a:t>is to be recorded as a reference</a:t>
            </a:r>
          </a:p>
          <a:p>
            <a:pPr marL="914400" lvl="1"/>
            <a:r>
              <a:rPr lang="en-US" sz="1600" b="1" dirty="0"/>
              <a:t>different variants of a system for </a:t>
            </a:r>
            <a:r>
              <a:rPr lang="en-US" sz="1600" b="1" dirty="0" smtClean="0"/>
              <a:t>guidance </a:t>
            </a:r>
            <a:r>
              <a:rPr lang="en-US" sz="1600" dirty="0" smtClean="0"/>
              <a:t>will be tested.</a:t>
            </a:r>
          </a:p>
          <a:p>
            <a:pPr marL="914400" lvl="1"/>
            <a:endParaRPr lang="en-US" sz="1600" dirty="0" smtClean="0"/>
          </a:p>
          <a:p>
            <a:pPr marL="91440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28650" lvl="1" indent="0">
              <a:buNone/>
            </a:pPr>
            <a:r>
              <a:rPr lang="en-US" sz="1600" dirty="0" smtClean="0"/>
              <a:t>Boundary conditions: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If the rest of traffic permits, drive on the straight sections on the left lane.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If permissible, accelerate speedily to 130 km / h on the straight sections and keep this speed as good as possible.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Please drive as you usually do in traffic.</a:t>
            </a:r>
          </a:p>
          <a:p>
            <a:pPr marL="628650" lvl="1" indent="0">
              <a:buNone/>
            </a:pPr>
            <a:endParaRPr lang="en-US" sz="1600" dirty="0" smtClean="0"/>
          </a:p>
          <a:p>
            <a:pPr marL="628650" lvl="1" indent="0">
              <a:buNone/>
            </a:pPr>
            <a:r>
              <a:rPr lang="en-US" sz="1600" dirty="0" smtClean="0"/>
              <a:t>*The test persons were selected through our driving simulator test management</a:t>
            </a:r>
            <a:endParaRPr lang="fr-FR" sz="12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58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Test </a:t>
            </a:r>
            <a:r>
              <a:rPr lang="fr-FR" sz="2800" dirty="0" err="1" smtClean="0"/>
              <a:t>procedure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4824536"/>
          </a:xfrm>
        </p:spPr>
        <p:txBody>
          <a:bodyPr/>
          <a:lstStyle/>
          <a:p>
            <a:pPr marL="171450" indent="0">
              <a:buNone/>
            </a:pPr>
            <a:r>
              <a:rPr lang="fr-FR" sz="2000" dirty="0" smtClean="0"/>
              <a:t>The investigation </a:t>
            </a:r>
            <a:r>
              <a:rPr lang="fr-FR" sz="2000" dirty="0" err="1" smtClean="0"/>
              <a:t>consists</a:t>
            </a:r>
            <a:r>
              <a:rPr lang="fr-FR" sz="2000" dirty="0" smtClean="0"/>
              <a:t> of </a:t>
            </a:r>
            <a:r>
              <a:rPr lang="fr-FR" sz="2000" dirty="0" err="1" smtClean="0"/>
              <a:t>two</a:t>
            </a:r>
            <a:r>
              <a:rPr lang="fr-FR" sz="2000" dirty="0" smtClean="0"/>
              <a:t> phases</a:t>
            </a:r>
          </a:p>
          <a:p>
            <a:pPr marL="171450" indent="0">
              <a:buNone/>
            </a:pPr>
            <a:endParaRPr lang="fr-FR" sz="2000" dirty="0" smtClean="0"/>
          </a:p>
          <a:p>
            <a:pPr marL="914400" lvl="1"/>
            <a:r>
              <a:rPr lang="fr-FR" sz="1600" b="1" dirty="0" err="1" smtClean="0"/>
              <a:t>Set-up</a:t>
            </a:r>
            <a:r>
              <a:rPr lang="fr-FR" sz="1600" b="1" dirty="0" smtClean="0"/>
              <a:t> phase </a:t>
            </a:r>
            <a:r>
              <a:rPr lang="fr-FR" sz="1600" dirty="0" smtClean="0"/>
              <a:t>: </a:t>
            </a:r>
            <a:r>
              <a:rPr lang="en-US" sz="1600" dirty="0"/>
              <a:t>become familiar with the operation of the </a:t>
            </a:r>
            <a:r>
              <a:rPr lang="en-US" sz="1600" dirty="0" smtClean="0"/>
              <a:t>system/ car / environment </a:t>
            </a:r>
            <a:r>
              <a:rPr lang="en-US" sz="1600" dirty="0"/>
              <a:t>and, in particular, </a:t>
            </a:r>
            <a:r>
              <a:rPr lang="en-US" sz="1600" dirty="0" smtClean="0"/>
              <a:t>to get </a:t>
            </a:r>
            <a:r>
              <a:rPr lang="en-US" sz="1600" dirty="0"/>
              <a:t>used to drive on the target speed of 130 km / </a:t>
            </a:r>
            <a:r>
              <a:rPr lang="en-US" sz="1600" dirty="0" smtClean="0"/>
              <a:t>h.</a:t>
            </a:r>
          </a:p>
          <a:p>
            <a:pPr marL="914400" lvl="1"/>
            <a:r>
              <a:rPr lang="en-US" sz="1600" dirty="0" smtClean="0"/>
              <a:t>Test of (reaction time) the start point of reaction</a:t>
            </a:r>
          </a:p>
          <a:p>
            <a:pPr marL="914400" lvl="1"/>
            <a:endParaRPr lang="en-US" sz="1600" dirty="0" smtClean="0"/>
          </a:p>
          <a:p>
            <a:pPr marL="228600" indent="0">
              <a:buNone/>
            </a:pPr>
            <a:endParaRPr lang="en-US" sz="2000" dirty="0" smtClean="0"/>
          </a:p>
          <a:p>
            <a:pPr marL="228600" indent="0">
              <a:buNone/>
            </a:pPr>
            <a:r>
              <a:rPr lang="en-US" sz="2000" dirty="0" smtClean="0"/>
              <a:t>After the test the test persons were asked if the cover story was plausible.</a:t>
            </a:r>
          </a:p>
          <a:p>
            <a:pPr marL="971550" lvl="1"/>
            <a:r>
              <a:rPr lang="en-US" sz="1600" dirty="0" smtClean="0"/>
              <a:t>All test persons stated that they believed in the cover story. </a:t>
            </a:r>
          </a:p>
          <a:p>
            <a:pPr marL="914400" lvl="1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914400" lvl="1"/>
            <a:endParaRPr lang="fr-FR" sz="1600" dirty="0" smtClean="0"/>
          </a:p>
          <a:p>
            <a:pPr marL="1314450" lvl="2"/>
            <a:endParaRPr lang="fr-FR" sz="12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10108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Setup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447336"/>
            <a:ext cx="8133903" cy="2197688"/>
          </a:xfrm>
        </p:spPr>
        <p:txBody>
          <a:bodyPr/>
          <a:lstStyle/>
          <a:p>
            <a:pPr marL="514350"/>
            <a:r>
              <a:rPr lang="fr-FR" sz="1400" dirty="0" smtClean="0"/>
              <a:t>Test car at 130 </a:t>
            </a:r>
            <a:r>
              <a:rPr lang="fr-FR" sz="1400" dirty="0" err="1" smtClean="0"/>
              <a:t>kph</a:t>
            </a:r>
            <a:r>
              <a:rPr lang="fr-FR" sz="1400" dirty="0" smtClean="0"/>
              <a:t>, </a:t>
            </a:r>
            <a:r>
              <a:rPr lang="fr-FR" sz="1400" dirty="0" err="1" smtClean="0"/>
              <a:t>rabbit</a:t>
            </a:r>
            <a:r>
              <a:rPr lang="fr-FR" sz="1400" dirty="0" smtClean="0"/>
              <a:t> at 80 </a:t>
            </a:r>
            <a:r>
              <a:rPr lang="fr-FR" sz="1400" dirty="0" err="1" smtClean="0"/>
              <a:t>kph</a:t>
            </a:r>
            <a:r>
              <a:rPr lang="fr-FR" sz="1400" dirty="0" smtClean="0"/>
              <a:t>  -      dv=50 </a:t>
            </a:r>
            <a:r>
              <a:rPr lang="fr-FR" sz="1400" dirty="0" err="1" smtClean="0"/>
              <a:t>kph</a:t>
            </a:r>
            <a:r>
              <a:rPr lang="fr-FR" sz="1400" dirty="0" smtClean="0"/>
              <a:t> (13,8 m/s)</a:t>
            </a:r>
          </a:p>
          <a:p>
            <a:pPr marL="514350"/>
            <a:r>
              <a:rPr lang="fr-FR" sz="1400" dirty="0" smtClean="0"/>
              <a:t>Test manager triggers the </a:t>
            </a:r>
            <a:r>
              <a:rPr lang="fr-FR" sz="1400" dirty="0" err="1" smtClean="0"/>
              <a:t>rabbit</a:t>
            </a:r>
            <a:r>
              <a:rPr lang="fr-FR" sz="1400" dirty="0" smtClean="0"/>
              <a:t> at </a:t>
            </a:r>
            <a:r>
              <a:rPr lang="fr-FR" sz="1400" dirty="0" err="1" smtClean="0"/>
              <a:t>approximately</a:t>
            </a:r>
            <a:r>
              <a:rPr lang="fr-FR" sz="1400" dirty="0" smtClean="0"/>
              <a:t> 96m (</a:t>
            </a:r>
            <a:r>
              <a:rPr lang="fr-FR" sz="1400" dirty="0" err="1" smtClean="0"/>
              <a:t>hidden</a:t>
            </a:r>
            <a:r>
              <a:rPr lang="fr-FR" sz="1400" dirty="0" smtClean="0"/>
              <a:t> trigger)</a:t>
            </a:r>
          </a:p>
          <a:p>
            <a:pPr marL="514350"/>
            <a:r>
              <a:rPr lang="fr-FR" sz="1400" dirty="0" smtClean="0"/>
              <a:t>Rabbit </a:t>
            </a:r>
            <a:r>
              <a:rPr lang="fr-FR" sz="1400" dirty="0" err="1" smtClean="0"/>
              <a:t>activate</a:t>
            </a:r>
            <a:r>
              <a:rPr lang="fr-FR" sz="1400" dirty="0" smtClean="0"/>
              <a:t> the direction </a:t>
            </a:r>
            <a:r>
              <a:rPr lang="fr-FR" sz="1400" dirty="0" err="1" smtClean="0"/>
              <a:t>indicator</a:t>
            </a:r>
            <a:endParaRPr lang="fr-FR" sz="1400" dirty="0" smtClean="0"/>
          </a:p>
          <a:p>
            <a:pPr marL="514350"/>
            <a:r>
              <a:rPr lang="fr-FR" sz="1400" dirty="0" smtClean="0"/>
              <a:t>Rabbit drifts to the </a:t>
            </a:r>
            <a:r>
              <a:rPr lang="fr-FR" sz="1400" dirty="0" err="1" smtClean="0"/>
              <a:t>lane</a:t>
            </a:r>
            <a:endParaRPr lang="fr-FR" sz="1400" dirty="0" smtClean="0"/>
          </a:p>
          <a:p>
            <a:pPr marL="514350"/>
            <a:r>
              <a:rPr lang="fr-FR" sz="1400" dirty="0" err="1" smtClean="0"/>
              <a:t>After</a:t>
            </a:r>
            <a:r>
              <a:rPr lang="fr-FR" sz="1400" dirty="0" smtClean="0"/>
              <a:t> 3 seconds </a:t>
            </a:r>
            <a:r>
              <a:rPr lang="fr-FR" sz="1400" dirty="0" err="1" smtClean="0"/>
              <a:t>rabbit</a:t>
            </a:r>
            <a:r>
              <a:rPr lang="fr-FR" sz="1400" dirty="0" smtClean="0"/>
              <a:t> crosses the line (distance TC and </a:t>
            </a:r>
            <a:r>
              <a:rPr lang="fr-FR" sz="1400" dirty="0" err="1" smtClean="0"/>
              <a:t>rabbit</a:t>
            </a:r>
            <a:r>
              <a:rPr lang="fr-FR" sz="1400" dirty="0" smtClean="0"/>
              <a:t> </a:t>
            </a:r>
            <a:r>
              <a:rPr lang="fr-FR" sz="1400" dirty="0" smtClean="0">
                <a:sym typeface="Wingdings" panose="05000000000000000000" pitchFamily="2" charset="2"/>
              </a:rPr>
              <a:t> 55m)</a:t>
            </a:r>
          </a:p>
          <a:p>
            <a:pPr marL="514350"/>
            <a:endParaRPr lang="fr-FR" sz="1400" dirty="0" smtClean="0"/>
          </a:p>
          <a:p>
            <a:pPr marL="514350"/>
            <a:endParaRPr lang="fr-FR" sz="1400" dirty="0" smtClean="0"/>
          </a:p>
          <a:p>
            <a:pPr marL="628650" lvl="1" indent="0">
              <a:buNone/>
            </a:pPr>
            <a:endParaRPr lang="en-US" sz="1400" dirty="0" smtClean="0"/>
          </a:p>
          <a:p>
            <a:pPr marL="914400" lvl="1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914400" lvl="1"/>
            <a:endParaRPr lang="fr-FR" sz="1600" dirty="0" smtClean="0"/>
          </a:p>
          <a:p>
            <a:pPr marL="1314450" lvl="2"/>
            <a:endParaRPr lang="fr-FR" sz="12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  <p:sp>
        <p:nvSpPr>
          <p:cNvPr id="5" name="Rechteck 6"/>
          <p:cNvSpPr/>
          <p:nvPr/>
        </p:nvSpPr>
        <p:spPr>
          <a:xfrm>
            <a:off x="731155" y="4221088"/>
            <a:ext cx="7559927" cy="1186091"/>
          </a:xfrm>
          <a:prstGeom prst="rect">
            <a:avLst/>
          </a:prstGeom>
          <a:solidFill>
            <a:srgbClr val="A6A6A6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" name="Gerade Verbindung 10"/>
          <p:cNvCxnSpPr/>
          <p:nvPr/>
        </p:nvCxnSpPr>
        <p:spPr>
          <a:xfrm>
            <a:off x="731155" y="4872227"/>
            <a:ext cx="7559927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lgDash"/>
          </a:ln>
          <a:effectLst/>
        </p:spPr>
      </p:cxnSp>
      <p:cxnSp>
        <p:nvCxnSpPr>
          <p:cNvPr id="7" name="Gerade Verbindung 12"/>
          <p:cNvCxnSpPr/>
          <p:nvPr/>
        </p:nvCxnSpPr>
        <p:spPr>
          <a:xfrm>
            <a:off x="731155" y="5228297"/>
            <a:ext cx="7560254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8" name="Gerade Verbindung 12_"/>
          <p:cNvCxnSpPr/>
          <p:nvPr/>
        </p:nvCxnSpPr>
        <p:spPr>
          <a:xfrm>
            <a:off x="724708" y="4528029"/>
            <a:ext cx="7570450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</a:ln>
          <a:effectLst/>
        </p:spPr>
      </p:cxnSp>
      <p:grpSp>
        <p:nvGrpSpPr>
          <p:cNvPr id="9" name="Group 9"/>
          <p:cNvGrpSpPr/>
          <p:nvPr/>
        </p:nvGrpSpPr>
        <p:grpSpPr>
          <a:xfrm>
            <a:off x="731155" y="4282158"/>
            <a:ext cx="7556434" cy="107966"/>
            <a:chOff x="307238" y="2467071"/>
            <a:chExt cx="8573413" cy="122497"/>
          </a:xfrm>
        </p:grpSpPr>
        <p:sp>
          <p:nvSpPr>
            <p:cNvPr id="15" name="Rounded Rectangle 10"/>
            <p:cNvSpPr/>
            <p:nvPr/>
          </p:nvSpPr>
          <p:spPr>
            <a:xfrm>
              <a:off x="307238" y="2524935"/>
              <a:ext cx="8573413" cy="64633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ounded Rectangle 11"/>
            <p:cNvSpPr/>
            <p:nvPr/>
          </p:nvSpPr>
          <p:spPr>
            <a:xfrm>
              <a:off x="904993" y="2474131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ounded Rectangle 12"/>
            <p:cNvSpPr/>
            <p:nvPr/>
          </p:nvSpPr>
          <p:spPr>
            <a:xfrm>
              <a:off x="1599471" y="2473425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3"/>
            <p:cNvSpPr/>
            <p:nvPr/>
          </p:nvSpPr>
          <p:spPr>
            <a:xfrm>
              <a:off x="2293949" y="2472719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4"/>
            <p:cNvSpPr/>
            <p:nvPr/>
          </p:nvSpPr>
          <p:spPr>
            <a:xfrm>
              <a:off x="2988427" y="2472013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5"/>
            <p:cNvSpPr/>
            <p:nvPr/>
          </p:nvSpPr>
          <p:spPr>
            <a:xfrm>
              <a:off x="3682905" y="2471307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16"/>
            <p:cNvSpPr/>
            <p:nvPr/>
          </p:nvSpPr>
          <p:spPr>
            <a:xfrm>
              <a:off x="4377383" y="2470601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17"/>
            <p:cNvSpPr/>
            <p:nvPr/>
          </p:nvSpPr>
          <p:spPr>
            <a:xfrm>
              <a:off x="5071861" y="2469895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ounded Rectangle 18"/>
            <p:cNvSpPr/>
            <p:nvPr/>
          </p:nvSpPr>
          <p:spPr>
            <a:xfrm>
              <a:off x="5766339" y="2469189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19"/>
            <p:cNvSpPr/>
            <p:nvPr/>
          </p:nvSpPr>
          <p:spPr>
            <a:xfrm>
              <a:off x="6460817" y="2468483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ounded Rectangle 20"/>
            <p:cNvSpPr/>
            <p:nvPr/>
          </p:nvSpPr>
          <p:spPr>
            <a:xfrm>
              <a:off x="7155295" y="2467777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1"/>
            <p:cNvSpPr/>
            <p:nvPr/>
          </p:nvSpPr>
          <p:spPr>
            <a:xfrm>
              <a:off x="7849773" y="2467071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ounded Rectangle 22"/>
            <p:cNvSpPr/>
            <p:nvPr/>
          </p:nvSpPr>
          <p:spPr>
            <a:xfrm>
              <a:off x="8544251" y="2474991"/>
              <a:ext cx="110836" cy="64654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6903674" y="4975131"/>
            <a:ext cx="384971" cy="16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27"/>
          <p:cNvGrpSpPr/>
          <p:nvPr/>
        </p:nvGrpSpPr>
        <p:grpSpPr>
          <a:xfrm>
            <a:off x="6895161" y="4920577"/>
            <a:ext cx="420216" cy="99826"/>
            <a:chOff x="6679319" y="3511878"/>
            <a:chExt cx="545501" cy="129588"/>
          </a:xfrm>
        </p:grpSpPr>
        <p:sp>
          <p:nvSpPr>
            <p:cNvPr id="12" name="Explosion 1 11"/>
            <p:cNvSpPr/>
            <p:nvPr/>
          </p:nvSpPr>
          <p:spPr>
            <a:xfrm>
              <a:off x="6679319" y="3541140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Explosion 1 12"/>
            <p:cNvSpPr/>
            <p:nvPr/>
          </p:nvSpPr>
          <p:spPr>
            <a:xfrm>
              <a:off x="6952723" y="351187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Explosion 1 13"/>
            <p:cNvSpPr/>
            <p:nvPr/>
          </p:nvSpPr>
          <p:spPr>
            <a:xfrm>
              <a:off x="7124494" y="3541140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8" name="Picture 2_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7643413" y="4975131"/>
            <a:ext cx="384971" cy="16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__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1763688" y="4615091"/>
            <a:ext cx="384971" cy="16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/>
          <p:nvPr/>
        </p:nvSpPr>
        <p:spPr>
          <a:xfrm>
            <a:off x="1547664" y="4872227"/>
            <a:ext cx="1546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car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 smtClean="0"/>
              <a:t>Test </a:t>
            </a:r>
            <a:r>
              <a:rPr lang="de-DE" sz="1100" dirty="0" err="1" smtClean="0"/>
              <a:t>person</a:t>
            </a:r>
            <a:endParaRPr lang="de-DE" sz="1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 smtClean="0"/>
              <a:t>Test </a:t>
            </a:r>
            <a:r>
              <a:rPr lang="de-DE" sz="1100" dirty="0" err="1" smtClean="0"/>
              <a:t>manager</a:t>
            </a:r>
            <a:endParaRPr lang="de-DE" sz="1100" dirty="0"/>
          </a:p>
        </p:txBody>
      </p:sp>
      <p:sp>
        <p:nvSpPr>
          <p:cNvPr id="31" name="Textfeld 30"/>
          <p:cNvSpPr txBox="1"/>
          <p:nvPr/>
        </p:nvSpPr>
        <p:spPr>
          <a:xfrm>
            <a:off x="6636117" y="5109855"/>
            <a:ext cx="1032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Rabbit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87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err="1" smtClean="0"/>
              <a:t>Proving</a:t>
            </a:r>
            <a:r>
              <a:rPr lang="fr-FR" sz="2800" dirty="0" smtClean="0"/>
              <a:t> Ground in Sindelfingen</a:t>
            </a:r>
            <a:endParaRPr lang="fr-FR" sz="2800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145" y="1124744"/>
            <a:ext cx="7087319" cy="502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Instruction for the test manager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5040560"/>
          </a:xfrm>
        </p:spPr>
        <p:txBody>
          <a:bodyPr/>
          <a:lstStyle/>
          <a:p>
            <a:pPr marL="628650" lvl="1" indent="0">
              <a:buNone/>
            </a:pPr>
            <a:endParaRPr lang="en-US" sz="1600" dirty="0" smtClean="0"/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Drive  5 to 6 laps to get used to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After the acclimatization phase</a:t>
            </a:r>
          </a:p>
          <a:p>
            <a:pPr marL="1371600" lvl="2" indent="-342900"/>
            <a:r>
              <a:rPr lang="en-US" sz="1200" dirty="0" smtClean="0"/>
              <a:t>“ Now we start with the second part, we want to record the natural driving behavior as a reference. Please drive as you </a:t>
            </a:r>
            <a:r>
              <a:rPr lang="en-US" sz="1200" dirty="0" err="1" smtClean="0"/>
              <a:t>usally</a:t>
            </a:r>
            <a:r>
              <a:rPr lang="en-US" sz="1200" dirty="0" smtClean="0"/>
              <a:t> do on the road.”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The rabbit must be overtaken twice by the test car.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In a suitable situation, set the lane change trigger by radio (</a:t>
            </a:r>
            <a:r>
              <a:rPr lang="en-US" sz="1600" dirty="0" err="1" smtClean="0"/>
              <a:t>walkie</a:t>
            </a:r>
            <a:r>
              <a:rPr lang="en-US" sz="1600" dirty="0" smtClean="0"/>
              <a:t> talkie).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After lane change  </a:t>
            </a:r>
          </a:p>
          <a:p>
            <a:pPr marL="1371600" lvl="2" indent="-342900"/>
            <a:r>
              <a:rPr lang="en-US" sz="1200" dirty="0" smtClean="0"/>
              <a:t>Trigger the measurement equipment</a:t>
            </a:r>
          </a:p>
          <a:p>
            <a:pPr marL="1371600" lvl="2" indent="-342900"/>
            <a:r>
              <a:rPr lang="en-US" sz="1200" dirty="0" smtClean="0"/>
              <a:t>Test person ask to remember the behavior in this lane change situation</a:t>
            </a:r>
          </a:p>
          <a:p>
            <a:pPr marL="1371600" lvl="2" indent="-342900"/>
            <a:r>
              <a:rPr lang="en-US" sz="1200" dirty="0" smtClean="0"/>
              <a:t>Fill test protocol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Move back to the parking position on the proving ground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Interview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Questions</a:t>
            </a:r>
          </a:p>
          <a:p>
            <a:pPr marL="971550" lvl="1" indent="-342900">
              <a:buFont typeface="+mj-lt"/>
              <a:buAutoNum type="arabicPeriod"/>
            </a:pPr>
            <a:r>
              <a:rPr lang="en-US" sz="1600" dirty="0" smtClean="0"/>
              <a:t>Good bye</a:t>
            </a:r>
          </a:p>
          <a:p>
            <a:pPr marL="971550" lvl="1" indent="-342900">
              <a:buFont typeface="+mj-lt"/>
              <a:buAutoNum type="arabicPeriod"/>
            </a:pPr>
            <a:endParaRPr lang="en-US" sz="1600" dirty="0" smtClean="0"/>
          </a:p>
          <a:p>
            <a:pPr marL="971550" lvl="1" indent="-342900">
              <a:buFont typeface="+mj-lt"/>
              <a:buAutoNum type="arabicPeriod"/>
            </a:pPr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914400" lvl="1"/>
            <a:endParaRPr lang="en-US" sz="16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sz="2000" dirty="0"/>
          </a:p>
          <a:p>
            <a:pPr marL="171450" indent="0">
              <a:buNone/>
            </a:pPr>
            <a:endParaRPr lang="fr-FR" sz="2000" dirty="0" smtClean="0"/>
          </a:p>
          <a:p>
            <a:pPr marL="171450" indent="0">
              <a:buNone/>
            </a:pPr>
            <a:endParaRPr lang="fr-FR" dirty="0" smtClean="0"/>
          </a:p>
          <a:p>
            <a:pPr marL="400050"/>
            <a:endParaRPr lang="fr-FR" sz="2000" dirty="0"/>
          </a:p>
          <a:p>
            <a:pPr marL="57150" indent="0">
              <a:buNone/>
            </a:pPr>
            <a:endParaRPr lang="fr-FR" sz="2000" dirty="0"/>
          </a:p>
          <a:p>
            <a:pPr marL="400050"/>
            <a:endParaRPr lang="fr-FR" sz="20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39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Test </a:t>
            </a:r>
            <a:r>
              <a:rPr lang="fr-FR" sz="2800" dirty="0" err="1" smtClean="0"/>
              <a:t>results</a:t>
            </a:r>
            <a:endParaRPr lang="fr-FR" sz="2800" dirty="0"/>
          </a:p>
        </p:txBody>
      </p:sp>
      <p:sp>
        <p:nvSpPr>
          <p:cNvPr id="17" name="Textfeld 16"/>
          <p:cNvSpPr txBox="1"/>
          <p:nvPr/>
        </p:nvSpPr>
        <p:spPr>
          <a:xfrm>
            <a:off x="6948264" y="1556792"/>
            <a:ext cx="2195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TC - Test </a:t>
            </a:r>
            <a:r>
              <a:rPr lang="de-DE" sz="1400" dirty="0" err="1" smtClean="0"/>
              <a:t>car</a:t>
            </a:r>
            <a:endParaRPr lang="de-DE" sz="1400" dirty="0" smtClean="0"/>
          </a:p>
          <a:p>
            <a:r>
              <a:rPr lang="de-DE" sz="1400" dirty="0" smtClean="0"/>
              <a:t>DI  - </a:t>
            </a:r>
            <a:r>
              <a:rPr lang="de-DE" sz="1400" dirty="0" err="1" smtClean="0"/>
              <a:t>Direction</a:t>
            </a:r>
            <a:r>
              <a:rPr lang="de-DE" sz="1400" dirty="0" smtClean="0"/>
              <a:t> </a:t>
            </a:r>
            <a:r>
              <a:rPr lang="de-DE" sz="1400" dirty="0" err="1" smtClean="0"/>
              <a:t>indicator</a:t>
            </a:r>
            <a:endParaRPr lang="de-DE" sz="1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19547"/>
            <a:ext cx="6210300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sz="2800" dirty="0" smtClean="0"/>
              <a:t>Interview </a:t>
            </a:r>
            <a:r>
              <a:rPr lang="fr-FR" sz="2800" dirty="0" err="1" smtClean="0"/>
              <a:t>after</a:t>
            </a:r>
            <a:r>
              <a:rPr lang="fr-FR" sz="2800" dirty="0" smtClean="0"/>
              <a:t> the test</a:t>
            </a:r>
            <a:endParaRPr lang="fr-FR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226389"/>
            <a:ext cx="6874916" cy="544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9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0</TotalTime>
  <Words>831</Words>
  <Application>Microsoft Office PowerPoint</Application>
  <PresentationFormat>Bildschirmpräsentation (4:3)</PresentationFormat>
  <Paragraphs>149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MS Mincho</vt:lpstr>
      <vt:lpstr>ＭＳ Ｐゴシック</vt:lpstr>
      <vt:lpstr>Arial</vt:lpstr>
      <vt:lpstr>Calibri</vt:lpstr>
      <vt:lpstr>Times New Roman</vt:lpstr>
      <vt:lpstr>Wingdings</vt:lpstr>
      <vt:lpstr>Masque présentation OICA</vt:lpstr>
      <vt:lpstr>Lane change  driver reaction times </vt:lpstr>
      <vt:lpstr>Intention of the Investigation</vt:lpstr>
      <vt:lpstr>Cover story for the test - Active Steering assistant</vt:lpstr>
      <vt:lpstr>Test procedure </vt:lpstr>
      <vt:lpstr>Setup</vt:lpstr>
      <vt:lpstr>Proving Ground in Sindelfingen</vt:lpstr>
      <vt:lpstr>Instruction for the test manager</vt:lpstr>
      <vt:lpstr>Test results</vt:lpstr>
      <vt:lpstr>Interview after the test</vt:lpstr>
      <vt:lpstr>BACKUP</vt:lpstr>
      <vt:lpstr>Cover story for the test - Active Steering assistant</vt:lpstr>
      <vt:lpstr>Interview after the test</vt:lpstr>
      <vt:lpstr>Test persons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Jochen Schäfer CC/PJ-RO</cp:lastModifiedBy>
  <cp:revision>86</cp:revision>
  <dcterms:created xsi:type="dcterms:W3CDTF">2017-05-14T10:59:38Z</dcterms:created>
  <dcterms:modified xsi:type="dcterms:W3CDTF">2017-12-14T09:59:57Z</dcterms:modified>
</cp:coreProperties>
</file>