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2" r:id="rId2"/>
    <p:sldId id="263" r:id="rId3"/>
    <p:sldId id="264" r:id="rId4"/>
    <p:sldId id="266" r:id="rId5"/>
    <p:sldId id="258" r:id="rId6"/>
    <p:sldId id="261" r:id="rId7"/>
    <p:sldId id="265" r:id="rId8"/>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139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fld id="{6ACA2951-349C-4E52-9B97-8A5A6F49D2F6}" type="datetimeFigureOut">
              <a:rPr kumimoji="1" lang="ja-JP" altLang="en-US" smtClean="0"/>
              <a:t>2018/1/11</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686300"/>
            <a:ext cx="5389563" cy="444023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fld id="{439DB7D1-C8EF-444F-916A-43C76D53A41D}" type="slidenum">
              <a:rPr kumimoji="1" lang="ja-JP" altLang="en-US" smtClean="0"/>
              <a:t>‹#›</a:t>
            </a:fld>
            <a:endParaRPr kumimoji="1" lang="ja-JP" altLang="en-US"/>
          </a:p>
        </p:txBody>
      </p:sp>
    </p:spTree>
    <p:extLst>
      <p:ext uri="{BB962C8B-B14F-4D97-AF65-F5344CB8AC3E}">
        <p14:creationId xmlns:p14="http://schemas.microsoft.com/office/powerpoint/2010/main" val="40073319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39DB7D1-C8EF-444F-916A-43C76D53A41D}" type="slidenum">
              <a:rPr kumimoji="1" lang="ja-JP" altLang="en-US" smtClean="0"/>
              <a:t>3</a:t>
            </a:fld>
            <a:endParaRPr kumimoji="1" lang="ja-JP" altLang="en-US"/>
          </a:p>
        </p:txBody>
      </p:sp>
    </p:spTree>
    <p:extLst>
      <p:ext uri="{BB962C8B-B14F-4D97-AF65-F5344CB8AC3E}">
        <p14:creationId xmlns:p14="http://schemas.microsoft.com/office/powerpoint/2010/main" val="3260738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42533F8-556A-4A7D-AC45-9DCC71864EDE}"/>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サブタイトル 2">
            <a:extLst>
              <a:ext uri="{FF2B5EF4-FFF2-40B4-BE49-F238E27FC236}">
                <a16:creationId xmlns:a16="http://schemas.microsoft.com/office/drawing/2014/main" xmlns="" id="{02399557-4081-418C-82E5-A9398F1C28C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xmlns="" id="{5990102D-323F-4F52-B486-023F58378ACA}"/>
              </a:ext>
            </a:extLst>
          </p:cNvPr>
          <p:cNvSpPr>
            <a:spLocks noGrp="1"/>
          </p:cNvSpPr>
          <p:nvPr>
            <p:ph type="dt" sz="half" idx="10"/>
          </p:nvPr>
        </p:nvSpPr>
        <p:spPr/>
        <p:txBody>
          <a:bodyPr/>
          <a:lstStyle/>
          <a:p>
            <a:fld id="{E9411860-618E-4AE7-B36C-E98D6F7D78E4}" type="datetimeFigureOut">
              <a:rPr kumimoji="1" lang="ja-JP" altLang="en-US" smtClean="0"/>
              <a:t>2018/1/11</a:t>
            </a:fld>
            <a:endParaRPr kumimoji="1" lang="ja-JP" altLang="en-US"/>
          </a:p>
        </p:txBody>
      </p:sp>
      <p:sp>
        <p:nvSpPr>
          <p:cNvPr id="5" name="フッター プレースホルダー 4">
            <a:extLst>
              <a:ext uri="{FF2B5EF4-FFF2-40B4-BE49-F238E27FC236}">
                <a16:creationId xmlns:a16="http://schemas.microsoft.com/office/drawing/2014/main" xmlns="" id="{F66F61C0-5460-4F0D-8355-CDF07826A63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2899119B-A53A-4FFB-A40B-FCBF37DA2636}"/>
              </a:ext>
            </a:extLst>
          </p:cNvPr>
          <p:cNvSpPr>
            <a:spLocks noGrp="1"/>
          </p:cNvSpPr>
          <p:nvPr>
            <p:ph type="sldNum" sz="quarter" idx="12"/>
          </p:nvPr>
        </p:nvSpPr>
        <p:spPr/>
        <p:txBody>
          <a:bodyPr/>
          <a:lstStyle/>
          <a:p>
            <a:fld id="{25A0224D-69B1-450A-BB36-449F51D42E09}" type="slidenum">
              <a:rPr kumimoji="1" lang="ja-JP" altLang="en-US" smtClean="0"/>
              <a:t>‹#›</a:t>
            </a:fld>
            <a:endParaRPr kumimoji="1" lang="ja-JP" altLang="en-US"/>
          </a:p>
        </p:txBody>
      </p:sp>
    </p:spTree>
    <p:extLst>
      <p:ext uri="{BB962C8B-B14F-4D97-AF65-F5344CB8AC3E}">
        <p14:creationId xmlns:p14="http://schemas.microsoft.com/office/powerpoint/2010/main" val="833012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97EA39E-ABCB-4643-BB57-A8A201B8D63C}"/>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24FE767C-65DF-4BDA-B7C1-E4A672D21B6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469A286F-CECF-49B6-98BF-226C7F7B7CCB}"/>
              </a:ext>
            </a:extLst>
          </p:cNvPr>
          <p:cNvSpPr>
            <a:spLocks noGrp="1"/>
          </p:cNvSpPr>
          <p:nvPr>
            <p:ph type="dt" sz="half" idx="10"/>
          </p:nvPr>
        </p:nvSpPr>
        <p:spPr/>
        <p:txBody>
          <a:bodyPr/>
          <a:lstStyle/>
          <a:p>
            <a:fld id="{E9411860-618E-4AE7-B36C-E98D6F7D78E4}" type="datetimeFigureOut">
              <a:rPr kumimoji="1" lang="ja-JP" altLang="en-US" smtClean="0"/>
              <a:t>2018/1/11</a:t>
            </a:fld>
            <a:endParaRPr kumimoji="1" lang="ja-JP" altLang="en-US"/>
          </a:p>
        </p:txBody>
      </p:sp>
      <p:sp>
        <p:nvSpPr>
          <p:cNvPr id="5" name="フッター プレースホルダー 4">
            <a:extLst>
              <a:ext uri="{FF2B5EF4-FFF2-40B4-BE49-F238E27FC236}">
                <a16:creationId xmlns:a16="http://schemas.microsoft.com/office/drawing/2014/main" xmlns="" id="{36BE4C00-92C0-46B8-8A95-C3D27195649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A0F154EF-5568-4A5D-B617-E196AA0C78F8}"/>
              </a:ext>
            </a:extLst>
          </p:cNvPr>
          <p:cNvSpPr>
            <a:spLocks noGrp="1"/>
          </p:cNvSpPr>
          <p:nvPr>
            <p:ph type="sldNum" sz="quarter" idx="12"/>
          </p:nvPr>
        </p:nvSpPr>
        <p:spPr/>
        <p:txBody>
          <a:bodyPr/>
          <a:lstStyle/>
          <a:p>
            <a:fld id="{25A0224D-69B1-450A-BB36-449F51D42E09}" type="slidenum">
              <a:rPr kumimoji="1" lang="ja-JP" altLang="en-US" smtClean="0"/>
              <a:t>‹#›</a:t>
            </a:fld>
            <a:endParaRPr kumimoji="1" lang="ja-JP" altLang="en-US"/>
          </a:p>
        </p:txBody>
      </p:sp>
    </p:spTree>
    <p:extLst>
      <p:ext uri="{BB962C8B-B14F-4D97-AF65-F5344CB8AC3E}">
        <p14:creationId xmlns:p14="http://schemas.microsoft.com/office/powerpoint/2010/main" val="3758703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xmlns="" id="{68A6A235-7072-4A41-9DA3-E9030CC1FCB5}"/>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2E365BE1-0A09-44E3-B90F-C7EE810CE3FC}"/>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4B0EF961-2411-471A-90B8-F78A1350C831}"/>
              </a:ext>
            </a:extLst>
          </p:cNvPr>
          <p:cNvSpPr>
            <a:spLocks noGrp="1"/>
          </p:cNvSpPr>
          <p:nvPr>
            <p:ph type="dt" sz="half" idx="10"/>
          </p:nvPr>
        </p:nvSpPr>
        <p:spPr/>
        <p:txBody>
          <a:bodyPr/>
          <a:lstStyle/>
          <a:p>
            <a:fld id="{E9411860-618E-4AE7-B36C-E98D6F7D78E4}" type="datetimeFigureOut">
              <a:rPr kumimoji="1" lang="ja-JP" altLang="en-US" smtClean="0"/>
              <a:t>2018/1/11</a:t>
            </a:fld>
            <a:endParaRPr kumimoji="1" lang="ja-JP" altLang="en-US"/>
          </a:p>
        </p:txBody>
      </p:sp>
      <p:sp>
        <p:nvSpPr>
          <p:cNvPr id="5" name="フッター プレースホルダー 4">
            <a:extLst>
              <a:ext uri="{FF2B5EF4-FFF2-40B4-BE49-F238E27FC236}">
                <a16:creationId xmlns:a16="http://schemas.microsoft.com/office/drawing/2014/main" xmlns="" id="{FD31FE6D-188D-4FAC-9FCB-AD58821D183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E665EDF5-BD46-4DE6-AE6D-EB8253FC40A0}"/>
              </a:ext>
            </a:extLst>
          </p:cNvPr>
          <p:cNvSpPr>
            <a:spLocks noGrp="1"/>
          </p:cNvSpPr>
          <p:nvPr>
            <p:ph type="sldNum" sz="quarter" idx="12"/>
          </p:nvPr>
        </p:nvSpPr>
        <p:spPr/>
        <p:txBody>
          <a:bodyPr/>
          <a:lstStyle/>
          <a:p>
            <a:fld id="{25A0224D-69B1-450A-BB36-449F51D42E09}" type="slidenum">
              <a:rPr kumimoji="1" lang="ja-JP" altLang="en-US" smtClean="0"/>
              <a:t>‹#›</a:t>
            </a:fld>
            <a:endParaRPr kumimoji="1" lang="ja-JP" altLang="en-US"/>
          </a:p>
        </p:txBody>
      </p:sp>
    </p:spTree>
    <p:extLst>
      <p:ext uri="{BB962C8B-B14F-4D97-AF65-F5344CB8AC3E}">
        <p14:creationId xmlns:p14="http://schemas.microsoft.com/office/powerpoint/2010/main" val="3184792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C765C83-1422-4DB0-A4C0-C701F5E770E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F7F483F1-C89D-42DB-8F77-9ABEDD12FC7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9CB5A744-0BAA-4CC2-BAE1-DA6EB1E3737F}"/>
              </a:ext>
            </a:extLst>
          </p:cNvPr>
          <p:cNvSpPr>
            <a:spLocks noGrp="1"/>
          </p:cNvSpPr>
          <p:nvPr>
            <p:ph type="dt" sz="half" idx="10"/>
          </p:nvPr>
        </p:nvSpPr>
        <p:spPr/>
        <p:txBody>
          <a:bodyPr/>
          <a:lstStyle/>
          <a:p>
            <a:fld id="{E9411860-618E-4AE7-B36C-E98D6F7D78E4}" type="datetimeFigureOut">
              <a:rPr kumimoji="1" lang="ja-JP" altLang="en-US" smtClean="0"/>
              <a:t>2018/1/11</a:t>
            </a:fld>
            <a:endParaRPr kumimoji="1" lang="ja-JP" altLang="en-US"/>
          </a:p>
        </p:txBody>
      </p:sp>
      <p:sp>
        <p:nvSpPr>
          <p:cNvPr id="5" name="フッター プレースホルダー 4">
            <a:extLst>
              <a:ext uri="{FF2B5EF4-FFF2-40B4-BE49-F238E27FC236}">
                <a16:creationId xmlns:a16="http://schemas.microsoft.com/office/drawing/2014/main" xmlns="" id="{2FE1C037-3783-40E4-A2D4-2AA277D5C29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9608230A-A7FE-4B6F-9C43-E94B8FDEDB5C}"/>
              </a:ext>
            </a:extLst>
          </p:cNvPr>
          <p:cNvSpPr>
            <a:spLocks noGrp="1"/>
          </p:cNvSpPr>
          <p:nvPr>
            <p:ph type="sldNum" sz="quarter" idx="12"/>
          </p:nvPr>
        </p:nvSpPr>
        <p:spPr/>
        <p:txBody>
          <a:bodyPr/>
          <a:lstStyle/>
          <a:p>
            <a:fld id="{25A0224D-69B1-450A-BB36-449F51D42E09}" type="slidenum">
              <a:rPr kumimoji="1" lang="ja-JP" altLang="en-US" smtClean="0"/>
              <a:t>‹#›</a:t>
            </a:fld>
            <a:endParaRPr kumimoji="1" lang="ja-JP" altLang="en-US"/>
          </a:p>
        </p:txBody>
      </p:sp>
    </p:spTree>
    <p:extLst>
      <p:ext uri="{BB962C8B-B14F-4D97-AF65-F5344CB8AC3E}">
        <p14:creationId xmlns:p14="http://schemas.microsoft.com/office/powerpoint/2010/main" val="48938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FB8151F-01AA-4A15-9FD1-53CCBE4CDFF0}"/>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33867600-8820-4B0C-BEA7-B1A19594D069}"/>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xmlns="" id="{E29FE9DF-5824-4B6E-A8CC-C01B465AA495}"/>
              </a:ext>
            </a:extLst>
          </p:cNvPr>
          <p:cNvSpPr>
            <a:spLocks noGrp="1"/>
          </p:cNvSpPr>
          <p:nvPr>
            <p:ph type="dt" sz="half" idx="10"/>
          </p:nvPr>
        </p:nvSpPr>
        <p:spPr/>
        <p:txBody>
          <a:bodyPr/>
          <a:lstStyle/>
          <a:p>
            <a:fld id="{E9411860-618E-4AE7-B36C-E98D6F7D78E4}" type="datetimeFigureOut">
              <a:rPr kumimoji="1" lang="ja-JP" altLang="en-US" smtClean="0"/>
              <a:t>2018/1/11</a:t>
            </a:fld>
            <a:endParaRPr kumimoji="1" lang="ja-JP" altLang="en-US"/>
          </a:p>
        </p:txBody>
      </p:sp>
      <p:sp>
        <p:nvSpPr>
          <p:cNvPr id="5" name="フッター プレースホルダー 4">
            <a:extLst>
              <a:ext uri="{FF2B5EF4-FFF2-40B4-BE49-F238E27FC236}">
                <a16:creationId xmlns:a16="http://schemas.microsoft.com/office/drawing/2014/main" xmlns="" id="{1F03325F-0980-46D9-99B1-B74D0559AA6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8B583CCC-5D20-4CF8-9241-BBDC11148C94}"/>
              </a:ext>
            </a:extLst>
          </p:cNvPr>
          <p:cNvSpPr>
            <a:spLocks noGrp="1"/>
          </p:cNvSpPr>
          <p:nvPr>
            <p:ph type="sldNum" sz="quarter" idx="12"/>
          </p:nvPr>
        </p:nvSpPr>
        <p:spPr/>
        <p:txBody>
          <a:bodyPr/>
          <a:lstStyle/>
          <a:p>
            <a:fld id="{25A0224D-69B1-450A-BB36-449F51D42E09}" type="slidenum">
              <a:rPr kumimoji="1" lang="ja-JP" altLang="en-US" smtClean="0"/>
              <a:t>‹#›</a:t>
            </a:fld>
            <a:endParaRPr kumimoji="1" lang="ja-JP" altLang="en-US"/>
          </a:p>
        </p:txBody>
      </p:sp>
    </p:spTree>
    <p:extLst>
      <p:ext uri="{BB962C8B-B14F-4D97-AF65-F5344CB8AC3E}">
        <p14:creationId xmlns:p14="http://schemas.microsoft.com/office/powerpoint/2010/main" val="3279357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43E41FD-148D-4CD7-97EC-BB90B7F916D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05224377-097C-4A44-868A-4BCC813F6544}"/>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xmlns="" id="{5F7C6A7E-E388-49EC-BF7B-5EB7495587E9}"/>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xmlns="" id="{0C1F6820-13D0-430A-BCFF-90C57622328C}"/>
              </a:ext>
            </a:extLst>
          </p:cNvPr>
          <p:cNvSpPr>
            <a:spLocks noGrp="1"/>
          </p:cNvSpPr>
          <p:nvPr>
            <p:ph type="dt" sz="half" idx="10"/>
          </p:nvPr>
        </p:nvSpPr>
        <p:spPr/>
        <p:txBody>
          <a:bodyPr/>
          <a:lstStyle/>
          <a:p>
            <a:fld id="{E9411860-618E-4AE7-B36C-E98D6F7D78E4}" type="datetimeFigureOut">
              <a:rPr kumimoji="1" lang="ja-JP" altLang="en-US" smtClean="0"/>
              <a:t>2018/1/11</a:t>
            </a:fld>
            <a:endParaRPr kumimoji="1" lang="ja-JP" altLang="en-US"/>
          </a:p>
        </p:txBody>
      </p:sp>
      <p:sp>
        <p:nvSpPr>
          <p:cNvPr id="6" name="フッター プレースホルダー 5">
            <a:extLst>
              <a:ext uri="{FF2B5EF4-FFF2-40B4-BE49-F238E27FC236}">
                <a16:creationId xmlns:a16="http://schemas.microsoft.com/office/drawing/2014/main" xmlns="" id="{AB7D221E-3398-401A-9CEB-2943FF21D8B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12FB0931-93DA-49A5-B009-250DD73BD1B9}"/>
              </a:ext>
            </a:extLst>
          </p:cNvPr>
          <p:cNvSpPr>
            <a:spLocks noGrp="1"/>
          </p:cNvSpPr>
          <p:nvPr>
            <p:ph type="sldNum" sz="quarter" idx="12"/>
          </p:nvPr>
        </p:nvSpPr>
        <p:spPr/>
        <p:txBody>
          <a:bodyPr/>
          <a:lstStyle/>
          <a:p>
            <a:fld id="{25A0224D-69B1-450A-BB36-449F51D42E09}" type="slidenum">
              <a:rPr kumimoji="1" lang="ja-JP" altLang="en-US" smtClean="0"/>
              <a:t>‹#›</a:t>
            </a:fld>
            <a:endParaRPr kumimoji="1" lang="ja-JP" altLang="en-US"/>
          </a:p>
        </p:txBody>
      </p:sp>
    </p:spTree>
    <p:extLst>
      <p:ext uri="{BB962C8B-B14F-4D97-AF65-F5344CB8AC3E}">
        <p14:creationId xmlns:p14="http://schemas.microsoft.com/office/powerpoint/2010/main" val="100204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D5AC8D20-39D4-4430-AFEC-0B64DAC1E74E}"/>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81054E68-26B3-4C30-8DF7-63C075118F92}"/>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xmlns="" id="{385CBBF2-44BE-4363-92F6-C33451D969A8}"/>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xmlns="" id="{BEFDF62A-5BC3-4EDF-A38F-1A50C89F5F16}"/>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xmlns="" id="{6C907F1D-123A-45E6-B787-CB67FE23786C}"/>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xmlns="" id="{0459524A-65BD-40D1-A2F0-60207D325A8E}"/>
              </a:ext>
            </a:extLst>
          </p:cNvPr>
          <p:cNvSpPr>
            <a:spLocks noGrp="1"/>
          </p:cNvSpPr>
          <p:nvPr>
            <p:ph type="dt" sz="half" idx="10"/>
          </p:nvPr>
        </p:nvSpPr>
        <p:spPr/>
        <p:txBody>
          <a:bodyPr/>
          <a:lstStyle/>
          <a:p>
            <a:fld id="{E9411860-618E-4AE7-B36C-E98D6F7D78E4}" type="datetimeFigureOut">
              <a:rPr kumimoji="1" lang="ja-JP" altLang="en-US" smtClean="0"/>
              <a:t>2018/1/11</a:t>
            </a:fld>
            <a:endParaRPr kumimoji="1" lang="ja-JP" altLang="en-US"/>
          </a:p>
        </p:txBody>
      </p:sp>
      <p:sp>
        <p:nvSpPr>
          <p:cNvPr id="8" name="フッター プレースホルダー 7">
            <a:extLst>
              <a:ext uri="{FF2B5EF4-FFF2-40B4-BE49-F238E27FC236}">
                <a16:creationId xmlns:a16="http://schemas.microsoft.com/office/drawing/2014/main" xmlns="" id="{27262E53-FD6B-4C9B-BD96-418DFAB8C3D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xmlns="" id="{DF3DF232-D367-43F0-92B2-C2F467D179C8}"/>
              </a:ext>
            </a:extLst>
          </p:cNvPr>
          <p:cNvSpPr>
            <a:spLocks noGrp="1"/>
          </p:cNvSpPr>
          <p:nvPr>
            <p:ph type="sldNum" sz="quarter" idx="12"/>
          </p:nvPr>
        </p:nvSpPr>
        <p:spPr/>
        <p:txBody>
          <a:bodyPr/>
          <a:lstStyle/>
          <a:p>
            <a:fld id="{25A0224D-69B1-450A-BB36-449F51D42E09}" type="slidenum">
              <a:rPr kumimoji="1" lang="ja-JP" altLang="en-US" smtClean="0"/>
              <a:t>‹#›</a:t>
            </a:fld>
            <a:endParaRPr kumimoji="1" lang="ja-JP" altLang="en-US"/>
          </a:p>
        </p:txBody>
      </p:sp>
    </p:spTree>
    <p:extLst>
      <p:ext uri="{BB962C8B-B14F-4D97-AF65-F5344CB8AC3E}">
        <p14:creationId xmlns:p14="http://schemas.microsoft.com/office/powerpoint/2010/main" val="332924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706D0AE-139A-4D72-8AEF-F335D00A70F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xmlns="" id="{19004485-255F-4DAD-AE92-BB854AD9AFF8}"/>
              </a:ext>
            </a:extLst>
          </p:cNvPr>
          <p:cNvSpPr>
            <a:spLocks noGrp="1"/>
          </p:cNvSpPr>
          <p:nvPr>
            <p:ph type="dt" sz="half" idx="10"/>
          </p:nvPr>
        </p:nvSpPr>
        <p:spPr/>
        <p:txBody>
          <a:bodyPr/>
          <a:lstStyle/>
          <a:p>
            <a:fld id="{E9411860-618E-4AE7-B36C-E98D6F7D78E4}" type="datetimeFigureOut">
              <a:rPr kumimoji="1" lang="ja-JP" altLang="en-US" smtClean="0"/>
              <a:t>2018/1/11</a:t>
            </a:fld>
            <a:endParaRPr kumimoji="1" lang="ja-JP" altLang="en-US"/>
          </a:p>
        </p:txBody>
      </p:sp>
      <p:sp>
        <p:nvSpPr>
          <p:cNvPr id="4" name="フッター プレースホルダー 3">
            <a:extLst>
              <a:ext uri="{FF2B5EF4-FFF2-40B4-BE49-F238E27FC236}">
                <a16:creationId xmlns:a16="http://schemas.microsoft.com/office/drawing/2014/main" xmlns="" id="{AC40CEDF-FE05-424C-B33A-BCF1E0558A1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xmlns="" id="{D8EEFBD5-4B90-4357-9755-B784BE810ABC}"/>
              </a:ext>
            </a:extLst>
          </p:cNvPr>
          <p:cNvSpPr>
            <a:spLocks noGrp="1"/>
          </p:cNvSpPr>
          <p:nvPr>
            <p:ph type="sldNum" sz="quarter" idx="12"/>
          </p:nvPr>
        </p:nvSpPr>
        <p:spPr/>
        <p:txBody>
          <a:bodyPr/>
          <a:lstStyle/>
          <a:p>
            <a:fld id="{25A0224D-69B1-450A-BB36-449F51D42E09}" type="slidenum">
              <a:rPr kumimoji="1" lang="ja-JP" altLang="en-US" smtClean="0"/>
              <a:t>‹#›</a:t>
            </a:fld>
            <a:endParaRPr kumimoji="1" lang="ja-JP" altLang="en-US"/>
          </a:p>
        </p:txBody>
      </p:sp>
    </p:spTree>
    <p:extLst>
      <p:ext uri="{BB962C8B-B14F-4D97-AF65-F5344CB8AC3E}">
        <p14:creationId xmlns:p14="http://schemas.microsoft.com/office/powerpoint/2010/main" val="147934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xmlns="" id="{4155265E-BC08-4818-B896-CF6577E847BE}"/>
              </a:ext>
            </a:extLst>
          </p:cNvPr>
          <p:cNvSpPr>
            <a:spLocks noGrp="1"/>
          </p:cNvSpPr>
          <p:nvPr>
            <p:ph type="dt" sz="half" idx="10"/>
          </p:nvPr>
        </p:nvSpPr>
        <p:spPr/>
        <p:txBody>
          <a:bodyPr/>
          <a:lstStyle/>
          <a:p>
            <a:fld id="{E9411860-618E-4AE7-B36C-E98D6F7D78E4}" type="datetimeFigureOut">
              <a:rPr kumimoji="1" lang="ja-JP" altLang="en-US" smtClean="0"/>
              <a:t>2018/1/11</a:t>
            </a:fld>
            <a:endParaRPr kumimoji="1" lang="ja-JP" altLang="en-US"/>
          </a:p>
        </p:txBody>
      </p:sp>
      <p:sp>
        <p:nvSpPr>
          <p:cNvPr id="3" name="フッター プレースホルダー 2">
            <a:extLst>
              <a:ext uri="{FF2B5EF4-FFF2-40B4-BE49-F238E27FC236}">
                <a16:creationId xmlns:a16="http://schemas.microsoft.com/office/drawing/2014/main" xmlns="" id="{7B47216D-C05F-4E57-81AB-08E70D8F859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xmlns="" id="{12375FC6-A57C-43EC-9D76-13C92DB4C052}"/>
              </a:ext>
            </a:extLst>
          </p:cNvPr>
          <p:cNvSpPr>
            <a:spLocks noGrp="1"/>
          </p:cNvSpPr>
          <p:nvPr>
            <p:ph type="sldNum" sz="quarter" idx="12"/>
          </p:nvPr>
        </p:nvSpPr>
        <p:spPr/>
        <p:txBody>
          <a:bodyPr/>
          <a:lstStyle/>
          <a:p>
            <a:fld id="{25A0224D-69B1-450A-BB36-449F51D42E09}" type="slidenum">
              <a:rPr kumimoji="1" lang="ja-JP" altLang="en-US" smtClean="0"/>
              <a:t>‹#›</a:t>
            </a:fld>
            <a:endParaRPr kumimoji="1" lang="ja-JP" altLang="en-US"/>
          </a:p>
        </p:txBody>
      </p:sp>
    </p:spTree>
    <p:extLst>
      <p:ext uri="{BB962C8B-B14F-4D97-AF65-F5344CB8AC3E}">
        <p14:creationId xmlns:p14="http://schemas.microsoft.com/office/powerpoint/2010/main" val="2062025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CA79784E-A2E0-47DE-A747-44014686515F}"/>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A67F4863-AB76-4840-82F3-4499A043BE53}"/>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xmlns="" id="{5A02A5F9-D8FD-4104-8F54-CC7CDB16F365}"/>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xmlns="" id="{247C9F89-A8A6-4400-9089-B9DB343CADA9}"/>
              </a:ext>
            </a:extLst>
          </p:cNvPr>
          <p:cNvSpPr>
            <a:spLocks noGrp="1"/>
          </p:cNvSpPr>
          <p:nvPr>
            <p:ph type="dt" sz="half" idx="10"/>
          </p:nvPr>
        </p:nvSpPr>
        <p:spPr/>
        <p:txBody>
          <a:bodyPr/>
          <a:lstStyle/>
          <a:p>
            <a:fld id="{E9411860-618E-4AE7-B36C-E98D6F7D78E4}" type="datetimeFigureOut">
              <a:rPr kumimoji="1" lang="ja-JP" altLang="en-US" smtClean="0"/>
              <a:t>2018/1/11</a:t>
            </a:fld>
            <a:endParaRPr kumimoji="1" lang="ja-JP" altLang="en-US"/>
          </a:p>
        </p:txBody>
      </p:sp>
      <p:sp>
        <p:nvSpPr>
          <p:cNvPr id="6" name="フッター プレースホルダー 5">
            <a:extLst>
              <a:ext uri="{FF2B5EF4-FFF2-40B4-BE49-F238E27FC236}">
                <a16:creationId xmlns:a16="http://schemas.microsoft.com/office/drawing/2014/main" xmlns="" id="{C97E6767-BD6D-473D-A985-582D5DC2E7F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7CAD975D-A8F4-453F-BA46-150C73A07AA5}"/>
              </a:ext>
            </a:extLst>
          </p:cNvPr>
          <p:cNvSpPr>
            <a:spLocks noGrp="1"/>
          </p:cNvSpPr>
          <p:nvPr>
            <p:ph type="sldNum" sz="quarter" idx="12"/>
          </p:nvPr>
        </p:nvSpPr>
        <p:spPr/>
        <p:txBody>
          <a:bodyPr/>
          <a:lstStyle/>
          <a:p>
            <a:fld id="{25A0224D-69B1-450A-BB36-449F51D42E09}" type="slidenum">
              <a:rPr kumimoji="1" lang="ja-JP" altLang="en-US" smtClean="0"/>
              <a:t>‹#›</a:t>
            </a:fld>
            <a:endParaRPr kumimoji="1" lang="ja-JP" altLang="en-US"/>
          </a:p>
        </p:txBody>
      </p:sp>
    </p:spTree>
    <p:extLst>
      <p:ext uri="{BB962C8B-B14F-4D97-AF65-F5344CB8AC3E}">
        <p14:creationId xmlns:p14="http://schemas.microsoft.com/office/powerpoint/2010/main" val="3846709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6D49F23-22D0-4796-9B75-FEFAE4818BA0}"/>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xmlns="" id="{F9F44DB3-5A61-4302-9E4D-698B6F400077}"/>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xmlns="" id="{5281BDED-04B4-4E9A-A3A3-63772B81F957}"/>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xmlns="" id="{DAE3874B-D6D3-4E07-A73D-A8347644B6C5}"/>
              </a:ext>
            </a:extLst>
          </p:cNvPr>
          <p:cNvSpPr>
            <a:spLocks noGrp="1"/>
          </p:cNvSpPr>
          <p:nvPr>
            <p:ph type="dt" sz="half" idx="10"/>
          </p:nvPr>
        </p:nvSpPr>
        <p:spPr/>
        <p:txBody>
          <a:bodyPr/>
          <a:lstStyle/>
          <a:p>
            <a:fld id="{E9411860-618E-4AE7-B36C-E98D6F7D78E4}" type="datetimeFigureOut">
              <a:rPr kumimoji="1" lang="ja-JP" altLang="en-US" smtClean="0"/>
              <a:t>2018/1/11</a:t>
            </a:fld>
            <a:endParaRPr kumimoji="1" lang="ja-JP" altLang="en-US"/>
          </a:p>
        </p:txBody>
      </p:sp>
      <p:sp>
        <p:nvSpPr>
          <p:cNvPr id="6" name="フッター プレースホルダー 5">
            <a:extLst>
              <a:ext uri="{FF2B5EF4-FFF2-40B4-BE49-F238E27FC236}">
                <a16:creationId xmlns:a16="http://schemas.microsoft.com/office/drawing/2014/main" xmlns="" id="{60CE48EA-D0E7-49A8-AB87-A71447D7A01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2D0B7E73-D094-406A-887F-AA146D6FCC6E}"/>
              </a:ext>
            </a:extLst>
          </p:cNvPr>
          <p:cNvSpPr>
            <a:spLocks noGrp="1"/>
          </p:cNvSpPr>
          <p:nvPr>
            <p:ph type="sldNum" sz="quarter" idx="12"/>
          </p:nvPr>
        </p:nvSpPr>
        <p:spPr/>
        <p:txBody>
          <a:bodyPr/>
          <a:lstStyle/>
          <a:p>
            <a:fld id="{25A0224D-69B1-450A-BB36-449F51D42E09}" type="slidenum">
              <a:rPr kumimoji="1" lang="ja-JP" altLang="en-US" smtClean="0"/>
              <a:t>‹#›</a:t>
            </a:fld>
            <a:endParaRPr kumimoji="1" lang="ja-JP" altLang="en-US"/>
          </a:p>
        </p:txBody>
      </p:sp>
    </p:spTree>
    <p:extLst>
      <p:ext uri="{BB962C8B-B14F-4D97-AF65-F5344CB8AC3E}">
        <p14:creationId xmlns:p14="http://schemas.microsoft.com/office/powerpoint/2010/main" val="4083669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xmlns="" id="{AC228C73-1DA9-4EC5-97CC-9E1044D5186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52F66D8F-8AC8-4EFB-921D-748ADBD727D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3078942A-BEE2-4A2F-9627-059F7C37F15E}"/>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411860-618E-4AE7-B36C-E98D6F7D78E4}" type="datetimeFigureOut">
              <a:rPr kumimoji="1" lang="ja-JP" altLang="en-US" smtClean="0"/>
              <a:t>2018/1/11</a:t>
            </a:fld>
            <a:endParaRPr kumimoji="1" lang="ja-JP" altLang="en-US"/>
          </a:p>
        </p:txBody>
      </p:sp>
      <p:sp>
        <p:nvSpPr>
          <p:cNvPr id="5" name="フッター プレースホルダー 4">
            <a:extLst>
              <a:ext uri="{FF2B5EF4-FFF2-40B4-BE49-F238E27FC236}">
                <a16:creationId xmlns:a16="http://schemas.microsoft.com/office/drawing/2014/main" xmlns="" id="{23D23ED8-56EB-4CBC-9374-7F373F2B697A}"/>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xmlns="" id="{E25A5B7C-F2DB-4500-94B9-F9DD7ECBD39D}"/>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A0224D-69B1-450A-BB36-449F51D42E09}" type="slidenum">
              <a:rPr kumimoji="1" lang="ja-JP" altLang="en-US" smtClean="0"/>
              <a:t>‹#›</a:t>
            </a:fld>
            <a:endParaRPr kumimoji="1" lang="ja-JP" altLang="en-US"/>
          </a:p>
        </p:txBody>
      </p:sp>
    </p:spTree>
    <p:extLst>
      <p:ext uri="{BB962C8B-B14F-4D97-AF65-F5344CB8AC3E}">
        <p14:creationId xmlns:p14="http://schemas.microsoft.com/office/powerpoint/2010/main" val="38089507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nchor="ctr">
            <a:normAutofit/>
          </a:bodyPr>
          <a:lstStyle/>
          <a:p>
            <a:r>
              <a:rPr kumimoji="1" lang="en-US" altLang="ja-JP" sz="4000" dirty="0">
                <a:latin typeface="Arial Unicode MS" panose="020B0604020202020204" pitchFamily="50" charset="-128"/>
                <a:ea typeface="Arial Unicode MS" panose="020B0604020202020204" pitchFamily="50" charset="-128"/>
                <a:cs typeface="Arial Unicode MS" panose="020B0604020202020204" pitchFamily="50" charset="-128"/>
              </a:rPr>
              <a:t>Japan’s </a:t>
            </a:r>
            <a:r>
              <a:rPr kumimoji="1" lang="en-US" altLang="ja-JP" sz="4000" dirty="0" smtClean="0">
                <a:latin typeface="Arial Unicode MS" panose="020B0604020202020204" pitchFamily="50" charset="-128"/>
                <a:ea typeface="Arial Unicode MS" panose="020B0604020202020204" pitchFamily="50" charset="-128"/>
                <a:cs typeface="Arial Unicode MS" panose="020B0604020202020204" pitchFamily="50" charset="-128"/>
              </a:rPr>
              <a:t>proposal </a:t>
            </a:r>
            <a:r>
              <a:rPr kumimoji="1" lang="en-US" altLang="ja-JP" sz="4000" dirty="0">
                <a:latin typeface="Arial Unicode MS" panose="020B0604020202020204" pitchFamily="50" charset="-128"/>
                <a:ea typeface="Arial Unicode MS" panose="020B0604020202020204" pitchFamily="50" charset="-128"/>
                <a:cs typeface="Arial Unicode MS" panose="020B0604020202020204" pitchFamily="50" charset="-128"/>
              </a:rPr>
              <a:t>for</a:t>
            </a:r>
            <a:br>
              <a:rPr kumimoji="1" lang="en-US" altLang="ja-JP" sz="4000" dirty="0">
                <a:latin typeface="Arial Unicode MS" panose="020B0604020202020204" pitchFamily="50" charset="-128"/>
                <a:ea typeface="Arial Unicode MS" panose="020B0604020202020204" pitchFamily="50" charset="-128"/>
                <a:cs typeface="Arial Unicode MS" panose="020B0604020202020204" pitchFamily="50" charset="-128"/>
              </a:rPr>
            </a:br>
            <a:r>
              <a:rPr kumimoji="1" lang="en-US" altLang="ja-JP" sz="4000" dirty="0" smtClean="0">
                <a:latin typeface="Arial Unicode MS" panose="020B0604020202020204" pitchFamily="50" charset="-128"/>
                <a:ea typeface="Arial Unicode MS" panose="020B0604020202020204" pitchFamily="50" charset="-128"/>
                <a:cs typeface="Arial Unicode MS" panose="020B0604020202020204" pitchFamily="50" charset="-128"/>
              </a:rPr>
              <a:t>security </a:t>
            </a:r>
            <a:r>
              <a:rPr kumimoji="1" lang="en-US" altLang="ja-JP" sz="4000" dirty="0">
                <a:latin typeface="Arial Unicode MS" panose="020B0604020202020204" pitchFamily="50" charset="-128"/>
                <a:ea typeface="Arial Unicode MS" panose="020B0604020202020204" pitchFamily="50" charset="-128"/>
                <a:cs typeface="Arial Unicode MS" panose="020B0604020202020204" pitchFamily="50" charset="-128"/>
              </a:rPr>
              <a:t>regulation</a:t>
            </a:r>
            <a:endParaRPr kumimoji="1" lang="ja-JP" altLang="en-US" sz="4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5" name="サブタイトル 4"/>
          <p:cNvSpPr>
            <a:spLocks noGrp="1"/>
          </p:cNvSpPr>
          <p:nvPr>
            <p:ph type="subTitle" idx="1"/>
          </p:nvPr>
        </p:nvSpPr>
        <p:spPr/>
        <p:txBody>
          <a:bodyPr/>
          <a:lstStyle/>
          <a:p>
            <a:r>
              <a:rPr kumimoji="1"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16-18, Jan. 2018, 10</a:t>
            </a:r>
            <a:r>
              <a:rPr kumimoji="1" lang="en-US" altLang="ja-JP" baseline="30000" dirty="0">
                <a:latin typeface="Arial Unicode MS" panose="020B0604020202020204" pitchFamily="50" charset="-128"/>
                <a:ea typeface="Arial Unicode MS" panose="020B0604020202020204" pitchFamily="50" charset="-128"/>
                <a:cs typeface="Arial Unicode MS" panose="020B0604020202020204" pitchFamily="50" charset="-128"/>
              </a:rPr>
              <a:t>th</a:t>
            </a:r>
            <a:r>
              <a:rPr kumimoji="1"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 session @ London</a:t>
            </a:r>
          </a:p>
        </p:txBody>
      </p:sp>
    </p:spTree>
    <p:extLst>
      <p:ext uri="{BB962C8B-B14F-4D97-AF65-F5344CB8AC3E}">
        <p14:creationId xmlns:p14="http://schemas.microsoft.com/office/powerpoint/2010/main" val="1117934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09656" y="959225"/>
            <a:ext cx="8944697" cy="5782234"/>
          </a:xfrm>
          <a:prstGeom prst="roundRect">
            <a:avLst>
              <a:gd name="adj" fmla="val 3971"/>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1998" tIns="60958" rIns="0" bIns="60958"/>
          <a:lstStyle/>
          <a:p>
            <a:pPr algn="just">
              <a:spcAft>
                <a:spcPts val="1200"/>
              </a:spcAft>
            </a:pP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The TF had worked on the recommendation aiming </a:t>
            </a:r>
            <a:r>
              <a:rPr lang="en-US" altLang="ja-JP"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for providing </a:t>
            </a: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useful </a:t>
            </a:r>
            <a:r>
              <a:rPr lang="en-US" altLang="ja-JP"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knowledge </a:t>
            </a: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to assure vehicle security. The current </a:t>
            </a:r>
            <a:r>
              <a:rPr lang="en-US" altLang="ja-JP"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content </a:t>
            </a: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of the recommendation will be suitable for use with </a:t>
            </a:r>
            <a:r>
              <a:rPr lang="en-US" altLang="ja-JP"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Resolution</a:t>
            </a: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a:t>
            </a:r>
          </a:p>
          <a:p>
            <a:pPr>
              <a:spcBef>
                <a:spcPts val="1800"/>
              </a:spcBef>
            </a:pP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Feedback from ITS/AD in November 2017:</a:t>
            </a:r>
          </a:p>
          <a:p>
            <a:pPr marL="180975" indent="0">
              <a:lnSpc>
                <a:spcPct val="120000"/>
              </a:lnSpc>
              <a:spcBef>
                <a:spcPts val="600"/>
              </a:spcBef>
              <a:spcAft>
                <a:spcPts val="1200"/>
              </a:spcAft>
              <a:buNone/>
            </a:pP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The Task Force should deliver Regulation and Resolution on Cyber Security. </a:t>
            </a:r>
          </a:p>
          <a:p>
            <a:pPr marL="358775" indent="-358775" algn="just">
              <a:lnSpc>
                <a:spcPct val="120000"/>
              </a:lnSpc>
              <a:spcBef>
                <a:spcPts val="1200"/>
              </a:spcBef>
              <a:spcAft>
                <a:spcPts val="600"/>
              </a:spcAft>
              <a:buNone/>
            </a:pPr>
            <a:r>
              <a:rPr lang="en-US" altLang="ja-JP" sz="2400" b="1" dirty="0">
                <a:solidFill>
                  <a:srgbClr val="002060"/>
                </a:solidFill>
                <a:latin typeface="Arial Unicode MS" panose="020B0604020202020204" pitchFamily="50" charset="-128"/>
                <a:ea typeface="Arial Unicode MS" panose="020B0604020202020204" pitchFamily="50" charset="-128"/>
                <a:cs typeface="Arial Unicode MS" panose="020B0604020202020204" pitchFamily="50" charset="-128"/>
              </a:rPr>
              <a:t>&gt; </a:t>
            </a:r>
            <a:r>
              <a:rPr lang="en-US" altLang="ja-JP" sz="2400" b="1" dirty="0" smtClean="0">
                <a:solidFill>
                  <a:srgbClr val="002060"/>
                </a:solidFill>
                <a:latin typeface="Arial Unicode MS" panose="020B0604020202020204" pitchFamily="50" charset="-128"/>
                <a:ea typeface="Arial Unicode MS" panose="020B0604020202020204" pitchFamily="50" charset="-128"/>
                <a:cs typeface="Arial Unicode MS" panose="020B0604020202020204" pitchFamily="50" charset="-128"/>
              </a:rPr>
              <a:t>To respond to them, Japan </a:t>
            </a:r>
            <a:r>
              <a:rPr lang="en-US" altLang="ja-JP" sz="2400" b="1" dirty="0">
                <a:solidFill>
                  <a:srgbClr val="002060"/>
                </a:solidFill>
                <a:latin typeface="Arial Unicode MS" panose="020B0604020202020204" pitchFamily="50" charset="-128"/>
                <a:ea typeface="Arial Unicode MS" panose="020B0604020202020204" pitchFamily="50" charset="-128"/>
                <a:cs typeface="Arial Unicode MS" panose="020B0604020202020204" pitchFamily="50" charset="-128"/>
              </a:rPr>
              <a:t>proposes possible terms of security regulation respecting </a:t>
            </a:r>
            <a:r>
              <a:rPr lang="en-US" altLang="ja-JP" sz="2400" b="1" dirty="0" smtClean="0">
                <a:solidFill>
                  <a:srgbClr val="002060"/>
                </a:solidFill>
                <a:latin typeface="Arial Unicode MS" panose="020B0604020202020204" pitchFamily="50" charset="-128"/>
                <a:ea typeface="Arial Unicode MS" panose="020B0604020202020204" pitchFamily="50" charset="-128"/>
                <a:cs typeface="Arial Unicode MS" panose="020B0604020202020204" pitchFamily="50" charset="-128"/>
              </a:rPr>
              <a:t>for the </a:t>
            </a:r>
            <a:r>
              <a:rPr lang="en-US" altLang="ja-JP" sz="2400" b="1" dirty="0">
                <a:solidFill>
                  <a:srgbClr val="002060"/>
                </a:solidFill>
                <a:latin typeface="Arial Unicode MS" panose="020B0604020202020204" pitchFamily="50" charset="-128"/>
                <a:ea typeface="Arial Unicode MS" panose="020B0604020202020204" pitchFamily="50" charset="-128"/>
                <a:cs typeface="Arial Unicode MS" panose="020B0604020202020204" pitchFamily="50" charset="-128"/>
              </a:rPr>
              <a:t>manner of regulations on the 1958 </a:t>
            </a:r>
            <a:r>
              <a:rPr lang="en-US" altLang="ja-JP" sz="2400" b="1" dirty="0" smtClean="0">
                <a:solidFill>
                  <a:srgbClr val="002060"/>
                </a:solidFill>
                <a:latin typeface="Arial Unicode MS" panose="020B0604020202020204" pitchFamily="50" charset="-128"/>
                <a:ea typeface="Arial Unicode MS" panose="020B0604020202020204" pitchFamily="50" charset="-128"/>
                <a:cs typeface="Arial Unicode MS" panose="020B0604020202020204" pitchFamily="50" charset="-128"/>
              </a:rPr>
              <a:t>agreement.</a:t>
            </a:r>
            <a:endParaRPr lang="ja-JP" altLang="en-US" sz="2400" b="1" dirty="0">
              <a:solidFill>
                <a:srgbClr val="00206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a:tabLst>
                <a:tab pos="1794888" algn="l"/>
                <a:tab pos="2228795" algn="l"/>
              </a:tabLst>
              <a:defRPr/>
            </a:pPr>
            <a:endParaRPr lang="en-US" sz="2400" dirty="0">
              <a:solidFill>
                <a:schemeClr val="tx1"/>
              </a:solidFill>
              <a:latin typeface="+mj-lt"/>
              <a:ea typeface="+mj-ea"/>
              <a:cs typeface="+mj-cs"/>
            </a:endParaRPr>
          </a:p>
        </p:txBody>
      </p:sp>
      <p:sp>
        <p:nvSpPr>
          <p:cNvPr id="2" name="タイトル 1"/>
          <p:cNvSpPr>
            <a:spLocks noGrp="1"/>
          </p:cNvSpPr>
          <p:nvPr>
            <p:ph type="title"/>
          </p:nvPr>
        </p:nvSpPr>
        <p:spPr>
          <a:xfrm>
            <a:off x="367392" y="100161"/>
            <a:ext cx="7886700" cy="713433"/>
          </a:xfrm>
        </p:spPr>
        <p:txBody>
          <a:bodyPr>
            <a:normAutofit/>
          </a:bodyPr>
          <a:lstStyle/>
          <a:p>
            <a:r>
              <a:rPr kumimoji="1" lang="en-US" altLang="ja-JP" sz="3200" dirty="0" smtClean="0">
                <a:latin typeface="Arial Unicode MS" panose="020B0604020202020204" pitchFamily="50" charset="-128"/>
                <a:ea typeface="Arial Unicode MS" panose="020B0604020202020204" pitchFamily="50" charset="-128"/>
                <a:cs typeface="Arial Unicode MS" panose="020B0604020202020204" pitchFamily="50" charset="-128"/>
              </a:rPr>
              <a:t>Background</a:t>
            </a:r>
            <a:endParaRPr kumimoji="1" lang="ja-JP" altLang="en-US" sz="32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6" name="正方形/長方形 5">
            <a:extLst>
              <a:ext uri="{FF2B5EF4-FFF2-40B4-BE49-F238E27FC236}"/>
            </a:extLst>
          </p:cNvPr>
          <p:cNvSpPr/>
          <p:nvPr/>
        </p:nvSpPr>
        <p:spPr>
          <a:xfrm>
            <a:off x="363538" y="781050"/>
            <a:ext cx="8416925" cy="6508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ja-JP" altLang="en-US"/>
          </a:p>
        </p:txBody>
      </p:sp>
    </p:spTree>
    <p:extLst>
      <p:ext uri="{BB962C8B-B14F-4D97-AF65-F5344CB8AC3E}">
        <p14:creationId xmlns:p14="http://schemas.microsoft.com/office/powerpoint/2010/main" val="3221321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
          <p:cNvSpPr/>
          <p:nvPr/>
        </p:nvSpPr>
        <p:spPr>
          <a:xfrm>
            <a:off x="100484" y="964643"/>
            <a:ext cx="8943032" cy="5791784"/>
          </a:xfrm>
          <a:prstGeom prst="roundRect">
            <a:avLst>
              <a:gd name="adj" fmla="val 3971"/>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1998" tIns="60958" rIns="0" bIns="60958"/>
          <a:lstStyle/>
          <a:p>
            <a:pPr marL="342900" indent="-342900" algn="just">
              <a:buFont typeface="Wingdings" panose="05000000000000000000" pitchFamily="2" charset="2"/>
              <a:buChar char="Ø"/>
              <a:tabLst>
                <a:tab pos="1794888" algn="l"/>
                <a:tab pos="2228795" algn="l"/>
              </a:tabLst>
              <a:defRPr/>
            </a:pP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Security </a:t>
            </a:r>
            <a:r>
              <a:rPr lang="en-US" altLang="ja-JP"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is important </a:t>
            </a: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but </a:t>
            </a:r>
            <a:r>
              <a:rPr lang="en-US" altLang="ja-JP"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is </a:t>
            </a:r>
            <a:r>
              <a:rPr lang="en-US" altLang="ja-JP" sz="24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not </a:t>
            </a:r>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sufficient </a:t>
            </a: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for vehicle level safety because the direct propose of security measures is </a:t>
            </a:r>
            <a:r>
              <a:rPr lang="en-US" altLang="ja-JP"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to </a:t>
            </a: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assure the integrity of data/software</a:t>
            </a:r>
            <a:r>
              <a:rPr lang="en-US" altLang="ja-JP"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a:t>
            </a:r>
          </a:p>
          <a:p>
            <a:pPr marL="342900" indent="-342900">
              <a:buFont typeface="Wingdings" panose="05000000000000000000" pitchFamily="2" charset="2"/>
              <a:buChar char="Ø"/>
              <a:tabLst>
                <a:tab pos="1794888" algn="l"/>
                <a:tab pos="2228795" algn="l"/>
              </a:tabLst>
              <a:defRPr/>
            </a:pPr>
            <a:endPar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342900" indent="-342900">
              <a:buFont typeface="Wingdings" panose="05000000000000000000" pitchFamily="2" charset="2"/>
              <a:buChar char="Ø"/>
              <a:tabLst>
                <a:tab pos="1794888" algn="l"/>
                <a:tab pos="2228795" algn="l"/>
              </a:tabLst>
              <a:defRPr/>
            </a:pPr>
            <a:endParaRPr lang="en-US" altLang="ja-JP"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342900" indent="-342900">
              <a:buFont typeface="Wingdings" panose="05000000000000000000" pitchFamily="2" charset="2"/>
              <a:buChar char="Ø"/>
              <a:tabLst>
                <a:tab pos="1794888" algn="l"/>
                <a:tab pos="2228795" algn="l"/>
              </a:tabLst>
              <a:defRPr/>
            </a:pPr>
            <a:endPar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342900" indent="-342900">
              <a:buFont typeface="Wingdings" panose="05000000000000000000" pitchFamily="2" charset="2"/>
              <a:buChar char="Ø"/>
              <a:tabLst>
                <a:tab pos="1794888" algn="l"/>
                <a:tab pos="2228795" algn="l"/>
              </a:tabLst>
              <a:defRPr/>
            </a:pPr>
            <a:endParaRPr lang="en-US" altLang="ja-JP"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342900" indent="-342900">
              <a:buFont typeface="Wingdings" panose="05000000000000000000" pitchFamily="2" charset="2"/>
              <a:buChar char="Ø"/>
              <a:tabLst>
                <a:tab pos="1794888" algn="l"/>
                <a:tab pos="2228795" algn="l"/>
              </a:tabLst>
              <a:defRPr/>
            </a:pPr>
            <a:endPar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a:tabLst>
                <a:tab pos="1794888" algn="l"/>
                <a:tab pos="2228795" algn="l"/>
              </a:tabLst>
              <a:defRPr/>
            </a:pPr>
            <a:endParaRPr lang="en-US" altLang="ja-JP"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342900" indent="-342900" algn="just">
              <a:buFont typeface="Wingdings" panose="05000000000000000000" pitchFamily="2" charset="2"/>
              <a:buChar char="Ø"/>
              <a:tabLst>
                <a:tab pos="1794888" algn="l"/>
                <a:tab pos="2228795" algn="l"/>
              </a:tabLst>
              <a:defRPr/>
            </a:pP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Regulations of the 1958 agreement* cover test methods to validate vehicle level </a:t>
            </a:r>
            <a:r>
              <a:rPr lang="en-US" altLang="ja-JP"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performances. </a:t>
            </a: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Thus, a regulation regards to security should provide a method which can validate vehicle level performance (on safety).</a:t>
            </a:r>
          </a:p>
          <a:p>
            <a:pPr>
              <a:tabLst>
                <a:tab pos="1794888" algn="l"/>
                <a:tab pos="2228795" algn="l"/>
              </a:tabLst>
              <a:defRPr/>
            </a:pPr>
            <a:endPar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342900" indent="-342900">
              <a:buFont typeface="Wingdings" panose="05000000000000000000" pitchFamily="2" charset="2"/>
              <a:buChar char="Ø"/>
              <a:tabLst>
                <a:tab pos="1794888" algn="l"/>
                <a:tab pos="2228795" algn="l"/>
              </a:tabLst>
              <a:defRPr/>
            </a:pPr>
            <a:endParaRPr lang="en-US" sz="2400" dirty="0">
              <a:solidFill>
                <a:schemeClr val="tx1"/>
              </a:solidFill>
              <a:latin typeface="+mj-lt"/>
              <a:ea typeface="+mj-ea"/>
              <a:cs typeface="+mj-cs"/>
            </a:endParaRPr>
          </a:p>
        </p:txBody>
      </p:sp>
      <p:grpSp>
        <p:nvGrpSpPr>
          <p:cNvPr id="37" name="グループ化 36"/>
          <p:cNvGrpSpPr/>
          <p:nvPr/>
        </p:nvGrpSpPr>
        <p:grpSpPr>
          <a:xfrm>
            <a:off x="1781845" y="2392025"/>
            <a:ext cx="5978982" cy="1609148"/>
            <a:chOff x="2826771" y="4582473"/>
            <a:chExt cx="5978982" cy="1609148"/>
          </a:xfrm>
        </p:grpSpPr>
        <p:grpSp>
          <p:nvGrpSpPr>
            <p:cNvPr id="7" name="グループ化 6"/>
            <p:cNvGrpSpPr/>
            <p:nvPr/>
          </p:nvGrpSpPr>
          <p:grpSpPr>
            <a:xfrm>
              <a:off x="3350710" y="4925372"/>
              <a:ext cx="226402" cy="1189673"/>
              <a:chOff x="3888398" y="4795838"/>
              <a:chExt cx="974690" cy="1322070"/>
            </a:xfrm>
          </p:grpSpPr>
          <p:sp>
            <p:nvSpPr>
              <p:cNvPr id="3" name="台形 2"/>
              <p:cNvSpPr/>
              <p:nvPr/>
            </p:nvSpPr>
            <p:spPr>
              <a:xfrm flipV="1">
                <a:off x="3888398" y="4795838"/>
                <a:ext cx="974690" cy="57150"/>
              </a:xfrm>
              <a:prstGeom prst="trapezoid">
                <a:avLst>
                  <a:gd name="adj" fmla="val 56896"/>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台形 4"/>
              <p:cNvSpPr/>
              <p:nvPr/>
            </p:nvSpPr>
            <p:spPr>
              <a:xfrm>
                <a:off x="3888398" y="6060758"/>
                <a:ext cx="974690" cy="57150"/>
              </a:xfrm>
              <a:prstGeom prst="trapezoid">
                <a:avLst>
                  <a:gd name="adj" fmla="val 56896"/>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4008120" y="4852988"/>
                <a:ext cx="723900" cy="120777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 name="グループ化 7"/>
            <p:cNvGrpSpPr/>
            <p:nvPr/>
          </p:nvGrpSpPr>
          <p:grpSpPr>
            <a:xfrm>
              <a:off x="4389323" y="4925372"/>
              <a:ext cx="226402" cy="1189673"/>
              <a:chOff x="3997750" y="4795838"/>
              <a:chExt cx="974690" cy="1322070"/>
            </a:xfrm>
          </p:grpSpPr>
          <p:sp>
            <p:nvSpPr>
              <p:cNvPr id="9" name="台形 8"/>
              <p:cNvSpPr/>
              <p:nvPr/>
            </p:nvSpPr>
            <p:spPr>
              <a:xfrm flipV="1">
                <a:off x="3997750" y="4795838"/>
                <a:ext cx="974690" cy="57150"/>
              </a:xfrm>
              <a:prstGeom prst="trapezoid">
                <a:avLst>
                  <a:gd name="adj" fmla="val 56896"/>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台形 9"/>
              <p:cNvSpPr/>
              <p:nvPr/>
            </p:nvSpPr>
            <p:spPr>
              <a:xfrm>
                <a:off x="3997750" y="6060758"/>
                <a:ext cx="974690" cy="57150"/>
              </a:xfrm>
              <a:prstGeom prst="trapezoid">
                <a:avLst>
                  <a:gd name="adj" fmla="val 56896"/>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4117471" y="4852988"/>
                <a:ext cx="723899" cy="120777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 name="グループ化 11"/>
            <p:cNvGrpSpPr/>
            <p:nvPr/>
          </p:nvGrpSpPr>
          <p:grpSpPr>
            <a:xfrm>
              <a:off x="5404958" y="4925372"/>
              <a:ext cx="226402" cy="1189673"/>
              <a:chOff x="3986813" y="4795838"/>
              <a:chExt cx="974690" cy="1322070"/>
            </a:xfrm>
          </p:grpSpPr>
          <p:sp>
            <p:nvSpPr>
              <p:cNvPr id="13" name="台形 12"/>
              <p:cNvSpPr/>
              <p:nvPr/>
            </p:nvSpPr>
            <p:spPr>
              <a:xfrm flipV="1">
                <a:off x="3986813" y="4795838"/>
                <a:ext cx="974690" cy="57150"/>
              </a:xfrm>
              <a:prstGeom prst="trapezoid">
                <a:avLst>
                  <a:gd name="adj" fmla="val 56896"/>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台形 13"/>
              <p:cNvSpPr/>
              <p:nvPr/>
            </p:nvSpPr>
            <p:spPr>
              <a:xfrm>
                <a:off x="3986813" y="6060758"/>
                <a:ext cx="974690" cy="57150"/>
              </a:xfrm>
              <a:prstGeom prst="trapezoid">
                <a:avLst>
                  <a:gd name="adj" fmla="val 56896"/>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4106534" y="4852988"/>
                <a:ext cx="723899" cy="120777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 name="グループ化 15"/>
            <p:cNvGrpSpPr/>
            <p:nvPr/>
          </p:nvGrpSpPr>
          <p:grpSpPr>
            <a:xfrm>
              <a:off x="6384642" y="4925372"/>
              <a:ext cx="226402" cy="1189673"/>
              <a:chOff x="3888398" y="4795838"/>
              <a:chExt cx="974690" cy="1322070"/>
            </a:xfrm>
          </p:grpSpPr>
          <p:sp>
            <p:nvSpPr>
              <p:cNvPr id="17" name="台形 16"/>
              <p:cNvSpPr/>
              <p:nvPr/>
            </p:nvSpPr>
            <p:spPr>
              <a:xfrm flipV="1">
                <a:off x="3888398" y="4795838"/>
                <a:ext cx="974690" cy="57150"/>
              </a:xfrm>
              <a:prstGeom prst="trapezoid">
                <a:avLst>
                  <a:gd name="adj" fmla="val 56896"/>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台形 17"/>
              <p:cNvSpPr/>
              <p:nvPr/>
            </p:nvSpPr>
            <p:spPr>
              <a:xfrm>
                <a:off x="3888398" y="6060758"/>
                <a:ext cx="974690" cy="57150"/>
              </a:xfrm>
              <a:prstGeom prst="trapezoid">
                <a:avLst>
                  <a:gd name="adj" fmla="val 56896"/>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4008120" y="4852988"/>
                <a:ext cx="723900" cy="120777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1" name="グループ化 20"/>
            <p:cNvGrpSpPr/>
            <p:nvPr/>
          </p:nvGrpSpPr>
          <p:grpSpPr>
            <a:xfrm>
              <a:off x="7180778" y="4925372"/>
              <a:ext cx="226402" cy="1189673"/>
              <a:chOff x="3888398" y="4795838"/>
              <a:chExt cx="974690" cy="1322070"/>
            </a:xfrm>
            <a:solidFill>
              <a:schemeClr val="bg1"/>
            </a:solidFill>
          </p:grpSpPr>
          <p:sp>
            <p:nvSpPr>
              <p:cNvPr id="22" name="台形 21"/>
              <p:cNvSpPr/>
              <p:nvPr/>
            </p:nvSpPr>
            <p:spPr>
              <a:xfrm flipV="1">
                <a:off x="3888398" y="4795838"/>
                <a:ext cx="974690" cy="57150"/>
              </a:xfrm>
              <a:prstGeom prst="trapezoid">
                <a:avLst>
                  <a:gd name="adj" fmla="val 56896"/>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台形 22"/>
              <p:cNvSpPr/>
              <p:nvPr/>
            </p:nvSpPr>
            <p:spPr>
              <a:xfrm>
                <a:off x="3888398" y="6060758"/>
                <a:ext cx="974690" cy="57150"/>
              </a:xfrm>
              <a:prstGeom prst="trapezoid">
                <a:avLst>
                  <a:gd name="adj" fmla="val 56896"/>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4008120" y="4852988"/>
                <a:ext cx="723900" cy="120777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片側の 2 つの角を丸めた四角形 24"/>
            <p:cNvSpPr/>
            <p:nvPr/>
          </p:nvSpPr>
          <p:spPr>
            <a:xfrm>
              <a:off x="2964261" y="6122664"/>
              <a:ext cx="4843307" cy="68957"/>
            </a:xfrm>
            <a:prstGeom prst="round2SameRect">
              <a:avLst>
                <a:gd name="adj1" fmla="val 50000"/>
                <a:gd name="adj2" fmla="val 0"/>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a:off x="2964261" y="4582473"/>
              <a:ext cx="4843307" cy="34289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Vehicle Level Safety </a:t>
              </a:r>
              <a:endParaRPr kumimoji="1" lang="ja-JP" altLang="en-US"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7" name="テキスト ボックス 26"/>
            <p:cNvSpPr txBox="1"/>
            <p:nvPr/>
          </p:nvSpPr>
          <p:spPr>
            <a:xfrm>
              <a:off x="2826771" y="5257170"/>
              <a:ext cx="1272870" cy="584775"/>
            </a:xfrm>
            <a:prstGeom prst="rect">
              <a:avLst/>
            </a:prstGeom>
            <a:noFill/>
          </p:spPr>
          <p:txBody>
            <a:bodyPr wrap="square" rtlCol="0">
              <a:spAutoFit/>
            </a:bodyPr>
            <a:lstStyle/>
            <a:p>
              <a:pPr algn="ctr"/>
              <a:r>
                <a:rPr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Mechanical</a:t>
              </a:r>
            </a:p>
            <a:p>
              <a:pPr algn="ctr"/>
              <a:r>
                <a:rPr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strength</a:t>
              </a:r>
              <a:r>
                <a:rPr kumimoji="1"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 </a:t>
              </a:r>
              <a:endParaRPr kumimoji="1"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8" name="テキスト ボックス 27"/>
            <p:cNvSpPr txBox="1"/>
            <p:nvPr/>
          </p:nvSpPr>
          <p:spPr>
            <a:xfrm>
              <a:off x="4994928" y="5257170"/>
              <a:ext cx="1046462" cy="584775"/>
            </a:xfrm>
            <a:prstGeom prst="rect">
              <a:avLst/>
            </a:prstGeom>
            <a:noFill/>
          </p:spPr>
          <p:txBody>
            <a:bodyPr wrap="square" rtlCol="0">
              <a:spAutoFit/>
            </a:bodyPr>
            <a:lstStyle/>
            <a:p>
              <a:pPr algn="ctr"/>
              <a:r>
                <a:rPr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Speedy</a:t>
              </a:r>
              <a:endParaRPr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a:p>
              <a:pPr algn="ctr"/>
              <a:r>
                <a:rPr kumimoji="1"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response</a:t>
              </a:r>
            </a:p>
          </p:txBody>
        </p:sp>
        <p:sp>
          <p:nvSpPr>
            <p:cNvPr id="29" name="テキスト ボックス 28"/>
            <p:cNvSpPr txBox="1"/>
            <p:nvPr/>
          </p:nvSpPr>
          <p:spPr>
            <a:xfrm>
              <a:off x="5954597" y="5258598"/>
              <a:ext cx="1083855" cy="584775"/>
            </a:xfrm>
            <a:prstGeom prst="rect">
              <a:avLst/>
            </a:prstGeom>
            <a:noFill/>
          </p:spPr>
          <p:txBody>
            <a:bodyPr wrap="square" rtlCol="0">
              <a:spAutoFit/>
            </a:bodyPr>
            <a:lstStyle/>
            <a:p>
              <a:pPr algn="ctr"/>
              <a:r>
                <a:rPr kumimoji="1"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Accurate</a:t>
              </a:r>
            </a:p>
            <a:p>
              <a:pPr algn="ctr"/>
              <a:r>
                <a:rPr kumimoji="1"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sensing</a:t>
              </a:r>
              <a:endParaRPr kumimoji="1"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0" name="テキスト ボックス 29"/>
            <p:cNvSpPr txBox="1"/>
            <p:nvPr/>
          </p:nvSpPr>
          <p:spPr>
            <a:xfrm>
              <a:off x="3791740" y="5257170"/>
              <a:ext cx="1418932" cy="584775"/>
            </a:xfrm>
            <a:prstGeom prst="rect">
              <a:avLst/>
            </a:prstGeom>
            <a:noFill/>
          </p:spPr>
          <p:txBody>
            <a:bodyPr wrap="square" rtlCol="0">
              <a:spAutoFit/>
            </a:bodyPr>
            <a:lstStyle/>
            <a:p>
              <a:pPr algn="ctr"/>
              <a:r>
                <a:rPr kumimoji="1"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Accurate</a:t>
              </a:r>
            </a:p>
            <a:p>
              <a:pPr algn="ctr"/>
              <a:r>
                <a:rPr kumimoji="1"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positioning</a:t>
              </a:r>
              <a:endParaRPr kumimoji="1"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5" name="雲形吹き出し 34"/>
            <p:cNvSpPr/>
            <p:nvPr/>
          </p:nvSpPr>
          <p:spPr>
            <a:xfrm>
              <a:off x="7407180" y="5136498"/>
              <a:ext cx="1398573" cy="643891"/>
            </a:xfrm>
            <a:prstGeom prst="cloudCallout">
              <a:avLst>
                <a:gd name="adj1" fmla="val -59172"/>
                <a:gd name="adj2" fmla="val 3646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Security</a:t>
              </a:r>
              <a:endParaRPr kumimoji="1" lang="ja-JP" altLang="en-US" sz="1400" b="1"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39" name="テキスト ボックス 38"/>
          <p:cNvSpPr txBox="1"/>
          <p:nvPr/>
        </p:nvSpPr>
        <p:spPr>
          <a:xfrm>
            <a:off x="4397725" y="6114520"/>
            <a:ext cx="4565405" cy="369332"/>
          </a:xfrm>
          <a:prstGeom prst="rect">
            <a:avLst/>
          </a:prstGeom>
          <a:noFill/>
          <a:ln>
            <a:noFill/>
          </a:ln>
        </p:spPr>
        <p:txBody>
          <a:bodyPr wrap="square" rtlCol="0">
            <a:spAutoFit/>
          </a:bodyPr>
          <a:lstStyle/>
          <a:p>
            <a:pPr lvl="0" algn="ctr"/>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*Reference : UN/ECE/TRANS/505/Rev.3 </a:t>
            </a:r>
            <a:endPar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0" name="タイトル 1"/>
          <p:cNvSpPr>
            <a:spLocks noGrp="1"/>
          </p:cNvSpPr>
          <p:nvPr>
            <p:ph type="title"/>
          </p:nvPr>
        </p:nvSpPr>
        <p:spPr>
          <a:xfrm>
            <a:off x="367392" y="100161"/>
            <a:ext cx="7886700" cy="713433"/>
          </a:xfrm>
        </p:spPr>
        <p:txBody>
          <a:bodyPr>
            <a:normAutofit/>
          </a:bodyPr>
          <a:lstStyle/>
          <a:p>
            <a:r>
              <a:rPr lang="en-US" altLang="ja-JP" sz="3200" dirty="0" smtClean="0">
                <a:latin typeface="Arial Unicode MS" panose="020B0604020202020204" pitchFamily="50" charset="-128"/>
                <a:ea typeface="Arial Unicode MS" panose="020B0604020202020204" pitchFamily="50" charset="-128"/>
                <a:cs typeface="Arial Unicode MS" panose="020B0604020202020204" pitchFamily="50" charset="-128"/>
              </a:rPr>
              <a:t>Ideas </a:t>
            </a:r>
            <a:r>
              <a:rPr lang="en-US" altLang="ja-JP" sz="3200" dirty="0">
                <a:latin typeface="Arial Unicode MS" panose="020B0604020202020204" pitchFamily="50" charset="-128"/>
                <a:ea typeface="Arial Unicode MS" panose="020B0604020202020204" pitchFamily="50" charset="-128"/>
                <a:cs typeface="Arial Unicode MS" panose="020B0604020202020204" pitchFamily="50" charset="-128"/>
              </a:rPr>
              <a:t>behind the </a:t>
            </a:r>
            <a:r>
              <a:rPr lang="en-US" altLang="ja-JP" sz="3200" dirty="0" smtClean="0">
                <a:latin typeface="Arial Unicode MS" panose="020B0604020202020204" pitchFamily="50" charset="-128"/>
                <a:ea typeface="Arial Unicode MS" panose="020B0604020202020204" pitchFamily="50" charset="-128"/>
                <a:cs typeface="Arial Unicode MS" panose="020B0604020202020204" pitchFamily="50" charset="-128"/>
              </a:rPr>
              <a:t>proposal</a:t>
            </a:r>
            <a:endParaRPr kumimoji="1" lang="ja-JP" altLang="en-US" sz="32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1" name="正方形/長方形 40">
            <a:extLst>
              <a:ext uri="{FF2B5EF4-FFF2-40B4-BE49-F238E27FC236}"/>
            </a:extLst>
          </p:cNvPr>
          <p:cNvSpPr/>
          <p:nvPr/>
        </p:nvSpPr>
        <p:spPr>
          <a:xfrm>
            <a:off x="363538" y="781050"/>
            <a:ext cx="8416925" cy="6508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ja-JP" altLang="en-US"/>
          </a:p>
        </p:txBody>
      </p:sp>
    </p:spTree>
    <p:extLst>
      <p:ext uri="{BB962C8B-B14F-4D97-AF65-F5344CB8AC3E}">
        <p14:creationId xmlns:p14="http://schemas.microsoft.com/office/powerpoint/2010/main" val="3834127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extLst>
          </p:cNvPr>
          <p:cNvSpPr/>
          <p:nvPr/>
        </p:nvSpPr>
        <p:spPr>
          <a:xfrm>
            <a:off x="363538" y="781050"/>
            <a:ext cx="8416925" cy="6508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ja-JP" altLang="en-US"/>
          </a:p>
        </p:txBody>
      </p:sp>
      <p:sp>
        <p:nvSpPr>
          <p:cNvPr id="6" name="Rounded Rectangle 4"/>
          <p:cNvSpPr/>
          <p:nvPr/>
        </p:nvSpPr>
        <p:spPr>
          <a:xfrm>
            <a:off x="100483" y="964643"/>
            <a:ext cx="8943032" cy="5791784"/>
          </a:xfrm>
          <a:prstGeom prst="roundRect">
            <a:avLst>
              <a:gd name="adj" fmla="val 3971"/>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1998" tIns="60958" rIns="0" bIns="60958"/>
          <a:lstStyle/>
          <a:p>
            <a:pPr>
              <a:tabLst>
                <a:tab pos="1794888" algn="l"/>
                <a:tab pos="2228795" algn="l"/>
              </a:tabLst>
              <a:defRPr/>
            </a:pPr>
            <a:endPar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342900" indent="-342900">
              <a:buFont typeface="Wingdings" panose="05000000000000000000" pitchFamily="2" charset="2"/>
              <a:buChar char="Ø"/>
              <a:tabLst>
                <a:tab pos="1794888" algn="l"/>
                <a:tab pos="2228795" algn="l"/>
              </a:tabLst>
              <a:defRPr/>
            </a:pPr>
            <a:endParaRPr lang="en-US" sz="2400" dirty="0">
              <a:solidFill>
                <a:schemeClr val="tx1"/>
              </a:solidFill>
              <a:latin typeface="+mj-lt"/>
              <a:ea typeface="+mj-ea"/>
              <a:cs typeface="+mj-cs"/>
            </a:endParaRPr>
          </a:p>
        </p:txBody>
      </p:sp>
      <p:sp>
        <p:nvSpPr>
          <p:cNvPr id="7" name="テキスト ボックス 6"/>
          <p:cNvSpPr txBox="1"/>
          <p:nvPr/>
        </p:nvSpPr>
        <p:spPr>
          <a:xfrm>
            <a:off x="3366247" y="3490820"/>
            <a:ext cx="2411506" cy="681319"/>
          </a:xfrm>
          <a:prstGeom prst="rect">
            <a:avLst/>
          </a:prstGeom>
          <a:solidFill>
            <a:schemeClr val="accent1"/>
          </a:solidFill>
          <a:ln w="19050">
            <a:solidFill>
              <a:schemeClr val="tx1"/>
            </a:solidFill>
          </a:ln>
        </p:spPr>
        <p:txBody>
          <a:bodyPr wrap="square" rtlCol="0" anchor="ctr">
            <a:noAutofit/>
          </a:bodyPr>
          <a:lstStyle/>
          <a:p>
            <a:pPr algn="ctr"/>
            <a:r>
              <a:rPr kumimoji="1"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Regulation </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8" name="テキスト ボックス 7"/>
          <p:cNvSpPr txBox="1"/>
          <p:nvPr/>
        </p:nvSpPr>
        <p:spPr>
          <a:xfrm>
            <a:off x="2783541" y="5427197"/>
            <a:ext cx="3576918" cy="1120590"/>
          </a:xfrm>
          <a:prstGeom prst="rect">
            <a:avLst/>
          </a:prstGeom>
          <a:solidFill>
            <a:schemeClr val="bg1">
              <a:lumMod val="50000"/>
            </a:schemeClr>
          </a:solidFill>
        </p:spPr>
        <p:txBody>
          <a:bodyPr wrap="square" rtlCol="0" anchor="ctr">
            <a:noAutofit/>
          </a:bodyPr>
          <a:lstStyle/>
          <a:p>
            <a:pPr algn="ctr"/>
            <a:r>
              <a:rPr kumimoji="1"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Resolution</a:t>
            </a:r>
          </a:p>
          <a:p>
            <a:pPr algn="ctr"/>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(nearly equal to the current  Recommendation)</a:t>
            </a:r>
            <a:r>
              <a:rPr kumimoji="1"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 </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10" name="直線矢印コネクタ 9"/>
          <p:cNvCxnSpPr/>
          <p:nvPr/>
        </p:nvCxnSpPr>
        <p:spPr>
          <a:xfrm>
            <a:off x="4572000" y="4172139"/>
            <a:ext cx="0" cy="125505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2653554" y="3121488"/>
            <a:ext cx="1577788" cy="369332"/>
          </a:xfrm>
          <a:prstGeom prst="rect">
            <a:avLst/>
          </a:prstGeom>
          <a:noFill/>
        </p:spPr>
        <p:txBody>
          <a:bodyPr wrap="square" rtlCol="0">
            <a:spAutoFit/>
          </a:bodyPr>
          <a:lstStyle/>
          <a:p>
            <a:r>
              <a:rPr lang="en-US" altLang="ja-JP"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Stationary</a:t>
            </a:r>
            <a:endParaRPr kumimoji="1" lang="ja-JP" altLang="en-US"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テキスト ボックス 11"/>
          <p:cNvSpPr txBox="1"/>
          <p:nvPr/>
        </p:nvSpPr>
        <p:spPr>
          <a:xfrm>
            <a:off x="2788023" y="5057865"/>
            <a:ext cx="1156447" cy="369332"/>
          </a:xfrm>
          <a:prstGeom prst="rect">
            <a:avLst/>
          </a:prstGeom>
          <a:noFill/>
        </p:spPr>
        <p:txBody>
          <a:bodyPr wrap="square" rtlCol="0">
            <a:spAutoFit/>
          </a:bodyPr>
          <a:lstStyle/>
          <a:p>
            <a:r>
              <a:rPr lang="en-US" altLang="ja-JP"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Flexible</a:t>
            </a:r>
            <a:endParaRPr kumimoji="1" lang="ja-JP" altLang="en-US"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テキスト ボックス 12"/>
          <p:cNvSpPr txBox="1"/>
          <p:nvPr/>
        </p:nvSpPr>
        <p:spPr>
          <a:xfrm>
            <a:off x="3993776" y="4615002"/>
            <a:ext cx="1156447" cy="369332"/>
          </a:xfrm>
          <a:prstGeom prst="rect">
            <a:avLst/>
          </a:prstGeom>
          <a:solidFill>
            <a:schemeClr val="bg1"/>
          </a:solidFill>
        </p:spPr>
        <p:txBody>
          <a:bodyPr wrap="square" rtlCol="0">
            <a:spAutoFit/>
          </a:bodyPr>
          <a:lstStyle/>
          <a:p>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Referring</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5" name="タイトル 1"/>
          <p:cNvSpPr txBox="1">
            <a:spLocks/>
          </p:cNvSpPr>
          <p:nvPr/>
        </p:nvSpPr>
        <p:spPr>
          <a:xfrm>
            <a:off x="367392" y="100161"/>
            <a:ext cx="7886700" cy="7134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200" dirty="0" smtClean="0">
                <a:latin typeface="Arial Unicode MS" panose="020B0604020202020204" pitchFamily="50" charset="-128"/>
                <a:ea typeface="Arial Unicode MS" panose="020B0604020202020204" pitchFamily="50" charset="-128"/>
                <a:cs typeface="Arial Unicode MS" panose="020B0604020202020204" pitchFamily="50" charset="-128"/>
              </a:rPr>
              <a:t>Ideas behind the proposal</a:t>
            </a:r>
            <a:endParaRPr lang="ja-JP" altLang="en-US" sz="32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 name="タイトル 1"/>
          <p:cNvSpPr>
            <a:spLocks noGrp="1"/>
          </p:cNvSpPr>
          <p:nvPr>
            <p:ph type="title"/>
          </p:nvPr>
        </p:nvSpPr>
        <p:spPr>
          <a:xfrm>
            <a:off x="193637" y="993307"/>
            <a:ext cx="8756725" cy="2026245"/>
          </a:xfrm>
        </p:spPr>
        <p:txBody>
          <a:bodyPr>
            <a:normAutofit fontScale="90000"/>
          </a:bodyPr>
          <a:lstStyle/>
          <a:p>
            <a:pPr marL="457200" indent="-457200" algn="just">
              <a:buFont typeface="Wingdings" panose="05000000000000000000" pitchFamily="2" charset="2"/>
              <a:buChar char="Ø"/>
            </a:pPr>
            <a:r>
              <a:rPr lang="en-US" altLang="ja-JP" sz="2700" dirty="0" smtClean="0">
                <a:latin typeface="Arial Unicode MS" panose="020B0604020202020204" pitchFamily="50" charset="-128"/>
                <a:ea typeface="Arial Unicode MS" panose="020B0604020202020204" pitchFamily="50" charset="-128"/>
                <a:cs typeface="Arial Unicode MS" panose="020B0604020202020204" pitchFamily="50" charset="-128"/>
              </a:rPr>
              <a:t>To catch up to “Best practice” timely, security controls (mainly mitigation) should be separated from Regulation.</a:t>
            </a:r>
            <a:br>
              <a:rPr lang="en-US" altLang="ja-JP" sz="2700" dirty="0" smtClean="0">
                <a:latin typeface="Arial Unicode MS" panose="020B0604020202020204" pitchFamily="50" charset="-128"/>
                <a:ea typeface="Arial Unicode MS" panose="020B0604020202020204" pitchFamily="50" charset="-128"/>
                <a:cs typeface="Arial Unicode MS" panose="020B0604020202020204" pitchFamily="50" charset="-128"/>
              </a:rPr>
            </a:br>
            <a:r>
              <a:rPr lang="en-US" altLang="ja-JP" sz="2700" dirty="0" smtClean="0">
                <a:latin typeface="Arial Unicode MS" panose="020B0604020202020204" pitchFamily="50" charset="-128"/>
                <a:ea typeface="Arial Unicode MS" panose="020B0604020202020204" pitchFamily="50" charset="-128"/>
                <a:cs typeface="Arial Unicode MS" panose="020B0604020202020204" pitchFamily="50" charset="-128"/>
              </a:rPr>
              <a:t>The recommendation which reflects the security controls should be consolidated as Resolution. (This approach is to answer to the feedback from ITS/AD and to maintain CSTF’s output as it is.)</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角丸四角形吹き出し 15"/>
          <p:cNvSpPr/>
          <p:nvPr/>
        </p:nvSpPr>
        <p:spPr>
          <a:xfrm>
            <a:off x="6360460" y="4697506"/>
            <a:ext cx="2420004" cy="1210235"/>
          </a:xfrm>
          <a:prstGeom prst="wedgeRoundRectCallout">
            <a:avLst>
              <a:gd name="adj1" fmla="val -62486"/>
              <a:gd name="adj2" fmla="val 40520"/>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Standards include ISO could be reflected in this part.</a:t>
            </a:r>
            <a:endParaRPr kumimoji="1" lang="ja-JP" altLang="en-US"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480776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txBox="1">
            <a:spLocks/>
          </p:cNvSpPr>
          <p:nvPr/>
        </p:nvSpPr>
        <p:spPr>
          <a:xfrm>
            <a:off x="367392" y="100161"/>
            <a:ext cx="8776608" cy="7134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3200" dirty="0" smtClean="0">
                <a:latin typeface="Arial Unicode MS" panose="020B0604020202020204" pitchFamily="50" charset="-128"/>
                <a:ea typeface="Arial Unicode MS" panose="020B0604020202020204" pitchFamily="50" charset="-128"/>
                <a:cs typeface="Arial Unicode MS" panose="020B0604020202020204" pitchFamily="50" charset="-128"/>
              </a:rPr>
              <a:t>Proposal </a:t>
            </a:r>
            <a:r>
              <a:rPr lang="en-US" altLang="ja-JP" sz="3200" dirty="0">
                <a:latin typeface="Arial Unicode MS" panose="020B0604020202020204" pitchFamily="50" charset="-128"/>
                <a:ea typeface="Arial Unicode MS" panose="020B0604020202020204" pitchFamily="50" charset="-128"/>
                <a:cs typeface="Arial Unicode MS" panose="020B0604020202020204" pitchFamily="50" charset="-128"/>
              </a:rPr>
              <a:t>for </a:t>
            </a:r>
            <a:r>
              <a:rPr lang="en-US" altLang="ja-JP" sz="3200" dirty="0" smtClean="0">
                <a:latin typeface="Arial Unicode MS" panose="020B0604020202020204" pitchFamily="50" charset="-128"/>
                <a:ea typeface="Arial Unicode MS" panose="020B0604020202020204" pitchFamily="50" charset="-128"/>
                <a:cs typeface="Arial Unicode MS" panose="020B0604020202020204" pitchFamily="50" charset="-128"/>
              </a:rPr>
              <a:t>possible </a:t>
            </a:r>
            <a:r>
              <a:rPr lang="en-US" altLang="ja-JP" sz="3200" dirty="0">
                <a:latin typeface="Arial Unicode MS" panose="020B0604020202020204" pitchFamily="50" charset="-128"/>
                <a:ea typeface="Arial Unicode MS" panose="020B0604020202020204" pitchFamily="50" charset="-128"/>
                <a:cs typeface="Arial Unicode MS" panose="020B0604020202020204" pitchFamily="50" charset="-128"/>
              </a:rPr>
              <a:t>security </a:t>
            </a:r>
            <a:r>
              <a:rPr lang="en-US" altLang="ja-JP" sz="3200" dirty="0" smtClean="0">
                <a:latin typeface="Arial Unicode MS" panose="020B0604020202020204" pitchFamily="50" charset="-128"/>
                <a:ea typeface="Arial Unicode MS" panose="020B0604020202020204" pitchFamily="50" charset="-128"/>
                <a:cs typeface="Arial Unicode MS" panose="020B0604020202020204" pitchFamily="50" charset="-128"/>
              </a:rPr>
              <a:t>regulation</a:t>
            </a:r>
            <a:endParaRPr lang="ja-JP" altLang="en-US" sz="32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9" name="正方形/長方形 8">
            <a:extLst>
              <a:ext uri="{FF2B5EF4-FFF2-40B4-BE49-F238E27FC236}"/>
            </a:extLst>
          </p:cNvPr>
          <p:cNvSpPr/>
          <p:nvPr/>
        </p:nvSpPr>
        <p:spPr>
          <a:xfrm>
            <a:off x="363538" y="781050"/>
            <a:ext cx="8416925" cy="6508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ja-JP" altLang="en-US"/>
          </a:p>
        </p:txBody>
      </p:sp>
      <p:sp>
        <p:nvSpPr>
          <p:cNvPr id="10" name="Rounded Rectangle 4"/>
          <p:cNvSpPr/>
          <p:nvPr/>
        </p:nvSpPr>
        <p:spPr>
          <a:xfrm>
            <a:off x="100484" y="953357"/>
            <a:ext cx="8943032" cy="5791784"/>
          </a:xfrm>
          <a:prstGeom prst="roundRect">
            <a:avLst>
              <a:gd name="adj" fmla="val 3971"/>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1998" tIns="60958" rIns="0" bIns="60958"/>
          <a:lstStyle/>
          <a:p>
            <a:pPr>
              <a:tabLst>
                <a:tab pos="1794888" algn="l"/>
                <a:tab pos="2228795" algn="l"/>
              </a:tabLst>
              <a:defRPr/>
            </a:pPr>
            <a:r>
              <a:rPr 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(Pre attack</a:t>
            </a:r>
            <a:r>
              <a:rPr lang="en-US"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a:t>
            </a:r>
          </a:p>
          <a:p>
            <a:pPr marL="457200" indent="-457200" algn="just">
              <a:buFont typeface="+mj-lt"/>
              <a:buAutoNum type="arabicPeriod"/>
              <a:tabLst>
                <a:tab pos="1794888" algn="l"/>
                <a:tab pos="2228795" algn="l"/>
              </a:tabLst>
              <a:defRPr/>
            </a:pPr>
            <a:r>
              <a:rPr lang="en-US"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Cyber </a:t>
            </a:r>
            <a:r>
              <a:rPr 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security risks to the functions which are defined in [“CONSTRUCTION PROVISIONS” of R79, R13 and R13H] shall be assessed appropriately.</a:t>
            </a:r>
          </a:p>
          <a:p>
            <a:pPr marL="457200" indent="-457200">
              <a:buFont typeface="+mj-lt"/>
              <a:buAutoNum type="arabicPeriod"/>
              <a:tabLst>
                <a:tab pos="1794888" algn="l"/>
                <a:tab pos="2228795" algn="l"/>
              </a:tabLst>
              <a:defRPr/>
            </a:pPr>
            <a:endParaRPr 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457200" indent="-457200" algn="just">
              <a:buFont typeface="+mj-lt"/>
              <a:buAutoNum type="arabicPeriod"/>
              <a:tabLst>
                <a:tab pos="1794888" algn="l"/>
                <a:tab pos="2228795" algn="l"/>
              </a:tabLst>
              <a:defRPr/>
            </a:pPr>
            <a:r>
              <a:rPr 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The assessment shall be done with taking the level of automated driving into the consideration.</a:t>
            </a:r>
          </a:p>
          <a:p>
            <a:pPr marL="457200" indent="-457200">
              <a:buFont typeface="+mj-lt"/>
              <a:buAutoNum type="arabicPeriod"/>
              <a:tabLst>
                <a:tab pos="1794888" algn="l"/>
                <a:tab pos="2228795" algn="l"/>
              </a:tabLst>
              <a:defRPr/>
            </a:pPr>
            <a:endParaRPr 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457200" indent="-457200" algn="just">
              <a:buFont typeface="+mj-lt"/>
              <a:buAutoNum type="arabicPeriod"/>
              <a:tabLst>
                <a:tab pos="1794888" algn="l"/>
                <a:tab pos="2228795" algn="l"/>
              </a:tabLst>
              <a:defRPr/>
            </a:pPr>
            <a:r>
              <a:rPr 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In applying for type approval, the manufacturer shall provide documents that the vehicle type to be approved complies with the requirement of paragraph 1. of this Regulation.</a:t>
            </a:r>
          </a:p>
          <a:p>
            <a:pPr marL="457200" indent="-457200">
              <a:buFont typeface="+mj-lt"/>
              <a:buAutoNum type="arabicPeriod"/>
              <a:tabLst>
                <a:tab pos="1794888" algn="l"/>
                <a:tab pos="2228795" algn="l"/>
              </a:tabLst>
              <a:defRPr/>
            </a:pPr>
            <a:endParaRPr 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457200" indent="-457200" algn="just">
              <a:buFont typeface="+mj-lt"/>
              <a:buAutoNum type="arabicPeriod"/>
              <a:tabLst>
                <a:tab pos="1794888" algn="l"/>
                <a:tab pos="2228795" algn="l"/>
              </a:tabLst>
              <a:defRPr/>
            </a:pPr>
            <a:r>
              <a:rPr 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The vehicle manufacturer may refer to [the Recommendation] in assessing cyber security risks.</a:t>
            </a:r>
          </a:p>
        </p:txBody>
      </p:sp>
    </p:spTree>
    <p:extLst>
      <p:ext uri="{BB962C8B-B14F-4D97-AF65-F5344CB8AC3E}">
        <p14:creationId xmlns:p14="http://schemas.microsoft.com/office/powerpoint/2010/main" val="4261336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367392" y="100161"/>
            <a:ext cx="8776608" cy="7134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3200" dirty="0" smtClean="0">
                <a:latin typeface="Arial Unicode MS" panose="020B0604020202020204" pitchFamily="50" charset="-128"/>
                <a:ea typeface="Arial Unicode MS" panose="020B0604020202020204" pitchFamily="50" charset="-128"/>
                <a:cs typeface="Arial Unicode MS" panose="020B0604020202020204" pitchFamily="50" charset="-128"/>
              </a:rPr>
              <a:t>Proposal </a:t>
            </a:r>
            <a:r>
              <a:rPr lang="en-US" altLang="ja-JP" sz="3200" dirty="0">
                <a:latin typeface="Arial Unicode MS" panose="020B0604020202020204" pitchFamily="50" charset="-128"/>
                <a:ea typeface="Arial Unicode MS" panose="020B0604020202020204" pitchFamily="50" charset="-128"/>
                <a:cs typeface="Arial Unicode MS" panose="020B0604020202020204" pitchFamily="50" charset="-128"/>
              </a:rPr>
              <a:t>for </a:t>
            </a:r>
            <a:r>
              <a:rPr lang="en-US" altLang="ja-JP" sz="3200" dirty="0" smtClean="0">
                <a:latin typeface="Arial Unicode MS" panose="020B0604020202020204" pitchFamily="50" charset="-128"/>
                <a:ea typeface="Arial Unicode MS" panose="020B0604020202020204" pitchFamily="50" charset="-128"/>
                <a:cs typeface="Arial Unicode MS" panose="020B0604020202020204" pitchFamily="50" charset="-128"/>
              </a:rPr>
              <a:t>possible </a:t>
            </a:r>
            <a:r>
              <a:rPr lang="en-US" altLang="ja-JP" sz="3200" dirty="0">
                <a:latin typeface="Arial Unicode MS" panose="020B0604020202020204" pitchFamily="50" charset="-128"/>
                <a:ea typeface="Arial Unicode MS" panose="020B0604020202020204" pitchFamily="50" charset="-128"/>
                <a:cs typeface="Arial Unicode MS" panose="020B0604020202020204" pitchFamily="50" charset="-128"/>
              </a:rPr>
              <a:t>security </a:t>
            </a:r>
            <a:r>
              <a:rPr lang="en-US" altLang="ja-JP" sz="3200" dirty="0" smtClean="0">
                <a:latin typeface="Arial Unicode MS" panose="020B0604020202020204" pitchFamily="50" charset="-128"/>
                <a:ea typeface="Arial Unicode MS" panose="020B0604020202020204" pitchFamily="50" charset="-128"/>
                <a:cs typeface="Arial Unicode MS" panose="020B0604020202020204" pitchFamily="50" charset="-128"/>
              </a:rPr>
              <a:t>regulation</a:t>
            </a:r>
            <a:endParaRPr lang="ja-JP" altLang="en-US" sz="32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7" name="正方形/長方形 6">
            <a:extLst>
              <a:ext uri="{FF2B5EF4-FFF2-40B4-BE49-F238E27FC236}"/>
            </a:extLst>
          </p:cNvPr>
          <p:cNvSpPr/>
          <p:nvPr/>
        </p:nvSpPr>
        <p:spPr>
          <a:xfrm>
            <a:off x="363538" y="781050"/>
            <a:ext cx="8416925" cy="6508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ja-JP" altLang="en-US"/>
          </a:p>
        </p:txBody>
      </p:sp>
      <p:sp>
        <p:nvSpPr>
          <p:cNvPr id="9" name="Rounded Rectangle 4"/>
          <p:cNvSpPr/>
          <p:nvPr/>
        </p:nvSpPr>
        <p:spPr>
          <a:xfrm>
            <a:off x="100484" y="961052"/>
            <a:ext cx="8943032" cy="5791784"/>
          </a:xfrm>
          <a:prstGeom prst="roundRect">
            <a:avLst>
              <a:gd name="adj" fmla="val 3971"/>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1998" tIns="60958" rIns="0" bIns="60958"/>
          <a:lstStyle/>
          <a:p>
            <a:pPr>
              <a:tabLst>
                <a:tab pos="1794888" algn="l"/>
                <a:tab pos="2228795" algn="l"/>
              </a:tabLst>
              <a:defRPr/>
            </a:pPr>
            <a:r>
              <a:rPr 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a:t>
            </a:r>
            <a:r>
              <a:rPr lang="en-US"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Post </a:t>
            </a:r>
            <a:r>
              <a:rPr 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attack</a:t>
            </a:r>
            <a:r>
              <a:rPr lang="en-US" sz="2400" dirty="0" smtClean="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a:t>
            </a:r>
          </a:p>
          <a:p>
            <a:pPr marL="457200" indent="-457200" algn="just">
              <a:buFont typeface="+mj-lt"/>
              <a:buAutoNum type="arabicPeriod" startAt="5"/>
            </a:pP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When the vehicle detects fraudulent manipulation by a cyber-attack, the vehicle shall respond appropriately with taking the level of automated driving into the consideration.</a:t>
            </a:r>
          </a:p>
          <a:p>
            <a:pPr marL="457200" indent="-457200">
              <a:buFont typeface="+mj-lt"/>
              <a:buAutoNum type="arabicPeriod" startAt="5"/>
            </a:pPr>
            <a:endPar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457200" indent="-457200" algn="just">
              <a:buFont typeface="+mj-lt"/>
              <a:buAutoNum type="arabicPeriod" startAt="5"/>
            </a:pP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In applying for type approval, the manufacturer shall provide documents that the vehicle type to be approved complies with the requirement of paragraph 5. of this Regulation.</a:t>
            </a:r>
          </a:p>
          <a:p>
            <a:pPr marL="457200" indent="-457200">
              <a:buFont typeface="+mj-lt"/>
              <a:buAutoNum type="arabicPeriod" startAt="5"/>
            </a:pPr>
            <a:endPar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457200" indent="-457200" algn="just">
              <a:buFont typeface="+mj-lt"/>
              <a:buAutoNum type="arabicPeriod" startAt="5"/>
            </a:pP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The vehicle manufacturer may refer to [the Recommendation] for the documents.</a:t>
            </a:r>
          </a:p>
        </p:txBody>
      </p:sp>
    </p:spTree>
    <p:extLst>
      <p:ext uri="{BB962C8B-B14F-4D97-AF65-F5344CB8AC3E}">
        <p14:creationId xmlns:p14="http://schemas.microsoft.com/office/powerpoint/2010/main" val="139325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2"/>
          <p:cNvSpPr txBox="1">
            <a:spLocks/>
          </p:cNvSpPr>
          <p:nvPr/>
        </p:nvSpPr>
        <p:spPr>
          <a:xfrm>
            <a:off x="536561" y="1559859"/>
            <a:ext cx="8437110" cy="37382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just">
              <a:buNone/>
            </a:pP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According to “E/ECE/TRANS/505/Rev.3”*, The UN Regulation shall cover the following: </a:t>
            </a:r>
          </a:p>
          <a:p>
            <a:pPr marL="627063" indent="-358775" algn="just">
              <a:buNone/>
            </a:pP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(a) </a:t>
            </a:r>
            <a:r>
              <a:rPr lang="en-US" altLang="ja-JP" sz="16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Wheeled vehicles, equipment or parts </a:t>
            </a: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concerned</a:t>
            </a:r>
          </a:p>
          <a:p>
            <a:pPr marL="627063" indent="-358775" algn="just">
              <a:buNone/>
            </a:pP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(b) Technical requirements, which shall be performance oriented wherever appropriate and not design-restrictive, that give objective consideration to available technologies, costs and benefits as appropriate, and may include alternatives</a:t>
            </a:r>
          </a:p>
          <a:p>
            <a:pPr marL="627063" indent="-358775" algn="just">
              <a:buNone/>
            </a:pP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(c) </a:t>
            </a:r>
            <a:r>
              <a:rPr lang="en-US" altLang="ja-JP" sz="16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Test methods</a:t>
            </a: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 by which any performance requirements are to be demonstrated</a:t>
            </a:r>
          </a:p>
          <a:p>
            <a:pPr marL="627063" indent="-358775" algn="just">
              <a:buNone/>
            </a:pP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(d) Conditions for granting type approval and their reciprocal recognition including administrative provisions, any approval markings and conditions for ensuring conformity of production</a:t>
            </a:r>
          </a:p>
          <a:p>
            <a:pPr marL="627063" indent="-358775" algn="just">
              <a:buNone/>
            </a:pP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(e) The date(s) on which the UN Regulation enters into force, including the date when Contracting Parties applying it can issue approvals pursuant to that UN Regulation, and the date from which they shall accept approvals (if different)</a:t>
            </a:r>
          </a:p>
          <a:p>
            <a:pPr marL="627063" indent="-358775" algn="just">
              <a:buNone/>
            </a:pP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(f) An information document to be provided by the manufacturer.</a:t>
            </a:r>
            <a:endParaRPr lang="ja-JP"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5" name="正方形/長方形 4"/>
          <p:cNvSpPr/>
          <p:nvPr/>
        </p:nvSpPr>
        <p:spPr>
          <a:xfrm>
            <a:off x="1427646" y="186043"/>
            <a:ext cx="6888024" cy="1231106"/>
          </a:xfrm>
          <a:prstGeom prst="rect">
            <a:avLst/>
          </a:prstGeom>
        </p:spPr>
        <p:txBody>
          <a:bodyPr wrap="square">
            <a:spAutoFit/>
          </a:bodyPr>
          <a:lstStyle/>
          <a:p>
            <a:pPr lvl="0"/>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“Text of the 1958 Agreement</a:t>
            </a:r>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 E/ECE/TRANS/505/Rev.3 </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a:t>
            </a:r>
          </a:p>
          <a:p>
            <a:pPr lvl="0"/>
            <a:r>
              <a:rPr lang="en-US" altLang="ja-JP" sz="1400" dirty="0">
                <a:solidFill>
                  <a:prstClr val="black"/>
                </a:solidFill>
                <a:latin typeface="Arial Unicode MS" panose="020B0604020202020204" pitchFamily="50" charset="-128"/>
                <a:ea typeface="Arial Unicode MS" panose="020B0604020202020204" pitchFamily="50" charset="-128"/>
                <a:cs typeface="Arial Unicode MS" panose="020B0604020202020204" pitchFamily="50" charset="-128"/>
              </a:rPr>
              <a:t>*Agreement concerning the Adoption of Harmonized Technical United Nations Regulations </a:t>
            </a:r>
            <a:r>
              <a:rPr lang="en-US" altLang="ja-JP" sz="1400" dirty="0" smtClean="0">
                <a:solidFill>
                  <a:prstClr val="black"/>
                </a:solidFill>
                <a:latin typeface="Arial Unicode MS" panose="020B0604020202020204" pitchFamily="50" charset="-128"/>
                <a:ea typeface="Arial Unicode MS" panose="020B0604020202020204" pitchFamily="50" charset="-128"/>
                <a:cs typeface="Arial Unicode MS" panose="020B0604020202020204" pitchFamily="50" charset="-128"/>
              </a:rPr>
              <a:t>for Wheeled Vehicles, Equipment </a:t>
            </a:r>
            <a:r>
              <a:rPr lang="en-US" altLang="ja-JP" sz="1400" dirty="0">
                <a:solidFill>
                  <a:prstClr val="black"/>
                </a:solidFill>
                <a:latin typeface="Arial Unicode MS" panose="020B0604020202020204" pitchFamily="50" charset="-128"/>
                <a:ea typeface="Arial Unicode MS" panose="020B0604020202020204" pitchFamily="50" charset="-128"/>
                <a:cs typeface="Arial Unicode MS" panose="020B0604020202020204" pitchFamily="50" charset="-128"/>
              </a:rPr>
              <a:t>and Parts which can be Fitted and/or be Used on Wheeled Vehicles and the Conditions for </a:t>
            </a:r>
            <a:r>
              <a:rPr lang="en-US" altLang="ja-JP" sz="1400" dirty="0" smtClean="0">
                <a:solidFill>
                  <a:prstClr val="black"/>
                </a:solidFill>
                <a:latin typeface="Arial Unicode MS" panose="020B0604020202020204" pitchFamily="50" charset="-128"/>
                <a:ea typeface="Arial Unicode MS" panose="020B0604020202020204" pitchFamily="50" charset="-128"/>
                <a:cs typeface="Arial Unicode MS" panose="020B0604020202020204" pitchFamily="50" charset="-128"/>
              </a:rPr>
              <a:t>Reciprocal Recognition </a:t>
            </a:r>
            <a:r>
              <a:rPr lang="en-US" altLang="ja-JP" sz="1400" dirty="0">
                <a:solidFill>
                  <a:prstClr val="black"/>
                </a:solidFill>
                <a:latin typeface="Arial Unicode MS" panose="020B0604020202020204" pitchFamily="50" charset="-128"/>
                <a:ea typeface="Arial Unicode MS" panose="020B0604020202020204" pitchFamily="50" charset="-128"/>
                <a:cs typeface="Arial Unicode MS" panose="020B0604020202020204" pitchFamily="50" charset="-128"/>
              </a:rPr>
              <a:t>of Approvals Granted on the Basis of these United Nations </a:t>
            </a:r>
            <a:r>
              <a:rPr lang="en-US" altLang="ja-JP" sz="1400" dirty="0" smtClean="0">
                <a:solidFill>
                  <a:prstClr val="black"/>
                </a:solidFill>
                <a:latin typeface="Arial Unicode MS" panose="020B0604020202020204" pitchFamily="50" charset="-128"/>
                <a:ea typeface="Arial Unicode MS" panose="020B0604020202020204" pitchFamily="50" charset="-128"/>
                <a:cs typeface="Arial Unicode MS" panose="020B0604020202020204" pitchFamily="50" charset="-128"/>
              </a:rPr>
              <a:t>Regulations</a:t>
            </a:r>
            <a:endParaRPr lang="en-US" altLang="ja-JP" sz="1400" dirty="0">
              <a:solidFill>
                <a:prstClr val="black"/>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6" name="正方形/長方形 5"/>
          <p:cNvSpPr/>
          <p:nvPr/>
        </p:nvSpPr>
        <p:spPr>
          <a:xfrm>
            <a:off x="536561" y="5453103"/>
            <a:ext cx="8213900" cy="1200329"/>
          </a:xfrm>
          <a:prstGeom prst="rect">
            <a:avLst/>
          </a:prstGeom>
        </p:spPr>
        <p:txBody>
          <a:bodyPr wrap="square">
            <a:spAutoFit/>
          </a:bodyPr>
          <a:lstStyle/>
          <a:p>
            <a:pPr lvl="0" algn="just"/>
            <a:r>
              <a:rPr lang="en-US" altLang="ja-JP" dirty="0">
                <a:solidFill>
                  <a:prstClr val="black"/>
                </a:solidFill>
                <a:latin typeface="Arial Unicode MS" panose="020B0604020202020204" pitchFamily="50" charset="-128"/>
                <a:ea typeface="Arial Unicode MS" panose="020B0604020202020204" pitchFamily="50" charset="-128"/>
                <a:cs typeface="Arial Unicode MS" panose="020B0604020202020204" pitchFamily="50" charset="-128"/>
              </a:rPr>
              <a:t>The term "</a:t>
            </a:r>
            <a:r>
              <a:rPr lang="en-US" altLang="ja-JP"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wheeled vehicles, equipment and parts</a:t>
            </a:r>
            <a:r>
              <a:rPr lang="en-US" altLang="ja-JP" dirty="0">
                <a:solidFill>
                  <a:prstClr val="black"/>
                </a:solidFill>
                <a:latin typeface="Arial Unicode MS" panose="020B0604020202020204" pitchFamily="50" charset="-128"/>
                <a:ea typeface="Arial Unicode MS" panose="020B0604020202020204" pitchFamily="50" charset="-128"/>
                <a:cs typeface="Arial Unicode MS" panose="020B0604020202020204" pitchFamily="50" charset="-128"/>
              </a:rPr>
              <a:t>" shall include any wheeled vehicles, equipment and parts whose characteristics have a bearing on vehicle safety, protection of the environment, energy saving and the performance of anti-theft technology.</a:t>
            </a:r>
          </a:p>
        </p:txBody>
      </p:sp>
      <p:sp>
        <p:nvSpPr>
          <p:cNvPr id="2" name="テキスト ボックス 1"/>
          <p:cNvSpPr txBox="1"/>
          <p:nvPr/>
        </p:nvSpPr>
        <p:spPr>
          <a:xfrm>
            <a:off x="161364" y="145684"/>
            <a:ext cx="1149739" cy="461665"/>
          </a:xfrm>
          <a:prstGeom prst="rect">
            <a:avLst/>
          </a:prstGeom>
          <a:noFill/>
        </p:spPr>
        <p:txBody>
          <a:bodyPr wrap="square" rtlCol="0">
            <a:spAutoFit/>
          </a:bodyPr>
          <a:lstStyle/>
          <a:p>
            <a:pPr algn="ctr"/>
            <a:r>
              <a:rPr kumimoji="1" lang="en-US" altLang="ja-JP" sz="2400" b="1" dirty="0" smtClean="0">
                <a:latin typeface="Arial Unicode MS" panose="020B0604020202020204" pitchFamily="50" charset="-128"/>
                <a:ea typeface="Arial Unicode MS" panose="020B0604020202020204" pitchFamily="50" charset="-128"/>
                <a:cs typeface="Arial Unicode MS" panose="020B0604020202020204" pitchFamily="50" charset="-128"/>
              </a:rPr>
              <a:t>NOTE</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16185408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dirty="0" smtClean="0">
            <a:latin typeface="Arial Unicode MS" panose="020B0604020202020204" pitchFamily="50" charset="-128"/>
            <a:ea typeface="Arial Unicode MS" panose="020B0604020202020204" pitchFamily="50" charset="-128"/>
            <a:cs typeface="Arial Unicode MS" panose="020B060402020202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1099</TotalTime>
  <Words>649</Words>
  <Application>Microsoft Office PowerPoint</Application>
  <PresentationFormat>On-screen Show (4:3)</PresentationFormat>
  <Paragraphs>64</Paragraphs>
  <Slides>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 Unicode MS</vt:lpstr>
      <vt:lpstr>ＭＳ Ｐゴシック</vt:lpstr>
      <vt:lpstr>Arial</vt:lpstr>
      <vt:lpstr>Calibri</vt:lpstr>
      <vt:lpstr>Wingdings</vt:lpstr>
      <vt:lpstr>游ゴシック</vt:lpstr>
      <vt:lpstr>游ゴシック Light</vt:lpstr>
      <vt:lpstr>Office テーマ</vt:lpstr>
      <vt:lpstr>Japan’s proposal for security regulation</vt:lpstr>
      <vt:lpstr>Background</vt:lpstr>
      <vt:lpstr>Ideas behind the proposal</vt:lpstr>
      <vt:lpstr>To catch up to “Best practice” timely, security controls (mainly mitigation) should be separated from Regulation. The recommendation which reflects the security controls should be consolidated as Resolution. (This approach is to answer to the feedback from ITS/AD and to maintain CSTF’s output as it is.)</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新国哲也</dc:creator>
  <cp:lastModifiedBy>Darren Handley</cp:lastModifiedBy>
  <cp:revision>75</cp:revision>
  <cp:lastPrinted>2017-12-04T11:36:37Z</cp:lastPrinted>
  <dcterms:created xsi:type="dcterms:W3CDTF">2017-11-30T00:54:38Z</dcterms:created>
  <dcterms:modified xsi:type="dcterms:W3CDTF">2018-01-11T06:53:30Z</dcterms:modified>
</cp:coreProperties>
</file>