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62" r:id="rId1"/>
  </p:sldMasterIdLst>
  <p:notesMasterIdLst>
    <p:notesMasterId r:id="rId15"/>
  </p:notesMasterIdLst>
  <p:sldIdLst>
    <p:sldId id="285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12188825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32">
          <p15:clr>
            <a:srgbClr val="A4A3A4"/>
          </p15:clr>
        </p15:guide>
        <p15:guide id="3" pos="3839">
          <p15:clr>
            <a:srgbClr val="A4A3A4"/>
          </p15:clr>
        </p15:guide>
        <p15:guide id="4" pos="7177">
          <p15:clr>
            <a:srgbClr val="A4A3A4"/>
          </p15:clr>
        </p15:guide>
        <p15:guide id="5" pos="6687">
          <p15:clr>
            <a:srgbClr val="A4A3A4"/>
          </p15:clr>
        </p15:guide>
        <p15:guide id="6" pos="935">
          <p15:clr>
            <a:srgbClr val="A4A3A4"/>
          </p15:clr>
        </p15:guide>
        <p15:guide id="7" pos="507">
          <p15:clr>
            <a:srgbClr val="A4A3A4"/>
          </p15:clr>
        </p15:guide>
        <p15:guide id="8" pos="4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3B692"/>
    <a:srgbClr val="7C4E89"/>
    <a:srgbClr val="AE0C12"/>
    <a:srgbClr val="C29D00"/>
    <a:srgbClr val="92BCA3"/>
    <a:srgbClr val="C75809"/>
    <a:srgbClr val="0088C0"/>
    <a:srgbClr val="007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366" y="72"/>
      </p:cViewPr>
      <p:guideLst>
        <p:guide orient="horz" pos="2160"/>
        <p:guide orient="horz" pos="432"/>
        <p:guide pos="3839"/>
        <p:guide pos="7177"/>
        <p:guide pos="6687"/>
        <p:guide pos="935"/>
        <p:guide pos="507"/>
        <p:guide pos="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CD4F02B-1D0B-47AF-B2BD-098BEAEE9151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6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D4F02B-1D0B-47AF-B2BD-098BEAEE915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61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2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832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74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811213" y="1600200"/>
            <a:ext cx="10583862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3 July, 2017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8873E2-E0F8-42F4-A7AE-BF6DB6D183C0}" type="slidenum">
              <a:rPr lang="de-DE" smtClean="0"/>
              <a:t>‹N°›</a:t>
            </a:fld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4A5D947-5FC1-47C1-AAD8-F911C10458F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348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1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4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6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9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3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2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2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>
                <a:solidFill>
                  <a:srgbClr val="000000"/>
                </a:solidFill>
              </a:rPr>
              <a:pPr/>
              <a:t>‹N°›</a:t>
            </a:fld>
            <a:endParaRPr lang="fr-FR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89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99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1" y="6245225"/>
            <a:ext cx="284405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4515" y="6245225"/>
            <a:ext cx="385979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>
                <a:solidFill>
                  <a:srgbClr val="000000"/>
                </a:solidFill>
                <a:latin typeface="Arial" charset="0"/>
              </a:rPr>
              <a:t>YvdS - 28 May 06</a:t>
            </a:r>
            <a:endParaRPr lang="fr-FR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5325" y="6245225"/>
            <a:ext cx="284405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>
                <a:solidFill>
                  <a:srgbClr val="000000"/>
                </a:solidFill>
                <a:latin typeface="Arial" charset="0"/>
              </a:rPr>
              <a:pPr/>
              <a:t>‹N°›</a:t>
            </a:fld>
            <a:endParaRPr lang="fr-FR" altLang="ja-JP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721" y="381001"/>
            <a:ext cx="1929897" cy="78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5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GRSG </a:t>
            </a:r>
            <a:r>
              <a:rPr lang="de-DE" b="1" dirty="0">
                <a:solidFill>
                  <a:srgbClr val="000000"/>
                </a:solidFill>
              </a:rPr>
              <a:t>IWG </a:t>
            </a:r>
            <a:r>
              <a:rPr lang="en-GB" b="1" dirty="0">
                <a:solidFill>
                  <a:srgbClr val="000000"/>
                </a:solidFill>
              </a:rPr>
              <a:t>VRU-</a:t>
            </a:r>
            <a:r>
              <a:rPr lang="en-GB" b="1" dirty="0" err="1">
                <a:solidFill>
                  <a:srgbClr val="000000"/>
                </a:solidFill>
              </a:rPr>
              <a:t>Proxi</a:t>
            </a:r>
            <a:r>
              <a:rPr lang="en-GB" b="1" dirty="0">
                <a:solidFill>
                  <a:srgbClr val="000000"/>
                </a:solidFill>
              </a:rPr>
              <a:t/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sz="2400" b="1" dirty="0">
                <a:solidFill>
                  <a:srgbClr val="000000"/>
                </a:solidFill>
              </a:rPr>
              <a:t>3c Direct vision - D standard on direct vision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z="2000" dirty="0">
                <a:solidFill>
                  <a:srgbClr val="000000"/>
                </a:solidFill>
              </a:rPr>
              <a:t>2nd </a:t>
            </a:r>
            <a:r>
              <a:rPr lang="de-DE" sz="2000" dirty="0" err="1">
                <a:solidFill>
                  <a:srgbClr val="000000"/>
                </a:solidFill>
              </a:rPr>
              <a:t>meeting</a:t>
            </a:r>
            <a:r>
              <a:rPr lang="de-DE" sz="2000" dirty="0">
                <a:solidFill>
                  <a:srgbClr val="000000"/>
                </a:solidFill>
              </a:rPr>
              <a:t>, 04th/05th </a:t>
            </a:r>
            <a:r>
              <a:rPr lang="de-DE" sz="2000" dirty="0" err="1">
                <a:solidFill>
                  <a:srgbClr val="000000"/>
                </a:solidFill>
              </a:rPr>
              <a:t>of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July</a:t>
            </a:r>
            <a:r>
              <a:rPr lang="de-DE" sz="2000" dirty="0">
                <a:solidFill>
                  <a:srgbClr val="000000"/>
                </a:solidFill>
              </a:rPr>
              <a:t> 2017, London</a:t>
            </a:r>
          </a:p>
          <a:p>
            <a:endParaRPr lang="en-GB" dirty="0"/>
          </a:p>
        </p:txBody>
      </p:sp>
      <p:pic>
        <p:nvPicPr>
          <p:cNvPr id="5" name="Picture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315" y="5624146"/>
            <a:ext cx="32448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914162" y="1424866"/>
            <a:ext cx="10583863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ea typeface="ヒラギノ角ゴ Pro W3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73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2434" y="521570"/>
            <a:ext cx="10583862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302808"/>
            <a:ext cx="10009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4. Assessment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obstructions</a:t>
            </a:r>
            <a:r>
              <a:rPr lang="de-DE" sz="2200" dirty="0" smtClean="0"/>
              <a:t> (</a:t>
            </a:r>
            <a:r>
              <a:rPr lang="de-DE" sz="2200" dirty="0" err="1" smtClean="0"/>
              <a:t>details</a:t>
            </a:r>
            <a:r>
              <a:rPr lang="de-DE" sz="2200" dirty="0" smtClean="0"/>
              <a:t> </a:t>
            </a:r>
            <a:r>
              <a:rPr lang="de-DE" sz="2200" dirty="0" err="1" smtClean="0"/>
              <a:t>see</a:t>
            </a:r>
            <a:r>
              <a:rPr lang="de-DE" sz="2200" dirty="0" smtClean="0"/>
              <a:t> </a:t>
            </a:r>
            <a:r>
              <a:rPr lang="de-DE" sz="2200" dirty="0" err="1" smtClean="0"/>
              <a:t>document</a:t>
            </a:r>
            <a:r>
              <a:rPr lang="de-DE" sz="2200" dirty="0" smtClean="0"/>
              <a:t>) </a:t>
            </a:r>
            <a:endParaRPr lang="de-DE" sz="2200" dirty="0"/>
          </a:p>
        </p:txBody>
      </p:sp>
      <p:pic>
        <p:nvPicPr>
          <p:cNvPr id="20" name="Grafik 1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9"/>
          <a:stretch/>
        </p:blipFill>
        <p:spPr bwMode="auto">
          <a:xfrm>
            <a:off x="1600200" y="1854201"/>
            <a:ext cx="7442200" cy="4241799"/>
          </a:xfrm>
          <a:prstGeom prst="rect">
            <a:avLst/>
          </a:prstGeom>
          <a:noFill/>
        </p:spPr>
      </p:pic>
      <p:sp>
        <p:nvSpPr>
          <p:cNvPr id="8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69" y="6519086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6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4054" y="530441"/>
            <a:ext cx="10583862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373832"/>
            <a:ext cx="66944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4. Assessment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obstructions</a:t>
            </a:r>
            <a:r>
              <a:rPr lang="de-DE" sz="2200" dirty="0" smtClean="0"/>
              <a:t> (</a:t>
            </a:r>
            <a:r>
              <a:rPr lang="de-DE" sz="2200" dirty="0" err="1" smtClean="0"/>
              <a:t>Examples</a:t>
            </a:r>
            <a:r>
              <a:rPr lang="de-DE" sz="2200" dirty="0"/>
              <a:t>)</a:t>
            </a:r>
            <a:r>
              <a:rPr lang="de-DE" sz="2200" dirty="0" smtClean="0"/>
              <a:t> </a:t>
            </a:r>
            <a:endParaRPr lang="de-DE" sz="2200" dirty="0"/>
          </a:p>
        </p:txBody>
      </p:sp>
      <p:pic>
        <p:nvPicPr>
          <p:cNvPr id="20" name="Grafik 1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9"/>
          <a:stretch/>
        </p:blipFill>
        <p:spPr bwMode="auto">
          <a:xfrm>
            <a:off x="63500" y="1879600"/>
            <a:ext cx="7442200" cy="4241799"/>
          </a:xfrm>
          <a:prstGeom prst="rect">
            <a:avLst/>
          </a:prstGeom>
          <a:noFill/>
        </p:spPr>
      </p:pic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23483"/>
              </p:ext>
            </p:extLst>
          </p:nvPr>
        </p:nvGraphicFramePr>
        <p:xfrm>
          <a:off x="6159500" y="1790700"/>
          <a:ext cx="5727700" cy="203046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31104"/>
                <a:gridCol w="1430447"/>
                <a:gridCol w="1454748"/>
                <a:gridCol w="1411401"/>
              </a:tblGrid>
              <a:tr h="506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spc="10" dirty="0">
                          <a:effectLst/>
                        </a:rPr>
                        <a:t>Width of component [mm]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spc="10">
                          <a:effectLst/>
                        </a:rPr>
                        <a:t>Distance between eye-point and component [mm]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spc="10">
                          <a:effectLst/>
                        </a:rPr>
                        <a:t>Obstruction [m]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spc="10">
                          <a:effectLst/>
                        </a:rPr>
                        <a:t>Note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100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1000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permitted</a:t>
                      </a:r>
                      <a:endParaRPr lang="de-DE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160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1200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1.6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not permitted within the “sector of vision“ but partially permitted outside the “sector of vision“</a:t>
                      </a:r>
                      <a:endParaRPr lang="de-DE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240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1600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1.8</a:t>
                      </a:r>
                      <a:endParaRPr lang="de-DE" sz="11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not permitted</a:t>
                      </a:r>
                      <a:endParaRPr lang="de-DE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5" name="Gerade Verbindung 4"/>
          <p:cNvCxnSpPr/>
          <p:nvPr/>
        </p:nvCxnSpPr>
        <p:spPr bwMode="auto">
          <a:xfrm flipV="1">
            <a:off x="2286000" y="4216400"/>
            <a:ext cx="0" cy="142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Gerade Verbindung 9"/>
          <p:cNvCxnSpPr/>
          <p:nvPr/>
        </p:nvCxnSpPr>
        <p:spPr bwMode="auto">
          <a:xfrm>
            <a:off x="1117600" y="4216400"/>
            <a:ext cx="1168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flipV="1">
            <a:off x="2527300" y="3721100"/>
            <a:ext cx="0" cy="19177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1092200" y="3757661"/>
            <a:ext cx="14097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 Verbindung 16"/>
          <p:cNvCxnSpPr/>
          <p:nvPr/>
        </p:nvCxnSpPr>
        <p:spPr bwMode="auto">
          <a:xfrm>
            <a:off x="1092200" y="3503661"/>
            <a:ext cx="19558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 Verbindung 20"/>
          <p:cNvCxnSpPr/>
          <p:nvPr/>
        </p:nvCxnSpPr>
        <p:spPr bwMode="auto">
          <a:xfrm flipV="1">
            <a:off x="3048000" y="3490962"/>
            <a:ext cx="0" cy="21478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Dot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1962150" y="5219700"/>
            <a:ext cx="58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00B050"/>
                </a:solidFill>
              </a:rPr>
              <a:t>ok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819400" y="5115580"/>
            <a:ext cx="58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Not ok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324100" y="5217180"/>
            <a:ext cx="58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(ok)</a:t>
            </a:r>
            <a:endParaRPr lang="de-DE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1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69" y="6519086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3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Content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1213" y="1117600"/>
            <a:ext cx="10583862" cy="4572000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German </a:t>
            </a:r>
            <a:r>
              <a:rPr lang="en-US" sz="2400" dirty="0"/>
              <a:t>Regulation on the Approval of Road Vehicles (</a:t>
            </a:r>
            <a:r>
              <a:rPr lang="en-US" sz="2400" dirty="0" err="1"/>
              <a:t>StVZO</a:t>
            </a:r>
            <a:r>
              <a:rPr lang="en-US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Directives for the Field of Vision of Road Vehicles (§35b </a:t>
            </a:r>
            <a:r>
              <a:rPr lang="en-US" sz="2400" dirty="0" err="1"/>
              <a:t>StVZO</a:t>
            </a:r>
            <a:r>
              <a:rPr lang="en-US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Requirements for </a:t>
            </a:r>
            <a:r>
              <a:rPr lang="en-US" sz="2400" b="1" dirty="0" smtClean="0"/>
              <a:t>School Buses </a:t>
            </a:r>
            <a:r>
              <a:rPr lang="en-US" sz="2400" b="1" dirty="0"/>
              <a:t>(§34a </a:t>
            </a:r>
            <a:r>
              <a:rPr lang="en-US" sz="2400" b="1" dirty="0" err="1"/>
              <a:t>StVZO</a:t>
            </a:r>
            <a:r>
              <a:rPr lang="en-US" sz="2400" b="1" dirty="0"/>
              <a:t>)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7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8" name="Picture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535" y="6505519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38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596" y="503815"/>
            <a:ext cx="10583862" cy="914400"/>
          </a:xfrm>
        </p:spPr>
        <p:txBody>
          <a:bodyPr/>
          <a:lstStyle/>
          <a:p>
            <a:r>
              <a:rPr lang="en-US" sz="2400" b="1" dirty="0"/>
              <a:t>Requirements for </a:t>
            </a:r>
            <a:r>
              <a:rPr lang="en-US" sz="2400" b="1" dirty="0" smtClean="0"/>
              <a:t>School Buses (§34a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444856"/>
            <a:ext cx="10009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1</a:t>
            </a:r>
            <a:r>
              <a:rPr lang="de-DE" sz="2200" dirty="0" smtClean="0"/>
              <a:t>. Additional </a:t>
            </a:r>
            <a:r>
              <a:rPr lang="de-DE" sz="2200" dirty="0" err="1" smtClean="0"/>
              <a:t>fields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vision</a:t>
            </a:r>
            <a:r>
              <a:rPr lang="de-DE" sz="2200" dirty="0" smtClean="0"/>
              <a:t> (</a:t>
            </a:r>
            <a:r>
              <a:rPr lang="de-DE" sz="2200" dirty="0" err="1" smtClean="0"/>
              <a:t>details</a:t>
            </a:r>
            <a:r>
              <a:rPr lang="de-DE" sz="2200" dirty="0" smtClean="0"/>
              <a:t> </a:t>
            </a:r>
            <a:r>
              <a:rPr lang="de-DE" sz="2200" dirty="0" err="1" smtClean="0"/>
              <a:t>see</a:t>
            </a:r>
            <a:r>
              <a:rPr lang="de-DE" sz="2200" dirty="0" smtClean="0"/>
              <a:t> </a:t>
            </a:r>
            <a:r>
              <a:rPr lang="de-DE" sz="2200" dirty="0" err="1" smtClean="0"/>
              <a:t>document</a:t>
            </a:r>
            <a:r>
              <a:rPr lang="de-DE" sz="2200" dirty="0" smtClean="0"/>
              <a:t>) </a:t>
            </a:r>
            <a:endParaRPr lang="de-DE" sz="2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2159000"/>
            <a:ext cx="6225653" cy="359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4"/>
          <p:cNvCxnSpPr/>
          <p:nvPr/>
        </p:nvCxnSpPr>
        <p:spPr bwMode="auto">
          <a:xfrm>
            <a:off x="3054350" y="4025900"/>
            <a:ext cx="0" cy="7493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hteck 17"/>
          <p:cNvSpPr/>
          <p:nvPr/>
        </p:nvSpPr>
        <p:spPr bwMode="auto">
          <a:xfrm>
            <a:off x="3194050" y="3695700"/>
            <a:ext cx="1377950" cy="330200"/>
          </a:xfrm>
          <a:prstGeom prst="rect">
            <a:avLst/>
          </a:prstGeom>
          <a:solidFill>
            <a:srgbClr val="FF0000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7442200" y="4775200"/>
            <a:ext cx="30607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Abgerundetes Rechteck 21"/>
          <p:cNvSpPr/>
          <p:nvPr/>
        </p:nvSpPr>
        <p:spPr bwMode="auto">
          <a:xfrm>
            <a:off x="8102600" y="3860800"/>
            <a:ext cx="2489200" cy="825500"/>
          </a:xfrm>
          <a:prstGeom prst="roundRect">
            <a:avLst/>
          </a:prstGeom>
          <a:solidFill>
            <a:schemeClr val="tx2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8331200" y="4400550"/>
            <a:ext cx="355600" cy="374650"/>
          </a:xfrm>
          <a:prstGeom prst="ellipse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sp>
        <p:nvSpPr>
          <p:cNvPr id="25" name="Ellipse 24"/>
          <p:cNvSpPr/>
          <p:nvPr/>
        </p:nvSpPr>
        <p:spPr bwMode="auto">
          <a:xfrm>
            <a:off x="10020300" y="4400550"/>
            <a:ext cx="355600" cy="374650"/>
          </a:xfrm>
          <a:prstGeom prst="ellipse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8318806" y="4162426"/>
            <a:ext cx="45719" cy="508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7947331" y="4407693"/>
            <a:ext cx="45719" cy="508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cxnSp>
        <p:nvCxnSpPr>
          <p:cNvPr id="28" name="Gerade Verbindung 27"/>
          <p:cNvCxnSpPr>
            <a:stCxn id="27" idx="2"/>
          </p:cNvCxnSpPr>
          <p:nvPr/>
        </p:nvCxnSpPr>
        <p:spPr bwMode="auto">
          <a:xfrm flipH="1">
            <a:off x="7662863" y="4433093"/>
            <a:ext cx="2844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>
            <a:off x="7734300" y="4425950"/>
            <a:ext cx="0" cy="3492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1" name="Textfeld 30"/>
          <p:cNvSpPr txBox="1"/>
          <p:nvPr/>
        </p:nvSpPr>
        <p:spPr>
          <a:xfrm rot="16200000">
            <a:off x="7007860" y="4162693"/>
            <a:ext cx="1036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1200 mm</a:t>
            </a:r>
            <a:endParaRPr lang="de-DE" sz="1600" dirty="0"/>
          </a:p>
        </p:txBody>
      </p:sp>
      <p:sp>
        <p:nvSpPr>
          <p:cNvPr id="33" name="Textfeld 32"/>
          <p:cNvSpPr txBox="1"/>
          <p:nvPr/>
        </p:nvSpPr>
        <p:spPr>
          <a:xfrm>
            <a:off x="8280400" y="3456741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Eye-point</a:t>
            </a:r>
            <a:endParaRPr lang="de-DE" sz="1600" dirty="0"/>
          </a:p>
        </p:txBody>
      </p:sp>
      <p:cxnSp>
        <p:nvCxnSpPr>
          <p:cNvPr id="34" name="Gerade Verbindung 33"/>
          <p:cNvCxnSpPr/>
          <p:nvPr/>
        </p:nvCxnSpPr>
        <p:spPr bwMode="auto">
          <a:xfrm flipH="1">
            <a:off x="8364525" y="3795295"/>
            <a:ext cx="144475" cy="3671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Gerade Verbindung 35"/>
          <p:cNvCxnSpPr/>
          <p:nvPr/>
        </p:nvCxnSpPr>
        <p:spPr bwMode="auto">
          <a:xfrm>
            <a:off x="8102600" y="4600575"/>
            <a:ext cx="0" cy="4438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Gerade Verbindung 37"/>
          <p:cNvCxnSpPr/>
          <p:nvPr/>
        </p:nvCxnSpPr>
        <p:spPr bwMode="auto">
          <a:xfrm>
            <a:off x="7972730" y="4464367"/>
            <a:ext cx="0" cy="5800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Gerade Verbindung mit Pfeil 39"/>
          <p:cNvCxnSpPr/>
          <p:nvPr/>
        </p:nvCxnSpPr>
        <p:spPr bwMode="auto">
          <a:xfrm>
            <a:off x="7526020" y="4998720"/>
            <a:ext cx="44417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2" name="Gerade Verbindung mit Pfeil 41"/>
          <p:cNvCxnSpPr/>
          <p:nvPr/>
        </p:nvCxnSpPr>
        <p:spPr bwMode="auto">
          <a:xfrm flipH="1">
            <a:off x="8107350" y="4998720"/>
            <a:ext cx="38641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5" name="Textfeld 44"/>
          <p:cNvSpPr txBox="1"/>
          <p:nvPr/>
        </p:nvSpPr>
        <p:spPr>
          <a:xfrm>
            <a:off x="7806323" y="5054233"/>
            <a:ext cx="1036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0.3 m</a:t>
            </a:r>
            <a:endParaRPr lang="de-DE" sz="1600" dirty="0"/>
          </a:p>
        </p:txBody>
      </p:sp>
      <p:sp>
        <p:nvSpPr>
          <p:cNvPr id="29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32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69" y="6519086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03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1213" y="459419"/>
            <a:ext cx="10583862" cy="914400"/>
          </a:xfrm>
        </p:spPr>
        <p:txBody>
          <a:bodyPr/>
          <a:lstStyle/>
          <a:p>
            <a:r>
              <a:rPr lang="en-US" sz="3600" b="1" dirty="0" smtClean="0"/>
              <a:t>Content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1213" y="1117600"/>
            <a:ext cx="10583862" cy="4572000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German </a:t>
            </a:r>
            <a:r>
              <a:rPr lang="en-US" sz="2400" b="1" dirty="0"/>
              <a:t>Regulation on the Approval of Road Vehicles (</a:t>
            </a:r>
            <a:r>
              <a:rPr lang="en-US" sz="2400" b="1" dirty="0" err="1"/>
              <a:t>StVZO</a:t>
            </a:r>
            <a:r>
              <a:rPr lang="en-US" sz="2400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Directives for the Field of Vision of Road Vehicles (§35b </a:t>
            </a:r>
            <a:r>
              <a:rPr lang="en-US" sz="2400" dirty="0" err="1"/>
              <a:t>StVZO</a:t>
            </a:r>
            <a:r>
              <a:rPr lang="en-US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Requirements for </a:t>
            </a:r>
            <a:r>
              <a:rPr lang="en-US" sz="2400" dirty="0" smtClean="0"/>
              <a:t>School Buses </a:t>
            </a:r>
            <a:r>
              <a:rPr lang="en-US" sz="2400" dirty="0"/>
              <a:t>(§34a </a:t>
            </a:r>
            <a:r>
              <a:rPr lang="en-US" sz="2400" dirty="0" err="1"/>
              <a:t>StVZO</a:t>
            </a:r>
            <a:r>
              <a:rPr lang="en-US" sz="2400" dirty="0"/>
              <a:t>)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  <p:pic>
        <p:nvPicPr>
          <p:cNvPr id="8" name="Picture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598" y="6475283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294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64301" y="550410"/>
            <a:ext cx="9783516" cy="506319"/>
          </a:xfrm>
        </p:spPr>
        <p:txBody>
          <a:bodyPr/>
          <a:lstStyle/>
          <a:p>
            <a:r>
              <a:rPr lang="en-US" sz="2400" b="1" dirty="0"/>
              <a:t>German Regulation on the Approval of Road Vehicles (</a:t>
            </a:r>
            <a:r>
              <a:rPr lang="en-US" sz="2400" b="1" dirty="0" err="1"/>
              <a:t>StVZO</a:t>
            </a:r>
            <a:r>
              <a:rPr lang="en-US" sz="2400" b="1" dirty="0"/>
              <a:t>)</a:t>
            </a:r>
            <a:endParaRPr lang="en-GB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8969" y="1360494"/>
            <a:ext cx="10583862" cy="2722309"/>
          </a:xfrm>
        </p:spPr>
        <p:txBody>
          <a:bodyPr/>
          <a:lstStyle/>
          <a:p>
            <a:r>
              <a:rPr lang="en-US" sz="2400" dirty="0"/>
              <a:t>§19 Granting and validity of the type-approval: </a:t>
            </a:r>
          </a:p>
          <a:p>
            <a:pPr marL="457200" lvl="1" indent="0">
              <a:buNone/>
            </a:pPr>
            <a:r>
              <a:rPr lang="en-US" sz="2000" dirty="0"/>
              <a:t>…The type-approval shall also be granted if the vehicle complies with the directives, as amended, instead of the provisions of this Regulation</a:t>
            </a:r>
            <a:r>
              <a:rPr lang="de-DE" sz="2000" dirty="0"/>
              <a:t>, </a:t>
            </a:r>
          </a:p>
          <a:p>
            <a:pPr marL="457200" lvl="1" indent="0">
              <a:buNone/>
            </a:pPr>
            <a:endParaRPr lang="de-DE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000" dirty="0"/>
              <a:t>Amendement: Annex IV </a:t>
            </a:r>
            <a:r>
              <a:rPr lang="en-US" sz="2000" dirty="0"/>
              <a:t>of 2007/46/EC of 5 September 2007 establishing a framework for the approval of motor vehicles and their trailers, and of systems, components and separate technical units intended for such vehicles …</a:t>
            </a:r>
          </a:p>
          <a:p>
            <a:endParaRPr lang="en-GB" sz="2400" dirty="0"/>
          </a:p>
        </p:txBody>
      </p:sp>
      <p:pic>
        <p:nvPicPr>
          <p:cNvPr id="4" name="Picture 4" descr="Bildergebnis für europäische u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025" y="4002434"/>
            <a:ext cx="2857500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5" y="3931877"/>
            <a:ext cx="1968499" cy="2246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feld 4"/>
          <p:cNvSpPr txBox="1"/>
          <p:nvPr/>
        </p:nvSpPr>
        <p:spPr>
          <a:xfrm>
            <a:off x="3924300" y="5062894"/>
            <a:ext cx="195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StVZO</a:t>
            </a:r>
          </a:p>
        </p:txBody>
      </p:sp>
      <p:sp>
        <p:nvSpPr>
          <p:cNvPr id="7" name="Rechteck 6"/>
          <p:cNvSpPr/>
          <p:nvPr/>
        </p:nvSpPr>
        <p:spPr>
          <a:xfrm>
            <a:off x="5743198" y="5074016"/>
            <a:ext cx="14029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2007/46/EC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2002/24/EC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2003/37/EC</a:t>
            </a:r>
          </a:p>
        </p:txBody>
      </p:sp>
      <p:sp>
        <p:nvSpPr>
          <p:cNvPr id="8" name="Bogen 7"/>
          <p:cNvSpPr/>
          <p:nvPr/>
        </p:nvSpPr>
        <p:spPr bwMode="auto">
          <a:xfrm>
            <a:off x="4660900" y="4730430"/>
            <a:ext cx="1625600" cy="687171"/>
          </a:xfrm>
          <a:prstGeom prst="arc">
            <a:avLst>
              <a:gd name="adj1" fmla="val 10766883"/>
              <a:gd name="adj2" fmla="val 0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98" charset="0"/>
              <a:cs typeface="ヒラギノ角ゴ Pro W3" pitchFamily="98" charset="-128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744974" y="4379632"/>
            <a:ext cx="1457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Implementation 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911" y="3931877"/>
            <a:ext cx="557211" cy="33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12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313" y="6488577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1213" y="1801206"/>
            <a:ext cx="10583862" cy="45720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Use of </a:t>
            </a:r>
            <a:r>
              <a:rPr lang="en-GB" sz="2400" dirty="0" err="1" smtClean="0"/>
              <a:t>StVZO</a:t>
            </a:r>
            <a:r>
              <a:rPr lang="en-GB" sz="2400" dirty="0" smtClean="0"/>
              <a:t> today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Majority of </a:t>
            </a:r>
            <a:r>
              <a:rPr lang="en-GB" sz="2400" dirty="0"/>
              <a:t>vehicles </a:t>
            </a:r>
            <a:r>
              <a:rPr lang="en-GB" sz="2400" dirty="0" smtClean="0"/>
              <a:t>in </a:t>
            </a:r>
            <a:r>
              <a:rPr lang="en-GB" sz="2400" dirty="0"/>
              <a:t>Germany </a:t>
            </a:r>
            <a:r>
              <a:rPr lang="en-GB" sz="2400" dirty="0" smtClean="0"/>
              <a:t>is certified based on European regulations </a:t>
            </a:r>
          </a:p>
          <a:p>
            <a:pPr marL="457200" lvl="1" indent="0">
              <a:buNone/>
            </a:pPr>
            <a:endParaRPr lang="en-GB" sz="2000" b="1" dirty="0"/>
          </a:p>
          <a:p>
            <a:pPr marL="812800" lvl="1" indent="0">
              <a:buNone/>
            </a:pPr>
            <a:r>
              <a:rPr lang="en-GB" sz="2000" b="1" dirty="0" smtClean="0"/>
              <a:t>but</a:t>
            </a:r>
            <a:r>
              <a:rPr lang="en-GB" sz="2000" dirty="0" smtClean="0"/>
              <a:t> 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 smtClean="0"/>
              <a:t>National approval  based on </a:t>
            </a:r>
            <a:r>
              <a:rPr lang="en-GB" sz="2400" dirty="0" err="1" smtClean="0"/>
              <a:t>StVZO</a:t>
            </a:r>
            <a:r>
              <a:rPr lang="en-GB" sz="2400" dirty="0" smtClean="0"/>
              <a:t> is still possible for all vehicles that are not affected by European regulations (e.g. individual designed vehicles – road sweeper or cranes, bicycles, special components …) </a:t>
            </a: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>
                <a:sym typeface="Wingdings" panose="05000000000000000000" pitchFamily="2" charset="2"/>
              </a:rPr>
              <a:t>I</a:t>
            </a:r>
            <a:r>
              <a:rPr lang="en-GB" sz="2000" dirty="0" smtClean="0">
                <a:sym typeface="Wingdings" panose="05000000000000000000" pitchFamily="2" charset="2"/>
              </a:rPr>
              <a:t>n this case additional requirements for the field of vision have to be considered.</a:t>
            </a:r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  <a:p>
            <a:endParaRPr lang="en-GB" sz="2400" dirty="0"/>
          </a:p>
        </p:txBody>
      </p:sp>
      <p:pic>
        <p:nvPicPr>
          <p:cNvPr id="7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009" y="6504789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864301" y="550410"/>
            <a:ext cx="9783516" cy="5063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dirty="0" smtClean="0"/>
              <a:t>German Regulation on the Approval of Road Vehicles (</a:t>
            </a:r>
            <a:r>
              <a:rPr lang="en-US" sz="2400" b="1" kern="0" dirty="0" err="1" smtClean="0"/>
              <a:t>StVZO</a:t>
            </a:r>
            <a:r>
              <a:rPr lang="en-US" sz="2400" b="1" kern="0" dirty="0" smtClean="0"/>
              <a:t>)</a:t>
            </a:r>
            <a:endParaRPr lang="en-GB" sz="2400" kern="0" dirty="0"/>
          </a:p>
        </p:txBody>
      </p:sp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96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Content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1213" y="1117600"/>
            <a:ext cx="10583862" cy="4572000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German </a:t>
            </a:r>
            <a:r>
              <a:rPr lang="en-US" sz="2400" dirty="0"/>
              <a:t>Regulation on the Approval of Road Vehicles (</a:t>
            </a:r>
            <a:r>
              <a:rPr lang="en-US" sz="2400" dirty="0" err="1"/>
              <a:t>StVZO</a:t>
            </a:r>
            <a:r>
              <a:rPr lang="en-US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Directives for the Field of Vision of Road Vehicles (§35b </a:t>
            </a:r>
            <a:r>
              <a:rPr lang="en-US" sz="2400" b="1" dirty="0" err="1"/>
              <a:t>StVZO</a:t>
            </a:r>
            <a:r>
              <a:rPr lang="en-US" sz="2400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Requirements for </a:t>
            </a:r>
            <a:r>
              <a:rPr lang="en-US" sz="2400" dirty="0" smtClean="0"/>
              <a:t>School Buses </a:t>
            </a:r>
            <a:r>
              <a:rPr lang="en-US" sz="2400" dirty="0"/>
              <a:t>(§34a </a:t>
            </a:r>
            <a:r>
              <a:rPr lang="en-US" sz="2400" dirty="0" err="1"/>
              <a:t>StVZO</a:t>
            </a:r>
            <a:r>
              <a:rPr lang="en-US" sz="2400" dirty="0"/>
              <a:t>)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7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8" name="Picture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535" y="6505519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8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0835" y="571206"/>
            <a:ext cx="10583862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471490"/>
            <a:ext cx="4181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1. Definition </a:t>
            </a:r>
            <a:r>
              <a:rPr lang="de-DE" sz="2200" dirty="0" err="1" smtClean="0"/>
              <a:t>of</a:t>
            </a:r>
            <a:r>
              <a:rPr lang="de-DE" sz="2200" dirty="0" smtClean="0"/>
              <a:t> Eye-Point</a:t>
            </a:r>
            <a:endParaRPr lang="de-DE" sz="22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73" b="83333"/>
          <a:stretch/>
        </p:blipFill>
        <p:spPr>
          <a:xfrm>
            <a:off x="888999" y="2477410"/>
            <a:ext cx="5460999" cy="222159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126456" y="2383423"/>
            <a:ext cx="1635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300 mm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 rot="16200000">
            <a:off x="850656" y="3117055"/>
            <a:ext cx="17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700 mm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230067" y="3128546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Eye-point</a:t>
            </a:r>
            <a:endParaRPr lang="de-DE" sz="1600" dirty="0">
              <a:solidFill>
                <a:srgbClr val="FF0000"/>
              </a:solidFill>
            </a:endParaRPr>
          </a:p>
        </p:txBody>
      </p:sp>
      <p:cxnSp>
        <p:nvCxnSpPr>
          <p:cNvPr id="20" name="Gerade Verbindung 19"/>
          <p:cNvCxnSpPr/>
          <p:nvPr/>
        </p:nvCxnSpPr>
        <p:spPr bwMode="auto">
          <a:xfrm flipH="1">
            <a:off x="2590800" y="3347887"/>
            <a:ext cx="639267" cy="1192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003" y="6501332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633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7989" y="548208"/>
            <a:ext cx="10583862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373832"/>
            <a:ext cx="5665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2</a:t>
            </a:r>
            <a:r>
              <a:rPr lang="de-DE" sz="2200" dirty="0" smtClean="0"/>
              <a:t>. Definition </a:t>
            </a:r>
            <a:r>
              <a:rPr lang="de-DE" sz="2200" dirty="0" err="1" smtClean="0"/>
              <a:t>of</a:t>
            </a:r>
            <a:r>
              <a:rPr lang="de-DE" sz="2200" dirty="0" smtClean="0"/>
              <a:t> Semi-</a:t>
            </a:r>
            <a:r>
              <a:rPr lang="de-DE" sz="2200" dirty="0" err="1" smtClean="0"/>
              <a:t>circle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Vision</a:t>
            </a:r>
            <a:endParaRPr lang="de-DE" sz="2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4" t="20032"/>
          <a:stretch/>
        </p:blipFill>
        <p:spPr>
          <a:xfrm rot="16200000">
            <a:off x="2084624" y="1154372"/>
            <a:ext cx="4094287" cy="548416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415381" y="5748923"/>
            <a:ext cx="12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12 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030167" y="5566946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Eye-point</a:t>
            </a:r>
            <a:endParaRPr lang="de-DE" sz="16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73" b="83333"/>
          <a:stretch/>
        </p:blipFill>
        <p:spPr>
          <a:xfrm>
            <a:off x="6349998" y="2187028"/>
            <a:ext cx="5460999" cy="222159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587455" y="2093041"/>
            <a:ext cx="1635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300 mm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6311655" y="2826673"/>
            <a:ext cx="17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700 mm</a:t>
            </a: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 bwMode="auto">
          <a:xfrm>
            <a:off x="8051799" y="3176718"/>
            <a:ext cx="0" cy="1231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10579099" y="3557718"/>
            <a:ext cx="0" cy="850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8051799" y="4256218"/>
            <a:ext cx="25273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8691066" y="2838164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Eye-point</a:t>
            </a:r>
            <a:endParaRPr lang="de-DE" sz="1600" dirty="0"/>
          </a:p>
        </p:txBody>
      </p:sp>
      <p:cxnSp>
        <p:nvCxnSpPr>
          <p:cNvPr id="17" name="Gerade Verbindung 16"/>
          <p:cNvCxnSpPr/>
          <p:nvPr/>
        </p:nvCxnSpPr>
        <p:spPr bwMode="auto">
          <a:xfrm flipH="1">
            <a:off x="8051799" y="3057505"/>
            <a:ext cx="639267" cy="1192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8701086" y="3858644"/>
            <a:ext cx="12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12 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0387009" y="2969748"/>
            <a:ext cx="1589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Measurement-point</a:t>
            </a:r>
            <a:endParaRPr lang="de-DE" sz="1600" dirty="0">
              <a:solidFill>
                <a:srgbClr val="FF0000"/>
              </a:solidFill>
            </a:endParaRPr>
          </a:p>
        </p:txBody>
      </p:sp>
      <p:cxnSp>
        <p:nvCxnSpPr>
          <p:cNvPr id="20" name="Gerade Verbindung 19"/>
          <p:cNvCxnSpPr/>
          <p:nvPr/>
        </p:nvCxnSpPr>
        <p:spPr bwMode="auto">
          <a:xfrm>
            <a:off x="1574800" y="5783848"/>
            <a:ext cx="24553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4" name="Kreis 23"/>
          <p:cNvSpPr/>
          <p:nvPr/>
        </p:nvSpPr>
        <p:spPr bwMode="auto">
          <a:xfrm flipV="1">
            <a:off x="1603828" y="3073569"/>
            <a:ext cx="4902200" cy="4899289"/>
          </a:xfrm>
          <a:prstGeom prst="pie">
            <a:avLst>
              <a:gd name="adj1" fmla="val 0"/>
              <a:gd name="adj2" fmla="val 10795443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 w="571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sp>
        <p:nvSpPr>
          <p:cNvPr id="21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22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2239" y="6501331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87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5370" y="532699"/>
            <a:ext cx="9436963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811213" y="1373832"/>
            <a:ext cx="5665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3. Definition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Sector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Vision</a:t>
            </a:r>
            <a:endParaRPr lang="de-DE" sz="2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4" t="20032"/>
          <a:stretch/>
        </p:blipFill>
        <p:spPr>
          <a:xfrm rot="16200000">
            <a:off x="2084624" y="1154372"/>
            <a:ext cx="4094287" cy="548416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415381" y="5748923"/>
            <a:ext cx="12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 m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030167" y="5566946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Eye-point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3110993" y="3251200"/>
            <a:ext cx="145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≥ 7.5 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555004" y="2321868"/>
            <a:ext cx="1975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</a:rPr>
              <a:t>Sector</a:t>
            </a:r>
            <a:r>
              <a:rPr lang="de-DE" sz="2000" dirty="0">
                <a:solidFill>
                  <a:srgbClr val="FF0000"/>
                </a:solidFill>
              </a:rPr>
              <a:t> </a:t>
            </a:r>
            <a:r>
              <a:rPr lang="de-DE" sz="2000" dirty="0" err="1">
                <a:solidFill>
                  <a:srgbClr val="FF0000"/>
                </a:solidFill>
              </a:rPr>
              <a:t>of</a:t>
            </a:r>
            <a:r>
              <a:rPr lang="de-DE" sz="2000" dirty="0">
                <a:solidFill>
                  <a:srgbClr val="FF0000"/>
                </a:solidFill>
              </a:rPr>
              <a:t> Vision</a:t>
            </a:r>
          </a:p>
        </p:txBody>
      </p:sp>
      <p:cxnSp>
        <p:nvCxnSpPr>
          <p:cNvPr id="15" name="Gerade Verbindung 14"/>
          <p:cNvCxnSpPr>
            <a:stCxn id="11" idx="1"/>
          </p:cNvCxnSpPr>
          <p:nvPr/>
        </p:nvCxnSpPr>
        <p:spPr bwMode="auto">
          <a:xfrm flipH="1">
            <a:off x="4568342" y="2521923"/>
            <a:ext cx="986662" cy="2616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 Verbindung 16"/>
          <p:cNvCxnSpPr/>
          <p:nvPr/>
        </p:nvCxnSpPr>
        <p:spPr bwMode="auto">
          <a:xfrm flipV="1">
            <a:off x="3124200" y="3276600"/>
            <a:ext cx="1912072" cy="1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0" name="Flussdiagramm: Manuelle Verarbeitung 19"/>
          <p:cNvSpPr/>
          <p:nvPr/>
        </p:nvSpPr>
        <p:spPr bwMode="auto">
          <a:xfrm>
            <a:off x="2679700" y="2120899"/>
            <a:ext cx="2768600" cy="113031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333"/>
              <a:gd name="connsiteX1" fmla="*/ 10000 w 10000"/>
              <a:gd name="connsiteY1" fmla="*/ 0 h 10333"/>
              <a:gd name="connsiteX2" fmla="*/ 8000 w 10000"/>
              <a:gd name="connsiteY2" fmla="*/ 10000 h 10333"/>
              <a:gd name="connsiteX3" fmla="*/ 1725 w 10000"/>
              <a:gd name="connsiteY3" fmla="*/ 10333 h 10333"/>
              <a:gd name="connsiteX4" fmla="*/ 0 w 10000"/>
              <a:gd name="connsiteY4" fmla="*/ 0 h 10333"/>
              <a:gd name="connsiteX0" fmla="*/ 0 w 10000"/>
              <a:gd name="connsiteY0" fmla="*/ 0 h 10333"/>
              <a:gd name="connsiteX1" fmla="*/ 10000 w 10000"/>
              <a:gd name="connsiteY1" fmla="*/ 0 h 10333"/>
              <a:gd name="connsiteX2" fmla="*/ 8413 w 10000"/>
              <a:gd name="connsiteY2" fmla="*/ 9778 h 10333"/>
              <a:gd name="connsiteX3" fmla="*/ 1725 w 10000"/>
              <a:gd name="connsiteY3" fmla="*/ 10333 h 10333"/>
              <a:gd name="connsiteX4" fmla="*/ 0 w 10000"/>
              <a:gd name="connsiteY4" fmla="*/ 0 h 10333"/>
              <a:gd name="connsiteX0" fmla="*/ 0 w 10000"/>
              <a:gd name="connsiteY0" fmla="*/ 0 h 9889"/>
              <a:gd name="connsiteX1" fmla="*/ 10000 w 10000"/>
              <a:gd name="connsiteY1" fmla="*/ 0 h 9889"/>
              <a:gd name="connsiteX2" fmla="*/ 8413 w 10000"/>
              <a:gd name="connsiteY2" fmla="*/ 9778 h 9889"/>
              <a:gd name="connsiteX3" fmla="*/ 1633 w 10000"/>
              <a:gd name="connsiteY3" fmla="*/ 9889 h 9889"/>
              <a:gd name="connsiteX4" fmla="*/ 0 w 10000"/>
              <a:gd name="connsiteY4" fmla="*/ 0 h 9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889">
                <a:moveTo>
                  <a:pt x="0" y="0"/>
                </a:moveTo>
                <a:lnTo>
                  <a:pt x="10000" y="0"/>
                </a:lnTo>
                <a:lnTo>
                  <a:pt x="8413" y="9778"/>
                </a:lnTo>
                <a:lnTo>
                  <a:pt x="1633" y="9889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98" charset="0"/>
              <a:ea typeface="ヒラギノ角ゴ Pro W3" pitchFamily="98" charset="-128"/>
              <a:cs typeface="ヒラギノ角ゴ Pro W3" pitchFamily="98" charset="-128"/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>
            <a:off x="1574800" y="5780673"/>
            <a:ext cx="24553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18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69" y="6519086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7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5809" y="528237"/>
            <a:ext cx="10583862" cy="914400"/>
          </a:xfrm>
        </p:spPr>
        <p:txBody>
          <a:bodyPr/>
          <a:lstStyle/>
          <a:p>
            <a:r>
              <a:rPr lang="en-US" sz="2400" b="1" dirty="0"/>
              <a:t>Directives for the Field of Vision of Road </a:t>
            </a:r>
            <a:r>
              <a:rPr lang="en-US" sz="2400" b="1" dirty="0" smtClean="0"/>
              <a:t>Vehicles (§35b </a:t>
            </a:r>
            <a:r>
              <a:rPr lang="en-US" sz="2400" b="1" dirty="0" err="1" smtClean="0"/>
              <a:t>StVZO</a:t>
            </a:r>
            <a:r>
              <a:rPr lang="en-US" sz="2400" b="1" dirty="0" smtClean="0"/>
              <a:t>)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55793" y="1349927"/>
            <a:ext cx="8811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4. Assessment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obstructions</a:t>
            </a:r>
            <a:r>
              <a:rPr lang="de-DE" sz="2200" dirty="0" smtClean="0"/>
              <a:t> (</a:t>
            </a:r>
            <a:r>
              <a:rPr lang="de-DE" sz="2200" dirty="0" err="1" smtClean="0"/>
              <a:t>details</a:t>
            </a:r>
            <a:r>
              <a:rPr lang="de-DE" sz="2200" dirty="0" smtClean="0"/>
              <a:t> </a:t>
            </a:r>
            <a:r>
              <a:rPr lang="de-DE" sz="2200" dirty="0" err="1" smtClean="0"/>
              <a:t>see</a:t>
            </a:r>
            <a:r>
              <a:rPr lang="de-DE" sz="2200" dirty="0" smtClean="0"/>
              <a:t> </a:t>
            </a:r>
            <a:r>
              <a:rPr lang="de-DE" sz="2200" dirty="0" err="1" smtClean="0"/>
              <a:t>document</a:t>
            </a:r>
            <a:r>
              <a:rPr lang="de-DE" sz="2200" dirty="0" smtClean="0"/>
              <a:t>) </a:t>
            </a:r>
            <a:endParaRPr lang="de-DE" sz="2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4" t="20032"/>
          <a:stretch/>
        </p:blipFill>
        <p:spPr>
          <a:xfrm rot="16200000">
            <a:off x="2084624" y="1154372"/>
            <a:ext cx="4094287" cy="548416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415381" y="5748923"/>
            <a:ext cx="12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 m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030167" y="5566946"/>
            <a:ext cx="2095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Eye-point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3110993" y="3251200"/>
            <a:ext cx="145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≥ 7.5 m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5555004" y="2321868"/>
            <a:ext cx="1975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err="1"/>
              <a:t>Sector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Vision</a:t>
            </a:r>
          </a:p>
        </p:txBody>
      </p:sp>
      <p:cxnSp>
        <p:nvCxnSpPr>
          <p:cNvPr id="15" name="Gerade Verbindung 14"/>
          <p:cNvCxnSpPr>
            <a:stCxn id="11" idx="1"/>
          </p:cNvCxnSpPr>
          <p:nvPr/>
        </p:nvCxnSpPr>
        <p:spPr bwMode="auto">
          <a:xfrm flipH="1">
            <a:off x="4568342" y="2521923"/>
            <a:ext cx="986662" cy="2616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 Verbindung 16"/>
          <p:cNvCxnSpPr/>
          <p:nvPr/>
        </p:nvCxnSpPr>
        <p:spPr bwMode="auto">
          <a:xfrm flipV="1">
            <a:off x="3124200" y="3276600"/>
            <a:ext cx="1912072" cy="1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1574800" y="5780673"/>
            <a:ext cx="24553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6436491" y="4074256"/>
            <a:ext cx="2924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Permitted obstruction on the semi-circle of vision (see diagram next slide)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08833" y="2384944"/>
            <a:ext cx="206766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Minimum distance </a:t>
            </a:r>
            <a:r>
              <a:rPr lang="en-GB" sz="1800" dirty="0">
                <a:solidFill>
                  <a:srgbClr val="FF0000"/>
                </a:solidFill>
              </a:rPr>
              <a:t>between the centres of two </a:t>
            </a:r>
            <a:r>
              <a:rPr lang="en-GB" sz="1800" dirty="0" smtClean="0">
                <a:solidFill>
                  <a:srgbClr val="FF0000"/>
                </a:solidFill>
              </a:rPr>
              <a:t>obstructions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19" name="Gerade Verbindung 18"/>
          <p:cNvCxnSpPr/>
          <p:nvPr/>
        </p:nvCxnSpPr>
        <p:spPr bwMode="auto">
          <a:xfrm flipV="1">
            <a:off x="1917700" y="3674765"/>
            <a:ext cx="558800" cy="6845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3" name="Textfeld 12"/>
          <p:cNvSpPr txBox="1"/>
          <p:nvPr/>
        </p:nvSpPr>
        <p:spPr>
          <a:xfrm rot="18444561">
            <a:off x="1350850" y="3723678"/>
            <a:ext cx="988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2.5 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Line 7"/>
          <p:cNvSpPr>
            <a:spLocks noChangeAspect="1" noChangeShapeType="1"/>
          </p:cNvSpPr>
          <p:nvPr/>
        </p:nvSpPr>
        <p:spPr bwMode="auto">
          <a:xfrm>
            <a:off x="811213" y="6420784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21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69" y="6519086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536</Words>
  <Application>Microsoft Office PowerPoint</Application>
  <PresentationFormat>Personnalisé</PresentationFormat>
  <Paragraphs>123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ＭＳ Ｐゴシック</vt:lpstr>
      <vt:lpstr>PMingLiU</vt:lpstr>
      <vt:lpstr>Arial</vt:lpstr>
      <vt:lpstr>Times New Roman</vt:lpstr>
      <vt:lpstr>Wingdings</vt:lpstr>
      <vt:lpstr>ヒラギノ角ゴ Pro W3</vt:lpstr>
      <vt:lpstr>Masque Présentation OICA</vt:lpstr>
      <vt:lpstr>GRSG IWG VRU-Proxi 3c Direct vision - D standard on direct vision </vt:lpstr>
      <vt:lpstr>Content </vt:lpstr>
      <vt:lpstr>German Regulation on the Approval of Road Vehicles (StVZO)</vt:lpstr>
      <vt:lpstr>Présentation PowerPoint</vt:lpstr>
      <vt:lpstr>Content </vt:lpstr>
      <vt:lpstr>Directives for the Field of Vision of Road Vehicles (§35b StVZO)</vt:lpstr>
      <vt:lpstr>Directives for the Field of Vision of Road Vehicles (§35b StVZO)</vt:lpstr>
      <vt:lpstr>Directives for the Field of Vision of Road Vehicles (§35b StVZO)</vt:lpstr>
      <vt:lpstr>Directives for the Field of Vision of Road Vehicles (§35b StVZO)</vt:lpstr>
      <vt:lpstr>Directives for the Field of Vision of Road Vehicles (§35b StVZO)</vt:lpstr>
      <vt:lpstr>Directives for the Field of Vision of Road Vehicles (§35b StVZO)</vt:lpstr>
      <vt:lpstr>Content </vt:lpstr>
      <vt:lpstr>Requirements for School Buses (§34a StVZO)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2017-06-16T14:25:02Z</dcterms:created>
  <dcterms:modified xsi:type="dcterms:W3CDTF">2017-07-03T12:31:00Z</dcterms:modified>
</cp:coreProperties>
</file>