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2" r:id="rId2"/>
    <p:sldId id="264" r:id="rId3"/>
    <p:sldId id="260" r:id="rId4"/>
    <p:sldId id="263" r:id="rId5"/>
    <p:sldId id="261" r:id="rId6"/>
    <p:sldId id="265" r:id="rId7"/>
    <p:sldId id="266"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DFA"/>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48" y="-6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928955-E738-4F11-AD7F-DB57C8FD3C2D}" type="datetimeFigureOut">
              <a:rPr lang="en-US" smtClean="0"/>
              <a:pPr/>
              <a:t>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B33186-E005-4C63-BE02-6859F506C75B}" type="slidenum">
              <a:rPr lang="en-US" smtClean="0"/>
              <a:pPr/>
              <a:t>‹N°›</a:t>
            </a:fld>
            <a:endParaRPr lang="en-US"/>
          </a:p>
        </p:txBody>
      </p:sp>
    </p:spTree>
    <p:extLst>
      <p:ext uri="{BB962C8B-B14F-4D97-AF65-F5344CB8AC3E}">
        <p14:creationId xmlns:p14="http://schemas.microsoft.com/office/powerpoint/2010/main" xmlns="" val="192192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Line 14"/>
          <p:cNvSpPr>
            <a:spLocks noChangeShapeType="1"/>
          </p:cNvSpPr>
          <p:nvPr userDrawn="1"/>
        </p:nvSpPr>
        <p:spPr bwMode="auto">
          <a:xfrm>
            <a:off x="0" y="838200"/>
            <a:ext cx="99060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8" name="Line 15"/>
          <p:cNvSpPr>
            <a:spLocks noChangeShapeType="1"/>
          </p:cNvSpPr>
          <p:nvPr userDrawn="1"/>
        </p:nvSpPr>
        <p:spPr bwMode="auto">
          <a:xfrm>
            <a:off x="0" y="6461125"/>
            <a:ext cx="99060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0" name="Line 15"/>
          <p:cNvSpPr>
            <a:spLocks noChangeShapeType="1"/>
          </p:cNvSpPr>
          <p:nvPr userDrawn="1"/>
        </p:nvSpPr>
        <p:spPr bwMode="auto">
          <a:xfrm>
            <a:off x="0" y="6461125"/>
            <a:ext cx="9906000" cy="0"/>
          </a:xfrm>
          <a:prstGeom prst="line">
            <a:avLst/>
          </a:prstGeom>
          <a:noFill/>
          <a:ln w="9525">
            <a:solidFill>
              <a:schemeClr val="bg2"/>
            </a:solidFill>
            <a:round/>
            <a:headEnd/>
            <a:tailEnd/>
          </a:ln>
          <a:extLst>
            <a:ext uri="{909E8E84-426E-40DD-AFC4-6F175D3DCCD1}">
              <a14:hiddenFill xmlns:a14="http://schemas.microsoft.com/office/drawing/2010/main" xmlns="">
                <a:noFill/>
              </a14:hiddenFill>
            </a:ext>
          </a:extLst>
        </p:spPr>
        <p:txBody>
          <a:bodyPr/>
          <a:lstStyle/>
          <a:p>
            <a:endParaRPr lang="en-US" dirty="0">
              <a:solidFill>
                <a:srgbClr val="000000"/>
              </a:solidFill>
            </a:endParaRPr>
          </a:p>
        </p:txBody>
      </p:sp>
      <p:sp>
        <p:nvSpPr>
          <p:cNvPr id="11" name="Rectangle 5"/>
          <p:cNvSpPr txBox="1">
            <a:spLocks noChangeArrowheads="1"/>
          </p:cNvSpPr>
          <p:nvPr userDrawn="1"/>
        </p:nvSpPr>
        <p:spPr bwMode="auto">
          <a:xfrm>
            <a:off x="2427288" y="6534150"/>
            <a:ext cx="5051425" cy="476250"/>
          </a:xfrm>
          <a:prstGeom prst="rect">
            <a:avLst/>
          </a:prstGeom>
          <a:noFill/>
          <a:ln>
            <a:noFill/>
          </a:ln>
          <a:effectLst/>
          <a:extLst/>
        </p:spPr>
        <p:txBody>
          <a:bodyPr/>
          <a:lstStyle>
            <a:defPPr>
              <a:defRPr lang="en-US"/>
            </a:defPPr>
            <a:lvl1pPr algn="ctr"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600" dirty="0">
                <a:solidFill>
                  <a:srgbClr val="000000"/>
                </a:solidFill>
                <a:latin typeface="Calibri" pitchFamily="34" charset="0"/>
                <a:cs typeface="Calibri" pitchFamily="34" charset="0"/>
              </a:rPr>
              <a:t>European Tyre and Rim Technical Organisation - ETRTO</a:t>
            </a:r>
          </a:p>
        </p:txBody>
      </p:sp>
      <p:sp>
        <p:nvSpPr>
          <p:cNvPr id="12" name="Rectangle 4"/>
          <p:cNvSpPr txBox="1">
            <a:spLocks noChangeArrowheads="1"/>
          </p:cNvSpPr>
          <p:nvPr userDrawn="1"/>
        </p:nvSpPr>
        <p:spPr bwMode="auto">
          <a:xfrm>
            <a:off x="152400" y="6534150"/>
            <a:ext cx="2654300" cy="476250"/>
          </a:xfrm>
          <a:prstGeom prst="rect">
            <a:avLst/>
          </a:prstGeom>
          <a:noFill/>
          <a:ln>
            <a:noFill/>
          </a:ln>
          <a:effectLst/>
          <a:extLst/>
        </p:spPr>
        <p:txBody>
          <a:bodyPr/>
          <a:ls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defRPr/>
            </a:pPr>
            <a:r>
              <a:rPr lang="en-US" sz="1600" dirty="0">
                <a:solidFill>
                  <a:srgbClr val="000000"/>
                </a:solidFill>
                <a:latin typeface="Calibri" pitchFamily="34" charset="0"/>
                <a:cs typeface="Calibri" pitchFamily="34" charset="0"/>
              </a:rPr>
              <a:t>IWG Tyre GTR session 17</a:t>
            </a:r>
          </a:p>
        </p:txBody>
      </p:sp>
      <p:pic>
        <p:nvPicPr>
          <p:cNvPr id="13" name="Picture 15" descr="logoEtrto300dpi"/>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47555" cy="83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Slide Number Placeholder 5">
            <a:extLst>
              <a:ext uri="{FF2B5EF4-FFF2-40B4-BE49-F238E27FC236}">
                <a16:creationId xmlns:a16="http://schemas.microsoft.com/office/drawing/2014/main" xmlns="" id="{3CF3F8B2-F2CB-4073-A99E-B5F659C79C63}"/>
              </a:ext>
            </a:extLst>
          </p:cNvPr>
          <p:cNvSpPr>
            <a:spLocks noGrp="1"/>
          </p:cNvSpPr>
          <p:nvPr>
            <p:ph type="sldNum" sz="quarter" idx="4"/>
          </p:nvPr>
        </p:nvSpPr>
        <p:spPr>
          <a:xfrm>
            <a:off x="9187649" y="646112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128757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5C296-CDB4-4D18-8DCC-BBB940D9067E}" type="slidenum">
              <a:rPr lang="en-US" smtClean="0"/>
              <a:pPr/>
              <a:t>‹N°›</a:t>
            </a:fld>
            <a:endParaRPr lang="en-US"/>
          </a:p>
        </p:txBody>
      </p:sp>
    </p:spTree>
    <p:extLst>
      <p:ext uri="{BB962C8B-B14F-4D97-AF65-F5344CB8AC3E}">
        <p14:creationId xmlns:p14="http://schemas.microsoft.com/office/powerpoint/2010/main" xmlns="" val="12005887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109472557"/>
      </p:ext>
    </p:extLst>
  </p:cSld>
  <p:clrMap bg1="lt1" tx1="dk1" bg2="lt2" tx2="dk2" accent1="accent1" accent2="accent2" accent3="accent3" accent4="accent4" accent5="accent5" accent6="accent6" hlink="hlink" folHlink="folHlink"/>
  <p:sldLayoutIdLst>
    <p:sldLayoutId id="2147483662" r:id="rId1"/>
    <p:sldLayoutId id="2147483672"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0C11B0E-A19A-4532-A475-1FF56BB4E59F}"/>
              </a:ext>
            </a:extLst>
          </p:cNvPr>
          <p:cNvSpPr/>
          <p:nvPr/>
        </p:nvSpPr>
        <p:spPr>
          <a:xfrm>
            <a:off x="1121545" y="3068533"/>
            <a:ext cx="9114407" cy="646331"/>
          </a:xfrm>
          <a:prstGeom prst="rect">
            <a:avLst/>
          </a:prstGeom>
        </p:spPr>
        <p:txBody>
          <a:bodyPr wrap="square">
            <a:spAutoFit/>
          </a:bodyPr>
          <a:lstStyle/>
          <a:p>
            <a:pPr marL="457200" marR="0">
              <a:spcBef>
                <a:spcPts val="0"/>
              </a:spcBef>
              <a:spcAft>
                <a:spcPts val="0"/>
              </a:spcAft>
            </a:pPr>
            <a:r>
              <a:rPr lang="en-GB" b="1" u="sng" dirty="0">
                <a:solidFill>
                  <a:srgbClr val="0070C0"/>
                </a:solidFill>
                <a:latin typeface="Times New Roman" panose="02020603050405020304" pitchFamily="18" charset="0"/>
                <a:ea typeface="Times New Roman" panose="02020603050405020304" pitchFamily="18" charset="0"/>
              </a:rPr>
              <a:t>Action item 4 :</a:t>
            </a:r>
            <a:r>
              <a:rPr lang="en-GB" dirty="0">
                <a:solidFill>
                  <a:srgbClr val="0070C0"/>
                </a:solidFill>
                <a:latin typeface="Times New Roman" panose="02020603050405020304" pitchFamily="18" charset="0"/>
                <a:ea typeface="Times New Roman" panose="02020603050405020304" pitchFamily="18" charset="0"/>
              </a:rPr>
              <a:t> ETRTO will make a proposal on the relationship between the test pressure used in each GTR test and the test pressures stamped on the sidewall as per 3.3.5 and 2.56.</a:t>
            </a:r>
            <a:endParaRPr lang="en-US" dirty="0">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xmlns="" id="{E97BA10E-5CDA-4407-94CB-AF125B1CA9A4}"/>
              </a:ext>
            </a:extLst>
          </p:cNvPr>
          <p:cNvSpPr txBox="1"/>
          <p:nvPr/>
        </p:nvSpPr>
        <p:spPr>
          <a:xfrm>
            <a:off x="2539014" y="1349406"/>
            <a:ext cx="6090081" cy="892552"/>
          </a:xfrm>
          <a:prstGeom prst="rect">
            <a:avLst/>
          </a:prstGeom>
          <a:noFill/>
        </p:spPr>
        <p:txBody>
          <a:bodyPr wrap="square" rtlCol="0">
            <a:spAutoFit/>
          </a:bodyPr>
          <a:lstStyle/>
          <a:p>
            <a:r>
              <a:rPr lang="en-US" sz="3200" dirty="0"/>
              <a:t>Informal Working Group Tyre GTR</a:t>
            </a:r>
          </a:p>
          <a:p>
            <a:pPr algn="r"/>
            <a:r>
              <a:rPr lang="en-US" sz="2000" dirty="0"/>
              <a:t>Session 17, Brussels Nov 2nd-3th</a:t>
            </a:r>
          </a:p>
        </p:txBody>
      </p:sp>
      <p:sp>
        <p:nvSpPr>
          <p:cNvPr id="6" name="Slide Number Placeholder 5">
            <a:extLst>
              <a:ext uri="{FF2B5EF4-FFF2-40B4-BE49-F238E27FC236}">
                <a16:creationId xmlns:a16="http://schemas.microsoft.com/office/drawing/2014/main" xmlns="" id="{CA50A5A7-73C3-4229-94C9-701978971510}"/>
              </a:ext>
            </a:extLst>
          </p:cNvPr>
          <p:cNvSpPr>
            <a:spLocks noGrp="1"/>
          </p:cNvSpPr>
          <p:nvPr>
            <p:ph type="sldNum" sz="quarter" idx="4"/>
          </p:nvPr>
        </p:nvSpPr>
        <p:spPr/>
        <p:txBody>
          <a:bodyPr/>
          <a:lstStyle/>
          <a:p>
            <a:fld id="{4F71E997-4CFC-454C-ABD9-82D4E39A985C}" type="slidenum">
              <a:rPr lang="en-US" smtClean="0"/>
              <a:pPr/>
              <a:t>1</a:t>
            </a:fld>
            <a:endParaRPr lang="en-US"/>
          </a:p>
        </p:txBody>
      </p:sp>
      <p:sp>
        <p:nvSpPr>
          <p:cNvPr id="7" name="ZoneTexte 6"/>
          <p:cNvSpPr txBox="1"/>
          <p:nvPr/>
        </p:nvSpPr>
        <p:spPr>
          <a:xfrm>
            <a:off x="8395855" y="295564"/>
            <a:ext cx="3445163" cy="646331"/>
          </a:xfrm>
          <a:prstGeom prst="rect">
            <a:avLst/>
          </a:prstGeom>
          <a:noFill/>
        </p:spPr>
        <p:txBody>
          <a:bodyPr wrap="square" rtlCol="0">
            <a:spAutoFit/>
          </a:bodyPr>
          <a:lstStyle/>
          <a:p>
            <a:r>
              <a:rPr lang="fr-BE" dirty="0" smtClean="0"/>
              <a:t>TYREGTR-17-07</a:t>
            </a:r>
          </a:p>
          <a:p>
            <a:r>
              <a:rPr lang="fr-BE" dirty="0" smtClean="0"/>
              <a:t>Agenda item 4.1</a:t>
            </a:r>
            <a:endParaRPr lang="fr-BE" dirty="0"/>
          </a:p>
        </p:txBody>
      </p:sp>
    </p:spTree>
    <p:extLst>
      <p:ext uri="{BB962C8B-B14F-4D97-AF65-F5344CB8AC3E}">
        <p14:creationId xmlns:p14="http://schemas.microsoft.com/office/powerpoint/2010/main" xmlns="" val="2334361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99C3FA3B-2CE5-41AD-81B7-C41608D5FCBC}"/>
              </a:ext>
            </a:extLst>
          </p:cNvPr>
          <p:cNvSpPr/>
          <p:nvPr/>
        </p:nvSpPr>
        <p:spPr>
          <a:xfrm>
            <a:off x="375820" y="1346821"/>
            <a:ext cx="10295138" cy="4708981"/>
          </a:xfrm>
          <a:prstGeom prst="rect">
            <a:avLst/>
          </a:prstGeom>
        </p:spPr>
        <p:txBody>
          <a:bodyPr wrap="square">
            <a:spAutoFit/>
          </a:bodyPr>
          <a:lstStyle/>
          <a:p>
            <a:pPr marL="1440180" marR="720090" indent="-720090">
              <a:lnSpc>
                <a:spcPts val="1200"/>
              </a:lnSpc>
              <a:spcBef>
                <a:spcPts val="0"/>
              </a:spcBef>
              <a:spcAft>
                <a:spcPts val="600"/>
              </a:spcAft>
            </a:pPr>
            <a:r>
              <a:rPr lang="en-US" b="1" dirty="0"/>
              <a:t>2.  </a:t>
            </a:r>
            <a:r>
              <a:rPr lang="en-US" dirty="0"/>
              <a:t>	</a:t>
            </a:r>
            <a:r>
              <a:rPr lang="en-US" b="1" dirty="0"/>
              <a:t>Definitions</a:t>
            </a:r>
            <a:br>
              <a:rPr lang="en-US" b="1" dirty="0"/>
            </a:br>
            <a:r>
              <a:rPr lang="en-US" b="1" dirty="0"/>
              <a:t>	</a:t>
            </a:r>
          </a:p>
          <a:p>
            <a:pPr marL="1440180" marR="720090" indent="-720090">
              <a:lnSpc>
                <a:spcPts val="1200"/>
              </a:lnSpc>
              <a:spcBef>
                <a:spcPts val="0"/>
              </a:spcBef>
              <a:spcAft>
                <a:spcPts val="600"/>
              </a:spcAft>
            </a:pPr>
            <a:r>
              <a:rPr lang="en-US" dirty="0"/>
              <a:t>2.56. 	"</a:t>
            </a:r>
            <a:r>
              <a:rPr lang="en-US" i="1" dirty="0"/>
              <a:t>PSI index</a:t>
            </a:r>
            <a:r>
              <a:rPr lang="en-US" dirty="0"/>
              <a:t>" is a code identifying the inflation pressure which may be used during</a:t>
            </a:r>
          </a:p>
          <a:p>
            <a:pPr marL="1440180" marR="720090" indent="-720090">
              <a:lnSpc>
                <a:spcPts val="1200"/>
              </a:lnSpc>
              <a:spcBef>
                <a:spcPts val="0"/>
              </a:spcBef>
              <a:spcAft>
                <a:spcPts val="600"/>
              </a:spcAft>
            </a:pPr>
            <a:r>
              <a:rPr lang="en-US" dirty="0"/>
              <a:t>	testing of tyres as shown in Annex 4; </a:t>
            </a:r>
          </a:p>
          <a:p>
            <a:pPr marL="1440180" marR="720090" indent="-720090">
              <a:lnSpc>
                <a:spcPts val="1200"/>
              </a:lnSpc>
              <a:spcBef>
                <a:spcPts val="0"/>
              </a:spcBef>
              <a:spcAft>
                <a:spcPts val="600"/>
              </a:spcAft>
            </a:pPr>
            <a:r>
              <a:rPr lang="en-US" dirty="0"/>
              <a:t/>
            </a:r>
            <a:br>
              <a:rPr lang="en-US" dirty="0"/>
            </a:br>
            <a:endParaRPr lang="en-GB" dirty="0">
              <a:latin typeface="Times New Roman" panose="02020603050405020304" pitchFamily="18" charset="0"/>
              <a:ea typeface="Times New Roman" panose="02020603050405020304" pitchFamily="18" charset="0"/>
            </a:endParaRPr>
          </a:p>
          <a:p>
            <a:pPr marL="1440180" marR="720090" indent="-720090" algn="just">
              <a:lnSpc>
                <a:spcPts val="1200"/>
              </a:lnSpc>
              <a:spcBef>
                <a:spcPts val="0"/>
              </a:spcBef>
              <a:spcAft>
                <a:spcPts val="600"/>
              </a:spcAft>
            </a:pPr>
            <a:r>
              <a:rPr lang="en-GB" b="1" dirty="0">
                <a:latin typeface="Times New Roman" panose="02020603050405020304" pitchFamily="18" charset="0"/>
                <a:ea typeface="Times New Roman" panose="02020603050405020304" pitchFamily="18" charset="0"/>
              </a:rPr>
              <a:t>3.0</a:t>
            </a:r>
            <a:r>
              <a:rPr lang="en-GB" dirty="0">
                <a:latin typeface="Times New Roman" panose="02020603050405020304" pitchFamily="18" charset="0"/>
                <a:ea typeface="Times New Roman" panose="02020603050405020304" pitchFamily="18" charset="0"/>
              </a:rPr>
              <a:t>	</a:t>
            </a:r>
            <a:r>
              <a:rPr lang="en-GB" b="1" dirty="0">
                <a:latin typeface="Times New Roman" panose="02020603050405020304" pitchFamily="18" charset="0"/>
                <a:ea typeface="Times New Roman" panose="02020603050405020304" pitchFamily="18" charset="0"/>
              </a:rPr>
              <a:t>Requirements</a:t>
            </a:r>
          </a:p>
          <a:p>
            <a:pPr marL="1440180" marR="720090" indent="-720090" algn="just">
              <a:lnSpc>
                <a:spcPts val="1200"/>
              </a:lnSpc>
              <a:spcBef>
                <a:spcPts val="0"/>
              </a:spcBef>
              <a:spcAft>
                <a:spcPts val="600"/>
              </a:spcAft>
            </a:pPr>
            <a:endParaRPr lang="en-GB" b="1" dirty="0">
              <a:latin typeface="Times New Roman" panose="02020603050405020304" pitchFamily="18" charset="0"/>
              <a:ea typeface="Times New Roman" panose="02020603050405020304" pitchFamily="18" charset="0"/>
            </a:endParaRPr>
          </a:p>
          <a:p>
            <a:pPr marL="1440180" marR="720090" indent="-720090" algn="just">
              <a:lnSpc>
                <a:spcPts val="1200"/>
              </a:lnSpc>
              <a:spcBef>
                <a:spcPts val="0"/>
              </a:spcBef>
              <a:spcAft>
                <a:spcPts val="600"/>
              </a:spcAft>
            </a:pPr>
            <a:r>
              <a:rPr lang="en-GB" dirty="0">
                <a:latin typeface="Times New Roman" panose="02020603050405020304" pitchFamily="18" charset="0"/>
                <a:ea typeface="Times New Roman" panose="02020603050405020304" pitchFamily="18" charset="0"/>
              </a:rPr>
              <a:t>3.3. 	Other Sidewall markings</a:t>
            </a:r>
          </a:p>
          <a:p>
            <a:pPr marL="1440180" marR="720090" indent="-720090" algn="just">
              <a:lnSpc>
                <a:spcPts val="1200"/>
              </a:lnSpc>
              <a:spcBef>
                <a:spcPts val="0"/>
              </a:spcBef>
              <a:spcAft>
                <a:spcPts val="600"/>
              </a:spcAft>
            </a:pPr>
            <a:endParaRPr lang="en-GB" dirty="0">
              <a:latin typeface="Times New Roman" panose="02020603050405020304" pitchFamily="18" charset="0"/>
              <a:ea typeface="Times New Roman" panose="02020603050405020304" pitchFamily="18" charset="0"/>
            </a:endParaRPr>
          </a:p>
          <a:p>
            <a:pPr marL="1440180" marR="720090" indent="-720090" algn="just">
              <a:lnSpc>
                <a:spcPts val="1200"/>
              </a:lnSpc>
              <a:spcBef>
                <a:spcPts val="0"/>
              </a:spcBef>
              <a:spcAft>
                <a:spcPts val="600"/>
              </a:spcAft>
            </a:pPr>
            <a:r>
              <a:rPr lang="en-GB" dirty="0">
                <a:latin typeface="Times New Roman" panose="02020603050405020304" pitchFamily="18" charset="0"/>
                <a:ea typeface="Times New Roman" panose="02020603050405020304" pitchFamily="18" charset="0"/>
              </a:rPr>
              <a:t>3.3.5.	In the case of LT or C type tyres, the maximum load rating and corresponding inflation</a:t>
            </a:r>
          </a:p>
          <a:p>
            <a:pPr marL="1440180" marR="720090" indent="-720090">
              <a:lnSpc>
                <a:spcPts val="1200"/>
              </a:lnSpc>
              <a:spcBef>
                <a:spcPts val="0"/>
              </a:spcBef>
              <a:spcAft>
                <a:spcPts val="600"/>
              </a:spcAft>
            </a:pPr>
            <a:r>
              <a:rPr lang="en-GB" dirty="0">
                <a:latin typeface="Times New Roman" panose="02020603050405020304" pitchFamily="18" charset="0"/>
                <a:ea typeface="Times New Roman" panose="02020603050405020304" pitchFamily="18" charset="0"/>
              </a:rPr>
              <a:t>	pressure of the tyre, shown as follows:</a:t>
            </a:r>
            <a:br>
              <a:rPr lang="en-GB" dirty="0">
                <a:latin typeface="Times New Roman" panose="02020603050405020304" pitchFamily="18" charset="0"/>
                <a:ea typeface="Times New Roman" panose="02020603050405020304" pitchFamily="18" charset="0"/>
              </a:rPr>
            </a:br>
            <a:r>
              <a:rPr lang="en-GB" dirty="0">
                <a:latin typeface="Times New Roman" panose="02020603050405020304" pitchFamily="18" charset="0"/>
                <a:ea typeface="Times New Roman" panose="02020603050405020304" pitchFamily="18" charset="0"/>
              </a:rPr>
              <a:t/>
            </a:r>
            <a:br>
              <a:rPr lang="en-GB"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"Max load single ___kg (___lb) at ___kPa (___psi) cold";</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"Max load dual ___kg (___lb) at ___kPa (___psi) cold".</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For LT and C type tyres rated for single fitment only, mark as follows:</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
            </a:r>
            <a:br>
              <a:rPr lang="en-GB" i="1" dirty="0">
                <a:latin typeface="Times New Roman" panose="02020603050405020304" pitchFamily="18" charset="0"/>
                <a:ea typeface="Times New Roman" panose="02020603050405020304" pitchFamily="18" charset="0"/>
              </a:rPr>
            </a:br>
            <a:r>
              <a:rPr lang="en-GB" i="1" dirty="0">
                <a:latin typeface="Times New Roman" panose="02020603050405020304" pitchFamily="18" charset="0"/>
                <a:ea typeface="Times New Roman" panose="02020603050405020304" pitchFamily="18" charset="0"/>
              </a:rPr>
              <a:t>"Max load ___kg (___lb) at ___kPa (___psi) cold".</a:t>
            </a:r>
            <a:br>
              <a:rPr lang="en-GB" i="1" dirty="0">
                <a:latin typeface="Times New Roman" panose="02020603050405020304" pitchFamily="18" charset="0"/>
                <a:ea typeface="Times New Roman" panose="02020603050405020304" pitchFamily="18" charset="0"/>
              </a:rPr>
            </a:br>
            <a:endParaRPr lang="en-GB" i="1" dirty="0">
              <a:latin typeface="Times New Roman" panose="02020603050405020304" pitchFamily="18" charset="0"/>
              <a:ea typeface="Times New Roman" panose="02020603050405020304" pitchFamily="18" charset="0"/>
            </a:endParaRPr>
          </a:p>
          <a:p>
            <a:pPr marL="1440180" marR="720090" indent="-720090">
              <a:lnSpc>
                <a:spcPts val="1200"/>
              </a:lnSpc>
              <a:spcBef>
                <a:spcPts val="0"/>
              </a:spcBef>
              <a:spcAft>
                <a:spcPts val="600"/>
              </a:spcAft>
            </a:pPr>
            <a:r>
              <a:rPr lang="en-US" dirty="0">
                <a:latin typeface="Times New Roman" panose="02020603050405020304" pitchFamily="18" charset="0"/>
              </a:rPr>
              <a:t>3.3.11. In the case of LT or C type tyres, an indication, by the "PSI" index, of the</a:t>
            </a:r>
          </a:p>
          <a:p>
            <a:pPr marL="1440180" marR="720090" indent="-720090" algn="just">
              <a:lnSpc>
                <a:spcPts val="1200"/>
              </a:lnSpc>
              <a:spcAft>
                <a:spcPts val="600"/>
              </a:spcAft>
            </a:pPr>
            <a:r>
              <a:rPr lang="en-US" dirty="0">
                <a:latin typeface="Times New Roman" panose="02020603050405020304" pitchFamily="18" charset="0"/>
              </a:rPr>
              <a:t>	inflation pressure to be adopted for the load/speed endurance tests. A table showing</a:t>
            </a:r>
          </a:p>
          <a:p>
            <a:pPr marL="1440180" marR="720090" indent="-720090" algn="just">
              <a:lnSpc>
                <a:spcPts val="1200"/>
              </a:lnSpc>
              <a:spcAft>
                <a:spcPts val="600"/>
              </a:spcAft>
            </a:pPr>
            <a:r>
              <a:rPr lang="en-US" dirty="0">
                <a:latin typeface="Times New Roman" panose="02020603050405020304" pitchFamily="18" charset="0"/>
              </a:rPr>
              <a:t>	the relationship among "PSI" and "kPa" units is listed in Annex 4. </a:t>
            </a:r>
          </a:p>
        </p:txBody>
      </p:sp>
      <p:sp>
        <p:nvSpPr>
          <p:cNvPr id="5" name="Rectangle 4">
            <a:extLst>
              <a:ext uri="{FF2B5EF4-FFF2-40B4-BE49-F238E27FC236}">
                <a16:creationId xmlns:a16="http://schemas.microsoft.com/office/drawing/2014/main" xmlns="" id="{2F239773-2017-4403-B3B3-B8E1BD3D18EA}"/>
              </a:ext>
            </a:extLst>
          </p:cNvPr>
          <p:cNvSpPr/>
          <p:nvPr/>
        </p:nvSpPr>
        <p:spPr>
          <a:xfrm>
            <a:off x="470517" y="626598"/>
            <a:ext cx="11123720" cy="1015663"/>
          </a:xfrm>
          <a:prstGeom prst="rect">
            <a:avLst/>
          </a:prstGeom>
        </p:spPr>
        <p:txBody>
          <a:bodyPr wrap="square">
            <a:spAutoFit/>
          </a:bodyPr>
          <a:lstStyle/>
          <a:p>
            <a:endParaRPr lang="en-US" sz="2000" dirty="0">
              <a:solidFill>
                <a:srgbClr val="000000"/>
              </a:solidFill>
              <a:latin typeface="Times New Roman" panose="02020603050405020304" pitchFamily="18" charset="0"/>
            </a:endParaRPr>
          </a:p>
          <a:p>
            <a:r>
              <a:rPr lang="en-US" sz="2000" dirty="0">
                <a:solidFill>
                  <a:srgbClr val="000000"/>
                </a:solidFill>
                <a:latin typeface="Times New Roman" panose="02020603050405020304" pitchFamily="18" charset="0"/>
              </a:rPr>
              <a:t> </a:t>
            </a:r>
            <a:r>
              <a:rPr lang="en-US" sz="2000" b="1" dirty="0">
                <a:solidFill>
                  <a:schemeClr val="accent5"/>
                </a:solidFill>
                <a:latin typeface="Times New Roman" panose="02020603050405020304" pitchFamily="18" charset="0"/>
              </a:rPr>
              <a:t>Global technical regulation No. 16, Amendment 1,  </a:t>
            </a:r>
            <a:r>
              <a:rPr lang="en-US" sz="2000" dirty="0">
                <a:solidFill>
                  <a:schemeClr val="accent5"/>
                </a:solidFill>
              </a:rPr>
              <a:t> ECE/TRANS/180/Add.16/Amend.1 	</a:t>
            </a:r>
          </a:p>
          <a:p>
            <a:r>
              <a:rPr lang="en-US" sz="2000" b="1" dirty="0">
                <a:solidFill>
                  <a:schemeClr val="accent5"/>
                </a:solidFill>
                <a:latin typeface="Times New Roman" panose="02020603050405020304" pitchFamily="18" charset="0"/>
              </a:rPr>
              <a:t> </a:t>
            </a:r>
            <a:endParaRPr lang="en-US" sz="2000" dirty="0">
              <a:solidFill>
                <a:schemeClr val="accent5"/>
              </a:solidFill>
            </a:endParaRPr>
          </a:p>
        </p:txBody>
      </p:sp>
      <p:sp>
        <p:nvSpPr>
          <p:cNvPr id="6" name="Slide Number Placeholder 5">
            <a:extLst>
              <a:ext uri="{FF2B5EF4-FFF2-40B4-BE49-F238E27FC236}">
                <a16:creationId xmlns:a16="http://schemas.microsoft.com/office/drawing/2014/main" xmlns="" id="{E0DBD955-986C-4F75-97FF-E944DD640502}"/>
              </a:ext>
            </a:extLst>
          </p:cNvPr>
          <p:cNvSpPr>
            <a:spLocks noGrp="1"/>
          </p:cNvSpPr>
          <p:nvPr>
            <p:ph type="sldNum" sz="quarter" idx="4"/>
          </p:nvPr>
        </p:nvSpPr>
        <p:spPr/>
        <p:txBody>
          <a:bodyPr/>
          <a:lstStyle/>
          <a:p>
            <a:fld id="{4F71E997-4CFC-454C-ABD9-82D4E39A985C}" type="slidenum">
              <a:rPr lang="en-US" smtClean="0"/>
              <a:pPr/>
              <a:t>2</a:t>
            </a:fld>
            <a:endParaRPr lang="en-US"/>
          </a:p>
        </p:txBody>
      </p:sp>
    </p:spTree>
    <p:extLst>
      <p:ext uri="{BB962C8B-B14F-4D97-AF65-F5344CB8AC3E}">
        <p14:creationId xmlns:p14="http://schemas.microsoft.com/office/powerpoint/2010/main" xmlns="" val="1411331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2131" y="1302859"/>
            <a:ext cx="6327228" cy="4124206"/>
          </a:xfrm>
          <a:prstGeom prst="rect">
            <a:avLst/>
          </a:prstGeom>
          <a:noFill/>
        </p:spPr>
        <p:txBody>
          <a:bodyPr wrap="square" rtlCol="0">
            <a:spAutoFit/>
          </a:bodyPr>
          <a:lstStyle/>
          <a:p>
            <a:pPr algn="l"/>
            <a:r>
              <a:rPr lang="en-US" sz="1400" b="1" u="sng" dirty="0">
                <a:solidFill>
                  <a:srgbClr val="5B9BD5"/>
                </a:solidFill>
              </a:rPr>
              <a:t>FMVSS 139 - Tire markings</a:t>
            </a:r>
          </a:p>
          <a:p>
            <a:r>
              <a:rPr lang="en-US" sz="1400" dirty="0">
                <a:solidFill>
                  <a:srgbClr val="5B9BD5"/>
                </a:solidFill>
              </a:rPr>
              <a:t>S5.5 … each tire must be marked … with …</a:t>
            </a:r>
          </a:p>
          <a:p>
            <a:endParaRPr lang="en-US" sz="1400" dirty="0">
              <a:solidFill>
                <a:srgbClr val="5B9BD5"/>
              </a:solidFill>
            </a:endParaRPr>
          </a:p>
          <a:p>
            <a:r>
              <a:rPr lang="en-US" sz="1400" dirty="0">
                <a:solidFill>
                  <a:srgbClr val="5B9BD5"/>
                </a:solidFill>
              </a:rPr>
              <a:t>(c) The maximum permissible inflation pressure, subject to the limitations of S5.5.4 through S5.5.6 of this standard;</a:t>
            </a:r>
          </a:p>
          <a:p>
            <a:r>
              <a:rPr lang="en-US" sz="1400" dirty="0">
                <a:solidFill>
                  <a:srgbClr val="5B9BD5"/>
                </a:solidFill>
              </a:rPr>
              <a:t>(d) The maximum load rating and for LT tires, the letter designating the tire load range;</a:t>
            </a:r>
          </a:p>
          <a:p>
            <a:r>
              <a:rPr lang="en-US" sz="1400" dirty="0">
                <a:solidFill>
                  <a:srgbClr val="5B9BD5"/>
                </a:solidFill>
              </a:rPr>
              <a:t>S5.5.6   For LT tires, </a:t>
            </a:r>
            <a:r>
              <a:rPr lang="en-US" sz="1400" b="1" dirty="0">
                <a:solidFill>
                  <a:srgbClr val="5B9BD5"/>
                </a:solidFill>
              </a:rPr>
              <a:t>the maximum permissible inflation pressure shown must be the inflation pressure that corresponds to the maximum load of the tire for the tire size as specified in one of the publications</a:t>
            </a:r>
            <a:r>
              <a:rPr lang="en-US" sz="1400" dirty="0">
                <a:solidFill>
                  <a:srgbClr val="5B9BD5"/>
                </a:solidFill>
              </a:rPr>
              <a:t> described in S4.1.1.(b) of §571.139…</a:t>
            </a:r>
            <a:br>
              <a:rPr lang="en-US" sz="1400" dirty="0">
                <a:solidFill>
                  <a:srgbClr val="5B9BD5"/>
                </a:solidFill>
              </a:rPr>
            </a:br>
            <a:r>
              <a:rPr lang="en-US" sz="1400" dirty="0">
                <a:solidFill>
                  <a:srgbClr val="5B9BD5"/>
                </a:solidFill>
              </a:rPr>
              <a:t/>
            </a:r>
            <a:br>
              <a:rPr lang="en-US" sz="1400" dirty="0">
                <a:solidFill>
                  <a:srgbClr val="5B9BD5"/>
                </a:solidFill>
              </a:rPr>
            </a:br>
            <a:endParaRPr lang="en-US" sz="1200" dirty="0"/>
          </a:p>
          <a:p>
            <a:pPr lvl="1"/>
            <a:endParaRPr lang="en-US" sz="1200" dirty="0"/>
          </a:p>
          <a:p>
            <a:pPr algn="l"/>
            <a:r>
              <a:rPr lang="en-US" sz="1400" b="1" u="sng" dirty="0">
                <a:solidFill>
                  <a:srgbClr val="70AD47"/>
                </a:solidFill>
              </a:rPr>
              <a:t>UN-ECE Reg 54 Rev 3. </a:t>
            </a:r>
            <a:r>
              <a:rPr lang="en-US" sz="1400" b="1" u="sng" dirty="0" err="1">
                <a:solidFill>
                  <a:srgbClr val="70AD47"/>
                </a:solidFill>
              </a:rPr>
              <a:t>amdt</a:t>
            </a:r>
            <a:r>
              <a:rPr lang="en-US" sz="1400" b="1" u="sng" dirty="0">
                <a:solidFill>
                  <a:srgbClr val="70AD47"/>
                </a:solidFill>
              </a:rPr>
              <a:t> 3. – Tire markings</a:t>
            </a:r>
          </a:p>
          <a:p>
            <a:pPr lvl="1" algn="l"/>
            <a:r>
              <a:rPr lang="en-US" sz="1400" dirty="0">
                <a:solidFill>
                  <a:srgbClr val="70AD47"/>
                </a:solidFill>
              </a:rPr>
              <a:t>An indication, by the "PSI" index, of the inflation pressure to be adopted for the load/speed endurance tests. </a:t>
            </a:r>
            <a:r>
              <a:rPr lang="en-US" sz="1400" dirty="0">
                <a:solidFill>
                  <a:srgbClr val="A9D18E"/>
                </a:solidFill>
              </a:rPr>
              <a:t>For tyres first approved after 1 January 2018, the Inflation pressure for the dimension measurement and for the load/speed endurance test, pursuant to paragraph 4.1.12. of this Regulation, shall be indicated in kilopascals, replacing the "PSI" index. </a:t>
            </a:r>
          </a:p>
        </p:txBody>
      </p:sp>
      <p:sp>
        <p:nvSpPr>
          <p:cNvPr id="5" name="Arrow: Left 4"/>
          <p:cNvSpPr/>
          <p:nvPr/>
        </p:nvSpPr>
        <p:spPr>
          <a:xfrm>
            <a:off x="7885612" y="2127672"/>
            <a:ext cx="862148" cy="372291"/>
          </a:xfrm>
          <a:prstGeom prst="leftArrow">
            <a:avLst/>
          </a:prstGeom>
          <a:solidFill>
            <a:srgbClr val="5B9BD5"/>
          </a:solidFill>
          <a:ln w="63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5"/>
          </a:p>
        </p:txBody>
      </p:sp>
      <p:sp>
        <p:nvSpPr>
          <p:cNvPr id="6" name="Arrow: Left 5"/>
          <p:cNvSpPr/>
          <p:nvPr/>
        </p:nvSpPr>
        <p:spPr>
          <a:xfrm>
            <a:off x="7885612" y="4531696"/>
            <a:ext cx="862148" cy="372291"/>
          </a:xfrm>
          <a:prstGeom prst="leftArrow">
            <a:avLst/>
          </a:prstGeom>
          <a:solidFill>
            <a:srgbClr val="70AD47"/>
          </a:solidFill>
          <a:ln w="63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75"/>
          </a:p>
        </p:txBody>
      </p:sp>
      <p:sp>
        <p:nvSpPr>
          <p:cNvPr id="7" name="Rectangle: Rounded Corners 6"/>
          <p:cNvSpPr/>
          <p:nvPr/>
        </p:nvSpPr>
        <p:spPr>
          <a:xfrm>
            <a:off x="8924109" y="2016636"/>
            <a:ext cx="1593669" cy="648828"/>
          </a:xfrm>
          <a:prstGeom prst="roundRect">
            <a:avLst/>
          </a:prstGeom>
          <a:solidFill>
            <a:srgbClr val="5B9BD5"/>
          </a:solidFill>
          <a:ln w="63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75" dirty="0"/>
              <a:t>A pressure to carry the load</a:t>
            </a:r>
          </a:p>
        </p:txBody>
      </p:sp>
      <p:sp>
        <p:nvSpPr>
          <p:cNvPr id="8" name="Rectangle: Rounded Corners 7"/>
          <p:cNvSpPr/>
          <p:nvPr/>
        </p:nvSpPr>
        <p:spPr>
          <a:xfrm>
            <a:off x="8919447" y="4369793"/>
            <a:ext cx="1593669" cy="648828"/>
          </a:xfrm>
          <a:prstGeom prst="roundRect">
            <a:avLst/>
          </a:prstGeom>
          <a:solidFill>
            <a:srgbClr val="70AD47"/>
          </a:solidFill>
          <a:ln w="63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75" dirty="0"/>
              <a:t>A </a:t>
            </a:r>
            <a:r>
              <a:rPr lang="en-US" sz="1400" dirty="0"/>
              <a:t>test</a:t>
            </a:r>
            <a:r>
              <a:rPr lang="en-US" sz="1275" dirty="0"/>
              <a:t> pressure</a:t>
            </a:r>
          </a:p>
        </p:txBody>
      </p:sp>
      <p:pic>
        <p:nvPicPr>
          <p:cNvPr id="10" name="Picture 9"/>
          <p:cNvPicPr>
            <a:picLocks noChangeAspect="1"/>
          </p:cNvPicPr>
          <p:nvPr/>
        </p:nvPicPr>
        <p:blipFill>
          <a:blip r:embed="rId2" cstate="print"/>
          <a:stretch>
            <a:fillRect/>
          </a:stretch>
        </p:blipFill>
        <p:spPr>
          <a:xfrm>
            <a:off x="3180561" y="5607279"/>
            <a:ext cx="3302663" cy="541843"/>
          </a:xfrm>
          <a:prstGeom prst="rect">
            <a:avLst/>
          </a:prstGeom>
        </p:spPr>
      </p:pic>
      <p:sp>
        <p:nvSpPr>
          <p:cNvPr id="11" name="TextBox 10"/>
          <p:cNvSpPr txBox="1"/>
          <p:nvPr/>
        </p:nvSpPr>
        <p:spPr>
          <a:xfrm>
            <a:off x="3420751" y="5378673"/>
            <a:ext cx="921576" cy="276999"/>
          </a:xfrm>
          <a:prstGeom prst="rect">
            <a:avLst/>
          </a:prstGeom>
          <a:noFill/>
        </p:spPr>
        <p:txBody>
          <a:bodyPr wrap="square" rtlCol="0">
            <a:spAutoFit/>
          </a:bodyPr>
          <a:lstStyle/>
          <a:p>
            <a:r>
              <a:rPr lang="en-US" sz="1200" dirty="0"/>
              <a:t>“Current”</a:t>
            </a:r>
          </a:p>
        </p:txBody>
      </p:sp>
      <p:sp>
        <p:nvSpPr>
          <p:cNvPr id="13" name="TextBox 12"/>
          <p:cNvSpPr txBox="1">
            <a:spLocks/>
          </p:cNvSpPr>
          <p:nvPr/>
        </p:nvSpPr>
        <p:spPr>
          <a:xfrm>
            <a:off x="9490849" y="2980555"/>
            <a:ext cx="729645" cy="1215103"/>
          </a:xfrm>
          <a:prstGeom prst="rect">
            <a:avLst/>
          </a:prstGeom>
          <a:noFill/>
        </p:spPr>
        <p:txBody>
          <a:bodyPr wrap="square" rtlCol="0">
            <a:spAutoFit/>
          </a:bodyPr>
          <a:lstStyle/>
          <a:p>
            <a:r>
              <a:rPr lang="en-US" sz="7200" dirty="0"/>
              <a:t>≠</a:t>
            </a:r>
          </a:p>
        </p:txBody>
      </p:sp>
      <p:sp>
        <p:nvSpPr>
          <p:cNvPr id="14" name="Title 1"/>
          <p:cNvSpPr>
            <a:spLocks noGrp="1"/>
          </p:cNvSpPr>
          <p:nvPr>
            <p:ph type="title" idx="4294967295"/>
          </p:nvPr>
        </p:nvSpPr>
        <p:spPr>
          <a:xfrm>
            <a:off x="381739" y="580802"/>
            <a:ext cx="8228013" cy="925513"/>
          </a:xfrm>
        </p:spPr>
        <p:txBody>
          <a:bodyPr>
            <a:normAutofit/>
          </a:bodyPr>
          <a:lstStyle/>
          <a:p>
            <a:r>
              <a:rPr lang="en-US" sz="2000" b="1" u="sng" dirty="0">
                <a:solidFill>
                  <a:schemeClr val="accent5"/>
                </a:solidFill>
                <a:latin typeface="Times New Roman" panose="02020603050405020304" pitchFamily="18" charset="0"/>
                <a:ea typeface="+mn-ea"/>
                <a:cs typeface="+mn-cs"/>
              </a:rPr>
              <a:t>Background</a:t>
            </a:r>
            <a:r>
              <a:rPr lang="en-US" sz="2000" b="1" dirty="0">
                <a:solidFill>
                  <a:schemeClr val="accent5"/>
                </a:solidFill>
                <a:latin typeface="Times New Roman" panose="02020603050405020304" pitchFamily="18" charset="0"/>
                <a:ea typeface="+mn-ea"/>
                <a:cs typeface="+mn-cs"/>
              </a:rPr>
              <a:t>  </a:t>
            </a:r>
            <a:r>
              <a:rPr lang="en-US" sz="2000" dirty="0">
                <a:solidFill>
                  <a:schemeClr val="accent5"/>
                </a:solidFill>
                <a:latin typeface="Times New Roman" panose="02020603050405020304" pitchFamily="18" charset="0"/>
                <a:ea typeface="+mn-ea"/>
                <a:cs typeface="+mn-cs"/>
              </a:rPr>
              <a:t>FMVSS vs ECE Reg 54</a:t>
            </a:r>
          </a:p>
        </p:txBody>
      </p:sp>
      <p:sp>
        <p:nvSpPr>
          <p:cNvPr id="15" name="TextBox 14">
            <a:extLst>
              <a:ext uri="{FF2B5EF4-FFF2-40B4-BE49-F238E27FC236}">
                <a16:creationId xmlns:a16="http://schemas.microsoft.com/office/drawing/2014/main" xmlns="" id="{78A4B440-7594-47C0-8D81-7F15B4BFFAE7}"/>
              </a:ext>
            </a:extLst>
          </p:cNvPr>
          <p:cNvSpPr txBox="1"/>
          <p:nvPr/>
        </p:nvSpPr>
        <p:spPr>
          <a:xfrm>
            <a:off x="5292720" y="5378673"/>
            <a:ext cx="906673" cy="276999"/>
          </a:xfrm>
          <a:prstGeom prst="rect">
            <a:avLst/>
          </a:prstGeom>
          <a:noFill/>
        </p:spPr>
        <p:txBody>
          <a:bodyPr wrap="square" rtlCol="0">
            <a:spAutoFit/>
          </a:bodyPr>
          <a:lstStyle/>
          <a:p>
            <a:r>
              <a:rPr lang="en-US" sz="1200" dirty="0"/>
              <a:t>“Future”</a:t>
            </a:r>
          </a:p>
        </p:txBody>
      </p:sp>
      <p:sp>
        <p:nvSpPr>
          <p:cNvPr id="3" name="Slide Number Placeholder 2">
            <a:extLst>
              <a:ext uri="{FF2B5EF4-FFF2-40B4-BE49-F238E27FC236}">
                <a16:creationId xmlns:a16="http://schemas.microsoft.com/office/drawing/2014/main" xmlns="" id="{FB38A86E-EC89-41AF-A801-03CD2B3C4419}"/>
              </a:ext>
            </a:extLst>
          </p:cNvPr>
          <p:cNvSpPr>
            <a:spLocks noGrp="1"/>
          </p:cNvSpPr>
          <p:nvPr>
            <p:ph type="sldNum" sz="quarter" idx="4"/>
          </p:nvPr>
        </p:nvSpPr>
        <p:spPr>
          <a:xfrm>
            <a:off x="9146178" y="6407859"/>
            <a:ext cx="2743200" cy="365125"/>
          </a:xfrm>
        </p:spPr>
        <p:txBody>
          <a:bodyPr/>
          <a:lstStyle/>
          <a:p>
            <a:fld id="{4F71E997-4CFC-454C-ABD9-82D4E39A985C}" type="slidenum">
              <a:rPr lang="en-US" smtClean="0"/>
              <a:pPr/>
              <a:t>3</a:t>
            </a:fld>
            <a:endParaRPr lang="en-US"/>
          </a:p>
        </p:txBody>
      </p:sp>
    </p:spTree>
    <p:extLst>
      <p:ext uri="{BB962C8B-B14F-4D97-AF65-F5344CB8AC3E}">
        <p14:creationId xmlns:p14="http://schemas.microsoft.com/office/powerpoint/2010/main" xmlns="" val="508246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extLst>
              <p:ext uri="{D42A27DB-BD31-4B8C-83A1-F6EECF244321}">
                <p14:modId xmlns:p14="http://schemas.microsoft.com/office/powerpoint/2010/main" xmlns="" val="3627245753"/>
              </p:ext>
            </p:extLst>
          </p:nvPr>
        </p:nvGraphicFramePr>
        <p:xfrm>
          <a:off x="1648325" y="1240220"/>
          <a:ext cx="8662324" cy="2435466"/>
        </p:xfrm>
        <a:graphic>
          <a:graphicData uri="http://schemas.openxmlformats.org/drawingml/2006/table">
            <a:tbl>
              <a:tblPr firstRow="1" bandRow="1"/>
              <a:tblGrid>
                <a:gridCol w="3648889">
                  <a:extLst>
                    <a:ext uri="{9D8B030D-6E8A-4147-A177-3AD203B41FA5}">
                      <a16:colId xmlns:a16="http://schemas.microsoft.com/office/drawing/2014/main" xmlns="" val="3298098930"/>
                    </a:ext>
                  </a:extLst>
                </a:gridCol>
                <a:gridCol w="2234393">
                  <a:extLst>
                    <a:ext uri="{9D8B030D-6E8A-4147-A177-3AD203B41FA5}">
                      <a16:colId xmlns:a16="http://schemas.microsoft.com/office/drawing/2014/main" xmlns="" val="3305398014"/>
                    </a:ext>
                  </a:extLst>
                </a:gridCol>
                <a:gridCol w="2779042">
                  <a:extLst>
                    <a:ext uri="{9D8B030D-6E8A-4147-A177-3AD203B41FA5}">
                      <a16:colId xmlns:a16="http://schemas.microsoft.com/office/drawing/2014/main" xmlns="" val="635395140"/>
                    </a:ext>
                  </a:extLst>
                </a:gridCol>
              </a:tblGrid>
              <a:tr h="29289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1400" dirty="0">
                          <a:solidFill>
                            <a:schemeClr val="tx2"/>
                          </a:solidFill>
                        </a:rPr>
                        <a:t>FMVSS-119</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1400" dirty="0"/>
                        <a:t>ECE-R54</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546A">
                        <a:lumMod val="20000"/>
                        <a:lumOff val="80000"/>
                      </a:srgbClr>
                    </a:solidFill>
                  </a:tcPr>
                </a:tc>
                <a:extLst>
                  <a:ext uri="{0D108BD9-81ED-4DB2-BD59-A6C34878D82A}">
                    <a16:rowId xmlns:a16="http://schemas.microsoft.com/office/drawing/2014/main" xmlns="" val="700437250"/>
                  </a:ext>
                </a:extLst>
              </a:tr>
              <a:tr h="63307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Defined as the Inflation Pressure corresponding to the maximum load rating marked on the tire;</a:t>
                      </a:r>
                    </a:p>
                    <a:p>
                      <a:r>
                        <a:rPr lang="en-US" sz="1200" dirty="0"/>
                        <a:t>IT IS ALSO the FMVSS 119</a:t>
                      </a:r>
                      <a:r>
                        <a:rPr lang="en-US" sz="1200" baseline="0" dirty="0"/>
                        <a:t> endurance test inflation pressure</a:t>
                      </a:r>
                      <a:endParaRPr lang="en-US" sz="12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200" b="1" dirty="0">
                          <a:solidFill>
                            <a:schemeClr val="accent1">
                              <a:lumMod val="75000"/>
                            </a:schemeClr>
                          </a:solidFill>
                        </a:rPr>
                        <a:t>Regulatory test pressure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Manufacturer’s decision;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0000"/>
                        <a:lumOff val="80000"/>
                      </a:srgbClr>
                    </a:solidFill>
                  </a:tcPr>
                </a:tc>
                <a:extLst>
                  <a:ext uri="{0D108BD9-81ED-4DB2-BD59-A6C34878D82A}">
                    <a16:rowId xmlns:a16="http://schemas.microsoft.com/office/drawing/2014/main" xmlns="" val="668967019"/>
                  </a:ext>
                </a:extLst>
              </a:tr>
              <a:tr h="48474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Inflation Pressure associated with the maximum load rating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200" b="1" dirty="0">
                          <a:solidFill>
                            <a:schemeClr val="accent1">
                              <a:lumMod val="75000"/>
                            </a:schemeClr>
                          </a:solidFill>
                        </a:rPr>
                        <a:t>Pressure Marking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Test pressure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0000"/>
                        <a:lumOff val="80000"/>
                      </a:srgbClr>
                    </a:solidFill>
                  </a:tcPr>
                </a:tc>
                <a:extLst>
                  <a:ext uri="{0D108BD9-81ED-4DB2-BD59-A6C34878D82A}">
                    <a16:rowId xmlns:a16="http://schemas.microsoft.com/office/drawing/2014/main" xmlns="" val="3196770513"/>
                  </a:ext>
                </a:extLst>
              </a:tr>
              <a:tr h="63307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Maximum Load Rating to be not less than the lowest</a:t>
                      </a:r>
                      <a:r>
                        <a:rPr lang="en-US" sz="1200" baseline="0" dirty="0"/>
                        <a:t> of the published standards</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200" b="1" dirty="0">
                          <a:solidFill>
                            <a:schemeClr val="accent1">
                              <a:lumMod val="75000"/>
                            </a:schemeClr>
                          </a:solidFill>
                        </a:rPr>
                        <a:t>Link with Industry standards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200" dirty="0"/>
                        <a:t>THEORETICALLY: No linkage required; </a:t>
                      </a:r>
                    </a:p>
                    <a:p>
                      <a:r>
                        <a:rPr lang="en-US" sz="1200" dirty="0"/>
                        <a:t>IN PRACTICE: Usually equals</a:t>
                      </a:r>
                      <a:r>
                        <a:rPr lang="en-US" sz="1200" baseline="0" dirty="0"/>
                        <a:t> the inflation pressure prescribed by a standards organization</a:t>
                      </a:r>
                      <a:endParaRPr lang="en-US"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0000"/>
                        <a:lumOff val="80000"/>
                      </a:srgbClr>
                    </a:solidFill>
                  </a:tcPr>
                </a:tc>
                <a:extLst>
                  <a:ext uri="{0D108BD9-81ED-4DB2-BD59-A6C34878D82A}">
                    <a16:rowId xmlns:a16="http://schemas.microsoft.com/office/drawing/2014/main" xmlns="" val="2865121999"/>
                  </a:ext>
                </a:extLst>
              </a:tr>
            </a:tbl>
          </a:graphicData>
        </a:graphic>
      </p:graphicFrame>
      <p:pic>
        <p:nvPicPr>
          <p:cNvPr id="42" name="Picture 41"/>
          <p:cNvPicPr>
            <a:picLocks noChangeAspect="1"/>
          </p:cNvPicPr>
          <p:nvPr/>
        </p:nvPicPr>
        <p:blipFill>
          <a:blip r:embed="rId2" cstate="print"/>
          <a:stretch>
            <a:fillRect/>
          </a:stretch>
        </p:blipFill>
        <p:spPr>
          <a:xfrm>
            <a:off x="5207409" y="5091875"/>
            <a:ext cx="937825" cy="915037"/>
          </a:xfrm>
          <a:prstGeom prst="rect">
            <a:avLst/>
          </a:prstGeom>
          <a:solidFill>
            <a:srgbClr val="FFFFFF"/>
          </a:solidFill>
          <a:ln w="9525" cap="flat" cmpd="sng" algn="ctr">
            <a:solidFill>
              <a:schemeClr val="accent1">
                <a:lumMod val="20000"/>
                <a:lumOff val="80000"/>
              </a:schemeClr>
            </a:solidFill>
            <a:prstDash val="solid"/>
            <a:miter lim="800000"/>
            <a:headEnd/>
            <a:tailEnd/>
          </a:ln>
        </p:spPr>
      </p:pic>
      <p:sp>
        <p:nvSpPr>
          <p:cNvPr id="47" name="Rectangle: Rounded Corners 46"/>
          <p:cNvSpPr/>
          <p:nvPr/>
        </p:nvSpPr>
        <p:spPr>
          <a:xfrm>
            <a:off x="7049925" y="4105326"/>
            <a:ext cx="2064074" cy="1353557"/>
          </a:xfrm>
          <a:prstGeom prst="roundRect">
            <a:avLst/>
          </a:prstGeom>
          <a:solidFill>
            <a:srgbClr val="5B9BD5">
              <a:lumMod val="50000"/>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48" name="TextBox 47"/>
          <p:cNvSpPr txBox="1"/>
          <p:nvPr/>
        </p:nvSpPr>
        <p:spPr>
          <a:xfrm>
            <a:off x="7473379" y="4092646"/>
            <a:ext cx="1576086" cy="523220"/>
          </a:xfrm>
          <a:prstGeom prst="rect">
            <a:avLst/>
          </a:prstGeom>
          <a:noFill/>
        </p:spPr>
        <p:txBody>
          <a:bodyPr wrap="square" rtlCol="0">
            <a:spAutoFit/>
          </a:bodyPr>
          <a:lstStyle/>
          <a:p>
            <a:r>
              <a:rPr lang="en-US" sz="1400" dirty="0">
                <a:solidFill>
                  <a:prstClr val="black"/>
                </a:solidFill>
                <a:latin typeface="Calibri" panose="020F0502020204030204"/>
              </a:rPr>
              <a:t>Test Condition </a:t>
            </a:r>
          </a:p>
          <a:p>
            <a:r>
              <a:rPr lang="en-US" sz="1400" dirty="0">
                <a:solidFill>
                  <a:prstClr val="black"/>
                </a:solidFill>
                <a:latin typeface="Calibri" panose="020F0502020204030204"/>
              </a:rPr>
              <a:t>UN- ECE 54</a:t>
            </a:r>
          </a:p>
        </p:txBody>
      </p:sp>
      <p:pic>
        <p:nvPicPr>
          <p:cNvPr id="49" name="Picture 48"/>
          <p:cNvPicPr>
            <a:picLocks noChangeAspect="1"/>
          </p:cNvPicPr>
          <p:nvPr/>
        </p:nvPicPr>
        <p:blipFill>
          <a:blip r:embed="rId3" cstate="print"/>
          <a:stretch>
            <a:fillRect/>
          </a:stretch>
        </p:blipFill>
        <p:spPr>
          <a:xfrm>
            <a:off x="7288099" y="4648294"/>
            <a:ext cx="1622184" cy="590266"/>
          </a:xfrm>
          <a:prstGeom prst="rect">
            <a:avLst/>
          </a:prstGeom>
          <a:ln w="9525" cap="flat" cmpd="sng" algn="ctr">
            <a:solidFill>
              <a:schemeClr val="accent2">
                <a:shade val="95000"/>
                <a:satMod val="105000"/>
              </a:schemeClr>
            </a:solidFill>
            <a:prstDash val="solid"/>
            <a:miter lim="800000"/>
            <a:headEnd/>
            <a:tailEnd/>
          </a:ln>
        </p:spPr>
      </p:pic>
      <p:sp>
        <p:nvSpPr>
          <p:cNvPr id="50" name="Arrow: Left-Right 49"/>
          <p:cNvSpPr/>
          <p:nvPr/>
        </p:nvSpPr>
        <p:spPr>
          <a:xfrm rot="19320323">
            <a:off x="3871738" y="4374930"/>
            <a:ext cx="1052894"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1" name="Arrow: Left-Right 50"/>
          <p:cNvSpPr/>
          <p:nvPr/>
        </p:nvSpPr>
        <p:spPr>
          <a:xfrm rot="1911800">
            <a:off x="3896835" y="5142018"/>
            <a:ext cx="1081559"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3" name="Arrow: Left-Right 52"/>
          <p:cNvSpPr/>
          <p:nvPr/>
        </p:nvSpPr>
        <p:spPr>
          <a:xfrm rot="19320323">
            <a:off x="6285321" y="5109054"/>
            <a:ext cx="1052894"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4" name="Arrow: Left-Right 53"/>
          <p:cNvSpPr/>
          <p:nvPr/>
        </p:nvSpPr>
        <p:spPr>
          <a:xfrm>
            <a:off x="7556539" y="5586441"/>
            <a:ext cx="641441" cy="1468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5" name="Arrow: Left-Right 54"/>
          <p:cNvSpPr/>
          <p:nvPr/>
        </p:nvSpPr>
        <p:spPr>
          <a:xfrm>
            <a:off x="7556539" y="5854955"/>
            <a:ext cx="641441" cy="146897"/>
          </a:xfrm>
          <a:prstGeom prst="leftRightArrow">
            <a:avLst/>
          </a:prstGeom>
          <a:solidFill>
            <a:srgbClr val="ED7D31"/>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6" name="TextBox 55"/>
          <p:cNvSpPr txBox="1"/>
          <p:nvPr/>
        </p:nvSpPr>
        <p:spPr>
          <a:xfrm>
            <a:off x="8197980" y="5494657"/>
            <a:ext cx="2045823" cy="307777"/>
          </a:xfrm>
          <a:prstGeom prst="rect">
            <a:avLst/>
          </a:prstGeom>
          <a:noFill/>
        </p:spPr>
        <p:txBody>
          <a:bodyPr wrap="square" rtlCol="0">
            <a:spAutoFit/>
          </a:bodyPr>
          <a:lstStyle/>
          <a:p>
            <a:r>
              <a:rPr lang="en-US" sz="1400" dirty="0">
                <a:solidFill>
                  <a:prstClr val="black"/>
                </a:solidFill>
                <a:latin typeface="Calibri" panose="020F0502020204030204"/>
              </a:rPr>
              <a:t>Defined by the regulation</a:t>
            </a:r>
          </a:p>
        </p:txBody>
      </p:sp>
      <p:sp>
        <p:nvSpPr>
          <p:cNvPr id="57" name="TextBox 56"/>
          <p:cNvSpPr txBox="1"/>
          <p:nvPr/>
        </p:nvSpPr>
        <p:spPr>
          <a:xfrm>
            <a:off x="8197980" y="5752563"/>
            <a:ext cx="2045823" cy="307777"/>
          </a:xfrm>
          <a:prstGeom prst="rect">
            <a:avLst/>
          </a:prstGeom>
          <a:noFill/>
        </p:spPr>
        <p:txBody>
          <a:bodyPr wrap="square" rtlCol="0">
            <a:spAutoFit/>
          </a:bodyPr>
          <a:lstStyle/>
          <a:p>
            <a:r>
              <a:rPr lang="en-US" sz="1400" dirty="0">
                <a:solidFill>
                  <a:prstClr val="black"/>
                </a:solidFill>
                <a:latin typeface="Calibri" panose="020F0502020204030204"/>
              </a:rPr>
              <a:t>Manufacturer’s decision</a:t>
            </a:r>
          </a:p>
        </p:txBody>
      </p:sp>
      <p:sp>
        <p:nvSpPr>
          <p:cNvPr id="59" name="TextBox 58"/>
          <p:cNvSpPr txBox="1"/>
          <p:nvPr/>
        </p:nvSpPr>
        <p:spPr>
          <a:xfrm>
            <a:off x="1697925" y="6047931"/>
            <a:ext cx="8894617" cy="523220"/>
          </a:xfrm>
          <a:prstGeom prst="rect">
            <a:avLst/>
          </a:prstGeom>
          <a:noFill/>
          <a:ln w="9525" cap="flat" cmpd="sng" algn="ctr">
            <a:solidFill>
              <a:schemeClr val="accent5"/>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defPPr>
              <a:defRPr lang="en-US"/>
            </a:defPPr>
            <a:lvl1pPr marL="0" indent="0" algn="l" eaLnBrk="1" hangingPunct="1">
              <a:buClr>
                <a:srgbClr val="113463"/>
              </a:buClr>
              <a:buFontTx/>
              <a:buNone/>
              <a:defRPr sz="1400" b="1">
                <a:solidFill>
                  <a:schemeClr val="dk1"/>
                </a:solidFill>
                <a:latin typeface="+mn-lt"/>
              </a:defRPr>
            </a:lvl1pPr>
            <a:lvl2pPr marL="723900" indent="-266700" algn="l" eaLnBrk="1" hangingPunct="1">
              <a:spcBef>
                <a:spcPct val="20000"/>
              </a:spcBef>
              <a:spcAft>
                <a:spcPct val="25000"/>
              </a:spcAft>
              <a:buClr>
                <a:srgbClr val="113463"/>
              </a:buClr>
              <a:buChar char="–"/>
              <a:defRPr sz="1600" b="1">
                <a:solidFill>
                  <a:schemeClr val="dk1"/>
                </a:solidFill>
                <a:latin typeface="+mn-lt"/>
              </a:defRPr>
            </a:lvl2pPr>
            <a:lvl3pPr marL="1143000" indent="-228600" algn="l" eaLnBrk="1" hangingPunct="1">
              <a:spcBef>
                <a:spcPct val="20000"/>
              </a:spcBef>
              <a:spcAft>
                <a:spcPct val="25000"/>
              </a:spcAft>
              <a:buClr>
                <a:srgbClr val="113463"/>
              </a:buClr>
              <a:buChar char="•"/>
              <a:defRPr sz="1400" b="1">
                <a:solidFill>
                  <a:schemeClr val="dk1"/>
                </a:solidFill>
                <a:latin typeface="+mn-lt"/>
              </a:defRPr>
            </a:lvl3pPr>
            <a:lvl4pPr marL="1600200" indent="-228600" algn="l" eaLnBrk="1" hangingPunct="1">
              <a:spcBef>
                <a:spcPct val="20000"/>
              </a:spcBef>
              <a:spcAft>
                <a:spcPct val="25000"/>
              </a:spcAft>
              <a:buClr>
                <a:srgbClr val="113463"/>
              </a:buClr>
              <a:buChar char="–"/>
              <a:defRPr sz="1200" b="1">
                <a:solidFill>
                  <a:schemeClr val="dk1"/>
                </a:solidFill>
                <a:latin typeface="+mn-lt"/>
              </a:defRPr>
            </a:lvl4pPr>
            <a:lvl5pPr marL="2057400" indent="-228600" algn="l" eaLnBrk="1" hangingPunct="1">
              <a:spcBef>
                <a:spcPct val="20000"/>
              </a:spcBef>
              <a:spcAft>
                <a:spcPct val="25000"/>
              </a:spcAft>
              <a:buClr>
                <a:srgbClr val="113463"/>
              </a:buClr>
              <a:buChar char="»"/>
              <a:defRPr sz="1200" b="1">
                <a:solidFill>
                  <a:schemeClr val="dk1"/>
                </a:solidFill>
                <a:latin typeface="+mn-lt"/>
              </a:defRPr>
            </a:lvl5pPr>
            <a:lvl6pPr marL="2514600" indent="-228600" fontAlgn="base">
              <a:spcBef>
                <a:spcPct val="20000"/>
              </a:spcBef>
              <a:spcAft>
                <a:spcPct val="25000"/>
              </a:spcAft>
              <a:buClr>
                <a:srgbClr val="113463"/>
              </a:buClr>
              <a:buChar char="»"/>
              <a:defRPr sz="1600" b="1">
                <a:solidFill>
                  <a:schemeClr val="dk1"/>
                </a:solidFill>
                <a:latin typeface="+mn-lt"/>
              </a:defRPr>
            </a:lvl6pPr>
            <a:lvl7pPr marL="2971800" indent="-228600" fontAlgn="base">
              <a:spcBef>
                <a:spcPct val="20000"/>
              </a:spcBef>
              <a:spcAft>
                <a:spcPct val="25000"/>
              </a:spcAft>
              <a:buClr>
                <a:srgbClr val="113463"/>
              </a:buClr>
              <a:buChar char="»"/>
              <a:defRPr sz="1600" b="1">
                <a:solidFill>
                  <a:schemeClr val="dk1"/>
                </a:solidFill>
                <a:latin typeface="+mn-lt"/>
              </a:defRPr>
            </a:lvl7pPr>
            <a:lvl8pPr marL="3429000" indent="-228600" fontAlgn="base">
              <a:spcBef>
                <a:spcPct val="20000"/>
              </a:spcBef>
              <a:spcAft>
                <a:spcPct val="25000"/>
              </a:spcAft>
              <a:buClr>
                <a:srgbClr val="113463"/>
              </a:buClr>
              <a:buChar char="»"/>
              <a:defRPr sz="1600" b="1">
                <a:solidFill>
                  <a:schemeClr val="dk1"/>
                </a:solidFill>
                <a:latin typeface="+mn-lt"/>
              </a:defRPr>
            </a:lvl8pPr>
            <a:lvl9pPr marL="3886200" indent="-228600" fontAlgn="base">
              <a:spcBef>
                <a:spcPct val="20000"/>
              </a:spcBef>
              <a:spcAft>
                <a:spcPct val="25000"/>
              </a:spcAft>
              <a:buClr>
                <a:srgbClr val="113463"/>
              </a:buClr>
              <a:buChar char="»"/>
              <a:defRPr sz="1600" b="1">
                <a:solidFill>
                  <a:schemeClr val="dk1"/>
                </a:solidFill>
                <a:latin typeface="+mn-lt"/>
              </a:defRPr>
            </a:lvl9pPr>
          </a:lstStyle>
          <a:p>
            <a:pPr algn="ctr"/>
            <a:r>
              <a:rPr lang="en-US" dirty="0"/>
              <a:t>Tyre Manufacturer is Responsible for the definition of the ECE54 test pressure, </a:t>
            </a:r>
          </a:p>
          <a:p>
            <a:pPr algn="ctr"/>
            <a:r>
              <a:rPr lang="en-US" dirty="0"/>
              <a:t>which is usually aligned with the industry standards</a:t>
            </a:r>
          </a:p>
        </p:txBody>
      </p:sp>
      <p:sp>
        <p:nvSpPr>
          <p:cNvPr id="2" name="Slide Number Placeholder 1">
            <a:extLst>
              <a:ext uri="{FF2B5EF4-FFF2-40B4-BE49-F238E27FC236}">
                <a16:creationId xmlns:a16="http://schemas.microsoft.com/office/drawing/2014/main" xmlns="" id="{43CC4FD7-64EB-4A45-B7AE-EEE115DE4D05}"/>
              </a:ext>
            </a:extLst>
          </p:cNvPr>
          <p:cNvSpPr>
            <a:spLocks noGrp="1"/>
          </p:cNvSpPr>
          <p:nvPr>
            <p:ph type="sldNum" sz="quarter" idx="4"/>
          </p:nvPr>
        </p:nvSpPr>
        <p:spPr>
          <a:xfrm>
            <a:off x="9220942" y="6478466"/>
            <a:ext cx="2743200" cy="365125"/>
          </a:xfrm>
        </p:spPr>
        <p:txBody>
          <a:bodyPr/>
          <a:lstStyle/>
          <a:p>
            <a:fld id="{BDC42A4E-B455-42E3-87ED-F4273F4F81F5}" type="slidenum">
              <a:rPr lang="en-US" smtClean="0"/>
              <a:pPr/>
              <a:t>4</a:t>
            </a:fld>
            <a:endParaRPr lang="en-US" dirty="0"/>
          </a:p>
        </p:txBody>
      </p:sp>
      <p:sp>
        <p:nvSpPr>
          <p:cNvPr id="60" name="Title 1"/>
          <p:cNvSpPr>
            <a:spLocks noGrp="1"/>
          </p:cNvSpPr>
          <p:nvPr>
            <p:ph type="title" idx="4294967295"/>
          </p:nvPr>
        </p:nvSpPr>
        <p:spPr>
          <a:xfrm>
            <a:off x="323607" y="529291"/>
            <a:ext cx="8228013" cy="925513"/>
          </a:xfrm>
        </p:spPr>
        <p:txBody>
          <a:bodyPr>
            <a:normAutofit/>
          </a:bodyPr>
          <a:lstStyle/>
          <a:p>
            <a:r>
              <a:rPr lang="en-US" sz="2000" dirty="0">
                <a:solidFill>
                  <a:schemeClr val="accent5"/>
                </a:solidFill>
                <a:latin typeface="Times New Roman" panose="02020603050405020304" pitchFamily="18" charset="0"/>
                <a:ea typeface="+mn-ea"/>
                <a:cs typeface="+mn-cs"/>
              </a:rPr>
              <a:t>Regulation ECE R54 and FMVSS requirement</a:t>
            </a:r>
          </a:p>
        </p:txBody>
      </p:sp>
      <p:grpSp>
        <p:nvGrpSpPr>
          <p:cNvPr id="5" name="Group 4">
            <a:extLst>
              <a:ext uri="{FF2B5EF4-FFF2-40B4-BE49-F238E27FC236}">
                <a16:creationId xmlns:a16="http://schemas.microsoft.com/office/drawing/2014/main" xmlns="" id="{0D23D795-73C7-4775-953D-D704E8CDF514}"/>
              </a:ext>
            </a:extLst>
          </p:cNvPr>
          <p:cNvGrpSpPr/>
          <p:nvPr/>
        </p:nvGrpSpPr>
        <p:grpSpPr>
          <a:xfrm>
            <a:off x="4788022" y="3702330"/>
            <a:ext cx="1868351" cy="1179533"/>
            <a:chOff x="4743632" y="3702330"/>
            <a:chExt cx="1868351" cy="1179533"/>
          </a:xfrm>
        </p:grpSpPr>
        <p:sp>
          <p:nvSpPr>
            <p:cNvPr id="41" name="TextBox 40"/>
            <p:cNvSpPr txBox="1"/>
            <p:nvPr/>
          </p:nvSpPr>
          <p:spPr>
            <a:xfrm>
              <a:off x="4818694" y="3702330"/>
              <a:ext cx="1793289" cy="307777"/>
            </a:xfrm>
            <a:prstGeom prst="rect">
              <a:avLst/>
            </a:prstGeom>
            <a:noFill/>
          </p:spPr>
          <p:txBody>
            <a:bodyPr wrap="square" rtlCol="0">
              <a:spAutoFit/>
            </a:bodyPr>
            <a:lstStyle/>
            <a:p>
              <a:pPr>
                <a:defRPr/>
              </a:pPr>
              <a:r>
                <a:rPr lang="en-US" sz="1400" kern="0" dirty="0">
                  <a:solidFill>
                    <a:prstClr val="black"/>
                  </a:solidFill>
                  <a:latin typeface="Calibri" panose="020F0502020204030204"/>
                </a:rPr>
                <a:t>Industry Standards</a:t>
              </a:r>
            </a:p>
          </p:txBody>
        </p:sp>
        <p:pic>
          <p:nvPicPr>
            <p:cNvPr id="37" name="Picture 36"/>
            <p:cNvPicPr>
              <a:picLocks noChangeAspect="1"/>
            </p:cNvPicPr>
            <p:nvPr/>
          </p:nvPicPr>
          <p:blipFill>
            <a:blip r:embed="rId4" cstate="print"/>
            <a:stretch>
              <a:fillRect/>
            </a:stretch>
          </p:blipFill>
          <p:spPr>
            <a:xfrm>
              <a:off x="5969156" y="3967276"/>
              <a:ext cx="406183" cy="372673"/>
            </a:xfrm>
            <a:prstGeom prst="rect">
              <a:avLst/>
            </a:prstGeom>
            <a:ln w="9525" cap="flat" cmpd="sng" algn="ctr">
              <a:noFill/>
              <a:prstDash val="solid"/>
              <a:miter lim="800000"/>
              <a:headEnd/>
              <a:tailEnd/>
            </a:ln>
          </p:spPr>
        </p:pic>
        <p:pic>
          <p:nvPicPr>
            <p:cNvPr id="38" name="Picture 37"/>
            <p:cNvPicPr>
              <a:picLocks noChangeAspect="1"/>
            </p:cNvPicPr>
            <p:nvPr/>
          </p:nvPicPr>
          <p:blipFill>
            <a:blip r:embed="rId5" cstate="print"/>
            <a:stretch>
              <a:fillRect/>
            </a:stretch>
          </p:blipFill>
          <p:spPr>
            <a:xfrm>
              <a:off x="4849867" y="3927391"/>
              <a:ext cx="592789" cy="450241"/>
            </a:xfrm>
            <a:prstGeom prst="rect">
              <a:avLst/>
            </a:prstGeom>
            <a:ln w="9525" cap="flat" cmpd="sng" algn="ctr">
              <a:noFill/>
              <a:prstDash val="solid"/>
              <a:miter lim="800000"/>
              <a:headEnd/>
              <a:tailEnd/>
            </a:ln>
          </p:spPr>
        </p:pic>
        <p:pic>
          <p:nvPicPr>
            <p:cNvPr id="39" name="Picture 38"/>
            <p:cNvPicPr>
              <a:picLocks noChangeAspect="1"/>
            </p:cNvPicPr>
            <p:nvPr/>
          </p:nvPicPr>
          <p:blipFill>
            <a:blip r:embed="rId6" cstate="print"/>
            <a:stretch>
              <a:fillRect/>
            </a:stretch>
          </p:blipFill>
          <p:spPr>
            <a:xfrm>
              <a:off x="5118580" y="4449714"/>
              <a:ext cx="395193" cy="248172"/>
            </a:xfrm>
            <a:prstGeom prst="rect">
              <a:avLst/>
            </a:prstGeom>
            <a:ln w="9525" cap="flat" cmpd="sng" algn="ctr">
              <a:solidFill>
                <a:schemeClr val="accent2">
                  <a:shade val="95000"/>
                  <a:satMod val="105000"/>
                </a:schemeClr>
              </a:solidFill>
              <a:prstDash val="solid"/>
              <a:miter lim="800000"/>
              <a:headEnd/>
              <a:tailEnd/>
            </a:ln>
          </p:spPr>
        </p:pic>
        <p:pic>
          <p:nvPicPr>
            <p:cNvPr id="3" name="Picture 2">
              <a:extLst>
                <a:ext uri="{FF2B5EF4-FFF2-40B4-BE49-F238E27FC236}">
                  <a16:creationId xmlns:a16="http://schemas.microsoft.com/office/drawing/2014/main" xmlns="" id="{31EB5B24-2B0D-45FF-86B9-6B06D4F462A9}"/>
                </a:ext>
              </a:extLst>
            </p:cNvPr>
            <p:cNvPicPr>
              <a:picLocks noChangeAspect="1"/>
            </p:cNvPicPr>
            <p:nvPr/>
          </p:nvPicPr>
          <p:blipFill>
            <a:blip r:embed="rId7" cstate="print"/>
            <a:stretch>
              <a:fillRect/>
            </a:stretch>
          </p:blipFill>
          <p:spPr>
            <a:xfrm>
              <a:off x="5558043" y="4140356"/>
              <a:ext cx="392474" cy="366613"/>
            </a:xfrm>
            <a:prstGeom prst="rect">
              <a:avLst/>
            </a:prstGeom>
          </p:spPr>
        </p:pic>
        <p:pic>
          <p:nvPicPr>
            <p:cNvPr id="4" name="Picture 3">
              <a:extLst>
                <a:ext uri="{FF2B5EF4-FFF2-40B4-BE49-F238E27FC236}">
                  <a16:creationId xmlns:a16="http://schemas.microsoft.com/office/drawing/2014/main" xmlns="" id="{A25E6E0E-3A1B-4BF5-8A44-CAAB3D1FB2E1}"/>
                </a:ext>
              </a:extLst>
            </p:cNvPr>
            <p:cNvPicPr>
              <a:picLocks noChangeAspect="1"/>
            </p:cNvPicPr>
            <p:nvPr/>
          </p:nvPicPr>
          <p:blipFill>
            <a:blip r:embed="rId8" cstate="print"/>
            <a:stretch>
              <a:fillRect/>
            </a:stretch>
          </p:blipFill>
          <p:spPr>
            <a:xfrm>
              <a:off x="5979114" y="4368683"/>
              <a:ext cx="401197" cy="395848"/>
            </a:xfrm>
            <a:prstGeom prst="rect">
              <a:avLst/>
            </a:prstGeom>
          </p:spPr>
        </p:pic>
        <p:sp>
          <p:nvSpPr>
            <p:cNvPr id="40" name="Rectangle: Rounded Corners 39"/>
            <p:cNvSpPr/>
            <p:nvPr/>
          </p:nvSpPr>
          <p:spPr>
            <a:xfrm>
              <a:off x="4743632" y="3745090"/>
              <a:ext cx="1775545" cy="1136773"/>
            </a:xfrm>
            <a:prstGeom prst="roundRect">
              <a:avLst/>
            </a:prstGeom>
            <a:solidFill>
              <a:srgbClr val="5B9BD5">
                <a:alpha val="12157"/>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grpSp>
      <p:sp>
        <p:nvSpPr>
          <p:cNvPr id="44" name="TextBox 43"/>
          <p:cNvSpPr txBox="1"/>
          <p:nvPr/>
        </p:nvSpPr>
        <p:spPr>
          <a:xfrm>
            <a:off x="5043637" y="4860746"/>
            <a:ext cx="1626945" cy="307777"/>
          </a:xfrm>
          <a:prstGeom prst="rect">
            <a:avLst/>
          </a:prstGeom>
          <a:noFill/>
        </p:spPr>
        <p:txBody>
          <a:bodyPr wrap="square" rtlCol="0">
            <a:spAutoFit/>
          </a:bodyPr>
          <a:lstStyle/>
          <a:p>
            <a:r>
              <a:rPr lang="en-US" sz="1400" dirty="0">
                <a:solidFill>
                  <a:prstClr val="black"/>
                </a:solidFill>
                <a:latin typeface="Calibri" panose="020F0502020204030204"/>
              </a:rPr>
              <a:t>Tire Stamping</a:t>
            </a:r>
          </a:p>
        </p:txBody>
      </p:sp>
      <p:sp>
        <p:nvSpPr>
          <p:cNvPr id="43" name="Rectangle: Rounded Corners 42"/>
          <p:cNvSpPr/>
          <p:nvPr/>
        </p:nvSpPr>
        <p:spPr>
          <a:xfrm>
            <a:off x="4755326" y="4911050"/>
            <a:ext cx="1868698" cy="1105393"/>
          </a:xfrm>
          <a:prstGeom prst="roundRect">
            <a:avLst/>
          </a:prstGeom>
          <a:solidFill>
            <a:srgbClr val="44ECD8">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2" name="Arrow: Left-Right 51"/>
          <p:cNvSpPr/>
          <p:nvPr/>
        </p:nvSpPr>
        <p:spPr>
          <a:xfrm rot="16200000">
            <a:off x="4379027" y="4730646"/>
            <a:ext cx="1081953" cy="212920"/>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58" name="Arrow: Left-Right 57"/>
          <p:cNvSpPr/>
          <p:nvPr/>
        </p:nvSpPr>
        <p:spPr>
          <a:xfrm rot="1911800">
            <a:off x="6286178" y="4262911"/>
            <a:ext cx="1081559" cy="218797"/>
          </a:xfrm>
          <a:prstGeom prst="leftRightArrow">
            <a:avLst/>
          </a:prstGeom>
          <a:solidFill>
            <a:srgbClr val="ED7D31"/>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grpSp>
        <p:nvGrpSpPr>
          <p:cNvPr id="7" name="Group 6">
            <a:extLst>
              <a:ext uri="{FF2B5EF4-FFF2-40B4-BE49-F238E27FC236}">
                <a16:creationId xmlns:a16="http://schemas.microsoft.com/office/drawing/2014/main" xmlns="" id="{A1CE5E11-7D71-4F53-989D-2D298C3CCFD2}"/>
              </a:ext>
            </a:extLst>
          </p:cNvPr>
          <p:cNvGrpSpPr/>
          <p:nvPr/>
        </p:nvGrpSpPr>
        <p:grpSpPr>
          <a:xfrm>
            <a:off x="1987516" y="4092646"/>
            <a:ext cx="2064074" cy="1353557"/>
            <a:chOff x="655166" y="4021107"/>
            <a:chExt cx="2064074" cy="1353557"/>
          </a:xfrm>
        </p:grpSpPr>
        <p:sp>
          <p:nvSpPr>
            <p:cNvPr id="45" name="Rectangle: Rounded Corners 44"/>
            <p:cNvSpPr/>
            <p:nvPr/>
          </p:nvSpPr>
          <p:spPr>
            <a:xfrm>
              <a:off x="655166" y="4021107"/>
              <a:ext cx="2064074" cy="1353557"/>
            </a:xfrm>
            <a:prstGeom prst="roundRect">
              <a:avLst/>
            </a:prstGeom>
            <a:solidFill>
              <a:srgbClr val="ED7D31">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46" name="TextBox 45"/>
            <p:cNvSpPr txBox="1"/>
            <p:nvPr/>
          </p:nvSpPr>
          <p:spPr>
            <a:xfrm>
              <a:off x="990608" y="4021107"/>
              <a:ext cx="1576086" cy="523220"/>
            </a:xfrm>
            <a:prstGeom prst="rect">
              <a:avLst/>
            </a:prstGeom>
            <a:noFill/>
          </p:spPr>
          <p:txBody>
            <a:bodyPr wrap="square" rtlCol="0">
              <a:spAutoFit/>
            </a:bodyPr>
            <a:lstStyle/>
            <a:p>
              <a:r>
                <a:rPr lang="en-US" sz="1400" dirty="0">
                  <a:solidFill>
                    <a:prstClr val="black"/>
                  </a:solidFill>
                  <a:latin typeface="Calibri" panose="020F0502020204030204"/>
                </a:rPr>
                <a:t>Test Conditions</a:t>
              </a:r>
            </a:p>
            <a:p>
              <a:r>
                <a:rPr lang="en-US" sz="1400" dirty="0">
                  <a:solidFill>
                    <a:prstClr val="black"/>
                  </a:solidFill>
                  <a:latin typeface="Calibri" panose="020F0502020204030204"/>
                </a:rPr>
                <a:t>FMVSS 139</a:t>
              </a:r>
            </a:p>
          </p:txBody>
        </p:sp>
        <p:sp>
          <p:nvSpPr>
            <p:cNvPr id="6" name="Rectangle 5">
              <a:extLst>
                <a:ext uri="{FF2B5EF4-FFF2-40B4-BE49-F238E27FC236}">
                  <a16:creationId xmlns:a16="http://schemas.microsoft.com/office/drawing/2014/main" xmlns="" id="{B23B390A-0270-49A6-8E24-88987D95A71F}"/>
                </a:ext>
              </a:extLst>
            </p:cNvPr>
            <p:cNvSpPr/>
            <p:nvPr/>
          </p:nvSpPr>
          <p:spPr>
            <a:xfrm>
              <a:off x="937094" y="4519111"/>
              <a:ext cx="1500219" cy="830997"/>
            </a:xfrm>
            <a:prstGeom prst="rect">
              <a:avLst/>
            </a:prstGeom>
            <a:ln>
              <a:solidFill>
                <a:schemeClr val="accent2"/>
              </a:solidFill>
            </a:ln>
          </p:spPr>
          <p:txBody>
            <a:bodyPr wrap="none">
              <a:spAutoFit/>
            </a:bodyPr>
            <a:lstStyle/>
            <a:p>
              <a:r>
                <a:rPr lang="en-US" sz="1600" dirty="0"/>
                <a:t>US CFR </a:t>
              </a:r>
            </a:p>
            <a:p>
              <a:r>
                <a:rPr lang="en-US" sz="1600" dirty="0"/>
                <a:t>Title 49 </a:t>
              </a:r>
            </a:p>
            <a:p>
              <a:r>
                <a:rPr lang="en-US" sz="1600" dirty="0"/>
                <a:t> Transportation </a:t>
              </a:r>
            </a:p>
          </p:txBody>
        </p:sp>
      </p:grpSp>
    </p:spTree>
    <p:extLst>
      <p:ext uri="{BB962C8B-B14F-4D97-AF65-F5344CB8AC3E}">
        <p14:creationId xmlns:p14="http://schemas.microsoft.com/office/powerpoint/2010/main" xmlns="" val="4081230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xmlns="" id="{52925482-2B88-4762-92BF-76F9A50A2337}"/>
              </a:ext>
            </a:extLst>
          </p:cNvPr>
          <p:cNvGrpSpPr/>
          <p:nvPr/>
        </p:nvGrpSpPr>
        <p:grpSpPr>
          <a:xfrm>
            <a:off x="2979544" y="1917051"/>
            <a:ext cx="1868351" cy="1179533"/>
            <a:chOff x="4743632" y="3702330"/>
            <a:chExt cx="1868351" cy="1179533"/>
          </a:xfrm>
        </p:grpSpPr>
        <p:sp>
          <p:nvSpPr>
            <p:cNvPr id="35" name="TextBox 34">
              <a:extLst>
                <a:ext uri="{FF2B5EF4-FFF2-40B4-BE49-F238E27FC236}">
                  <a16:creationId xmlns:a16="http://schemas.microsoft.com/office/drawing/2014/main" xmlns="" id="{3ED73377-6A24-4BA1-8504-DC2A00DDCAF1}"/>
                </a:ext>
              </a:extLst>
            </p:cNvPr>
            <p:cNvSpPr txBox="1"/>
            <p:nvPr/>
          </p:nvSpPr>
          <p:spPr>
            <a:xfrm>
              <a:off x="4818694" y="3702330"/>
              <a:ext cx="1793289" cy="307777"/>
            </a:xfrm>
            <a:prstGeom prst="rect">
              <a:avLst/>
            </a:prstGeom>
            <a:noFill/>
          </p:spPr>
          <p:txBody>
            <a:bodyPr wrap="square" rtlCol="0">
              <a:spAutoFit/>
            </a:bodyPr>
            <a:lstStyle/>
            <a:p>
              <a:pPr>
                <a:defRPr/>
              </a:pPr>
              <a:r>
                <a:rPr lang="en-US" sz="1400" kern="0" dirty="0">
                  <a:solidFill>
                    <a:prstClr val="black"/>
                  </a:solidFill>
                  <a:latin typeface="Calibri" panose="020F0502020204030204"/>
                </a:rPr>
                <a:t>Industry Standards</a:t>
              </a:r>
            </a:p>
          </p:txBody>
        </p:sp>
        <p:pic>
          <p:nvPicPr>
            <p:cNvPr id="39" name="Picture 38">
              <a:extLst>
                <a:ext uri="{FF2B5EF4-FFF2-40B4-BE49-F238E27FC236}">
                  <a16:creationId xmlns:a16="http://schemas.microsoft.com/office/drawing/2014/main" xmlns="" id="{A4C0E923-7E87-4AA6-9AEF-68353F7BB5E0}"/>
                </a:ext>
              </a:extLst>
            </p:cNvPr>
            <p:cNvPicPr>
              <a:picLocks noChangeAspect="1"/>
            </p:cNvPicPr>
            <p:nvPr/>
          </p:nvPicPr>
          <p:blipFill>
            <a:blip r:embed="rId2" cstate="print"/>
            <a:stretch>
              <a:fillRect/>
            </a:stretch>
          </p:blipFill>
          <p:spPr>
            <a:xfrm>
              <a:off x="5969156" y="3967276"/>
              <a:ext cx="406183" cy="372673"/>
            </a:xfrm>
            <a:prstGeom prst="rect">
              <a:avLst/>
            </a:prstGeom>
            <a:ln w="9525" cap="flat" cmpd="sng" algn="ctr">
              <a:noFill/>
              <a:prstDash val="solid"/>
              <a:miter lim="800000"/>
              <a:headEnd/>
              <a:tailEnd/>
            </a:ln>
          </p:spPr>
        </p:pic>
        <p:pic>
          <p:nvPicPr>
            <p:cNvPr id="40" name="Picture 39">
              <a:extLst>
                <a:ext uri="{FF2B5EF4-FFF2-40B4-BE49-F238E27FC236}">
                  <a16:creationId xmlns:a16="http://schemas.microsoft.com/office/drawing/2014/main" xmlns="" id="{89BA729D-F3F6-4B94-8F95-60E6A4DD4CFF}"/>
                </a:ext>
              </a:extLst>
            </p:cNvPr>
            <p:cNvPicPr>
              <a:picLocks noChangeAspect="1"/>
            </p:cNvPicPr>
            <p:nvPr/>
          </p:nvPicPr>
          <p:blipFill>
            <a:blip r:embed="rId3" cstate="print"/>
            <a:stretch>
              <a:fillRect/>
            </a:stretch>
          </p:blipFill>
          <p:spPr>
            <a:xfrm>
              <a:off x="4849867" y="3927391"/>
              <a:ext cx="592789" cy="450241"/>
            </a:xfrm>
            <a:prstGeom prst="rect">
              <a:avLst/>
            </a:prstGeom>
            <a:ln w="9525" cap="flat" cmpd="sng" algn="ctr">
              <a:noFill/>
              <a:prstDash val="solid"/>
              <a:miter lim="800000"/>
              <a:headEnd/>
              <a:tailEnd/>
            </a:ln>
          </p:spPr>
        </p:pic>
        <p:pic>
          <p:nvPicPr>
            <p:cNvPr id="41" name="Picture 40">
              <a:extLst>
                <a:ext uri="{FF2B5EF4-FFF2-40B4-BE49-F238E27FC236}">
                  <a16:creationId xmlns:a16="http://schemas.microsoft.com/office/drawing/2014/main" xmlns="" id="{3B093140-CC55-47DB-B888-F83B1EB08F61}"/>
                </a:ext>
              </a:extLst>
            </p:cNvPr>
            <p:cNvPicPr>
              <a:picLocks noChangeAspect="1"/>
            </p:cNvPicPr>
            <p:nvPr/>
          </p:nvPicPr>
          <p:blipFill>
            <a:blip r:embed="rId4" cstate="print"/>
            <a:stretch>
              <a:fillRect/>
            </a:stretch>
          </p:blipFill>
          <p:spPr>
            <a:xfrm>
              <a:off x="5118580" y="4449714"/>
              <a:ext cx="395193" cy="248172"/>
            </a:xfrm>
            <a:prstGeom prst="rect">
              <a:avLst/>
            </a:prstGeom>
            <a:ln w="9525" cap="flat" cmpd="sng" algn="ctr">
              <a:solidFill>
                <a:schemeClr val="accent2">
                  <a:shade val="95000"/>
                  <a:satMod val="105000"/>
                </a:schemeClr>
              </a:solidFill>
              <a:prstDash val="solid"/>
              <a:miter lim="800000"/>
              <a:headEnd/>
              <a:tailEnd/>
            </a:ln>
          </p:spPr>
        </p:pic>
        <p:pic>
          <p:nvPicPr>
            <p:cNvPr id="42" name="Picture 41">
              <a:extLst>
                <a:ext uri="{FF2B5EF4-FFF2-40B4-BE49-F238E27FC236}">
                  <a16:creationId xmlns:a16="http://schemas.microsoft.com/office/drawing/2014/main" xmlns="" id="{C56A4EEE-2DEC-4535-AFD8-B6772FEF6B83}"/>
                </a:ext>
              </a:extLst>
            </p:cNvPr>
            <p:cNvPicPr>
              <a:picLocks noChangeAspect="1"/>
            </p:cNvPicPr>
            <p:nvPr/>
          </p:nvPicPr>
          <p:blipFill>
            <a:blip r:embed="rId5" cstate="print"/>
            <a:stretch>
              <a:fillRect/>
            </a:stretch>
          </p:blipFill>
          <p:spPr>
            <a:xfrm>
              <a:off x="5558043" y="4140356"/>
              <a:ext cx="392474" cy="366613"/>
            </a:xfrm>
            <a:prstGeom prst="rect">
              <a:avLst/>
            </a:prstGeom>
          </p:spPr>
        </p:pic>
        <p:pic>
          <p:nvPicPr>
            <p:cNvPr id="43" name="Picture 42">
              <a:extLst>
                <a:ext uri="{FF2B5EF4-FFF2-40B4-BE49-F238E27FC236}">
                  <a16:creationId xmlns:a16="http://schemas.microsoft.com/office/drawing/2014/main" xmlns="" id="{80B0E903-77B6-4716-B5BC-6E0EC523145E}"/>
                </a:ext>
              </a:extLst>
            </p:cNvPr>
            <p:cNvPicPr>
              <a:picLocks noChangeAspect="1"/>
            </p:cNvPicPr>
            <p:nvPr/>
          </p:nvPicPr>
          <p:blipFill>
            <a:blip r:embed="rId6" cstate="print"/>
            <a:stretch>
              <a:fillRect/>
            </a:stretch>
          </p:blipFill>
          <p:spPr>
            <a:xfrm>
              <a:off x="5979114" y="4368683"/>
              <a:ext cx="401197" cy="395848"/>
            </a:xfrm>
            <a:prstGeom prst="rect">
              <a:avLst/>
            </a:prstGeom>
          </p:spPr>
        </p:pic>
        <p:sp>
          <p:nvSpPr>
            <p:cNvPr id="45" name="Rectangle: Rounded Corners 44">
              <a:extLst>
                <a:ext uri="{FF2B5EF4-FFF2-40B4-BE49-F238E27FC236}">
                  <a16:creationId xmlns:a16="http://schemas.microsoft.com/office/drawing/2014/main" xmlns="" id="{0C2C7067-BF90-4184-9D8E-EF81E5071859}"/>
                </a:ext>
              </a:extLst>
            </p:cNvPr>
            <p:cNvSpPr/>
            <p:nvPr/>
          </p:nvSpPr>
          <p:spPr>
            <a:xfrm>
              <a:off x="4743632" y="3745090"/>
              <a:ext cx="1775545" cy="1136773"/>
            </a:xfrm>
            <a:prstGeom prst="roundRect">
              <a:avLst/>
            </a:prstGeom>
            <a:solidFill>
              <a:srgbClr val="5B9BD5">
                <a:alpha val="12157"/>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grpSp>
      <p:sp>
        <p:nvSpPr>
          <p:cNvPr id="2" name="Title 1"/>
          <p:cNvSpPr>
            <a:spLocks noGrp="1"/>
          </p:cNvSpPr>
          <p:nvPr>
            <p:ph type="title" idx="4294967295"/>
          </p:nvPr>
        </p:nvSpPr>
        <p:spPr>
          <a:xfrm>
            <a:off x="0" y="516096"/>
            <a:ext cx="10515600" cy="1325563"/>
          </a:xfrm>
        </p:spPr>
        <p:txBody>
          <a:bodyPr/>
          <a:lstStyle/>
          <a:p>
            <a:r>
              <a:rPr lang="en-US" sz="2000" b="1" u="sng" dirty="0">
                <a:solidFill>
                  <a:schemeClr val="accent5"/>
                </a:solidFill>
                <a:latin typeface="Times New Roman" panose="02020603050405020304" pitchFamily="18" charset="0"/>
                <a:ea typeface="+mn-ea"/>
                <a:cs typeface="+mn-cs"/>
              </a:rPr>
              <a:t>Industry proposal, ECE R54 Test inflation pressure </a:t>
            </a:r>
          </a:p>
        </p:txBody>
      </p:sp>
      <p:sp>
        <p:nvSpPr>
          <p:cNvPr id="4" name="Slide Number Placeholder 3"/>
          <p:cNvSpPr>
            <a:spLocks noGrp="1"/>
          </p:cNvSpPr>
          <p:nvPr>
            <p:ph type="sldNum" sz="quarter" idx="4"/>
          </p:nvPr>
        </p:nvSpPr>
        <p:spPr>
          <a:xfrm>
            <a:off x="9448800" y="6356350"/>
            <a:ext cx="2743200" cy="365125"/>
          </a:xfrm>
        </p:spPr>
        <p:txBody>
          <a:bodyPr/>
          <a:lstStyle/>
          <a:p>
            <a:fld id="{BDC42A4E-B455-42E3-87ED-F4273F4F81F5}" type="slidenum">
              <a:rPr lang="en-US" smtClean="0"/>
              <a:pPr/>
              <a:t>5</a:t>
            </a:fld>
            <a:endParaRPr lang="en-US" dirty="0"/>
          </a:p>
        </p:txBody>
      </p:sp>
      <p:pic>
        <p:nvPicPr>
          <p:cNvPr id="11" name="Picture 10"/>
          <p:cNvPicPr>
            <a:picLocks noChangeAspect="1"/>
          </p:cNvPicPr>
          <p:nvPr/>
        </p:nvPicPr>
        <p:blipFill>
          <a:blip r:embed="rId7" cstate="print"/>
          <a:stretch>
            <a:fillRect/>
          </a:stretch>
        </p:blipFill>
        <p:spPr>
          <a:xfrm>
            <a:off x="3349047" y="3410143"/>
            <a:ext cx="1019372" cy="994602"/>
          </a:xfrm>
          <a:prstGeom prst="rect">
            <a:avLst/>
          </a:prstGeom>
          <a:ln>
            <a:noFill/>
          </a:ln>
        </p:spPr>
      </p:pic>
      <p:sp>
        <p:nvSpPr>
          <p:cNvPr id="12" name="Rectangle: Rounded Corners 11"/>
          <p:cNvSpPr/>
          <p:nvPr/>
        </p:nvSpPr>
        <p:spPr>
          <a:xfrm>
            <a:off x="2993713" y="3299352"/>
            <a:ext cx="1868698" cy="1105393"/>
          </a:xfrm>
          <a:prstGeom prst="roundRect">
            <a:avLst/>
          </a:prstGeom>
          <a:solidFill>
            <a:srgbClr val="44ECD8">
              <a:alpha val="12941"/>
            </a:srgbClr>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3" name="TextBox 12"/>
          <p:cNvSpPr txBox="1"/>
          <p:nvPr/>
        </p:nvSpPr>
        <p:spPr>
          <a:xfrm>
            <a:off x="3308657" y="3249048"/>
            <a:ext cx="1626945" cy="307777"/>
          </a:xfrm>
          <a:prstGeom prst="rect">
            <a:avLst/>
          </a:prstGeom>
          <a:noFill/>
          <a:ln>
            <a:noFill/>
          </a:ln>
        </p:spPr>
        <p:txBody>
          <a:bodyPr wrap="square" rtlCol="0">
            <a:spAutoFit/>
          </a:bodyPr>
          <a:lstStyle/>
          <a:p>
            <a:r>
              <a:rPr lang="en-US" sz="1400" dirty="0">
                <a:solidFill>
                  <a:prstClr val="black"/>
                </a:solidFill>
                <a:latin typeface="Calibri" panose="020F0502020204030204"/>
              </a:rPr>
              <a:t>Tire Stamping</a:t>
            </a:r>
          </a:p>
        </p:txBody>
      </p:sp>
      <p:sp>
        <p:nvSpPr>
          <p:cNvPr id="16" name="Rectangle: Rounded Corners 15"/>
          <p:cNvSpPr/>
          <p:nvPr/>
        </p:nvSpPr>
        <p:spPr>
          <a:xfrm>
            <a:off x="5314946" y="2493628"/>
            <a:ext cx="2064074" cy="1353557"/>
          </a:xfrm>
          <a:prstGeom prst="roundRect">
            <a:avLst/>
          </a:prstGeom>
          <a:solidFill>
            <a:srgbClr val="5B9BD5">
              <a:lumMod val="50000"/>
              <a:alpha val="12941"/>
            </a:srgbClr>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7" name="TextBox 16"/>
          <p:cNvSpPr txBox="1"/>
          <p:nvPr/>
        </p:nvSpPr>
        <p:spPr>
          <a:xfrm>
            <a:off x="5738400" y="2480949"/>
            <a:ext cx="1576086" cy="307777"/>
          </a:xfrm>
          <a:prstGeom prst="rect">
            <a:avLst/>
          </a:prstGeom>
          <a:noFill/>
          <a:ln>
            <a:noFill/>
          </a:ln>
        </p:spPr>
        <p:txBody>
          <a:bodyPr wrap="square" rtlCol="0">
            <a:spAutoFit/>
          </a:bodyPr>
          <a:lstStyle/>
          <a:p>
            <a:r>
              <a:rPr lang="en-US" sz="1400" dirty="0">
                <a:solidFill>
                  <a:prstClr val="black"/>
                </a:solidFill>
                <a:latin typeface="Calibri" panose="020F0502020204030204"/>
              </a:rPr>
              <a:t>Test Conditions</a:t>
            </a:r>
          </a:p>
        </p:txBody>
      </p:sp>
      <p:pic>
        <p:nvPicPr>
          <p:cNvPr id="18" name="Picture 17"/>
          <p:cNvPicPr>
            <a:picLocks noChangeAspect="1"/>
          </p:cNvPicPr>
          <p:nvPr/>
        </p:nvPicPr>
        <p:blipFill>
          <a:blip r:embed="rId8" cstate="print"/>
          <a:stretch>
            <a:fillRect/>
          </a:stretch>
        </p:blipFill>
        <p:spPr>
          <a:xfrm>
            <a:off x="5553120" y="3036597"/>
            <a:ext cx="1622184" cy="590266"/>
          </a:xfrm>
          <a:prstGeom prst="rect">
            <a:avLst/>
          </a:prstGeom>
          <a:ln>
            <a:noFill/>
          </a:ln>
        </p:spPr>
      </p:pic>
      <p:sp>
        <p:nvSpPr>
          <p:cNvPr id="22" name="Arrow: Left-Right 21"/>
          <p:cNvSpPr/>
          <p:nvPr/>
        </p:nvSpPr>
        <p:spPr>
          <a:xfrm rot="19320323">
            <a:off x="4550342" y="3497356"/>
            <a:ext cx="1052894" cy="218797"/>
          </a:xfrm>
          <a:prstGeom prst="leftRightArrow">
            <a:avLst/>
          </a:prstGeom>
          <a:solidFill>
            <a:srgbClr val="5B9BD5"/>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3" name="Arrow: Left-Right 22"/>
          <p:cNvSpPr/>
          <p:nvPr/>
        </p:nvSpPr>
        <p:spPr>
          <a:xfrm>
            <a:off x="5821559" y="3974743"/>
            <a:ext cx="641441" cy="146897"/>
          </a:xfrm>
          <a:prstGeom prst="leftRightArrow">
            <a:avLst/>
          </a:prstGeom>
          <a:solidFill>
            <a:srgbClr val="5B9BD5"/>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4" name="Arrow: Left-Right 23"/>
          <p:cNvSpPr/>
          <p:nvPr/>
        </p:nvSpPr>
        <p:spPr>
          <a:xfrm>
            <a:off x="5821559" y="4243257"/>
            <a:ext cx="641441" cy="146897"/>
          </a:xfrm>
          <a:prstGeom prst="leftRightArrow">
            <a:avLst/>
          </a:prstGeom>
          <a:solidFill>
            <a:srgbClr val="ED7D31"/>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5" name="TextBox 24"/>
          <p:cNvSpPr txBox="1"/>
          <p:nvPr/>
        </p:nvSpPr>
        <p:spPr>
          <a:xfrm>
            <a:off x="6463000" y="3882959"/>
            <a:ext cx="2045823" cy="307777"/>
          </a:xfrm>
          <a:prstGeom prst="rect">
            <a:avLst/>
          </a:prstGeom>
          <a:noFill/>
          <a:ln>
            <a:noFill/>
          </a:ln>
        </p:spPr>
        <p:txBody>
          <a:bodyPr wrap="square" rtlCol="0">
            <a:spAutoFit/>
          </a:bodyPr>
          <a:lstStyle/>
          <a:p>
            <a:r>
              <a:rPr lang="en-US" sz="1400" dirty="0">
                <a:solidFill>
                  <a:prstClr val="black"/>
                </a:solidFill>
                <a:latin typeface="Calibri" panose="020F0502020204030204"/>
              </a:rPr>
              <a:t>Defined by the regulation</a:t>
            </a:r>
          </a:p>
        </p:txBody>
      </p:sp>
      <p:sp>
        <p:nvSpPr>
          <p:cNvPr id="26" name="TextBox 25"/>
          <p:cNvSpPr txBox="1"/>
          <p:nvPr/>
        </p:nvSpPr>
        <p:spPr>
          <a:xfrm>
            <a:off x="6463000" y="4140865"/>
            <a:ext cx="2045823" cy="307777"/>
          </a:xfrm>
          <a:prstGeom prst="rect">
            <a:avLst/>
          </a:prstGeom>
          <a:noFill/>
          <a:ln>
            <a:noFill/>
          </a:ln>
        </p:spPr>
        <p:txBody>
          <a:bodyPr wrap="square" rtlCol="0">
            <a:spAutoFit/>
          </a:bodyPr>
          <a:lstStyle/>
          <a:p>
            <a:r>
              <a:rPr lang="en-US" sz="1400" dirty="0">
                <a:solidFill>
                  <a:prstClr val="black"/>
                </a:solidFill>
                <a:latin typeface="Calibri" panose="020F0502020204030204"/>
              </a:rPr>
              <a:t>Manufacturer’s decision</a:t>
            </a:r>
          </a:p>
        </p:txBody>
      </p:sp>
      <p:sp>
        <p:nvSpPr>
          <p:cNvPr id="27" name="Arrow: Left-Right 26"/>
          <p:cNvSpPr/>
          <p:nvPr/>
        </p:nvSpPr>
        <p:spPr>
          <a:xfrm rot="1911800">
            <a:off x="4551198" y="2651213"/>
            <a:ext cx="1081559" cy="218797"/>
          </a:xfrm>
          <a:prstGeom prst="leftRightArrow">
            <a:avLst/>
          </a:prstGeom>
          <a:solidFill>
            <a:srgbClr val="ED7D31"/>
          </a:solidFill>
          <a:ln w="12700" cap="flat" cmpd="sng" algn="ctr">
            <a:solidFill>
              <a:schemeClr val="accent5"/>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34" name="TextBox 33"/>
          <p:cNvSpPr txBox="1"/>
          <p:nvPr/>
        </p:nvSpPr>
        <p:spPr>
          <a:xfrm>
            <a:off x="6014108" y="1270720"/>
            <a:ext cx="3247037" cy="646331"/>
          </a:xfrm>
          <a:prstGeom prst="rect">
            <a:avLst/>
          </a:prstGeom>
          <a:noFill/>
          <a:ln w="6350">
            <a:solidFill>
              <a:schemeClr val="accent5"/>
            </a:solidFill>
          </a:ln>
        </p:spPr>
        <p:txBody>
          <a:bodyPr wrap="square" rtlCol="0">
            <a:spAutoFit/>
          </a:bodyPr>
          <a:lstStyle/>
          <a:p>
            <a:r>
              <a:rPr lang="en-US" dirty="0">
                <a:solidFill>
                  <a:schemeClr val="accent5"/>
                </a:solidFill>
              </a:rPr>
              <a:t>Link test inflation to the tyre load carrying capacity</a:t>
            </a:r>
          </a:p>
        </p:txBody>
      </p:sp>
      <p:cxnSp>
        <p:nvCxnSpPr>
          <p:cNvPr id="36" name="Straight Arrow Connector 35"/>
          <p:cNvCxnSpPr>
            <a:stCxn id="34" idx="1"/>
            <a:endCxn id="27" idx="1"/>
          </p:cNvCxnSpPr>
          <p:nvPr/>
        </p:nvCxnSpPr>
        <p:spPr bwMode="auto">
          <a:xfrm flipH="1">
            <a:off x="5120854" y="1593886"/>
            <a:ext cx="893254" cy="1120269"/>
          </a:xfrm>
          <a:prstGeom prst="straightConnector1">
            <a:avLst/>
          </a:prstGeom>
          <a:noFill/>
          <a:ln w="6350" cap="flat" cmpd="sng" algn="ctr">
            <a:solidFill>
              <a:schemeClr val="accent5"/>
            </a:solidFill>
            <a:prstDash val="solid"/>
            <a:round/>
            <a:headEnd type="none" w="med" len="med"/>
            <a:tailEnd type="triangle"/>
          </a:ln>
          <a:effectLst/>
        </p:spPr>
      </p:cxnSp>
      <p:sp>
        <p:nvSpPr>
          <p:cNvPr id="37" name="TextBox 36"/>
          <p:cNvSpPr txBox="1"/>
          <p:nvPr/>
        </p:nvSpPr>
        <p:spPr>
          <a:xfrm>
            <a:off x="1950014" y="4689519"/>
            <a:ext cx="8128188" cy="954107"/>
          </a:xfrm>
          <a:prstGeom prst="rect">
            <a:avLst/>
          </a:prstGeom>
          <a:noFill/>
          <a:ln>
            <a:solidFill>
              <a:srgbClr val="0070C0"/>
            </a:solidFill>
          </a:ln>
        </p:spPr>
        <p:txBody>
          <a:bodyPr wrap="square" rtlCol="0">
            <a:spAutoFit/>
          </a:bodyPr>
          <a:lstStyle/>
          <a:p>
            <a:r>
              <a:rPr lang="en-US" sz="1400" u="sng" dirty="0"/>
              <a:t>Proposal:</a:t>
            </a:r>
          </a:p>
          <a:p>
            <a:endParaRPr lang="en-US" sz="1400" u="sng" dirty="0"/>
          </a:p>
          <a:p>
            <a:r>
              <a:rPr lang="en-US" sz="1400" dirty="0">
                <a:solidFill>
                  <a:schemeClr val="accent5"/>
                </a:solidFill>
              </a:rPr>
              <a:t>2.56 	Reference Test Inflation Pressure applicable for LT/C tyres is the </a:t>
            </a:r>
            <a:r>
              <a:rPr lang="en-US" sz="1400" u="sng" dirty="0">
                <a:solidFill>
                  <a:schemeClr val="accent5"/>
                </a:solidFill>
              </a:rPr>
              <a:t>minimum </a:t>
            </a:r>
            <a:r>
              <a:rPr lang="en-US" sz="1400" dirty="0">
                <a:solidFill>
                  <a:schemeClr val="accent5"/>
                </a:solidFill>
              </a:rPr>
              <a:t>cold inflation pressure 	for the maximum load carrying capacity of the tyre.</a:t>
            </a:r>
            <a:r>
              <a:rPr lang="fr-CH" sz="1400" dirty="0">
                <a:solidFill>
                  <a:schemeClr val="accent5"/>
                </a:solidFill>
              </a:rPr>
              <a:t> </a:t>
            </a:r>
            <a:r>
              <a:rPr lang="en-US" sz="1400" dirty="0">
                <a:solidFill>
                  <a:schemeClr val="accent5"/>
                </a:solidFill>
              </a:rPr>
              <a:t>[for single application]</a:t>
            </a:r>
          </a:p>
        </p:txBody>
      </p:sp>
    </p:spTree>
    <p:extLst>
      <p:ext uri="{BB962C8B-B14F-4D97-AF65-F5344CB8AC3E}">
        <p14:creationId xmlns:p14="http://schemas.microsoft.com/office/powerpoint/2010/main" xmlns="" val="3014988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2E9998BE-5AEE-49BC-8D89-CD0672D4EF7D}"/>
              </a:ext>
            </a:extLst>
          </p:cNvPr>
          <p:cNvSpPr>
            <a:spLocks noGrp="1"/>
          </p:cNvSpPr>
          <p:nvPr>
            <p:ph type="sldNum" sz="quarter" idx="4"/>
          </p:nvPr>
        </p:nvSpPr>
        <p:spPr/>
        <p:txBody>
          <a:bodyPr/>
          <a:lstStyle/>
          <a:p>
            <a:fld id="{FBB5C296-CDB4-4D18-8DCC-BBB940D9067E}" type="slidenum">
              <a:rPr lang="en-US" smtClean="0"/>
              <a:pPr/>
              <a:t>6</a:t>
            </a:fld>
            <a:endParaRPr lang="en-US"/>
          </a:p>
        </p:txBody>
      </p:sp>
      <p:sp>
        <p:nvSpPr>
          <p:cNvPr id="5" name="Title 1">
            <a:extLst>
              <a:ext uri="{FF2B5EF4-FFF2-40B4-BE49-F238E27FC236}">
                <a16:creationId xmlns:a16="http://schemas.microsoft.com/office/drawing/2014/main" xmlns="" id="{1A2024EF-F0D4-44F7-B86C-B8385F1DE668}"/>
              </a:ext>
            </a:extLst>
          </p:cNvPr>
          <p:cNvSpPr txBox="1">
            <a:spLocks/>
          </p:cNvSpPr>
          <p:nvPr/>
        </p:nvSpPr>
        <p:spPr>
          <a:xfrm>
            <a:off x="328474" y="5604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u="sng" dirty="0">
                <a:solidFill>
                  <a:schemeClr val="accent5"/>
                </a:solidFill>
                <a:latin typeface="Times New Roman" panose="02020603050405020304" pitchFamily="18" charset="0"/>
                <a:ea typeface="+mn-ea"/>
                <a:cs typeface="+mn-cs"/>
              </a:rPr>
              <a:t>Remaining issue: Tire Marking</a:t>
            </a:r>
          </a:p>
        </p:txBody>
      </p:sp>
      <p:sp>
        <p:nvSpPr>
          <p:cNvPr id="6" name="TextBox 5">
            <a:extLst>
              <a:ext uri="{FF2B5EF4-FFF2-40B4-BE49-F238E27FC236}">
                <a16:creationId xmlns:a16="http://schemas.microsoft.com/office/drawing/2014/main" xmlns="" id="{5AD3F65B-1B47-49D5-8C3E-1A888728BA7D}"/>
              </a:ext>
            </a:extLst>
          </p:cNvPr>
          <p:cNvSpPr txBox="1"/>
          <p:nvPr/>
        </p:nvSpPr>
        <p:spPr>
          <a:xfrm>
            <a:off x="435006" y="1757779"/>
            <a:ext cx="10218198" cy="4601260"/>
          </a:xfrm>
          <a:prstGeom prst="rect">
            <a:avLst/>
          </a:prstGeom>
          <a:noFill/>
        </p:spPr>
        <p:txBody>
          <a:bodyPr wrap="square" rtlCol="0">
            <a:spAutoFit/>
          </a:bodyPr>
          <a:lstStyle/>
          <a:p>
            <a:pPr marL="1440180" marR="720090" indent="-720090">
              <a:lnSpc>
                <a:spcPts val="1200"/>
              </a:lnSpc>
              <a:spcBef>
                <a:spcPts val="0"/>
              </a:spcBef>
              <a:spcAft>
                <a:spcPts val="600"/>
              </a:spcAft>
            </a:pPr>
            <a:r>
              <a:rPr lang="en-US" b="1" u="sng" dirty="0"/>
              <a:t>Option 1:</a:t>
            </a:r>
            <a:r>
              <a:rPr lang="en-US" dirty="0"/>
              <a:t> 	keep in the Technical Prescription the two markings and </a:t>
            </a:r>
            <a:br>
              <a:rPr lang="en-US" dirty="0"/>
            </a:br>
            <a:r>
              <a:rPr lang="en-US" dirty="0"/>
              <a:t/>
            </a:r>
            <a:br>
              <a:rPr lang="en-US" dirty="0"/>
            </a:br>
            <a:r>
              <a:rPr lang="en-US" dirty="0"/>
              <a:t>	CP’s to decide which one(s) they want to implement </a:t>
            </a:r>
            <a:br>
              <a:rPr lang="en-US" dirty="0"/>
            </a:br>
            <a:endParaRPr lang="en-GB" dirty="0">
              <a:latin typeface="Times New Roman" panose="02020603050405020304" pitchFamily="18" charset="0"/>
              <a:ea typeface="Times New Roman" panose="02020603050405020304" pitchFamily="18" charset="0"/>
            </a:endParaRPr>
          </a:p>
          <a:p>
            <a:pPr marL="1897380" marR="720090" lvl="1" indent="-720090" algn="just">
              <a:lnSpc>
                <a:spcPts val="1200"/>
              </a:lnSpc>
              <a:spcAft>
                <a:spcPts val="600"/>
              </a:spcAft>
            </a:pPr>
            <a:r>
              <a:rPr lang="en-GB" sz="1400" b="1" dirty="0">
                <a:latin typeface="Times New Roman" panose="02020603050405020304" pitchFamily="18" charset="0"/>
                <a:ea typeface="Times New Roman" panose="02020603050405020304" pitchFamily="18" charset="0"/>
              </a:rPr>
              <a:t>3.0</a:t>
            </a:r>
            <a:r>
              <a:rPr lang="en-GB" sz="1400" dirty="0">
                <a:latin typeface="Times New Roman" panose="02020603050405020304" pitchFamily="18" charset="0"/>
                <a:ea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Requirements</a:t>
            </a:r>
          </a:p>
          <a:p>
            <a:pPr marL="1897380" marR="720090" lvl="1" indent="-720090" algn="just">
              <a:lnSpc>
                <a:spcPts val="1200"/>
              </a:lnSpc>
              <a:spcAft>
                <a:spcPts val="600"/>
              </a:spcAft>
            </a:pPr>
            <a:r>
              <a:rPr lang="en-GB" sz="1400" dirty="0">
                <a:latin typeface="Times New Roman" panose="02020603050405020304" pitchFamily="18" charset="0"/>
                <a:ea typeface="Times New Roman" panose="02020603050405020304" pitchFamily="18" charset="0"/>
              </a:rPr>
              <a:t>3.3. 	Other Sidewall markings</a:t>
            </a:r>
          </a:p>
          <a:p>
            <a:pPr marL="1897380" marR="720090" lvl="1" indent="-720090" algn="just">
              <a:lnSpc>
                <a:spcPts val="1200"/>
              </a:lnSpc>
              <a:spcAft>
                <a:spcPts val="600"/>
              </a:spcAft>
            </a:pPr>
            <a:r>
              <a:rPr lang="en-GB" sz="1400" dirty="0">
                <a:latin typeface="Times New Roman" panose="02020603050405020304" pitchFamily="18" charset="0"/>
                <a:ea typeface="Times New Roman" panose="02020603050405020304" pitchFamily="18" charset="0"/>
              </a:rPr>
              <a:t>3.3.5.	In the case of LT or C type tyres, the maximum load rating and corresponding inflation</a:t>
            </a:r>
          </a:p>
          <a:p>
            <a:pPr marL="1897380" marR="720090" lvl="1" indent="-720090">
              <a:lnSpc>
                <a:spcPts val="1200"/>
              </a:lnSpc>
              <a:spcAft>
                <a:spcPts val="600"/>
              </a:spcAft>
            </a:pPr>
            <a:r>
              <a:rPr lang="en-GB" sz="1400" dirty="0">
                <a:latin typeface="Times New Roman" panose="02020603050405020304" pitchFamily="18" charset="0"/>
                <a:ea typeface="Times New Roman" panose="02020603050405020304" pitchFamily="18" charset="0"/>
              </a:rPr>
              <a:t>	pressure of the tyre, shown as follows:</a:t>
            </a:r>
            <a:br>
              <a:rPr lang="en-GB" sz="1400" dirty="0">
                <a:latin typeface="Times New Roman" panose="02020603050405020304" pitchFamily="18" charset="0"/>
                <a:ea typeface="Times New Roman" panose="02020603050405020304" pitchFamily="18" charset="0"/>
              </a:rPr>
            </a:br>
            <a:r>
              <a:rPr lang="en-GB" sz="1400" dirty="0">
                <a:latin typeface="Times New Roman" panose="02020603050405020304" pitchFamily="18" charset="0"/>
                <a:ea typeface="Times New Roman" panose="02020603050405020304" pitchFamily="18" charset="0"/>
              </a:rPr>
              <a:t/>
            </a:r>
            <a:br>
              <a:rPr lang="en-GB" sz="1400" dirty="0">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"Max load single ___kg (___lb) at ___kPa (___psi) cold";</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"Max load dual ___kg (___lb) at ___kPa (___psi) cold".</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For LT and C type tyres rated for single fitment only, mark as follows:</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
            </a:r>
            <a:br>
              <a:rPr lang="en-GB" sz="1400" i="1" dirty="0">
                <a:solidFill>
                  <a:schemeClr val="accent5"/>
                </a:solidFill>
                <a:latin typeface="Times New Roman" panose="02020603050405020304" pitchFamily="18" charset="0"/>
                <a:ea typeface="Times New Roman" panose="02020603050405020304" pitchFamily="18" charset="0"/>
              </a:rPr>
            </a:br>
            <a:r>
              <a:rPr lang="en-GB" sz="1400" i="1" dirty="0">
                <a:solidFill>
                  <a:schemeClr val="accent5"/>
                </a:solidFill>
                <a:latin typeface="Times New Roman" panose="02020603050405020304" pitchFamily="18" charset="0"/>
                <a:ea typeface="Times New Roman" panose="02020603050405020304" pitchFamily="18" charset="0"/>
              </a:rPr>
              <a:t>"Max load ___kg (___lb) at ___kPa (___psi) cold".</a:t>
            </a:r>
            <a:br>
              <a:rPr lang="en-GB" sz="1400" i="1" dirty="0">
                <a:solidFill>
                  <a:schemeClr val="accent5"/>
                </a:solidFill>
                <a:latin typeface="Times New Roman" panose="02020603050405020304" pitchFamily="18" charset="0"/>
                <a:ea typeface="Times New Roman" panose="02020603050405020304" pitchFamily="18" charset="0"/>
              </a:rPr>
            </a:br>
            <a:endParaRPr lang="en-GB" sz="1400" i="1" dirty="0">
              <a:solidFill>
                <a:schemeClr val="accent5"/>
              </a:solidFill>
              <a:latin typeface="Times New Roman" panose="02020603050405020304" pitchFamily="18" charset="0"/>
              <a:ea typeface="Times New Roman" panose="02020603050405020304" pitchFamily="18" charset="0"/>
            </a:endParaRPr>
          </a:p>
          <a:p>
            <a:pPr marL="1897380" marR="720090" lvl="1" indent="-720090">
              <a:lnSpc>
                <a:spcPts val="1200"/>
              </a:lnSpc>
              <a:spcAft>
                <a:spcPts val="600"/>
              </a:spcAft>
            </a:pPr>
            <a:r>
              <a:rPr lang="en-US" sz="1400" dirty="0">
                <a:latin typeface="Times New Roman" panose="02020603050405020304" pitchFamily="18" charset="0"/>
              </a:rPr>
              <a:t>3.3.11. 	In the case of LT or C type tyres, an indication, by the "</a:t>
            </a:r>
            <a:r>
              <a:rPr lang="en-US" sz="1400" dirty="0">
                <a:solidFill>
                  <a:schemeClr val="accent5"/>
                </a:solidFill>
                <a:latin typeface="Times New Roman" panose="02020603050405020304" pitchFamily="18" charset="0"/>
              </a:rPr>
              <a:t>PSI" index</a:t>
            </a:r>
            <a:r>
              <a:rPr lang="en-US" sz="1400" dirty="0">
                <a:latin typeface="Times New Roman" panose="02020603050405020304" pitchFamily="18" charset="0"/>
              </a:rPr>
              <a:t>, of the</a:t>
            </a:r>
          </a:p>
          <a:p>
            <a:pPr marL="1897380" marR="720090" lvl="1" indent="-720090" algn="just">
              <a:lnSpc>
                <a:spcPts val="1200"/>
              </a:lnSpc>
              <a:spcAft>
                <a:spcPts val="600"/>
              </a:spcAft>
            </a:pPr>
            <a:r>
              <a:rPr lang="en-US" sz="1400" dirty="0">
                <a:latin typeface="Times New Roman" panose="02020603050405020304" pitchFamily="18" charset="0"/>
              </a:rPr>
              <a:t>	inflation pressure to be adopted for the load/speed endurance tests. A table showing</a:t>
            </a:r>
          </a:p>
          <a:p>
            <a:pPr marL="1897380" marR="720090" lvl="1" indent="-720090">
              <a:lnSpc>
                <a:spcPts val="1200"/>
              </a:lnSpc>
              <a:spcAft>
                <a:spcPts val="600"/>
              </a:spcAft>
            </a:pPr>
            <a:r>
              <a:rPr lang="en-US" sz="1400" dirty="0">
                <a:latin typeface="Times New Roman" panose="02020603050405020304" pitchFamily="18" charset="0"/>
              </a:rPr>
              <a:t>	the relationship among "PSI" and "kPa" units is listed in Annex 4. </a:t>
            </a:r>
            <a:br>
              <a:rPr lang="en-US" sz="1400" dirty="0">
                <a:latin typeface="Times New Roman" panose="02020603050405020304" pitchFamily="18" charset="0"/>
              </a:rPr>
            </a:br>
            <a:r>
              <a:rPr lang="en-US" sz="1400" dirty="0">
                <a:latin typeface="Times New Roman" panose="02020603050405020304" pitchFamily="18" charset="0"/>
              </a:rPr>
              <a:t/>
            </a:r>
            <a:br>
              <a:rPr lang="en-US" sz="1400" dirty="0">
                <a:latin typeface="Times New Roman" panose="02020603050405020304" pitchFamily="18" charset="0"/>
              </a:rPr>
            </a:br>
            <a:endParaRPr lang="en-US" sz="1400" dirty="0">
              <a:latin typeface="Times New Roman" panose="02020603050405020304" pitchFamily="18" charset="0"/>
            </a:endParaRPr>
          </a:p>
          <a:p>
            <a:pPr marL="1440180" marR="720090" indent="-720090" algn="just">
              <a:lnSpc>
                <a:spcPts val="1200"/>
              </a:lnSpc>
              <a:spcAft>
                <a:spcPts val="600"/>
              </a:spcAft>
            </a:pPr>
            <a:r>
              <a:rPr lang="en-US" b="1" u="sng" dirty="0"/>
              <a:t>Option 2: </a:t>
            </a:r>
            <a:r>
              <a:rPr lang="en-US" dirty="0"/>
              <a:t>Harmonize the markings</a:t>
            </a:r>
          </a:p>
          <a:p>
            <a:endParaRPr lang="en-US" dirty="0"/>
          </a:p>
        </p:txBody>
      </p:sp>
    </p:spTree>
    <p:extLst>
      <p:ext uri="{BB962C8B-B14F-4D97-AF65-F5344CB8AC3E}">
        <p14:creationId xmlns:p14="http://schemas.microsoft.com/office/powerpoint/2010/main" xmlns="" val="309181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198D006C-E105-4A2F-AD07-B28BFCA18FBE}"/>
              </a:ext>
            </a:extLst>
          </p:cNvPr>
          <p:cNvSpPr>
            <a:spLocks noGrp="1"/>
          </p:cNvSpPr>
          <p:nvPr>
            <p:ph type="sldNum" sz="quarter" idx="4"/>
          </p:nvPr>
        </p:nvSpPr>
        <p:spPr/>
        <p:txBody>
          <a:bodyPr/>
          <a:lstStyle/>
          <a:p>
            <a:fld id="{FBB5C296-CDB4-4D18-8DCC-BBB940D9067E}" type="slidenum">
              <a:rPr lang="en-US" smtClean="0"/>
              <a:pPr/>
              <a:t>7</a:t>
            </a:fld>
            <a:endParaRPr lang="en-US"/>
          </a:p>
        </p:txBody>
      </p:sp>
      <p:sp>
        <p:nvSpPr>
          <p:cNvPr id="5" name="TextBox 4">
            <a:extLst>
              <a:ext uri="{FF2B5EF4-FFF2-40B4-BE49-F238E27FC236}">
                <a16:creationId xmlns:a16="http://schemas.microsoft.com/office/drawing/2014/main" xmlns="" id="{2218A493-15FA-4EA5-8704-B7C493C506EE}"/>
              </a:ext>
            </a:extLst>
          </p:cNvPr>
          <p:cNvSpPr txBox="1"/>
          <p:nvPr/>
        </p:nvSpPr>
        <p:spPr>
          <a:xfrm>
            <a:off x="825623" y="1340528"/>
            <a:ext cx="9898602" cy="1477328"/>
          </a:xfrm>
          <a:prstGeom prst="rect">
            <a:avLst/>
          </a:prstGeom>
          <a:noFill/>
        </p:spPr>
        <p:txBody>
          <a:bodyPr wrap="square" rtlCol="0">
            <a:spAutoFit/>
          </a:bodyPr>
          <a:lstStyle/>
          <a:p>
            <a:r>
              <a:rPr lang="en-US" b="1" u="sng" dirty="0"/>
              <a:t>ETRTO Standard, CP tyres  </a:t>
            </a:r>
            <a:r>
              <a:rPr lang="en-US" dirty="0"/>
              <a:t>(tyres on 5 </a:t>
            </a:r>
            <a:r>
              <a:rPr lang="en-US" dirty="0" err="1"/>
              <a:t>deg</a:t>
            </a:r>
            <a:r>
              <a:rPr lang="en-US" dirty="0"/>
              <a:t> drop-</a:t>
            </a:r>
            <a:r>
              <a:rPr lang="en-US" dirty="0" err="1"/>
              <a:t>centre</a:t>
            </a:r>
            <a:r>
              <a:rPr lang="en-US" dirty="0"/>
              <a:t> rims for motorcaravans – Radial), vehicle fitment:</a:t>
            </a:r>
            <a:br>
              <a:rPr lang="en-US" dirty="0"/>
            </a:br>
            <a:r>
              <a:rPr lang="en-US" dirty="0"/>
              <a:t/>
            </a:r>
            <a:br>
              <a:rPr lang="en-US" dirty="0"/>
            </a:br>
            <a:endParaRPr lang="en-US" dirty="0"/>
          </a:p>
          <a:p>
            <a:r>
              <a:rPr lang="en-US" i="1" dirty="0"/>
              <a:t>“On rear axles in single fitment increase the inflation pressure by 75kPa with no increase of the maximum load capacity”</a:t>
            </a:r>
          </a:p>
        </p:txBody>
      </p:sp>
      <p:sp>
        <p:nvSpPr>
          <p:cNvPr id="6" name="Rectangle 5">
            <a:extLst>
              <a:ext uri="{FF2B5EF4-FFF2-40B4-BE49-F238E27FC236}">
                <a16:creationId xmlns:a16="http://schemas.microsoft.com/office/drawing/2014/main" xmlns="" id="{668748A2-C9D6-4AAD-9631-51FB11693AE8}"/>
              </a:ext>
            </a:extLst>
          </p:cNvPr>
          <p:cNvSpPr/>
          <p:nvPr/>
        </p:nvSpPr>
        <p:spPr>
          <a:xfrm>
            <a:off x="452761" y="2817856"/>
            <a:ext cx="10182688" cy="2339102"/>
          </a:xfrm>
          <a:prstGeom prst="rect">
            <a:avLst/>
          </a:prstGeom>
        </p:spPr>
        <p:txBody>
          <a:bodyPr wrap="square">
            <a:spAutoFit/>
          </a:bodyPr>
          <a:lstStyle/>
          <a:p>
            <a:pPr lvl="1"/>
            <a:r>
              <a:rPr lang="en-US" b="1" u="sng" dirty="0"/>
              <a:t>FMVSS 139</a:t>
            </a:r>
            <a:br>
              <a:rPr lang="en-US" b="1" u="sng" dirty="0"/>
            </a:br>
            <a:r>
              <a:rPr lang="en-US" sz="1600" i="1" dirty="0"/>
              <a:t>S5.5   Tire markings</a:t>
            </a:r>
            <a:br>
              <a:rPr lang="en-US" sz="1600" i="1" dirty="0"/>
            </a:br>
            <a:r>
              <a:rPr lang="en-US" sz="1600" i="1" dirty="0"/>
              <a:t>(c) The maximum permissible inflation pressure, subject to the limitations of S5.5.4 through S5.5.6 of this standard;</a:t>
            </a:r>
          </a:p>
          <a:p>
            <a:pPr lvl="1"/>
            <a:r>
              <a:rPr lang="en-US" sz="1600" i="1" dirty="0"/>
              <a:t>(d) The maximum load rating and for LT tires, the letter designating the tire load range;</a:t>
            </a:r>
          </a:p>
          <a:p>
            <a:endParaRPr lang="en-US" sz="1600" b="1" i="1" u="sng" dirty="0"/>
          </a:p>
          <a:p>
            <a:pPr lvl="1"/>
            <a:r>
              <a:rPr lang="en-US" sz="1600" i="1" dirty="0"/>
              <a:t>S5.5.6   For LT tires, the </a:t>
            </a:r>
            <a:r>
              <a:rPr lang="en-US" sz="1600" i="1" u="sng" dirty="0"/>
              <a:t>maximum permissible inflation pressure </a:t>
            </a:r>
            <a:r>
              <a:rPr lang="en-US" sz="1600" i="1" dirty="0"/>
              <a:t>shown must be the inflation pressure that corresponds to the maximum load of the tire for the tire size as specified in one of the publications described in S4.1.1.(b) of §571.139. At the manufacturer's option, the shown inflation pressure may be as much as 10 psi (69 kPa) greater than the inflation pressure corresponding to the specified maximum load. </a:t>
            </a:r>
          </a:p>
        </p:txBody>
      </p:sp>
      <p:sp>
        <p:nvSpPr>
          <p:cNvPr id="7" name="TextBox 6">
            <a:extLst>
              <a:ext uri="{FF2B5EF4-FFF2-40B4-BE49-F238E27FC236}">
                <a16:creationId xmlns:a16="http://schemas.microsoft.com/office/drawing/2014/main" xmlns="" id="{22C2028B-B959-4BBE-AA59-541B5C06EF57}"/>
              </a:ext>
            </a:extLst>
          </p:cNvPr>
          <p:cNvSpPr txBox="1"/>
          <p:nvPr/>
        </p:nvSpPr>
        <p:spPr>
          <a:xfrm>
            <a:off x="1029810" y="5260796"/>
            <a:ext cx="9827581" cy="1200329"/>
          </a:xfrm>
          <a:prstGeom prst="rect">
            <a:avLst/>
          </a:prstGeom>
          <a:noFill/>
          <a:ln>
            <a:solidFill>
              <a:srgbClr val="0070C0"/>
            </a:solidFill>
          </a:ln>
        </p:spPr>
        <p:txBody>
          <a:bodyPr wrap="square" rtlCol="0">
            <a:spAutoFit/>
          </a:bodyPr>
          <a:lstStyle/>
          <a:p>
            <a:pPr marL="285750" indent="-285750">
              <a:buFontTx/>
              <a:buChar char="-"/>
            </a:pPr>
            <a:r>
              <a:rPr lang="en-US" dirty="0"/>
              <a:t>Increase in Inflation pressure required for specific applications should not result in testing tires at higher Inflation Pressure</a:t>
            </a:r>
          </a:p>
          <a:p>
            <a:pPr marL="285750" indent="-285750">
              <a:buFontTx/>
              <a:buChar char="-"/>
            </a:pPr>
            <a:r>
              <a:rPr lang="en-US" dirty="0"/>
              <a:t>The maximum inflation pressure as per FMVSS139 S5.5 (c) and S5.5.6 are in the sense of ETRTO minimum inflation pressures that can/must be raised in specific cases like CP on rear axle.</a:t>
            </a:r>
          </a:p>
        </p:txBody>
      </p:sp>
    </p:spTree>
    <p:extLst>
      <p:ext uri="{BB962C8B-B14F-4D97-AF65-F5344CB8AC3E}">
        <p14:creationId xmlns:p14="http://schemas.microsoft.com/office/powerpoint/2010/main" xmlns="" val="2026296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FDB4B004-917A-40E7-B48F-694507689A6A}"/>
              </a:ext>
            </a:extLst>
          </p:cNvPr>
          <p:cNvSpPr>
            <a:spLocks noGrp="1"/>
          </p:cNvSpPr>
          <p:nvPr>
            <p:ph type="sldNum" sz="quarter" idx="4"/>
          </p:nvPr>
        </p:nvSpPr>
        <p:spPr/>
        <p:txBody>
          <a:bodyPr/>
          <a:lstStyle/>
          <a:p>
            <a:fld id="{FBB5C296-CDB4-4D18-8DCC-BBB940D9067E}" type="slidenum">
              <a:rPr lang="en-US" smtClean="0"/>
              <a:pPr/>
              <a:t>8</a:t>
            </a:fld>
            <a:endParaRPr lang="en-US"/>
          </a:p>
        </p:txBody>
      </p:sp>
      <p:sp>
        <p:nvSpPr>
          <p:cNvPr id="5" name="TextBox 4">
            <a:extLst>
              <a:ext uri="{FF2B5EF4-FFF2-40B4-BE49-F238E27FC236}">
                <a16:creationId xmlns:a16="http://schemas.microsoft.com/office/drawing/2014/main" xmlns="" id="{C7886223-2CEA-4A90-B5AB-358A33B33840}"/>
              </a:ext>
            </a:extLst>
          </p:cNvPr>
          <p:cNvSpPr txBox="1"/>
          <p:nvPr/>
        </p:nvSpPr>
        <p:spPr>
          <a:xfrm>
            <a:off x="1056443" y="1571348"/>
            <a:ext cx="9800947" cy="646331"/>
          </a:xfrm>
          <a:prstGeom prst="rect">
            <a:avLst/>
          </a:prstGeom>
          <a:noFill/>
        </p:spPr>
        <p:txBody>
          <a:bodyPr wrap="square" rtlCol="0">
            <a:spAutoFit/>
          </a:bodyPr>
          <a:lstStyle/>
          <a:p>
            <a:r>
              <a:rPr lang="en-US" dirty="0"/>
              <a:t>Tyre Industry is asking for some more time  to further work out a proposal for the tyre Sidewall marking regarding the Reference Test Inflation Pressure in relation to the</a:t>
            </a:r>
          </a:p>
        </p:txBody>
      </p:sp>
    </p:spTree>
    <p:extLst>
      <p:ext uri="{BB962C8B-B14F-4D97-AF65-F5344CB8AC3E}">
        <p14:creationId xmlns:p14="http://schemas.microsoft.com/office/powerpoint/2010/main" xmlns="" val="152105623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345</TotalTime>
  <Words>352</Words>
  <Application>Microsoft Office PowerPoint</Application>
  <PresentationFormat>Personnalisé</PresentationFormat>
  <Paragraphs>100</Paragraphs>
  <Slides>8</Slides>
  <Notes>0</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1_Office Theme</vt:lpstr>
      <vt:lpstr>Diapositive 1</vt:lpstr>
      <vt:lpstr>Diapositive 2</vt:lpstr>
      <vt:lpstr>Background  FMVSS vs ECE Reg 54</vt:lpstr>
      <vt:lpstr>Regulation ECE R54 and FMVSS requirement</vt:lpstr>
      <vt:lpstr>Industry proposal, ECE R54 Test inflation pressure </vt:lpstr>
      <vt:lpstr>Diapositive 6</vt:lpstr>
      <vt:lpstr>Diapositive 7</vt:lpstr>
      <vt:lpstr>Diapositive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Alain Roesgen</dc:creator>
  <cp:lastModifiedBy>ndm</cp:lastModifiedBy>
  <cp:revision>27</cp:revision>
  <dcterms:created xsi:type="dcterms:W3CDTF">2017-10-02T12:51:02Z</dcterms:created>
  <dcterms:modified xsi:type="dcterms:W3CDTF">2017-11-01T11:27:17Z</dcterms:modified>
</cp:coreProperties>
</file>