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2" r:id="rId2"/>
    <p:sldId id="264" r:id="rId3"/>
    <p:sldId id="269" r:id="rId4"/>
    <p:sldId id="270" r:id="rId5"/>
    <p:sldId id="271" r:id="rId6"/>
    <p:sldId id="26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FDFA"/>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48" y="-6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928955-E738-4F11-AD7F-DB57C8FD3C2D}" type="datetimeFigureOut">
              <a:rPr lang="en-US" smtClean="0"/>
              <a:pPr/>
              <a:t>11/1/2017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B33186-E005-4C63-BE02-6859F506C75B}" type="slidenum">
              <a:rPr lang="en-US" smtClean="0"/>
              <a:pPr/>
              <a:t>‹N°›</a:t>
            </a:fld>
            <a:endParaRPr lang="en-US"/>
          </a:p>
        </p:txBody>
      </p:sp>
    </p:spTree>
    <p:extLst>
      <p:ext uri="{BB962C8B-B14F-4D97-AF65-F5344CB8AC3E}">
        <p14:creationId xmlns:p14="http://schemas.microsoft.com/office/powerpoint/2010/main" xmlns="" val="192192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Line 14"/>
          <p:cNvSpPr>
            <a:spLocks noChangeShapeType="1"/>
          </p:cNvSpPr>
          <p:nvPr userDrawn="1"/>
        </p:nvSpPr>
        <p:spPr bwMode="auto">
          <a:xfrm>
            <a:off x="0" y="838200"/>
            <a:ext cx="9906000" cy="0"/>
          </a:xfrm>
          <a:prstGeom prst="line">
            <a:avLst/>
          </a:prstGeom>
          <a:noFill/>
          <a:ln w="9525">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8" name="Line 15"/>
          <p:cNvSpPr>
            <a:spLocks noChangeShapeType="1"/>
          </p:cNvSpPr>
          <p:nvPr userDrawn="1"/>
        </p:nvSpPr>
        <p:spPr bwMode="auto">
          <a:xfrm>
            <a:off x="0" y="6461125"/>
            <a:ext cx="9906000" cy="0"/>
          </a:xfrm>
          <a:prstGeom prst="line">
            <a:avLst/>
          </a:prstGeom>
          <a:noFill/>
          <a:ln w="9525">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0" name="Line 15"/>
          <p:cNvSpPr>
            <a:spLocks noChangeShapeType="1"/>
          </p:cNvSpPr>
          <p:nvPr userDrawn="1"/>
        </p:nvSpPr>
        <p:spPr bwMode="auto">
          <a:xfrm>
            <a:off x="0" y="6461125"/>
            <a:ext cx="9906000" cy="0"/>
          </a:xfrm>
          <a:prstGeom prst="line">
            <a:avLst/>
          </a:prstGeom>
          <a:noFill/>
          <a:ln w="9525">
            <a:solidFill>
              <a:schemeClr val="bg2"/>
            </a:solidFill>
            <a:round/>
            <a:headEnd/>
            <a:tailEnd/>
          </a:ln>
          <a:extLst>
            <a:ext uri="{909E8E84-426E-40DD-AFC4-6F175D3DCCD1}">
              <a14:hiddenFill xmlns:a14="http://schemas.microsoft.com/office/drawing/2010/main" xmlns="">
                <a:noFill/>
              </a14:hiddenFill>
            </a:ext>
          </a:extLst>
        </p:spPr>
        <p:txBody>
          <a:bodyPr/>
          <a:lstStyle/>
          <a:p>
            <a:endParaRPr lang="en-US" dirty="0">
              <a:solidFill>
                <a:srgbClr val="000000"/>
              </a:solidFill>
            </a:endParaRPr>
          </a:p>
        </p:txBody>
      </p:sp>
      <p:sp>
        <p:nvSpPr>
          <p:cNvPr id="11" name="Rectangle 5"/>
          <p:cNvSpPr txBox="1">
            <a:spLocks noChangeArrowheads="1"/>
          </p:cNvSpPr>
          <p:nvPr userDrawn="1"/>
        </p:nvSpPr>
        <p:spPr bwMode="auto">
          <a:xfrm>
            <a:off x="2427288" y="6534150"/>
            <a:ext cx="5051425" cy="476250"/>
          </a:xfrm>
          <a:prstGeom prst="rect">
            <a:avLst/>
          </a:prstGeom>
          <a:noFill/>
          <a:ln>
            <a:noFill/>
          </a:ln>
          <a:effectLst/>
          <a:extLst/>
        </p:spPr>
        <p:txBody>
          <a:bodyPr/>
          <a:lstStyle>
            <a:defPPr>
              <a:defRPr lang="en-US"/>
            </a:defPPr>
            <a:lvl1pPr algn="ctr"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600" dirty="0">
                <a:solidFill>
                  <a:srgbClr val="000000"/>
                </a:solidFill>
                <a:latin typeface="Calibri" pitchFamily="34" charset="0"/>
                <a:cs typeface="Calibri" pitchFamily="34" charset="0"/>
              </a:rPr>
              <a:t>European Tyre and Rim Technical Organisation - ETRTO</a:t>
            </a:r>
          </a:p>
        </p:txBody>
      </p:sp>
      <p:sp>
        <p:nvSpPr>
          <p:cNvPr id="12" name="Rectangle 4"/>
          <p:cNvSpPr txBox="1">
            <a:spLocks noChangeArrowheads="1"/>
          </p:cNvSpPr>
          <p:nvPr userDrawn="1"/>
        </p:nvSpPr>
        <p:spPr bwMode="auto">
          <a:xfrm>
            <a:off x="152400" y="6534150"/>
            <a:ext cx="2654300" cy="476250"/>
          </a:xfrm>
          <a:prstGeom prst="rect">
            <a:avLst/>
          </a:prstGeom>
          <a:noFill/>
          <a:ln>
            <a:noFill/>
          </a:ln>
          <a:effectLst/>
          <a:extLst/>
        </p:spPr>
        <p:txBody>
          <a:bodyPr/>
          <a:lstStyle>
            <a:defPPr>
              <a:defRPr lang="en-US"/>
            </a:defPPr>
            <a:lvl1pPr algn="l" rtl="0" fontAlgn="base">
              <a:spcBef>
                <a:spcPct val="0"/>
              </a:spcBef>
              <a:spcAft>
                <a:spcPct val="0"/>
              </a:spcAft>
              <a:defRPr sz="14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defRPr/>
            </a:pPr>
            <a:r>
              <a:rPr lang="en-US" sz="1600" dirty="0">
                <a:solidFill>
                  <a:srgbClr val="000000"/>
                </a:solidFill>
                <a:latin typeface="Calibri" pitchFamily="34" charset="0"/>
                <a:cs typeface="Calibri" pitchFamily="34" charset="0"/>
              </a:rPr>
              <a:t>IWG Tyre GTR session 17</a:t>
            </a:r>
          </a:p>
        </p:txBody>
      </p:sp>
      <p:pic>
        <p:nvPicPr>
          <p:cNvPr id="13" name="Picture 15" descr="logoEtrto300dpi"/>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47555" cy="8324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Slide Number Placeholder 5">
            <a:extLst>
              <a:ext uri="{FF2B5EF4-FFF2-40B4-BE49-F238E27FC236}">
                <a16:creationId xmlns:a16="http://schemas.microsoft.com/office/drawing/2014/main" xmlns="" id="{3CF3F8B2-F2CB-4073-A99E-B5F659C79C63}"/>
              </a:ext>
            </a:extLst>
          </p:cNvPr>
          <p:cNvSpPr>
            <a:spLocks noGrp="1"/>
          </p:cNvSpPr>
          <p:nvPr>
            <p:ph type="sldNum" sz="quarter" idx="4"/>
          </p:nvPr>
        </p:nvSpPr>
        <p:spPr>
          <a:xfrm>
            <a:off x="9187649" y="646112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128757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5C296-CDB4-4D18-8DCC-BBB940D9067E}" type="slidenum">
              <a:rPr lang="en-US" smtClean="0"/>
              <a:pPr/>
              <a:t>‹N°›</a:t>
            </a:fld>
            <a:endParaRPr lang="en-US"/>
          </a:p>
        </p:txBody>
      </p:sp>
    </p:spTree>
    <p:extLst>
      <p:ext uri="{BB962C8B-B14F-4D97-AF65-F5344CB8AC3E}">
        <p14:creationId xmlns:p14="http://schemas.microsoft.com/office/powerpoint/2010/main" xmlns="" val="12005887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E997-4CFC-454C-ABD9-82D4E39A985C}" type="slidenum">
              <a:rPr lang="en-US" smtClean="0"/>
              <a:pPr/>
              <a:t>‹N°›</a:t>
            </a:fld>
            <a:endParaRPr lang="en-US"/>
          </a:p>
        </p:txBody>
      </p:sp>
    </p:spTree>
    <p:extLst>
      <p:ext uri="{BB962C8B-B14F-4D97-AF65-F5344CB8AC3E}">
        <p14:creationId xmlns:p14="http://schemas.microsoft.com/office/powerpoint/2010/main" xmlns="" val="109472557"/>
      </p:ext>
    </p:extLst>
  </p:cSld>
  <p:clrMap bg1="lt1" tx1="dk1" bg2="lt2" tx2="dk2" accent1="accent1" accent2="accent2" accent3="accent3" accent4="accent4" accent5="accent5" accent6="accent6" hlink="hlink" folHlink="folHlink"/>
  <p:sldLayoutIdLst>
    <p:sldLayoutId id="2147483662" r:id="rId1"/>
    <p:sldLayoutId id="2147483672"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A0C11B0E-A19A-4532-A475-1FF56BB4E59F}"/>
              </a:ext>
            </a:extLst>
          </p:cNvPr>
          <p:cNvSpPr/>
          <p:nvPr/>
        </p:nvSpPr>
        <p:spPr>
          <a:xfrm>
            <a:off x="1121545" y="3068533"/>
            <a:ext cx="9114407" cy="1200329"/>
          </a:xfrm>
          <a:prstGeom prst="rect">
            <a:avLst/>
          </a:prstGeom>
        </p:spPr>
        <p:txBody>
          <a:bodyPr wrap="square">
            <a:spAutoFit/>
          </a:bodyPr>
          <a:lstStyle/>
          <a:p>
            <a:r>
              <a:rPr lang="en-GB" b="1" u="sng" dirty="0">
                <a:solidFill>
                  <a:srgbClr val="0070C0"/>
                </a:solidFill>
                <a:latin typeface="Times New Roman" panose="02020603050405020304" pitchFamily="18" charset="0"/>
                <a:ea typeface="Times New Roman" panose="02020603050405020304" pitchFamily="18" charset="0"/>
              </a:rPr>
              <a:t>Action item 6 :</a:t>
            </a:r>
            <a:r>
              <a:rPr lang="en-GB" dirty="0">
                <a:solidFill>
                  <a:srgbClr val="0070C0"/>
                </a:solidFill>
                <a:latin typeface="Times New Roman" panose="02020603050405020304" pitchFamily="18" charset="0"/>
                <a:ea typeface="Times New Roman" panose="02020603050405020304" pitchFamily="18" charset="0"/>
              </a:rPr>
              <a:t> </a:t>
            </a:r>
            <a:r>
              <a:rPr lang="en-GB" dirty="0"/>
              <a:t>ETRTO will provide the justification to change in R54 (and in GTR) the definition of the measuring rim, considering the prerogatives of the IWG to change or not existing text from R54.</a:t>
            </a:r>
            <a:endParaRPr lang="en-US" dirty="0"/>
          </a:p>
          <a:p>
            <a:pPr marL="457200" marR="0">
              <a:spcBef>
                <a:spcPts val="0"/>
              </a:spcBef>
              <a:spcAft>
                <a:spcPts val="0"/>
              </a:spcAft>
            </a:pPr>
            <a:endParaRPr lang="en-US" dirty="0">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xmlns="" id="{E97BA10E-5CDA-4407-94CB-AF125B1CA9A4}"/>
              </a:ext>
            </a:extLst>
          </p:cNvPr>
          <p:cNvSpPr txBox="1"/>
          <p:nvPr/>
        </p:nvSpPr>
        <p:spPr>
          <a:xfrm>
            <a:off x="2539014" y="1349406"/>
            <a:ext cx="6090081" cy="892552"/>
          </a:xfrm>
          <a:prstGeom prst="rect">
            <a:avLst/>
          </a:prstGeom>
          <a:noFill/>
        </p:spPr>
        <p:txBody>
          <a:bodyPr wrap="square" rtlCol="0">
            <a:spAutoFit/>
          </a:bodyPr>
          <a:lstStyle/>
          <a:p>
            <a:r>
              <a:rPr lang="en-US" sz="3200" dirty="0"/>
              <a:t>Informal Working Group Tyre GTR</a:t>
            </a:r>
          </a:p>
          <a:p>
            <a:pPr algn="r"/>
            <a:r>
              <a:rPr lang="en-US" sz="2000" dirty="0"/>
              <a:t>Session 17, Brussels Nov 2nd-3th</a:t>
            </a:r>
          </a:p>
        </p:txBody>
      </p:sp>
      <p:sp>
        <p:nvSpPr>
          <p:cNvPr id="6" name="Slide Number Placeholder 5">
            <a:extLst>
              <a:ext uri="{FF2B5EF4-FFF2-40B4-BE49-F238E27FC236}">
                <a16:creationId xmlns:a16="http://schemas.microsoft.com/office/drawing/2014/main" xmlns="" id="{CA50A5A7-73C3-4229-94C9-701978971510}"/>
              </a:ext>
            </a:extLst>
          </p:cNvPr>
          <p:cNvSpPr>
            <a:spLocks noGrp="1"/>
          </p:cNvSpPr>
          <p:nvPr>
            <p:ph type="sldNum" sz="quarter" idx="4"/>
          </p:nvPr>
        </p:nvSpPr>
        <p:spPr/>
        <p:txBody>
          <a:bodyPr/>
          <a:lstStyle/>
          <a:p>
            <a:fld id="{4F71E997-4CFC-454C-ABD9-82D4E39A985C}" type="slidenum">
              <a:rPr lang="en-US" smtClean="0"/>
              <a:pPr/>
              <a:t>1</a:t>
            </a:fld>
            <a:endParaRPr lang="en-US"/>
          </a:p>
        </p:txBody>
      </p:sp>
      <p:sp>
        <p:nvSpPr>
          <p:cNvPr id="7" name="ZoneTexte 6"/>
          <p:cNvSpPr txBox="1"/>
          <p:nvPr/>
        </p:nvSpPr>
        <p:spPr>
          <a:xfrm>
            <a:off x="8349673" y="230909"/>
            <a:ext cx="3574472" cy="646331"/>
          </a:xfrm>
          <a:prstGeom prst="rect">
            <a:avLst/>
          </a:prstGeom>
          <a:noFill/>
        </p:spPr>
        <p:txBody>
          <a:bodyPr wrap="square" rtlCol="0">
            <a:spAutoFit/>
          </a:bodyPr>
          <a:lstStyle/>
          <a:p>
            <a:r>
              <a:rPr lang="fr-BE" dirty="0" smtClean="0"/>
              <a:t>TYREGTR-17-09</a:t>
            </a:r>
          </a:p>
          <a:p>
            <a:r>
              <a:rPr lang="fr-BE" dirty="0" smtClean="0"/>
              <a:t>Agenda item 4.1</a:t>
            </a:r>
            <a:endParaRPr lang="fr-BE" dirty="0"/>
          </a:p>
        </p:txBody>
      </p:sp>
    </p:spTree>
    <p:extLst>
      <p:ext uri="{BB962C8B-B14F-4D97-AF65-F5344CB8AC3E}">
        <p14:creationId xmlns:p14="http://schemas.microsoft.com/office/powerpoint/2010/main" xmlns="" val="2334361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99C3FA3B-2CE5-41AD-81B7-C41608D5FCBC}"/>
              </a:ext>
            </a:extLst>
          </p:cNvPr>
          <p:cNvSpPr/>
          <p:nvPr/>
        </p:nvSpPr>
        <p:spPr>
          <a:xfrm>
            <a:off x="470517" y="1334541"/>
            <a:ext cx="10295138" cy="1215717"/>
          </a:xfrm>
          <a:prstGeom prst="rect">
            <a:avLst/>
          </a:prstGeom>
        </p:spPr>
        <p:txBody>
          <a:bodyPr wrap="square">
            <a:spAutoFit/>
          </a:bodyPr>
          <a:lstStyle/>
          <a:p>
            <a:pPr marL="548640" marR="720090" indent="-720090">
              <a:spcBef>
                <a:spcPts val="600"/>
              </a:spcBef>
              <a:spcAft>
                <a:spcPts val="600"/>
              </a:spcAft>
            </a:pPr>
            <a:r>
              <a:rPr lang="en-US" sz="1600" dirty="0"/>
              <a:t>	</a:t>
            </a:r>
            <a:r>
              <a:rPr lang="en-US" sz="1400" i="1" dirty="0"/>
              <a:t>2.41. 	"</a:t>
            </a:r>
            <a:r>
              <a:rPr lang="en-US" sz="1400" i="1" dirty="0">
                <a:solidFill>
                  <a:schemeClr val="accent5"/>
                </a:solidFill>
              </a:rPr>
              <a:t>Measuring rim</a:t>
            </a:r>
            <a:r>
              <a:rPr lang="en-US" sz="1400" i="1" dirty="0"/>
              <a:t>" means an actual rim of specified width as defined by one of the</a:t>
            </a:r>
            <a:br>
              <a:rPr lang="en-US" sz="1400" i="1" dirty="0"/>
            </a:br>
            <a:r>
              <a:rPr lang="en-US" sz="1400" i="1" dirty="0"/>
              <a:t>		standards organizations as specified in Annex 7, on which the tyre is fitted for 				measuring the physical dimensions; </a:t>
            </a:r>
          </a:p>
          <a:p>
            <a:pPr marL="548640" marR="720090" indent="-720090">
              <a:spcBef>
                <a:spcPts val="600"/>
              </a:spcBef>
              <a:spcAft>
                <a:spcPts val="600"/>
              </a:spcAft>
            </a:pPr>
            <a:endParaRPr lang="en-US" sz="1400" i="1" dirty="0"/>
          </a:p>
        </p:txBody>
      </p:sp>
      <p:sp>
        <p:nvSpPr>
          <p:cNvPr id="5" name="Rectangle 4">
            <a:extLst>
              <a:ext uri="{FF2B5EF4-FFF2-40B4-BE49-F238E27FC236}">
                <a16:creationId xmlns:a16="http://schemas.microsoft.com/office/drawing/2014/main" xmlns="" id="{2F239773-2017-4403-B3B3-B8E1BD3D18EA}"/>
              </a:ext>
            </a:extLst>
          </p:cNvPr>
          <p:cNvSpPr/>
          <p:nvPr/>
        </p:nvSpPr>
        <p:spPr>
          <a:xfrm>
            <a:off x="470517" y="475823"/>
            <a:ext cx="11123720" cy="1015663"/>
          </a:xfrm>
          <a:prstGeom prst="rect">
            <a:avLst/>
          </a:prstGeom>
        </p:spPr>
        <p:txBody>
          <a:bodyPr wrap="square">
            <a:spAutoFit/>
          </a:bodyPr>
          <a:lstStyle/>
          <a:p>
            <a:endParaRPr lang="en-US" sz="2000" dirty="0">
              <a:solidFill>
                <a:srgbClr val="000000"/>
              </a:solidFill>
              <a:latin typeface="Times New Roman" panose="02020603050405020304" pitchFamily="18" charset="0"/>
            </a:endParaRPr>
          </a:p>
          <a:p>
            <a:r>
              <a:rPr lang="en-US" sz="2000" dirty="0">
                <a:solidFill>
                  <a:srgbClr val="000000"/>
                </a:solidFill>
                <a:latin typeface="Times New Roman" panose="02020603050405020304" pitchFamily="18" charset="0"/>
              </a:rPr>
              <a:t> </a:t>
            </a:r>
            <a:r>
              <a:rPr lang="en-US" sz="2000" b="1" dirty="0">
                <a:solidFill>
                  <a:schemeClr val="accent5"/>
                </a:solidFill>
                <a:latin typeface="Times New Roman" panose="02020603050405020304" pitchFamily="18" charset="0"/>
              </a:rPr>
              <a:t>Global technical regulation No. 16, Amendment 1,  </a:t>
            </a:r>
            <a:r>
              <a:rPr lang="en-US" sz="2000" dirty="0">
                <a:solidFill>
                  <a:schemeClr val="accent5"/>
                </a:solidFill>
              </a:rPr>
              <a:t> ECE/TRANS/180/Add.16/Amend.1 	</a:t>
            </a:r>
          </a:p>
          <a:p>
            <a:r>
              <a:rPr lang="en-US" sz="2000" b="1" dirty="0">
                <a:solidFill>
                  <a:schemeClr val="accent5"/>
                </a:solidFill>
                <a:latin typeface="Times New Roman" panose="02020603050405020304" pitchFamily="18" charset="0"/>
              </a:rPr>
              <a:t> </a:t>
            </a:r>
            <a:endParaRPr lang="en-US" sz="2000" dirty="0">
              <a:solidFill>
                <a:schemeClr val="accent5"/>
              </a:solidFill>
            </a:endParaRPr>
          </a:p>
        </p:txBody>
      </p:sp>
      <p:sp>
        <p:nvSpPr>
          <p:cNvPr id="6" name="Slide Number Placeholder 5">
            <a:extLst>
              <a:ext uri="{FF2B5EF4-FFF2-40B4-BE49-F238E27FC236}">
                <a16:creationId xmlns:a16="http://schemas.microsoft.com/office/drawing/2014/main" xmlns="" id="{E0DBD955-986C-4F75-97FF-E944DD640502}"/>
              </a:ext>
            </a:extLst>
          </p:cNvPr>
          <p:cNvSpPr>
            <a:spLocks noGrp="1"/>
          </p:cNvSpPr>
          <p:nvPr>
            <p:ph type="sldNum" sz="quarter" idx="4"/>
          </p:nvPr>
        </p:nvSpPr>
        <p:spPr/>
        <p:txBody>
          <a:bodyPr/>
          <a:lstStyle/>
          <a:p>
            <a:fld id="{4F71E997-4CFC-454C-ABD9-82D4E39A985C}" type="slidenum">
              <a:rPr lang="en-US" smtClean="0"/>
              <a:pPr/>
              <a:t>2</a:t>
            </a:fld>
            <a:endParaRPr lang="en-US"/>
          </a:p>
        </p:txBody>
      </p:sp>
      <p:sp>
        <p:nvSpPr>
          <p:cNvPr id="2" name="Right Brace 1">
            <a:extLst>
              <a:ext uri="{FF2B5EF4-FFF2-40B4-BE49-F238E27FC236}">
                <a16:creationId xmlns:a16="http://schemas.microsoft.com/office/drawing/2014/main" xmlns="" id="{DF5535F9-AF49-4368-BFA4-004F2140097A}"/>
              </a:ext>
            </a:extLst>
          </p:cNvPr>
          <p:cNvSpPr/>
          <p:nvPr/>
        </p:nvSpPr>
        <p:spPr>
          <a:xfrm>
            <a:off x="9328215" y="1406561"/>
            <a:ext cx="79899" cy="506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xmlns="" id="{EC5857FF-7A98-470C-B920-29EEBC9E1EF5}"/>
              </a:ext>
            </a:extLst>
          </p:cNvPr>
          <p:cNvSpPr txBox="1"/>
          <p:nvPr/>
        </p:nvSpPr>
        <p:spPr>
          <a:xfrm>
            <a:off x="9473954" y="1489109"/>
            <a:ext cx="2583402" cy="338554"/>
          </a:xfrm>
          <a:prstGeom prst="rect">
            <a:avLst/>
          </a:prstGeom>
          <a:noFill/>
        </p:spPr>
        <p:txBody>
          <a:bodyPr wrap="square" rtlCol="0">
            <a:spAutoFit/>
          </a:bodyPr>
          <a:lstStyle/>
          <a:p>
            <a:r>
              <a:rPr lang="en-US" sz="1600" dirty="0">
                <a:solidFill>
                  <a:schemeClr val="accent5"/>
                </a:solidFill>
              </a:rPr>
              <a:t>A unique Rim width</a:t>
            </a:r>
          </a:p>
        </p:txBody>
      </p:sp>
    </p:spTree>
    <p:extLst>
      <p:ext uri="{BB962C8B-B14F-4D97-AF65-F5344CB8AC3E}">
        <p14:creationId xmlns:p14="http://schemas.microsoft.com/office/powerpoint/2010/main" xmlns="" val="1411331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3D0263D1-8883-4574-BC2D-DE5CD069A27D}"/>
              </a:ext>
            </a:extLst>
          </p:cNvPr>
          <p:cNvSpPr>
            <a:spLocks noGrp="1"/>
          </p:cNvSpPr>
          <p:nvPr>
            <p:ph type="sldNum" sz="quarter" idx="4"/>
          </p:nvPr>
        </p:nvSpPr>
        <p:spPr/>
        <p:txBody>
          <a:bodyPr/>
          <a:lstStyle/>
          <a:p>
            <a:fld id="{FBB5C296-CDB4-4D18-8DCC-BBB940D9067E}" type="slidenum">
              <a:rPr lang="en-US" smtClean="0"/>
              <a:pPr/>
              <a:t>3</a:t>
            </a:fld>
            <a:endParaRPr lang="en-US"/>
          </a:p>
        </p:txBody>
      </p:sp>
      <p:pic>
        <p:nvPicPr>
          <p:cNvPr id="5" name="Picture 4">
            <a:extLst>
              <a:ext uri="{FF2B5EF4-FFF2-40B4-BE49-F238E27FC236}">
                <a16:creationId xmlns:a16="http://schemas.microsoft.com/office/drawing/2014/main" xmlns="" id="{E5E7B6E2-9625-4A2D-9084-137F6B0AF556}"/>
              </a:ext>
            </a:extLst>
          </p:cNvPr>
          <p:cNvPicPr>
            <a:picLocks noChangeAspect="1"/>
          </p:cNvPicPr>
          <p:nvPr/>
        </p:nvPicPr>
        <p:blipFill>
          <a:blip r:embed="rId2" cstate="print"/>
          <a:stretch>
            <a:fillRect/>
          </a:stretch>
        </p:blipFill>
        <p:spPr>
          <a:xfrm>
            <a:off x="435293" y="449459"/>
            <a:ext cx="6708458" cy="5225536"/>
          </a:xfrm>
          <a:prstGeom prst="rect">
            <a:avLst/>
          </a:prstGeom>
        </p:spPr>
      </p:pic>
      <p:sp>
        <p:nvSpPr>
          <p:cNvPr id="6" name="Oval 5">
            <a:extLst>
              <a:ext uri="{FF2B5EF4-FFF2-40B4-BE49-F238E27FC236}">
                <a16:creationId xmlns:a16="http://schemas.microsoft.com/office/drawing/2014/main" xmlns="" id="{A94A1F23-F75F-4C7F-A370-E875AEDC1E11}"/>
              </a:ext>
            </a:extLst>
          </p:cNvPr>
          <p:cNvSpPr/>
          <p:nvPr/>
        </p:nvSpPr>
        <p:spPr>
          <a:xfrm>
            <a:off x="3131820" y="994410"/>
            <a:ext cx="342900" cy="3543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xmlns="" id="{224CA38C-4E2A-47A8-9A16-CDD215ED8595}"/>
              </a:ext>
            </a:extLst>
          </p:cNvPr>
          <p:cNvSpPr/>
          <p:nvPr/>
        </p:nvSpPr>
        <p:spPr>
          <a:xfrm>
            <a:off x="4163627" y="1305480"/>
            <a:ext cx="250106" cy="2678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xmlns="" id="{5C9BEFB1-BCE8-49A8-910B-2B84BDF6BE6C}"/>
              </a:ext>
            </a:extLst>
          </p:cNvPr>
          <p:cNvSpPr/>
          <p:nvPr/>
        </p:nvSpPr>
        <p:spPr>
          <a:xfrm>
            <a:off x="3131820" y="1439385"/>
            <a:ext cx="284307" cy="2734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xmlns="" id="{A189C5C7-94A0-4C6F-AFE7-514692FC7150}"/>
              </a:ext>
            </a:extLst>
          </p:cNvPr>
          <p:cNvSpPr/>
          <p:nvPr/>
        </p:nvSpPr>
        <p:spPr>
          <a:xfrm>
            <a:off x="754084" y="4076441"/>
            <a:ext cx="1989116" cy="3543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6DFA3AE2-B567-47E2-97C4-8EB2607E0694}"/>
              </a:ext>
            </a:extLst>
          </p:cNvPr>
          <p:cNvSpPr txBox="1"/>
          <p:nvPr/>
        </p:nvSpPr>
        <p:spPr>
          <a:xfrm>
            <a:off x="1296140" y="5927775"/>
            <a:ext cx="8691239" cy="369332"/>
          </a:xfrm>
          <a:prstGeom prst="rect">
            <a:avLst/>
          </a:prstGeom>
          <a:noFill/>
        </p:spPr>
        <p:txBody>
          <a:bodyPr wrap="square" rtlCol="0">
            <a:spAutoFit/>
          </a:bodyPr>
          <a:lstStyle/>
          <a:p>
            <a:r>
              <a:rPr lang="en-US" dirty="0"/>
              <a:t>In Most Standards Organizations, the Measuring rim is a unique rime for a given dimension</a:t>
            </a:r>
          </a:p>
        </p:txBody>
      </p:sp>
    </p:spTree>
    <p:extLst>
      <p:ext uri="{BB962C8B-B14F-4D97-AF65-F5344CB8AC3E}">
        <p14:creationId xmlns:p14="http://schemas.microsoft.com/office/powerpoint/2010/main" xmlns="" val="2487190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99C3FA3B-2CE5-41AD-81B7-C41608D5FCBC}"/>
              </a:ext>
            </a:extLst>
          </p:cNvPr>
          <p:cNvSpPr/>
          <p:nvPr/>
        </p:nvSpPr>
        <p:spPr>
          <a:xfrm>
            <a:off x="470517" y="1334541"/>
            <a:ext cx="10295138" cy="4447371"/>
          </a:xfrm>
          <a:prstGeom prst="rect">
            <a:avLst/>
          </a:prstGeom>
        </p:spPr>
        <p:txBody>
          <a:bodyPr wrap="square">
            <a:spAutoFit/>
          </a:bodyPr>
          <a:lstStyle/>
          <a:p>
            <a:pPr marL="548640" marR="720090" indent="-720090">
              <a:spcBef>
                <a:spcPts val="600"/>
              </a:spcBef>
              <a:spcAft>
                <a:spcPts val="600"/>
              </a:spcAft>
            </a:pPr>
            <a:r>
              <a:rPr lang="en-US" sz="1600" dirty="0"/>
              <a:t>	</a:t>
            </a:r>
            <a:r>
              <a:rPr lang="en-US" sz="1400" i="1" dirty="0"/>
              <a:t>2.41. 	"</a:t>
            </a:r>
            <a:r>
              <a:rPr lang="en-US" sz="1400" i="1" dirty="0">
                <a:solidFill>
                  <a:schemeClr val="accent5"/>
                </a:solidFill>
              </a:rPr>
              <a:t>Measuring rim</a:t>
            </a:r>
            <a:r>
              <a:rPr lang="en-US" sz="1400" i="1" dirty="0"/>
              <a:t>" means an actual rim of specified width as defined by one of the</a:t>
            </a:r>
            <a:br>
              <a:rPr lang="en-US" sz="1400" i="1" dirty="0"/>
            </a:br>
            <a:r>
              <a:rPr lang="en-US" sz="1400" i="1" dirty="0"/>
              <a:t>		standards organizations as specified in Annex 7, on which the tyre is fitted for 				measuring the physical dimensions; </a:t>
            </a:r>
          </a:p>
          <a:p>
            <a:pPr marL="548640" marR="720090" indent="-720090">
              <a:spcBef>
                <a:spcPts val="600"/>
              </a:spcBef>
              <a:spcAft>
                <a:spcPts val="600"/>
              </a:spcAft>
            </a:pPr>
            <a:endParaRPr lang="en-US" sz="1400" i="1" dirty="0"/>
          </a:p>
          <a:p>
            <a:pPr lvl="1"/>
            <a:r>
              <a:rPr lang="en-US" sz="1400" i="1" dirty="0"/>
              <a:t>3.5.3. 		The theoretical section width shall be calculated by the following formula: </a:t>
            </a:r>
          </a:p>
          <a:p>
            <a:r>
              <a:rPr lang="en-US" sz="1400" i="1" dirty="0"/>
              <a:t>		S = S1 + K(A-A1),  …</a:t>
            </a:r>
          </a:p>
          <a:p>
            <a:r>
              <a:rPr lang="en-US" sz="1400" i="1" dirty="0"/>
              <a:t>		A is the width (expressed in mm) of the </a:t>
            </a:r>
            <a:r>
              <a:rPr lang="en-US" sz="1400" i="1" dirty="0">
                <a:solidFill>
                  <a:schemeClr val="accent5"/>
                </a:solidFill>
              </a:rPr>
              <a:t>measuring rim</a:t>
            </a:r>
            <a:r>
              <a:rPr lang="en-US" sz="1400" i="1" dirty="0"/>
              <a:t>, as declared by the manufacturer;</a:t>
            </a:r>
            <a:br>
              <a:rPr lang="en-US" sz="1400" i="1" dirty="0"/>
            </a:br>
            <a:endParaRPr lang="en-US" sz="1400" i="1" dirty="0"/>
          </a:p>
          <a:p>
            <a:pPr lvl="1"/>
            <a:r>
              <a:rPr lang="en-US" sz="1400" i="1" dirty="0"/>
              <a:t>3.11. 		High speed performance test for passenger car tyres </a:t>
            </a:r>
          </a:p>
          <a:p>
            <a:pPr lvl="1"/>
            <a:r>
              <a:rPr lang="en-US" sz="1400" i="1" dirty="0"/>
              <a:t>3.11.4.1. 	Mount a new tyre on the test rim specified by the manufacturer as the "</a:t>
            </a:r>
            <a:r>
              <a:rPr lang="en-US" sz="1400" i="1" dirty="0">
                <a:solidFill>
                  <a:schemeClr val="accent5"/>
                </a:solidFill>
              </a:rPr>
              <a:t>measuring rim and test 				rim".  </a:t>
            </a:r>
          </a:p>
          <a:p>
            <a:endParaRPr lang="en-US" sz="1400" i="1" dirty="0"/>
          </a:p>
          <a:p>
            <a:pPr lvl="1"/>
            <a:r>
              <a:rPr lang="en-US" sz="1400" i="1" dirty="0"/>
              <a:t>3.22. 		Tyre rolling resistance test </a:t>
            </a:r>
          </a:p>
          <a:p>
            <a:pPr lvl="1"/>
            <a:r>
              <a:rPr lang="en-US" sz="1400" i="1" dirty="0"/>
              <a:t>3.22.3.2. 	Measuring rim (see Annex 9) </a:t>
            </a:r>
          </a:p>
          <a:p>
            <a:r>
              <a:rPr lang="en-US" sz="1400" i="1" dirty="0"/>
              <a:t>		The tyre shall be mounted on a steel or light alloy </a:t>
            </a:r>
            <a:r>
              <a:rPr lang="en-US" sz="1400" i="1" dirty="0">
                <a:solidFill>
                  <a:schemeClr val="accent5"/>
                </a:solidFill>
              </a:rPr>
              <a:t>measuring rim</a:t>
            </a:r>
            <a:r>
              <a:rPr lang="en-US" sz="1400" i="1" dirty="0"/>
              <a:t>, as follows: </a:t>
            </a:r>
          </a:p>
          <a:p>
            <a:r>
              <a:rPr lang="en-US" sz="1400" i="1" dirty="0"/>
              <a:t>		(a) For Class C1 tyres, the width of the rim shall be as defined in ISO 4000-1:2010; </a:t>
            </a:r>
          </a:p>
          <a:p>
            <a:r>
              <a:rPr lang="en-US" sz="1400" i="1" dirty="0"/>
              <a:t>		(b) For Class C2 and C3 tyres, the width of the rim shall be as defined in ISO 4209 1:2001. </a:t>
            </a:r>
          </a:p>
          <a:p>
            <a:r>
              <a:rPr lang="en-US" sz="1400" i="1" dirty="0"/>
              <a:t>		In cases where the width is not defined in the above mentioned ISO Standards, the rim width as 				defined by one of the standards organizations as specified in Annex 7 may be used." </a:t>
            </a:r>
          </a:p>
        </p:txBody>
      </p:sp>
      <p:sp>
        <p:nvSpPr>
          <p:cNvPr id="5" name="Rectangle 4">
            <a:extLst>
              <a:ext uri="{FF2B5EF4-FFF2-40B4-BE49-F238E27FC236}">
                <a16:creationId xmlns:a16="http://schemas.microsoft.com/office/drawing/2014/main" xmlns="" id="{2F239773-2017-4403-B3B3-B8E1BD3D18EA}"/>
              </a:ext>
            </a:extLst>
          </p:cNvPr>
          <p:cNvSpPr/>
          <p:nvPr/>
        </p:nvSpPr>
        <p:spPr>
          <a:xfrm>
            <a:off x="470517" y="475823"/>
            <a:ext cx="11123720" cy="1015663"/>
          </a:xfrm>
          <a:prstGeom prst="rect">
            <a:avLst/>
          </a:prstGeom>
        </p:spPr>
        <p:txBody>
          <a:bodyPr wrap="square">
            <a:spAutoFit/>
          </a:bodyPr>
          <a:lstStyle/>
          <a:p>
            <a:endParaRPr lang="en-US" sz="2000" dirty="0">
              <a:solidFill>
                <a:srgbClr val="000000"/>
              </a:solidFill>
              <a:latin typeface="Times New Roman" panose="02020603050405020304" pitchFamily="18" charset="0"/>
            </a:endParaRPr>
          </a:p>
          <a:p>
            <a:r>
              <a:rPr lang="en-US" sz="2000" dirty="0">
                <a:solidFill>
                  <a:srgbClr val="000000"/>
                </a:solidFill>
                <a:latin typeface="Times New Roman" panose="02020603050405020304" pitchFamily="18" charset="0"/>
              </a:rPr>
              <a:t> </a:t>
            </a:r>
            <a:r>
              <a:rPr lang="en-US" sz="2000" b="1" dirty="0">
                <a:solidFill>
                  <a:schemeClr val="accent5"/>
                </a:solidFill>
                <a:latin typeface="Times New Roman" panose="02020603050405020304" pitchFamily="18" charset="0"/>
              </a:rPr>
              <a:t>Global technical regulation No. 16, Amendment 1,  </a:t>
            </a:r>
            <a:r>
              <a:rPr lang="en-US" sz="2000" dirty="0">
                <a:solidFill>
                  <a:schemeClr val="accent5"/>
                </a:solidFill>
              </a:rPr>
              <a:t> ECE/TRANS/180/Add.16/Amend.1 	</a:t>
            </a:r>
          </a:p>
          <a:p>
            <a:r>
              <a:rPr lang="en-US" sz="2000" b="1" dirty="0">
                <a:solidFill>
                  <a:schemeClr val="accent5"/>
                </a:solidFill>
                <a:latin typeface="Times New Roman" panose="02020603050405020304" pitchFamily="18" charset="0"/>
              </a:rPr>
              <a:t> </a:t>
            </a:r>
            <a:endParaRPr lang="en-US" sz="2000" dirty="0">
              <a:solidFill>
                <a:schemeClr val="accent5"/>
              </a:solidFill>
            </a:endParaRPr>
          </a:p>
        </p:txBody>
      </p:sp>
      <p:sp>
        <p:nvSpPr>
          <p:cNvPr id="6" name="Slide Number Placeholder 5">
            <a:extLst>
              <a:ext uri="{FF2B5EF4-FFF2-40B4-BE49-F238E27FC236}">
                <a16:creationId xmlns:a16="http://schemas.microsoft.com/office/drawing/2014/main" xmlns="" id="{E0DBD955-986C-4F75-97FF-E944DD640502}"/>
              </a:ext>
            </a:extLst>
          </p:cNvPr>
          <p:cNvSpPr>
            <a:spLocks noGrp="1"/>
          </p:cNvSpPr>
          <p:nvPr>
            <p:ph type="sldNum" sz="quarter" idx="4"/>
          </p:nvPr>
        </p:nvSpPr>
        <p:spPr/>
        <p:txBody>
          <a:bodyPr/>
          <a:lstStyle/>
          <a:p>
            <a:fld id="{4F71E997-4CFC-454C-ABD9-82D4E39A985C}" type="slidenum">
              <a:rPr lang="en-US" smtClean="0"/>
              <a:pPr/>
              <a:t>4</a:t>
            </a:fld>
            <a:endParaRPr lang="en-US"/>
          </a:p>
        </p:txBody>
      </p:sp>
      <p:sp>
        <p:nvSpPr>
          <p:cNvPr id="2" name="Right Brace 1">
            <a:extLst>
              <a:ext uri="{FF2B5EF4-FFF2-40B4-BE49-F238E27FC236}">
                <a16:creationId xmlns:a16="http://schemas.microsoft.com/office/drawing/2014/main" xmlns="" id="{DF5535F9-AF49-4368-BFA4-004F2140097A}"/>
              </a:ext>
            </a:extLst>
          </p:cNvPr>
          <p:cNvSpPr/>
          <p:nvPr/>
        </p:nvSpPr>
        <p:spPr>
          <a:xfrm>
            <a:off x="9328215" y="1406561"/>
            <a:ext cx="79899" cy="506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xmlns="" id="{EC5857FF-7A98-470C-B920-29EEBC9E1EF5}"/>
              </a:ext>
            </a:extLst>
          </p:cNvPr>
          <p:cNvSpPr txBox="1"/>
          <p:nvPr/>
        </p:nvSpPr>
        <p:spPr>
          <a:xfrm>
            <a:off x="9473954" y="1489109"/>
            <a:ext cx="2583402" cy="338554"/>
          </a:xfrm>
          <a:prstGeom prst="rect">
            <a:avLst/>
          </a:prstGeom>
          <a:noFill/>
        </p:spPr>
        <p:txBody>
          <a:bodyPr wrap="square" rtlCol="0">
            <a:spAutoFit/>
          </a:bodyPr>
          <a:lstStyle/>
          <a:p>
            <a:r>
              <a:rPr lang="en-US" sz="1600" dirty="0">
                <a:solidFill>
                  <a:schemeClr val="accent5"/>
                </a:solidFill>
              </a:rPr>
              <a:t>A unique Rim width</a:t>
            </a:r>
          </a:p>
        </p:txBody>
      </p:sp>
      <p:sp>
        <p:nvSpPr>
          <p:cNvPr id="8" name="Right Brace 7">
            <a:extLst>
              <a:ext uri="{FF2B5EF4-FFF2-40B4-BE49-F238E27FC236}">
                <a16:creationId xmlns:a16="http://schemas.microsoft.com/office/drawing/2014/main" xmlns="" id="{0704F6A3-D5DD-4D2C-881E-682E8F6948DA}"/>
              </a:ext>
            </a:extLst>
          </p:cNvPr>
          <p:cNvSpPr/>
          <p:nvPr/>
        </p:nvSpPr>
        <p:spPr>
          <a:xfrm>
            <a:off x="9328215" y="2536917"/>
            <a:ext cx="79899" cy="506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xmlns="" id="{12EFE208-9284-4A74-9717-D98413DFBF64}"/>
              </a:ext>
            </a:extLst>
          </p:cNvPr>
          <p:cNvSpPr txBox="1"/>
          <p:nvPr/>
        </p:nvSpPr>
        <p:spPr>
          <a:xfrm>
            <a:off x="9473954" y="2530541"/>
            <a:ext cx="2583402" cy="338554"/>
          </a:xfrm>
          <a:prstGeom prst="rect">
            <a:avLst/>
          </a:prstGeom>
          <a:noFill/>
        </p:spPr>
        <p:txBody>
          <a:bodyPr wrap="square" rtlCol="0">
            <a:spAutoFit/>
          </a:bodyPr>
          <a:lstStyle/>
          <a:p>
            <a:r>
              <a:rPr lang="en-US" sz="1600" dirty="0">
                <a:solidFill>
                  <a:schemeClr val="accent5"/>
                </a:solidFill>
              </a:rPr>
              <a:t>Any Rim width</a:t>
            </a:r>
          </a:p>
        </p:txBody>
      </p:sp>
      <p:sp>
        <p:nvSpPr>
          <p:cNvPr id="10" name="Right Brace 9">
            <a:extLst>
              <a:ext uri="{FF2B5EF4-FFF2-40B4-BE49-F238E27FC236}">
                <a16:creationId xmlns:a16="http://schemas.microsoft.com/office/drawing/2014/main" xmlns="" id="{BE4840C1-32E7-4FF7-AE4D-442C60CA21E4}"/>
              </a:ext>
            </a:extLst>
          </p:cNvPr>
          <p:cNvSpPr/>
          <p:nvPr/>
        </p:nvSpPr>
        <p:spPr>
          <a:xfrm>
            <a:off x="9328215" y="3582974"/>
            <a:ext cx="79899" cy="506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xmlns="" id="{905BCF8B-635C-4006-9EFD-6E76EA7A3509}"/>
              </a:ext>
            </a:extLst>
          </p:cNvPr>
          <p:cNvSpPr txBox="1"/>
          <p:nvPr/>
        </p:nvSpPr>
        <p:spPr>
          <a:xfrm>
            <a:off x="9473954" y="3672819"/>
            <a:ext cx="2583402" cy="338554"/>
          </a:xfrm>
          <a:prstGeom prst="rect">
            <a:avLst/>
          </a:prstGeom>
          <a:noFill/>
        </p:spPr>
        <p:txBody>
          <a:bodyPr wrap="square" rtlCol="0">
            <a:spAutoFit/>
          </a:bodyPr>
          <a:lstStyle/>
          <a:p>
            <a:r>
              <a:rPr lang="en-US" sz="1600" dirty="0">
                <a:solidFill>
                  <a:schemeClr val="accent5"/>
                </a:solidFill>
              </a:rPr>
              <a:t>Any Rim Width</a:t>
            </a:r>
          </a:p>
        </p:txBody>
      </p:sp>
      <p:sp>
        <p:nvSpPr>
          <p:cNvPr id="12" name="Right Brace 11">
            <a:extLst>
              <a:ext uri="{FF2B5EF4-FFF2-40B4-BE49-F238E27FC236}">
                <a16:creationId xmlns:a16="http://schemas.microsoft.com/office/drawing/2014/main" xmlns="" id="{342A1430-3949-4510-B175-367558EEA8EA}"/>
              </a:ext>
            </a:extLst>
          </p:cNvPr>
          <p:cNvSpPr/>
          <p:nvPr/>
        </p:nvSpPr>
        <p:spPr>
          <a:xfrm>
            <a:off x="9328215" y="4785668"/>
            <a:ext cx="79899" cy="5060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xmlns="" id="{F37B50E8-1057-482E-80E4-CEA3EC8C9778}"/>
              </a:ext>
            </a:extLst>
          </p:cNvPr>
          <p:cNvSpPr txBox="1"/>
          <p:nvPr/>
        </p:nvSpPr>
        <p:spPr>
          <a:xfrm>
            <a:off x="9473954" y="4813958"/>
            <a:ext cx="2583402" cy="338554"/>
          </a:xfrm>
          <a:prstGeom prst="rect">
            <a:avLst/>
          </a:prstGeom>
          <a:noFill/>
        </p:spPr>
        <p:txBody>
          <a:bodyPr wrap="square" rtlCol="0">
            <a:spAutoFit/>
          </a:bodyPr>
          <a:lstStyle/>
          <a:p>
            <a:r>
              <a:rPr lang="en-US" sz="1600" dirty="0">
                <a:solidFill>
                  <a:schemeClr val="accent5"/>
                </a:solidFill>
              </a:rPr>
              <a:t>A unique Rim width</a:t>
            </a:r>
          </a:p>
        </p:txBody>
      </p:sp>
    </p:spTree>
    <p:extLst>
      <p:ext uri="{BB962C8B-B14F-4D97-AF65-F5344CB8AC3E}">
        <p14:creationId xmlns:p14="http://schemas.microsoft.com/office/powerpoint/2010/main" xmlns="" val="1347227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8340185F-BF97-45B3-8251-E718A0FF6D88}"/>
              </a:ext>
            </a:extLst>
          </p:cNvPr>
          <p:cNvSpPr>
            <a:spLocks noGrp="1"/>
          </p:cNvSpPr>
          <p:nvPr>
            <p:ph type="sldNum" sz="quarter" idx="4"/>
          </p:nvPr>
        </p:nvSpPr>
        <p:spPr/>
        <p:txBody>
          <a:bodyPr/>
          <a:lstStyle/>
          <a:p>
            <a:fld id="{FBB5C296-CDB4-4D18-8DCC-BBB940D9067E}" type="slidenum">
              <a:rPr lang="en-US" smtClean="0"/>
              <a:pPr/>
              <a:t>5</a:t>
            </a:fld>
            <a:endParaRPr lang="en-US"/>
          </a:p>
        </p:txBody>
      </p:sp>
      <p:sp>
        <p:nvSpPr>
          <p:cNvPr id="5" name="TextBox 4">
            <a:extLst>
              <a:ext uri="{FF2B5EF4-FFF2-40B4-BE49-F238E27FC236}">
                <a16:creationId xmlns:a16="http://schemas.microsoft.com/office/drawing/2014/main" xmlns="" id="{F0B81AA9-C41C-4B8E-9495-B26AB2DD33F6}"/>
              </a:ext>
            </a:extLst>
          </p:cNvPr>
          <p:cNvSpPr txBox="1"/>
          <p:nvPr/>
        </p:nvSpPr>
        <p:spPr>
          <a:xfrm>
            <a:off x="506027" y="1100831"/>
            <a:ext cx="8442664" cy="4462760"/>
          </a:xfrm>
          <a:prstGeom prst="rect">
            <a:avLst/>
          </a:prstGeom>
          <a:noFill/>
        </p:spPr>
        <p:txBody>
          <a:bodyPr wrap="square" rtlCol="0">
            <a:spAutoFit/>
          </a:bodyPr>
          <a:lstStyle/>
          <a:p>
            <a:r>
              <a:rPr lang="en-US" dirty="0"/>
              <a:t>Other Inconsistency</a:t>
            </a:r>
          </a:p>
          <a:p>
            <a:endParaRPr lang="en-US" dirty="0"/>
          </a:p>
          <a:p>
            <a:pPr marL="285750" indent="-285750">
              <a:buFontTx/>
              <a:buChar char="-"/>
            </a:pPr>
            <a:r>
              <a:rPr lang="en-US" dirty="0"/>
              <a:t>Rim widths reference to:</a:t>
            </a:r>
          </a:p>
          <a:p>
            <a:pPr marL="285750" indent="-285750">
              <a:buFontTx/>
              <a:buChar char="-"/>
            </a:pPr>
            <a:endParaRPr lang="en-US" dirty="0"/>
          </a:p>
          <a:p>
            <a:pPr marL="742950" lvl="1" indent="-285750">
              <a:buFontTx/>
              <a:buChar char="-"/>
            </a:pPr>
            <a:r>
              <a:rPr lang="en-US" dirty="0"/>
              <a:t> Standards organization</a:t>
            </a:r>
            <a:br>
              <a:rPr lang="en-US" dirty="0"/>
            </a:br>
            <a:r>
              <a:rPr lang="en-US" sz="1400" dirty="0" err="1"/>
              <a:t>eg</a:t>
            </a:r>
            <a:r>
              <a:rPr lang="en-US" sz="1400" dirty="0"/>
              <a:t> </a:t>
            </a:r>
            <a:r>
              <a:rPr lang="en-US" sz="1400" i="1" dirty="0"/>
              <a:t>2.41. 	"Measuring rim" means an actual rim of specified width as defined by one of the 			</a:t>
            </a:r>
            <a:r>
              <a:rPr lang="en-US" sz="1400" i="1" dirty="0">
                <a:solidFill>
                  <a:schemeClr val="accent5"/>
                </a:solidFill>
              </a:rPr>
              <a:t>standards organizations </a:t>
            </a:r>
            <a:r>
              <a:rPr lang="en-US" sz="1400" i="1" dirty="0"/>
              <a:t>as specified in Annex 7, on which the tyre is fitted for 			measuring the physical dimensions;</a:t>
            </a:r>
            <a:br>
              <a:rPr lang="en-US" sz="1400" i="1" dirty="0"/>
            </a:br>
            <a:endParaRPr lang="en-US" sz="1400" i="1" dirty="0"/>
          </a:p>
          <a:p>
            <a:pPr marL="742950" lvl="1" indent="-285750">
              <a:buFontTx/>
              <a:buChar char="-"/>
            </a:pPr>
            <a:r>
              <a:rPr lang="en-US" i="1" dirty="0"/>
              <a:t>ISO </a:t>
            </a:r>
            <a:br>
              <a:rPr lang="en-US" i="1" dirty="0"/>
            </a:br>
            <a:r>
              <a:rPr lang="en-US" sz="1400" i="1" dirty="0" err="1"/>
              <a:t>eg</a:t>
            </a:r>
            <a:r>
              <a:rPr lang="en-US" sz="1400" i="1" dirty="0"/>
              <a:t> 3.22.3.2. The tyre shall be mounted on a steel or light alloy measuring rim, as follows: </a:t>
            </a:r>
            <a:br>
              <a:rPr lang="en-US" sz="1400" i="1" dirty="0"/>
            </a:br>
            <a:r>
              <a:rPr lang="en-US" sz="1400" i="1" dirty="0"/>
              <a:t>		(a) For Class C1 tyres, the width of the rim shall be as defined in </a:t>
            </a:r>
            <a:r>
              <a:rPr lang="en-US" sz="1400" i="1" dirty="0">
                <a:solidFill>
                  <a:schemeClr val="accent5"/>
                </a:solidFill>
              </a:rPr>
              <a:t>ISO 4000-1:2010; </a:t>
            </a:r>
            <a:br>
              <a:rPr lang="en-US" sz="1400" i="1" dirty="0">
                <a:solidFill>
                  <a:schemeClr val="accent5"/>
                </a:solidFill>
              </a:rPr>
            </a:br>
            <a:r>
              <a:rPr lang="en-US" sz="1400" i="1" dirty="0"/>
              <a:t>		(b) For Class C2 and C3 tyres, the width of the rim shall be as defined in </a:t>
            </a:r>
            <a:r>
              <a:rPr lang="en-US" sz="1400" i="1" dirty="0">
                <a:solidFill>
                  <a:schemeClr val="accent5"/>
                </a:solidFill>
              </a:rPr>
              <a:t>ISO 4209 1:2001.</a:t>
            </a:r>
            <a:br>
              <a:rPr lang="en-US" sz="1400" i="1" dirty="0">
                <a:solidFill>
                  <a:schemeClr val="accent5"/>
                </a:solidFill>
              </a:rPr>
            </a:br>
            <a:endParaRPr lang="en-US" sz="1400" i="1" dirty="0">
              <a:solidFill>
                <a:schemeClr val="accent5"/>
              </a:solidFill>
            </a:endParaRPr>
          </a:p>
          <a:p>
            <a:pPr marL="742950" lvl="1" indent="-285750">
              <a:buFontTx/>
              <a:buChar char="-"/>
            </a:pPr>
            <a:r>
              <a:rPr lang="en-US" i="1" dirty="0"/>
              <a:t>Annex 9 of Tyre GTR “</a:t>
            </a:r>
            <a:r>
              <a:rPr lang="en-US" sz="1400" i="1" dirty="0"/>
              <a:t>Measuring rim width”</a:t>
            </a:r>
            <a:r>
              <a:rPr lang="en-US" sz="1400" i="1" dirty="0">
                <a:solidFill>
                  <a:schemeClr val="accent5"/>
                </a:solidFill>
              </a:rPr>
              <a:t/>
            </a:r>
            <a:br>
              <a:rPr lang="en-US" sz="1400" i="1" dirty="0">
                <a:solidFill>
                  <a:schemeClr val="accent5"/>
                </a:solidFill>
              </a:rPr>
            </a:br>
            <a:endParaRPr lang="en-US" sz="1400" i="1" dirty="0">
              <a:solidFill>
                <a:schemeClr val="accent5"/>
              </a:solidFill>
            </a:endParaRPr>
          </a:p>
          <a:p>
            <a:r>
              <a:rPr lang="en-US" sz="1400" i="1" dirty="0">
                <a:solidFill>
                  <a:schemeClr val="accent5"/>
                </a:solidFill>
              </a:rPr>
              <a:t> </a:t>
            </a:r>
          </a:p>
          <a:p>
            <a:pPr marL="742950" lvl="1" indent="-285750">
              <a:buFontTx/>
              <a:buChar char="-"/>
            </a:pPr>
            <a:endParaRPr lang="en-US" dirty="0"/>
          </a:p>
        </p:txBody>
      </p:sp>
    </p:spTree>
    <p:extLst>
      <p:ext uri="{BB962C8B-B14F-4D97-AF65-F5344CB8AC3E}">
        <p14:creationId xmlns:p14="http://schemas.microsoft.com/office/powerpoint/2010/main" xmlns="" val="3250169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FDB4B004-917A-40E7-B48F-694507689A6A}"/>
              </a:ext>
            </a:extLst>
          </p:cNvPr>
          <p:cNvSpPr>
            <a:spLocks noGrp="1"/>
          </p:cNvSpPr>
          <p:nvPr>
            <p:ph type="sldNum" sz="quarter" idx="4"/>
          </p:nvPr>
        </p:nvSpPr>
        <p:spPr/>
        <p:txBody>
          <a:bodyPr/>
          <a:lstStyle/>
          <a:p>
            <a:fld id="{FBB5C296-CDB4-4D18-8DCC-BBB940D9067E}" type="slidenum">
              <a:rPr lang="en-US" smtClean="0"/>
              <a:pPr/>
              <a:t>6</a:t>
            </a:fld>
            <a:endParaRPr lang="en-US" dirty="0"/>
          </a:p>
        </p:txBody>
      </p:sp>
      <p:sp>
        <p:nvSpPr>
          <p:cNvPr id="5" name="TextBox 4">
            <a:extLst>
              <a:ext uri="{FF2B5EF4-FFF2-40B4-BE49-F238E27FC236}">
                <a16:creationId xmlns:a16="http://schemas.microsoft.com/office/drawing/2014/main" xmlns="" id="{C7886223-2CEA-4A90-B5AB-358A33B33840}"/>
              </a:ext>
            </a:extLst>
          </p:cNvPr>
          <p:cNvSpPr txBox="1"/>
          <p:nvPr/>
        </p:nvSpPr>
        <p:spPr>
          <a:xfrm>
            <a:off x="1003177" y="1056443"/>
            <a:ext cx="10715347" cy="5078313"/>
          </a:xfrm>
          <a:prstGeom prst="rect">
            <a:avLst/>
          </a:prstGeom>
          <a:noFill/>
        </p:spPr>
        <p:txBody>
          <a:bodyPr wrap="square" rtlCol="0">
            <a:spAutoFit/>
          </a:bodyPr>
          <a:lstStyle/>
          <a:p>
            <a:r>
              <a:rPr lang="en-US" dirty="0"/>
              <a:t>Industry recommends the IWG Tyre GTR to consider the following Proposal:</a:t>
            </a:r>
          </a:p>
          <a:p>
            <a:endParaRPr lang="en-US" dirty="0"/>
          </a:p>
          <a:p>
            <a:pPr marL="742950" lvl="1" indent="-285750">
              <a:buFont typeface="Arial" panose="020B0604020202020204" pitchFamily="34" charset="0"/>
              <a:buChar char="•"/>
            </a:pPr>
            <a:r>
              <a:rPr lang="en-US" dirty="0"/>
              <a:t>Remove the concept of  'measuring rim' in the sense of rims on which a test is to be performed from GTR and replace it by 'test rim' in line with the ISO definition.</a:t>
            </a:r>
            <a:br>
              <a:rPr lang="en-US" dirty="0"/>
            </a:br>
            <a:endParaRPr lang="en-US" dirty="0"/>
          </a:p>
          <a:p>
            <a:pPr marL="742950" lvl="1" indent="-285750">
              <a:buFont typeface="Arial" panose="020B0604020202020204" pitchFamily="34" charset="0"/>
              <a:buChar char="•"/>
            </a:pPr>
            <a:r>
              <a:rPr lang="en-US" dirty="0"/>
              <a:t> New definition of test rim: "test rim: rim on which a tyre is fitted for testing“ </a:t>
            </a:r>
            <a:br>
              <a:rPr lang="en-US" dirty="0"/>
            </a:br>
            <a:r>
              <a:rPr lang="en-US" dirty="0"/>
              <a:t>		in line with ISO: 4223-1 2002 para 8.8</a:t>
            </a:r>
            <a:br>
              <a:rPr lang="en-US" dirty="0"/>
            </a:br>
            <a:endParaRPr lang="en-US" dirty="0"/>
          </a:p>
          <a:p>
            <a:pPr marL="742950" lvl="1" indent="-285750">
              <a:buFont typeface="Arial" panose="020B0604020202020204" pitchFamily="34" charset="0"/>
              <a:buChar char="•"/>
            </a:pPr>
            <a:r>
              <a:rPr lang="en-US" dirty="0"/>
              <a:t>New definition of “measuring rim width: specified rim width as defined in Annex 9 on which the tyre is fitted for measuring the physical dimensions”</a:t>
            </a:r>
            <a:br>
              <a:rPr lang="en-US" dirty="0"/>
            </a:br>
            <a:endParaRPr lang="en-US" dirty="0"/>
          </a:p>
          <a:p>
            <a:pPr marL="742950" lvl="1" indent="-285750">
              <a:buFont typeface="Arial" panose="020B0604020202020204" pitchFamily="34" charset="0"/>
              <a:buChar char="•"/>
            </a:pPr>
            <a:r>
              <a:rPr lang="en-US" dirty="0"/>
              <a:t> Introduce for each test of the GTR a paragraph defining the test rim to be used.</a:t>
            </a:r>
            <a:br>
              <a:rPr lang="en-US" dirty="0"/>
            </a:br>
            <a:endParaRPr lang="en-US" dirty="0"/>
          </a:p>
          <a:p>
            <a:pPr marL="742950" lvl="1" indent="-285750">
              <a:buFont typeface="Arial" panose="020B0604020202020204" pitchFamily="34" charset="0"/>
              <a:buChar char="•"/>
            </a:pPr>
            <a:r>
              <a:rPr lang="en-US" dirty="0"/>
              <a:t>Remove the references to ISO 4000-1and 4209-1 from the main text of R117 annex 6, 2.2 and GTR 3.21.3.2, since the measuring rim width is given in an annex in the annex (9). </a:t>
            </a:r>
            <a:br>
              <a:rPr lang="en-US" dirty="0"/>
            </a:br>
            <a:endParaRPr lang="en-US" dirty="0"/>
          </a:p>
          <a:p>
            <a:pPr marL="742950" lvl="1" indent="-285750">
              <a:buFont typeface="Arial" panose="020B0604020202020204" pitchFamily="34" charset="0"/>
              <a:buChar char="•"/>
            </a:pPr>
            <a:r>
              <a:rPr lang="en-US" dirty="0"/>
              <a:t>Update the Annex 9 of the Tyre GTR with the relevant content of ISO 4000-1 and 4209-1 defining the approved rims and the measuring rim widths.</a:t>
            </a:r>
          </a:p>
        </p:txBody>
      </p:sp>
      <p:sp>
        <p:nvSpPr>
          <p:cNvPr id="2" name="TextBox 1">
            <a:extLst>
              <a:ext uri="{FF2B5EF4-FFF2-40B4-BE49-F238E27FC236}">
                <a16:creationId xmlns:a16="http://schemas.microsoft.com/office/drawing/2014/main" xmlns="" id="{476A4C32-B99B-48AE-B13D-F94660A43697}"/>
              </a:ext>
            </a:extLst>
          </p:cNvPr>
          <p:cNvSpPr txBox="1"/>
          <p:nvPr/>
        </p:nvSpPr>
        <p:spPr>
          <a:xfrm>
            <a:off x="1091954" y="6113275"/>
            <a:ext cx="10232253" cy="369332"/>
          </a:xfrm>
          <a:prstGeom prst="rect">
            <a:avLst/>
          </a:prstGeom>
          <a:noFill/>
          <a:ln>
            <a:solidFill>
              <a:srgbClr val="0070C0"/>
            </a:solidFill>
          </a:ln>
        </p:spPr>
        <p:txBody>
          <a:bodyPr wrap="square" rtlCol="0">
            <a:spAutoFit/>
          </a:bodyPr>
          <a:lstStyle/>
          <a:p>
            <a:r>
              <a:rPr lang="en-US" dirty="0"/>
              <a:t>Proposal brings clarity and coherence to the Tyre GTR text without changing the technical provisions intent</a:t>
            </a:r>
          </a:p>
        </p:txBody>
      </p:sp>
    </p:spTree>
    <p:extLst>
      <p:ext uri="{BB962C8B-B14F-4D97-AF65-F5344CB8AC3E}">
        <p14:creationId xmlns:p14="http://schemas.microsoft.com/office/powerpoint/2010/main" xmlns="" val="152105623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451</TotalTime>
  <Words>193</Words>
  <Application>Microsoft Office PowerPoint</Application>
  <PresentationFormat>Personnalisé</PresentationFormat>
  <Paragraphs>55</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1_Office Theme</vt:lpstr>
      <vt:lpstr>Diapositive 1</vt:lpstr>
      <vt:lpstr>Diapositive 2</vt:lpstr>
      <vt:lpstr>Diapositive 3</vt:lpstr>
      <vt:lpstr>Diapositive 4</vt:lpstr>
      <vt:lpstr>Diapositive 5</vt:lpstr>
      <vt:lpstr>Diapositive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Alain Roesgen</dc:creator>
  <cp:lastModifiedBy>ndm</cp:lastModifiedBy>
  <cp:revision>37</cp:revision>
  <dcterms:created xsi:type="dcterms:W3CDTF">2017-10-02T12:51:02Z</dcterms:created>
  <dcterms:modified xsi:type="dcterms:W3CDTF">2017-11-01T11:28:34Z</dcterms:modified>
</cp:coreProperties>
</file>