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2" r:id="rId2"/>
    <p:sldId id="268" r:id="rId3"/>
    <p:sldId id="282" r:id="rId4"/>
    <p:sldId id="283" r:id="rId5"/>
    <p:sldId id="272" r:id="rId6"/>
    <p:sldId id="285" r:id="rId7"/>
    <p:sldId id="286" r:id="rId8"/>
    <p:sldId id="287" r:id="rId9"/>
    <p:sldId id="270" r:id="rId10"/>
    <p:sldId id="275" r:id="rId11"/>
    <p:sldId id="276" r:id="rId12"/>
    <p:sldId id="284" r:id="rId13"/>
    <p:sldId id="277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DFA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48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28955-E738-4F11-AD7F-DB57C8FD3C2D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33186-E005-4C63-BE02-6859F506C75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192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78100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3268626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3653602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682945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3123755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17</a:t>
            </a: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3CF3F8B2-F2CB-4073-A99E-B5F659C79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7649" y="6461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5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58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47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0C11B0E-A19A-4532-A475-1FF56BB4E59F}"/>
              </a:ext>
            </a:extLst>
          </p:cNvPr>
          <p:cNvSpPr/>
          <p:nvPr/>
        </p:nvSpPr>
        <p:spPr>
          <a:xfrm>
            <a:off x="1121545" y="3068533"/>
            <a:ext cx="9114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/>
            <a:r>
              <a:rPr lang="en-GB" b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Agenda item 4.4 :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/>
              <a:t>(Sections 3.19) and UN Regulation No. 54 (Section 3.16) and addition of new harmonized provisions for high speed test for LT/C tyres (new Section 3.16)</a:t>
            </a:r>
            <a:r>
              <a:rPr lang="en-GB" dirty="0"/>
              <a:t>;</a:t>
            </a:r>
            <a:endParaRPr lang="en-US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7BA10E-5CDA-4407-94CB-AF125B1CA9A4}"/>
              </a:ext>
            </a:extLst>
          </p:cNvPr>
          <p:cNvSpPr txBox="1"/>
          <p:nvPr/>
        </p:nvSpPr>
        <p:spPr>
          <a:xfrm>
            <a:off x="2539014" y="1349406"/>
            <a:ext cx="609008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Informal Working Group Tyre GTR</a:t>
            </a:r>
          </a:p>
          <a:p>
            <a:pPr algn="r"/>
            <a:r>
              <a:rPr lang="en-US" sz="2000" dirty="0"/>
              <a:t>Session 17, Brussels Nov 2nd-3th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50A5A7-73C3-4229-94C9-701978971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8220363" y="193964"/>
            <a:ext cx="3509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TYREGTR-17-11</a:t>
            </a:r>
          </a:p>
          <a:p>
            <a:r>
              <a:rPr lang="fr-BE" dirty="0" smtClean="0"/>
              <a:t>Agenda item 4.4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xmlns="" val="2334361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6582" y="316096"/>
            <a:ext cx="101367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400" dirty="0">
              <a:latin typeface="ArialMT"/>
            </a:endParaRPr>
          </a:p>
          <a:p>
            <a:r>
              <a:rPr lang="en-US" sz="3200" dirty="0">
                <a:latin typeface="ArialMT"/>
              </a:rPr>
              <a:t/>
            </a:r>
            <a:br>
              <a:rPr lang="en-US" sz="3200" dirty="0">
                <a:latin typeface="ArialMT"/>
              </a:rPr>
            </a:br>
            <a:r>
              <a:rPr lang="en-US" sz="1400" dirty="0">
                <a:latin typeface="ArialMT"/>
              </a:rPr>
              <a:t> </a:t>
            </a:r>
            <a:endParaRPr lang="en-US" sz="1600" dirty="0">
              <a:latin typeface="ArialMT"/>
            </a:endParaRP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61498" y="1752788"/>
          <a:ext cx="10646797" cy="4838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481">
                  <a:extLst>
                    <a:ext uri="{9D8B030D-6E8A-4147-A177-3AD203B41FA5}">
                      <a16:colId xmlns:a16="http://schemas.microsoft.com/office/drawing/2014/main" xmlns="" val="4124413765"/>
                    </a:ext>
                  </a:extLst>
                </a:gridCol>
                <a:gridCol w="1429296">
                  <a:extLst>
                    <a:ext uri="{9D8B030D-6E8A-4147-A177-3AD203B41FA5}">
                      <a16:colId xmlns:a16="http://schemas.microsoft.com/office/drawing/2014/main" xmlns="" val="2278343345"/>
                    </a:ext>
                  </a:extLst>
                </a:gridCol>
                <a:gridCol w="7584020">
                  <a:extLst>
                    <a:ext uri="{9D8B030D-6E8A-4147-A177-3AD203B41FA5}">
                      <a16:colId xmlns:a16="http://schemas.microsoft.com/office/drawing/2014/main" xmlns="" val="1296086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Preparation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Sept-2017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Each company to propose 2-3 candidate sizes, to be reviewed with Industry in September (20</a:t>
                      </a:r>
                      <a:r>
                        <a:rPr lang="en-US" sz="1800" b="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6190936"/>
                  </a:ext>
                </a:extLst>
              </a:tr>
              <a:tr h="688510">
                <a:tc>
                  <a:txBody>
                    <a:bodyPr/>
                    <a:lstStyle/>
                    <a:p>
                      <a:r>
                        <a:rPr lang="en-US" dirty="0"/>
                        <a:t>Program 1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+ Program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End of Nov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sizes per company: -  a common reference size for all companies (see p 10)</a:t>
                      </a:r>
                    </a:p>
                    <a:p>
                      <a:r>
                        <a:rPr lang="en-US" dirty="0"/>
                        <a:t>                                      - one free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3474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Reconvene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Mid </a:t>
                      </a:r>
                      <a:r>
                        <a:rPr lang="en-US" dirty="0" err="1"/>
                        <a:t>december</a:t>
                      </a:r>
                      <a:r>
                        <a:rPr lang="en-US" dirty="0"/>
                        <a:t>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Review Results and Decide 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9066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r>
                        <a:rPr lang="en-US" strike="sngStrike" dirty="0"/>
                        <a:t> 2 </a:t>
                      </a:r>
                      <a:r>
                        <a:rPr lang="en-US" strike="noStrike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May</a:t>
                      </a:r>
                      <a:r>
                        <a:rPr lang="en-US" dirty="0"/>
                        <a:t>-2018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8435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Reconvene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Review Results and Decide 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74464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Program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July-2018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7245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Reconvene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Review Results and</a:t>
                      </a:r>
                      <a:r>
                        <a:rPr lang="en-US" baseline="0" dirty="0"/>
                        <a:t> conclude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9491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Contingency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5928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Informal</a:t>
                      </a:r>
                      <a:r>
                        <a:rPr lang="en-US" baseline="0" dirty="0"/>
                        <a:t> document presented and reviewed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3105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Working document to be</a:t>
                      </a:r>
                      <a:r>
                        <a:rPr lang="en-US" baseline="0" dirty="0"/>
                        <a:t> presented to GRRF for approval Jan 2019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583040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E8D47E2-8DAA-423C-85E1-13AE2FA7FAD9}"/>
              </a:ext>
            </a:extLst>
          </p:cNvPr>
          <p:cNvSpPr/>
          <p:nvPr/>
        </p:nvSpPr>
        <p:spPr>
          <a:xfrm>
            <a:off x="933066" y="945017"/>
            <a:ext cx="3117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5"/>
                </a:solidFill>
                <a:latin typeface="ArialMT"/>
              </a:rPr>
              <a:t>Timeline/test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1222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9827" y="3231380"/>
            <a:ext cx="40540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  <a:latin typeface="ArialMT"/>
              </a:rPr>
              <a:t>Thanks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449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36662C1-37C3-425A-8DFA-677449F04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F849D72-1417-48B8-8CAE-632D48FEC890}"/>
              </a:ext>
            </a:extLst>
          </p:cNvPr>
          <p:cNvSpPr/>
          <p:nvPr/>
        </p:nvSpPr>
        <p:spPr>
          <a:xfrm>
            <a:off x="905523" y="2752077"/>
            <a:ext cx="88777" cy="2956264"/>
          </a:xfrm>
          <a:prstGeom prst="rect">
            <a:avLst/>
          </a:prstGeom>
          <a:pattFill prst="dkHorz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33E1559-7AA3-4744-BDA1-44F7ED352EC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4899" y="3174885"/>
            <a:ext cx="1306896" cy="184305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00D1B48-13A8-45E4-9B41-59B506D74B57}"/>
              </a:ext>
            </a:extLst>
          </p:cNvPr>
          <p:cNvSpPr/>
          <p:nvPr/>
        </p:nvSpPr>
        <p:spPr>
          <a:xfrm>
            <a:off x="3818878" y="2752077"/>
            <a:ext cx="88777" cy="2956264"/>
          </a:xfrm>
          <a:prstGeom prst="rect">
            <a:avLst/>
          </a:prstGeom>
          <a:pattFill prst="dkHorz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A9924E6-48C3-40BC-B358-DE6B8395EAAF}"/>
              </a:ext>
            </a:extLst>
          </p:cNvPr>
          <p:cNvSpPr/>
          <p:nvPr/>
        </p:nvSpPr>
        <p:spPr>
          <a:xfrm>
            <a:off x="6643456" y="2791681"/>
            <a:ext cx="88777" cy="2956264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E6F9681-9E54-4865-A653-34B85DA1CF23}"/>
              </a:ext>
            </a:extLst>
          </p:cNvPr>
          <p:cNvSpPr/>
          <p:nvPr/>
        </p:nvSpPr>
        <p:spPr>
          <a:xfrm>
            <a:off x="9556811" y="2791681"/>
            <a:ext cx="88777" cy="2956264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8A4645FE-F105-44CD-AE71-A4AEFB8F2DB6}"/>
              </a:ext>
            </a:extLst>
          </p:cNvPr>
          <p:cNvCxnSpPr/>
          <p:nvPr/>
        </p:nvCxnSpPr>
        <p:spPr>
          <a:xfrm>
            <a:off x="981950" y="3146764"/>
            <a:ext cx="2836928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6CDF10A8-B747-462E-BA90-07A782914C41}"/>
              </a:ext>
            </a:extLst>
          </p:cNvPr>
          <p:cNvCxnSpPr/>
          <p:nvPr/>
        </p:nvCxnSpPr>
        <p:spPr>
          <a:xfrm>
            <a:off x="6719883" y="4230209"/>
            <a:ext cx="2836928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8FB7FA61-067A-4376-91BA-6D20E092F793}"/>
              </a:ext>
            </a:extLst>
          </p:cNvPr>
          <p:cNvCxnSpPr/>
          <p:nvPr/>
        </p:nvCxnSpPr>
        <p:spPr>
          <a:xfrm>
            <a:off x="6719883" y="4009732"/>
            <a:ext cx="2836928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AF70F93-F7C7-4D57-A02E-A2A3069AA059}"/>
              </a:ext>
            </a:extLst>
          </p:cNvPr>
          <p:cNvSpPr txBox="1"/>
          <p:nvPr/>
        </p:nvSpPr>
        <p:spPr>
          <a:xfrm>
            <a:off x="4121273" y="3599402"/>
            <a:ext cx="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Passes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F4A001B-4570-4608-930A-9F62886EE003}"/>
              </a:ext>
            </a:extLst>
          </p:cNvPr>
          <p:cNvSpPr txBox="1"/>
          <p:nvPr/>
        </p:nvSpPr>
        <p:spPr>
          <a:xfrm>
            <a:off x="4121273" y="3912340"/>
            <a:ext cx="77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Min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A05072F-7C95-4606-813C-11CA15CC514C}"/>
              </a:ext>
            </a:extLst>
          </p:cNvPr>
          <p:cNvSpPr txBox="1"/>
          <p:nvPr/>
        </p:nvSpPr>
        <p:spPr>
          <a:xfrm>
            <a:off x="4121273" y="3286465"/>
            <a:ext cx="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Passes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BEC1E36-D9B3-45F1-9094-DC22A6D98A49}"/>
              </a:ext>
            </a:extLst>
          </p:cNvPr>
          <p:cNvSpPr txBox="1"/>
          <p:nvPr/>
        </p:nvSpPr>
        <p:spPr>
          <a:xfrm>
            <a:off x="4121273" y="2973528"/>
            <a:ext cx="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Fail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DEBDCC7A-DFF6-4B45-A039-6EBB22970101}"/>
              </a:ext>
            </a:extLst>
          </p:cNvPr>
          <p:cNvCxnSpPr/>
          <p:nvPr/>
        </p:nvCxnSpPr>
        <p:spPr>
          <a:xfrm>
            <a:off x="6719883" y="3789256"/>
            <a:ext cx="2836928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DFF4043-4D8B-4AFE-A2A6-6FB8823BE5F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3157" y="2542217"/>
            <a:ext cx="1331595" cy="160128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B0BF11E-E3F0-4C0A-B2B2-10F5B807EB63}"/>
              </a:ext>
            </a:extLst>
          </p:cNvPr>
          <p:cNvCxnSpPr/>
          <p:nvPr/>
        </p:nvCxnSpPr>
        <p:spPr>
          <a:xfrm>
            <a:off x="981950" y="3749652"/>
            <a:ext cx="2836928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52C7F66-B696-4A8D-B149-493DE425E010}"/>
              </a:ext>
            </a:extLst>
          </p:cNvPr>
          <p:cNvCxnSpPr/>
          <p:nvPr/>
        </p:nvCxnSpPr>
        <p:spPr>
          <a:xfrm>
            <a:off x="981950" y="3453923"/>
            <a:ext cx="2836928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FB534D2-72A5-473A-8049-F225AE842690}"/>
              </a:ext>
            </a:extLst>
          </p:cNvPr>
          <p:cNvCxnSpPr/>
          <p:nvPr/>
        </p:nvCxnSpPr>
        <p:spPr>
          <a:xfrm>
            <a:off x="981950" y="4045380"/>
            <a:ext cx="28369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47DE6D8-3B45-4161-93AB-5F22FF4FE3F1}"/>
              </a:ext>
            </a:extLst>
          </p:cNvPr>
          <p:cNvSpPr txBox="1"/>
          <p:nvPr/>
        </p:nvSpPr>
        <p:spPr>
          <a:xfrm>
            <a:off x="9654895" y="3815734"/>
            <a:ext cx="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Passes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AFB4608-791D-4277-B3DF-CE7C43C173F5}"/>
              </a:ext>
            </a:extLst>
          </p:cNvPr>
          <p:cNvSpPr txBox="1"/>
          <p:nvPr/>
        </p:nvSpPr>
        <p:spPr>
          <a:xfrm>
            <a:off x="9654895" y="4084984"/>
            <a:ext cx="77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Min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351E6A0-9AE9-4C38-B7D2-4DFAD4197D0D}"/>
              </a:ext>
            </a:extLst>
          </p:cNvPr>
          <p:cNvSpPr txBox="1"/>
          <p:nvPr/>
        </p:nvSpPr>
        <p:spPr>
          <a:xfrm>
            <a:off x="9669348" y="3558753"/>
            <a:ext cx="97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Fail</a:t>
            </a:r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xmlns="" id="{894E2243-1882-40A0-AC61-530746933E65}"/>
              </a:ext>
            </a:extLst>
          </p:cNvPr>
          <p:cNvSpPr/>
          <p:nvPr/>
        </p:nvSpPr>
        <p:spPr>
          <a:xfrm>
            <a:off x="10429656" y="3928085"/>
            <a:ext cx="211191" cy="5262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17C83D7-8F53-4089-9456-9D68D9F18BB0}"/>
              </a:ext>
            </a:extLst>
          </p:cNvPr>
          <p:cNvSpPr txBox="1"/>
          <p:nvPr/>
        </p:nvSpPr>
        <p:spPr>
          <a:xfrm>
            <a:off x="9763726" y="4536490"/>
            <a:ext cx="1543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Step Above limit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xmlns="" id="{47CDE748-E025-4523-8D59-88F0AFDDB117}"/>
              </a:ext>
            </a:extLst>
          </p:cNvPr>
          <p:cNvSpPr/>
          <p:nvPr/>
        </p:nvSpPr>
        <p:spPr>
          <a:xfrm>
            <a:off x="4896034" y="3453924"/>
            <a:ext cx="213618" cy="7881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A975E30-E5B3-4ECA-B5DB-C019D2A63C78}"/>
              </a:ext>
            </a:extLst>
          </p:cNvPr>
          <p:cNvSpPr txBox="1"/>
          <p:nvPr/>
        </p:nvSpPr>
        <p:spPr>
          <a:xfrm>
            <a:off x="4112027" y="4351341"/>
            <a:ext cx="1543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steps Above limit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9A4AE3B-58C5-435F-8B22-D94C803554D0}"/>
              </a:ext>
            </a:extLst>
          </p:cNvPr>
          <p:cNvSpPr txBox="1"/>
          <p:nvPr/>
        </p:nvSpPr>
        <p:spPr>
          <a:xfrm>
            <a:off x="742950" y="548640"/>
            <a:ext cx="949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chemeClr val="accent1"/>
                </a:solidFill>
              </a:rPr>
              <a:t>Steps above Limits (SAL) concept</a:t>
            </a:r>
          </a:p>
        </p:txBody>
      </p:sp>
    </p:spTree>
    <p:extLst>
      <p:ext uri="{BB962C8B-B14F-4D97-AF65-F5344CB8AC3E}">
        <p14:creationId xmlns:p14="http://schemas.microsoft.com/office/powerpoint/2010/main" xmlns="" val="3965402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6313" y="1041400"/>
            <a:ext cx="718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 Share LT/C per Speed Symbol and Region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1633538" y="1655763"/>
          <a:ext cx="6530975" cy="2274887"/>
        </p:xfrm>
        <a:graphic>
          <a:graphicData uri="http://schemas.openxmlformats.org/presentationml/2006/ole">
            <p:oleObj spid="_x0000_s1027" name="Worksheet" r:id="rId3" imgW="5318810" imgH="1851768" progId="Excel.Sheet.12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33538" y="5537198"/>
            <a:ext cx="9821862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Significant share of LT/C with SS &lt;‘Q’ in Japan, India, and with SS  &gt; ‘Q’ in Europe, US, India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65318" y="158234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u="sng" dirty="0">
                <a:solidFill>
                  <a:schemeClr val="accent6"/>
                </a:solidFill>
              </a:rPr>
              <a:t>II. Problem Statement</a:t>
            </a:r>
          </a:p>
        </p:txBody>
      </p:sp>
    </p:spTree>
    <p:extLst>
      <p:ext uri="{BB962C8B-B14F-4D97-AF65-F5344CB8AC3E}">
        <p14:creationId xmlns:p14="http://schemas.microsoft.com/office/powerpoint/2010/main" xmlns="" val="3447092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763699" y="1120986"/>
          <a:ext cx="9382760" cy="373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xmlns="" val="3535141298"/>
                    </a:ext>
                  </a:extLst>
                </a:gridCol>
                <a:gridCol w="3412329">
                  <a:extLst>
                    <a:ext uri="{9D8B030D-6E8A-4147-A177-3AD203B41FA5}">
                      <a16:colId xmlns:a16="http://schemas.microsoft.com/office/drawing/2014/main" xmlns="" val="1729516654"/>
                    </a:ext>
                  </a:extLst>
                </a:gridCol>
                <a:gridCol w="3125631">
                  <a:extLst>
                    <a:ext uri="{9D8B030D-6E8A-4147-A177-3AD203B41FA5}">
                      <a16:colId xmlns:a16="http://schemas.microsoft.com/office/drawing/2014/main" xmlns="" val="950397304"/>
                    </a:ext>
                  </a:extLst>
                </a:gridCol>
              </a:tblGrid>
              <a:tr h="372534">
                <a:tc>
                  <a:txBody>
                    <a:bodyPr/>
                    <a:lstStyle/>
                    <a:p>
                      <a:r>
                        <a:rPr lang="en-US" sz="1600" dirty="0"/>
                        <a:t>Speed Symbol/Tread 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FMVSS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UN-ECE R54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4439937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r>
                        <a:rPr lang="en-US" sz="1600" dirty="0"/>
                        <a:t>&lt;‘Q’  /  &lt;18/32”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Endurance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Endurance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659603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Low Pressure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2164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 Speed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None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159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&lt;‘Q’  / &gt;= 18/32”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FMVSS 119 Endurance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Endurance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697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&gt;= ‘Q’  / &lt;18/32”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Endurance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58241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Low Pressure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9895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High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High 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5205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&gt;=‘Q’  /  &gt;=18/32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FMVSS 119 Endurance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6212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None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High Speed</a:t>
                      </a:r>
                    </a:p>
                  </a:txBody>
                  <a:tcP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05541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2792" y="640964"/>
            <a:ext cx="9863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Speed/Endurance Regulatory Requirements – Regulations in Compendium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3699" y="4943733"/>
            <a:ext cx="11783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Partial matching of test </a:t>
            </a:r>
            <a:r>
              <a:rPr lang="en-US" sz="1600" u="sng" dirty="0"/>
              <a:t>type</a:t>
            </a:r>
            <a:r>
              <a:rPr lang="en-US" sz="1600" dirty="0"/>
              <a:t> requirements between US and UN-ECE </a:t>
            </a:r>
          </a:p>
          <a:p>
            <a:r>
              <a:rPr lang="en-US" sz="1600" dirty="0"/>
              <a:t>Unlikely Acceptance by CP’s to remove actual requirements  because of different services in different countries</a:t>
            </a:r>
          </a:p>
          <a:p>
            <a:r>
              <a:rPr lang="en-US" sz="1600" dirty="0"/>
              <a:t>Addition of tests types to encompass current local requirements will result in non value added burden and product reengineering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3174" y="5762063"/>
            <a:ext cx="11443546" cy="5847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Challenge:</a:t>
            </a:r>
          </a:p>
          <a:p>
            <a:r>
              <a:rPr lang="en-US" sz="1600" dirty="0"/>
              <a:t>Consolidation of different test types while keeping regional proven safety without adding significant unnecessary burden</a:t>
            </a:r>
          </a:p>
        </p:txBody>
      </p:sp>
      <p:sp>
        <p:nvSpPr>
          <p:cNvPr id="9" name="Right Brace 8"/>
          <p:cNvSpPr/>
          <p:nvPr/>
        </p:nvSpPr>
        <p:spPr>
          <a:xfrm>
            <a:off x="10256520" y="1508759"/>
            <a:ext cx="370852" cy="154379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957560" y="1950307"/>
            <a:ext cx="899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Japan</a:t>
            </a:r>
          </a:p>
          <a:p>
            <a:r>
              <a:rPr lang="en-US" dirty="0"/>
              <a:t>India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10291221" y="3052556"/>
            <a:ext cx="336151" cy="18293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957560" y="3519968"/>
            <a:ext cx="899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Europe</a:t>
            </a:r>
          </a:p>
          <a:p>
            <a:r>
              <a:rPr lang="en-US" dirty="0"/>
              <a:t>US</a:t>
            </a:r>
          </a:p>
          <a:p>
            <a:r>
              <a:rPr lang="en-US" dirty="0"/>
              <a:t>India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75445" y="105323"/>
            <a:ext cx="5049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u="sng" dirty="0">
                <a:solidFill>
                  <a:schemeClr val="accent6"/>
                </a:solidFill>
              </a:rPr>
              <a:t>II. Problem Statement: Test Type Differences</a:t>
            </a:r>
          </a:p>
        </p:txBody>
      </p:sp>
    </p:spTree>
    <p:extLst>
      <p:ext uri="{BB962C8B-B14F-4D97-AF65-F5344CB8AC3E}">
        <p14:creationId xmlns:p14="http://schemas.microsoft.com/office/powerpoint/2010/main" xmlns="" val="281859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7166" y="892168"/>
            <a:ext cx="1075769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>
                <a:latin typeface="ArialMT"/>
              </a:rPr>
              <a:t/>
            </a:r>
            <a:br>
              <a:rPr lang="en-US" sz="3200" u="sng" dirty="0">
                <a:latin typeface="ArialMT"/>
              </a:rPr>
            </a:br>
            <a:r>
              <a:rPr lang="en-US" sz="1200" u="sng" dirty="0">
                <a:latin typeface="ArialMT"/>
              </a:rPr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ArialMT"/>
              </a:rPr>
              <a:t>Work done by the Tyre Industry (2010-2013) has shown that the R54 Load Speed test is more severe than the FMVSS one based on the notion of </a:t>
            </a:r>
            <a:r>
              <a:rPr lang="en-US" dirty="0">
                <a:latin typeface="ArialMT"/>
                <a:hlinkClick r:id="rId3" action="ppaction://hlinksldjump"/>
              </a:rPr>
              <a:t>SAL</a:t>
            </a:r>
            <a:r>
              <a:rPr lang="en-US" dirty="0">
                <a:latin typeface="ArialMT"/>
              </a:rPr>
              <a:t> for Speed Symbols “S” and above, while the FMVSS test is more severe for Speed Symbol “Q” and presumably below.</a:t>
            </a:r>
            <a:br>
              <a:rPr lang="en-US" dirty="0">
                <a:latin typeface="ArialMT"/>
              </a:rPr>
            </a:br>
            <a:r>
              <a:rPr lang="en-US" dirty="0">
                <a:latin typeface="ArialMT"/>
              </a:rPr>
              <a:t>“R” speed symbol relative severity is unclear.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dirty="0">
              <a:latin typeface="ArialMT"/>
            </a:endParaRPr>
          </a:p>
          <a:p>
            <a:endParaRPr lang="en-US" sz="4000" dirty="0">
              <a:latin typeface="ArialMT"/>
            </a:endParaRPr>
          </a:p>
          <a:p>
            <a:endParaRPr lang="en-US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C2364FD-E04A-4357-831E-1C6D539AA50C}"/>
              </a:ext>
            </a:extLst>
          </p:cNvPr>
          <p:cNvGrpSpPr/>
          <p:nvPr/>
        </p:nvGrpSpPr>
        <p:grpSpPr>
          <a:xfrm>
            <a:off x="511945" y="3133818"/>
            <a:ext cx="3740458" cy="2075565"/>
            <a:chOff x="914400" y="670560"/>
            <a:chExt cx="10393680" cy="55016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A28D7C6B-AF1C-49B7-AC3C-8FAEDDB5B0CA}"/>
                </a:ext>
              </a:extLst>
            </p:cNvPr>
            <p:cNvSpPr/>
            <p:nvPr/>
          </p:nvSpPr>
          <p:spPr>
            <a:xfrm>
              <a:off x="914400" y="670560"/>
              <a:ext cx="10393680" cy="5501640"/>
            </a:xfrm>
            <a:prstGeom prst="rect">
              <a:avLst/>
            </a:prstGeom>
            <a:solidFill>
              <a:srgbClr val="5B9BD5">
                <a:alpha val="588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78FD8221-A26B-4244-B5DD-012935416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11592" y="1274444"/>
              <a:ext cx="9554528" cy="473561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DB6A90A0-4936-4EEE-8E98-C323EE872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3228" y="922019"/>
              <a:ext cx="5895975" cy="70485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83058853-A329-4C1A-AA6B-7F789E5BC645}"/>
                </a:ext>
              </a:extLst>
            </p:cNvPr>
            <p:cNvSpPr/>
            <p:nvPr/>
          </p:nvSpPr>
          <p:spPr>
            <a:xfrm>
              <a:off x="4030980" y="5602817"/>
              <a:ext cx="6964680" cy="416983"/>
            </a:xfrm>
            <a:prstGeom prst="rect">
              <a:avLst/>
            </a:prstGeom>
            <a:noFill/>
            <a:ln w="38100">
              <a:solidFill>
                <a:schemeClr val="tx1">
                  <a:alpha val="1961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5CB3BEB-291D-486F-A2BE-E2704FD9A616}"/>
                </a:ext>
              </a:extLst>
            </p:cNvPr>
            <p:cNvSpPr/>
            <p:nvPr/>
          </p:nvSpPr>
          <p:spPr>
            <a:xfrm>
              <a:off x="4011930" y="5577205"/>
              <a:ext cx="6964680" cy="3743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5450878-7C7A-44CC-9A96-6267BDEC4254}"/>
              </a:ext>
            </a:extLst>
          </p:cNvPr>
          <p:cNvSpPr txBox="1"/>
          <p:nvPr/>
        </p:nvSpPr>
        <p:spPr>
          <a:xfrm>
            <a:off x="337799" y="2775393"/>
            <a:ext cx="512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Comparison: R54 vs FMVSS139 High Speed Tests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DF16755-28DA-40FA-9BA6-75E0551DC98A}"/>
              </a:ext>
            </a:extLst>
          </p:cNvPr>
          <p:cNvSpPr txBox="1"/>
          <p:nvPr/>
        </p:nvSpPr>
        <p:spPr>
          <a:xfrm>
            <a:off x="511946" y="5297293"/>
            <a:ext cx="3740458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Which Test is the most severe?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251F3A0-D5D7-4C72-BE24-A85BF52BAB53}"/>
              </a:ext>
            </a:extLst>
          </p:cNvPr>
          <p:cNvGrpSpPr/>
          <p:nvPr/>
        </p:nvGrpSpPr>
        <p:grpSpPr>
          <a:xfrm>
            <a:off x="5531585" y="3133818"/>
            <a:ext cx="4198341" cy="2075565"/>
            <a:chOff x="1762124" y="812658"/>
            <a:chExt cx="8052432" cy="495472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360A12AC-A994-45EF-B1FC-C30DDAACD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62124" y="812658"/>
              <a:ext cx="8052432" cy="4954729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F3AA04F5-7C59-430C-833D-59A762A23801}"/>
                </a:ext>
              </a:extLst>
            </p:cNvPr>
            <p:cNvCxnSpPr/>
            <p:nvPr/>
          </p:nvCxnSpPr>
          <p:spPr>
            <a:xfrm>
              <a:off x="4291487" y="2179320"/>
              <a:ext cx="9048" cy="297180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913FF22-042E-4C47-996E-CCF46D91A2F8}"/>
                </a:ext>
              </a:extLst>
            </p:cNvPr>
            <p:cNvSpPr txBox="1"/>
            <p:nvPr/>
          </p:nvSpPr>
          <p:spPr>
            <a:xfrm>
              <a:off x="2578419" y="2313769"/>
              <a:ext cx="1713069" cy="99186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>
                  <a:solidFill>
                    <a:schemeClr val="accent6"/>
                  </a:solidFill>
                </a:defRPr>
              </a:lvl1pPr>
            </a:lstStyle>
            <a:p>
              <a:r>
                <a:rPr lang="en-US" sz="1050" dirty="0"/>
                <a:t>FMVSS 139 more severe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22BF891-C81F-4E9D-B969-D05DA52E2DCF}"/>
                </a:ext>
              </a:extLst>
            </p:cNvPr>
            <p:cNvSpPr txBox="1"/>
            <p:nvPr/>
          </p:nvSpPr>
          <p:spPr>
            <a:xfrm>
              <a:off x="7094407" y="2144208"/>
              <a:ext cx="1620015" cy="99186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accent6"/>
                  </a:solidFill>
                </a:rPr>
                <a:t>R54more severe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D86F0FF6-B252-4FD1-9E2E-7A899A3A8B87}"/>
                </a:ext>
              </a:extLst>
            </p:cNvPr>
            <p:cNvCxnSpPr/>
            <p:nvPr/>
          </p:nvCxnSpPr>
          <p:spPr>
            <a:xfrm>
              <a:off x="6507478" y="2179320"/>
              <a:ext cx="0" cy="297180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xmlns="" id="{D96C71C2-1FE9-4127-98FE-ED01DCDB5785}"/>
                </a:ext>
              </a:extLst>
            </p:cNvPr>
            <p:cNvCxnSpPr/>
            <p:nvPr/>
          </p:nvCxnSpPr>
          <p:spPr>
            <a:xfrm flipH="1">
              <a:off x="2529840" y="3336188"/>
              <a:ext cx="1722119" cy="0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xmlns="" id="{08664FB4-D608-4251-BEA1-E1BA4D0C4637}"/>
                </a:ext>
              </a:extLst>
            </p:cNvPr>
            <p:cNvCxnSpPr/>
            <p:nvPr/>
          </p:nvCxnSpPr>
          <p:spPr>
            <a:xfrm>
              <a:off x="6507479" y="3334816"/>
              <a:ext cx="1676399" cy="0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8905C5C-2F99-4345-B565-AD276A4A66C3}"/>
                </a:ext>
              </a:extLst>
            </p:cNvPr>
            <p:cNvSpPr txBox="1"/>
            <p:nvPr/>
          </p:nvSpPr>
          <p:spPr>
            <a:xfrm>
              <a:off x="5111115" y="2780819"/>
              <a:ext cx="482378" cy="62450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accent2"/>
                  </a:solidFill>
                </a:rPr>
                <a:t>?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E00D8FA-7928-43CF-A90E-D56A2CD9967A}"/>
              </a:ext>
            </a:extLst>
          </p:cNvPr>
          <p:cNvSpPr txBox="1"/>
          <p:nvPr/>
        </p:nvSpPr>
        <p:spPr>
          <a:xfrm>
            <a:off x="5619565" y="5258666"/>
            <a:ext cx="4012707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Available Results do not allow to decide between R54 and FMVSS139 HS tests for ‘R’ Speed Symbols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52BDD2C-CF0C-4C80-8386-4FECDDA40576}"/>
              </a:ext>
            </a:extLst>
          </p:cNvPr>
          <p:cNvSpPr/>
          <p:nvPr/>
        </p:nvSpPr>
        <p:spPr>
          <a:xfrm>
            <a:off x="4637028" y="2750810"/>
            <a:ext cx="54895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1400" u="sng" dirty="0">
                <a:solidFill>
                  <a:schemeClr val="accent6"/>
                </a:solidFill>
              </a:rPr>
              <a:t>Assessment of FMVSS139 High Speed vs R54 Load/Speed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FE8FAB7-45EB-4F4F-9DFD-2DC31A16EF2E}"/>
              </a:ext>
            </a:extLst>
          </p:cNvPr>
          <p:cNvSpPr/>
          <p:nvPr/>
        </p:nvSpPr>
        <p:spPr>
          <a:xfrm>
            <a:off x="807707" y="1010190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5"/>
                </a:solidFill>
                <a:latin typeface="ArialMT"/>
              </a:rPr>
              <a:t>Background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B29118A-E7ED-45BC-BE42-166457D2EB20}"/>
              </a:ext>
            </a:extLst>
          </p:cNvPr>
          <p:cNvSpPr txBox="1"/>
          <p:nvPr/>
        </p:nvSpPr>
        <p:spPr>
          <a:xfrm>
            <a:off x="834427" y="6065136"/>
            <a:ext cx="9250680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Can we make the R54 test more severe for ‘R’ and ‘Q’ speed symbols at equal failure mode?</a:t>
            </a:r>
          </a:p>
        </p:txBody>
      </p:sp>
    </p:spTree>
    <p:extLst>
      <p:ext uri="{BB962C8B-B14F-4D97-AF65-F5344CB8AC3E}">
        <p14:creationId xmlns:p14="http://schemas.microsoft.com/office/powerpoint/2010/main" xmlns="" val="313807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7750" y="1128554"/>
            <a:ext cx="1027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/>
                </a:solidFill>
                <a:latin typeface="ArialMT"/>
              </a:rPr>
              <a:t>Industry Analysis: R54 test “</a:t>
            </a:r>
            <a:r>
              <a:rPr lang="en-US" b="1" u="sng" dirty="0" err="1">
                <a:solidFill>
                  <a:schemeClr val="accent5"/>
                </a:solidFill>
                <a:latin typeface="ArialMT"/>
              </a:rPr>
              <a:t>severisation</a:t>
            </a:r>
            <a:r>
              <a:rPr lang="en-US" b="1" u="sng" dirty="0">
                <a:solidFill>
                  <a:schemeClr val="accent5"/>
                </a:solidFill>
                <a:latin typeface="ArialMT"/>
              </a:rPr>
              <a:t>” approach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07720" y="2057398"/>
          <a:ext cx="8768080" cy="2698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0048">
                  <a:extLst>
                    <a:ext uri="{9D8B030D-6E8A-4147-A177-3AD203B41FA5}">
                      <a16:colId xmlns:a16="http://schemas.microsoft.com/office/drawing/2014/main" xmlns="" val="1655117068"/>
                    </a:ext>
                  </a:extLst>
                </a:gridCol>
                <a:gridCol w="2459267">
                  <a:extLst>
                    <a:ext uri="{9D8B030D-6E8A-4147-A177-3AD203B41FA5}">
                      <a16:colId xmlns:a16="http://schemas.microsoft.com/office/drawing/2014/main" xmlns="" val="434418054"/>
                    </a:ext>
                  </a:extLst>
                </a:gridCol>
                <a:gridCol w="2518765">
                  <a:extLst>
                    <a:ext uri="{9D8B030D-6E8A-4147-A177-3AD203B41FA5}">
                      <a16:colId xmlns:a16="http://schemas.microsoft.com/office/drawing/2014/main" xmlns="" val="520312597"/>
                    </a:ext>
                  </a:extLst>
                </a:gridCol>
              </a:tblGrid>
              <a:tr h="401242">
                <a:tc>
                  <a:txBody>
                    <a:bodyPr/>
                    <a:lstStyle/>
                    <a:p>
                      <a:r>
                        <a:rPr lang="en-US" dirty="0"/>
                        <a:t>Test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FMVSS139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2436212"/>
                  </a:ext>
                </a:extLst>
              </a:tr>
              <a:tr h="401242">
                <a:tc>
                  <a:txBody>
                    <a:bodyPr/>
                    <a:lstStyle/>
                    <a:p>
                      <a:r>
                        <a:rPr lang="en-US" dirty="0"/>
                        <a:t>Test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32-38C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20-30C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167475"/>
                  </a:ext>
                </a:extLst>
              </a:tr>
              <a:tr h="692554">
                <a:tc>
                  <a:txBody>
                    <a:bodyPr/>
                    <a:lstStyle/>
                    <a:p>
                      <a:r>
                        <a:rPr lang="en-US" dirty="0"/>
                        <a:t>Load vs Load Carrying Capacity (LCC)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90%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5452275"/>
                  </a:ext>
                </a:extLst>
              </a:tr>
              <a:tr h="401242">
                <a:tc>
                  <a:txBody>
                    <a:bodyPr/>
                    <a:lstStyle/>
                    <a:p>
                      <a:r>
                        <a:rPr lang="en-US" dirty="0"/>
                        <a:t>Inflation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91% of 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 of IP for LCC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1646720"/>
                  </a:ext>
                </a:extLst>
              </a:tr>
              <a:tr h="401242">
                <a:tc>
                  <a:txBody>
                    <a:bodyPr/>
                    <a:lstStyle/>
                    <a:p>
                      <a:r>
                        <a:rPr lang="en-US" dirty="0"/>
                        <a:t>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Not indexed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Indexed to 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9989989"/>
                  </a:ext>
                </a:extLst>
              </a:tr>
              <a:tr h="401242">
                <a:tc>
                  <a:txBody>
                    <a:bodyPr/>
                    <a:lstStyle/>
                    <a:p>
                      <a:r>
                        <a:rPr lang="en-US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270’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60’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373916"/>
                  </a:ext>
                </a:extLst>
              </a:tr>
            </a:tbl>
          </a:graphicData>
        </a:graphic>
      </p:graphicFrame>
      <p:sp>
        <p:nvSpPr>
          <p:cNvPr id="11" name="Right Brace 10"/>
          <p:cNvSpPr/>
          <p:nvPr/>
        </p:nvSpPr>
        <p:spPr>
          <a:xfrm>
            <a:off x="9633902" y="2868298"/>
            <a:ext cx="188383" cy="9656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890865" y="2877435"/>
            <a:ext cx="2017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Which Load/Inflation combination is more severe?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7720" y="5507647"/>
            <a:ext cx="9250680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UN-ECE R54/FMVSS 139 tests very different: temperature, load, Inflation pressure, speed, duration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04250" y="4171387"/>
            <a:ext cx="97155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More Severe</a:t>
            </a:r>
          </a:p>
          <a:p>
            <a:r>
              <a:rPr lang="en-US" sz="800" dirty="0">
                <a:solidFill>
                  <a:schemeClr val="accent6"/>
                </a:solidFill>
              </a:rPr>
              <a:t>Equally Severe</a:t>
            </a:r>
          </a:p>
          <a:p>
            <a:r>
              <a:rPr lang="en-US" sz="800" dirty="0"/>
              <a:t>Less severe</a:t>
            </a:r>
          </a:p>
          <a:p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Case dependent</a:t>
            </a:r>
          </a:p>
        </p:txBody>
      </p:sp>
    </p:spTree>
    <p:extLst>
      <p:ext uri="{BB962C8B-B14F-4D97-AF65-F5344CB8AC3E}">
        <p14:creationId xmlns:p14="http://schemas.microsoft.com/office/powerpoint/2010/main" xmlns="" val="4141785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1293" y="1776933"/>
            <a:ext cx="4014787" cy="19978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0793" y="1176572"/>
            <a:ext cx="975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Observation: Maximum Difference in Deflection 0.5% between FMVSS139 vs R54 Load/Inflation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46700" y="1704406"/>
            <a:ext cx="6108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Working Hypothesis: </a:t>
            </a:r>
            <a:r>
              <a:rPr lang="en-US" dirty="0"/>
              <a:t>Power dissipated in tyre structure function of deflection, for given temperature, test steps speeds and durations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830793" y="3872108"/>
          <a:ext cx="8410575" cy="1566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5514">
                  <a:extLst>
                    <a:ext uri="{9D8B030D-6E8A-4147-A177-3AD203B41FA5}">
                      <a16:colId xmlns:a16="http://schemas.microsoft.com/office/drawing/2014/main" xmlns="" val="1655117068"/>
                    </a:ext>
                  </a:extLst>
                </a:gridCol>
                <a:gridCol w="2358994">
                  <a:extLst>
                    <a:ext uri="{9D8B030D-6E8A-4147-A177-3AD203B41FA5}">
                      <a16:colId xmlns:a16="http://schemas.microsoft.com/office/drawing/2014/main" xmlns="" val="434418054"/>
                    </a:ext>
                  </a:extLst>
                </a:gridCol>
                <a:gridCol w="2416067">
                  <a:extLst>
                    <a:ext uri="{9D8B030D-6E8A-4147-A177-3AD203B41FA5}">
                      <a16:colId xmlns:a16="http://schemas.microsoft.com/office/drawing/2014/main" xmlns="" val="520312597"/>
                    </a:ext>
                  </a:extLst>
                </a:gridCol>
              </a:tblGrid>
              <a:tr h="285104">
                <a:tc>
                  <a:txBody>
                    <a:bodyPr/>
                    <a:lstStyle/>
                    <a:p>
                      <a:r>
                        <a:rPr lang="en-US" sz="1400" dirty="0"/>
                        <a:t>Test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FMVSS139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2436212"/>
                  </a:ext>
                </a:extLst>
              </a:tr>
              <a:tr h="285104">
                <a:tc>
                  <a:txBody>
                    <a:bodyPr/>
                    <a:lstStyle/>
                    <a:p>
                      <a:r>
                        <a:rPr lang="en-US" sz="1400" dirty="0"/>
                        <a:t>Test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32-38C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20-30C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167475"/>
                  </a:ext>
                </a:extLst>
              </a:tr>
              <a:tr h="285104">
                <a:tc>
                  <a:txBody>
                    <a:bodyPr/>
                    <a:lstStyle/>
                    <a:p>
                      <a:r>
                        <a:rPr lang="en-US" sz="1400" dirty="0"/>
                        <a:t>Deflection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Equal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5452275"/>
                  </a:ext>
                </a:extLst>
              </a:tr>
              <a:tr h="285104">
                <a:tc>
                  <a:txBody>
                    <a:bodyPr/>
                    <a:lstStyle/>
                    <a:p>
                      <a:r>
                        <a:rPr lang="en-US" sz="1400" dirty="0"/>
                        <a:t>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Not indexed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Indexed to 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9989989"/>
                  </a:ext>
                </a:extLst>
              </a:tr>
              <a:tr h="346876">
                <a:tc>
                  <a:txBody>
                    <a:bodyPr/>
                    <a:lstStyle/>
                    <a:p>
                      <a:r>
                        <a:rPr lang="en-US" sz="14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270’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60’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637391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69818" y="4948371"/>
            <a:ext cx="97155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More Severe</a:t>
            </a:r>
          </a:p>
          <a:p>
            <a:r>
              <a:rPr lang="en-US" sz="800" dirty="0">
                <a:solidFill>
                  <a:schemeClr val="accent6"/>
                </a:solidFill>
              </a:rPr>
              <a:t>Equally Severe</a:t>
            </a:r>
          </a:p>
          <a:p>
            <a:r>
              <a:rPr lang="en-US" sz="800" dirty="0"/>
              <a:t>Less severe</a:t>
            </a:r>
          </a:p>
          <a:p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Case dependent</a:t>
            </a:r>
          </a:p>
        </p:txBody>
      </p:sp>
      <p:sp>
        <p:nvSpPr>
          <p:cNvPr id="9" name="Right Brace 8"/>
          <p:cNvSpPr/>
          <p:nvPr/>
        </p:nvSpPr>
        <p:spPr>
          <a:xfrm>
            <a:off x="9545003" y="4915368"/>
            <a:ext cx="189690" cy="5228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854035" y="4915368"/>
            <a:ext cx="190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Which Test Program?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1293" y="5729776"/>
            <a:ext cx="1012190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Relative Severity reduced to test temperature, Speed/Durations of Test Steps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10690C0-8D2C-45B5-BB32-EF78FED28EFC}"/>
              </a:ext>
            </a:extLst>
          </p:cNvPr>
          <p:cNvSpPr txBox="1"/>
          <p:nvPr/>
        </p:nvSpPr>
        <p:spPr>
          <a:xfrm>
            <a:off x="533770" y="772547"/>
            <a:ext cx="1027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/>
                </a:solidFill>
                <a:latin typeface="ArialMT"/>
              </a:rPr>
              <a:t>Industry Analysis: R54 test “</a:t>
            </a:r>
            <a:r>
              <a:rPr lang="en-US" b="1" u="sng" dirty="0" err="1">
                <a:solidFill>
                  <a:schemeClr val="accent5"/>
                </a:solidFill>
                <a:latin typeface="ArialMT"/>
              </a:rPr>
              <a:t>severisation</a:t>
            </a:r>
            <a:r>
              <a:rPr lang="en-US" b="1" u="sng" dirty="0">
                <a:solidFill>
                  <a:schemeClr val="accent5"/>
                </a:solidFill>
                <a:latin typeface="ArialMT"/>
              </a:rPr>
              <a:t>”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71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686" y="1437170"/>
            <a:ext cx="1013677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MT"/>
              </a:rPr>
              <a:t/>
            </a:r>
            <a:br>
              <a:rPr lang="en-US" sz="3200" dirty="0">
                <a:latin typeface="ArialMT"/>
              </a:rPr>
            </a:br>
            <a:r>
              <a:rPr lang="en-US" sz="1400" dirty="0">
                <a:latin typeface="ArialMT"/>
              </a:rPr>
              <a:t> </a:t>
            </a:r>
            <a:endParaRPr lang="en-US" sz="16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Program 1: </a:t>
            </a:r>
            <a:r>
              <a:rPr lang="en-US" dirty="0"/>
              <a:t>Assess </a:t>
            </a:r>
            <a:r>
              <a:rPr lang="en-US" u="sng" dirty="0"/>
              <a:t>current</a:t>
            </a:r>
            <a:r>
              <a:rPr lang="en-US" dirty="0"/>
              <a:t> R54 test </a:t>
            </a:r>
            <a:r>
              <a:rPr lang="en-US" dirty="0">
                <a:solidFill>
                  <a:srgbClr val="FF0000"/>
                </a:solidFill>
              </a:rPr>
              <a:t>at 25C </a:t>
            </a:r>
            <a:r>
              <a:rPr lang="en-US" dirty="0" err="1"/>
              <a:t>vs</a:t>
            </a:r>
            <a:r>
              <a:rPr lang="en-US" dirty="0"/>
              <a:t> FMVSS 139 test </a:t>
            </a:r>
            <a:r>
              <a:rPr lang="en-US" dirty="0">
                <a:solidFill>
                  <a:srgbClr val="FF0000"/>
                </a:solidFill>
              </a:rPr>
              <a:t>at 38C </a:t>
            </a:r>
            <a:r>
              <a:rPr lang="en-US" dirty="0"/>
              <a:t>with SAL (+5kmph/10’) applying from current limit: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30’ at Speed corresponding to speed category symbol for R54 Load/Speed test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30’ at 160 </a:t>
            </a:r>
            <a:r>
              <a:rPr lang="en-US" dirty="0" err="1"/>
              <a:t>kmph</a:t>
            </a:r>
            <a:r>
              <a:rPr lang="en-US" dirty="0"/>
              <a:t> for FMVSS 139 High Speed test</a:t>
            </a:r>
          </a:p>
          <a:p>
            <a:pPr marL="742950" lvl="1" indent="-285750"/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Program 2: </a:t>
            </a:r>
            <a:r>
              <a:rPr lang="en-US" dirty="0"/>
              <a:t>Same as Program 1, but R54 made more severe by increasing test temperature to </a:t>
            </a:r>
            <a:r>
              <a:rPr lang="en-US" dirty="0">
                <a:solidFill>
                  <a:srgbClr val="FF0000"/>
                </a:solidFill>
              </a:rPr>
              <a:t>38C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Program 3: </a:t>
            </a:r>
            <a:r>
              <a:rPr lang="en-US" dirty="0"/>
              <a:t>R54 test made more severe by increasing test temperature to </a:t>
            </a:r>
            <a:r>
              <a:rPr lang="en-US" dirty="0">
                <a:solidFill>
                  <a:srgbClr val="FF0000"/>
                </a:solidFill>
              </a:rPr>
              <a:t>38C</a:t>
            </a:r>
            <a:r>
              <a:rPr lang="en-US" dirty="0"/>
              <a:t>, and  SAL applying from: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60’ </a:t>
            </a:r>
            <a:r>
              <a:rPr lang="en-US" dirty="0"/>
              <a:t>at Speed corresponding to speed category symbol for R54 Load/Speed test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30’ at 160 </a:t>
            </a:r>
            <a:r>
              <a:rPr lang="en-US" dirty="0" err="1"/>
              <a:t>kmph</a:t>
            </a:r>
            <a:r>
              <a:rPr lang="en-US" dirty="0"/>
              <a:t> for FMVSS 139 High Speed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Tx/>
              <a:buChar char="-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49543" y="6048098"/>
            <a:ext cx="2377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Ref WGLTC-10-006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0FE2E90-462D-4783-88E3-BECF22DD917A}"/>
              </a:ext>
            </a:extLst>
          </p:cNvPr>
          <p:cNvSpPr/>
          <p:nvPr/>
        </p:nvSpPr>
        <p:spPr>
          <a:xfrm>
            <a:off x="508686" y="1051927"/>
            <a:ext cx="97385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5"/>
                </a:solidFill>
                <a:latin typeface="ArialMT"/>
              </a:rPr>
              <a:t>Industry Proposed Program: </a:t>
            </a:r>
            <a:br>
              <a:rPr lang="en-US" b="1" u="sng" dirty="0">
                <a:solidFill>
                  <a:schemeClr val="accent5"/>
                </a:solidFill>
                <a:latin typeface="ArialMT"/>
              </a:rPr>
            </a:br>
            <a:r>
              <a:rPr lang="en-US" dirty="0">
                <a:solidFill>
                  <a:schemeClr val="accent5"/>
                </a:solidFill>
                <a:latin typeface="ArialMT"/>
              </a:rPr>
              <a:t>Define a potentially modified UN-ECR R54 Load/speed test minimum requirement </a:t>
            </a:r>
            <a:br>
              <a:rPr lang="en-US" dirty="0">
                <a:solidFill>
                  <a:schemeClr val="accent5"/>
                </a:solidFill>
                <a:latin typeface="ArialMT"/>
              </a:rPr>
            </a:br>
            <a:r>
              <a:rPr lang="en-US" dirty="0">
                <a:solidFill>
                  <a:schemeClr val="accent5"/>
                </a:solidFill>
                <a:latin typeface="ArialMT"/>
              </a:rPr>
              <a:t>in order to be equally/more sever than the current FMVSS 139 test for ‘Q’, ‘R; speed symbols.</a:t>
            </a:r>
            <a:r>
              <a:rPr lang="en-US" b="1" u="sng" dirty="0">
                <a:solidFill>
                  <a:schemeClr val="accent5"/>
                </a:solidFill>
                <a:latin typeface="ArialMT"/>
              </a:rPr>
              <a:t/>
            </a:r>
            <a:br>
              <a:rPr lang="en-US" b="1" u="sng" dirty="0">
                <a:solidFill>
                  <a:schemeClr val="accent5"/>
                </a:solidFill>
                <a:latin typeface="ArialMT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65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50235EE-FBF0-4BBE-AA58-A7D699FF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09236A6-7C7D-4760-A1CE-3E1EEC51995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393" y="727792"/>
            <a:ext cx="10789920" cy="5733333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68992D9-0F22-4C42-B029-7A3BDF65E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306487"/>
              </p:ext>
            </p:extLst>
          </p:nvPr>
        </p:nvGraphicFramePr>
        <p:xfrm>
          <a:off x="9278399" y="5541682"/>
          <a:ext cx="2315838" cy="838200"/>
        </p:xfrm>
        <a:graphic>
          <a:graphicData uri="http://schemas.openxmlformats.org/drawingml/2006/table">
            <a:tbl>
              <a:tblPr/>
              <a:tblGrid>
                <a:gridCol w="104005">
                  <a:extLst>
                    <a:ext uri="{9D8B030D-6E8A-4147-A177-3AD203B41FA5}">
                      <a16:colId xmlns:a16="http://schemas.microsoft.com/office/drawing/2014/main" xmlns="" val="690529143"/>
                    </a:ext>
                  </a:extLst>
                </a:gridCol>
                <a:gridCol w="2211833">
                  <a:extLst>
                    <a:ext uri="{9D8B030D-6E8A-4147-A177-3AD203B41FA5}">
                      <a16:colId xmlns:a16="http://schemas.microsoft.com/office/drawing/2014/main" xmlns="" val="3084317308"/>
                    </a:ext>
                  </a:extLst>
                </a:gridCol>
              </a:tblGrid>
              <a:tr h="97981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Legend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13496206"/>
                  </a:ext>
                </a:extLst>
              </a:tr>
              <a:tr h="97981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Change vs the regulation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60329839"/>
                  </a:ext>
                </a:extLst>
              </a:tr>
              <a:tr h="97981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Option from the regulation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8753818"/>
                  </a:ext>
                </a:extLst>
              </a:tr>
              <a:tr h="9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per regulation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0921499"/>
                  </a:ext>
                </a:extLst>
              </a:tr>
              <a:tr h="102063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vs Program 1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3947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4669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50235EE-FBF0-4BBE-AA58-A7D699FF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767E3D9-19C8-448D-B524-B1484D5B8E3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0898" y="657580"/>
            <a:ext cx="10449091" cy="556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424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50235EE-FBF0-4BBE-AA58-A7D699FF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BB5C296-CDB4-4D18-8DCC-BBB940D9067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BCFFF70-2874-4EB7-AD80-7C238DBF7D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5189" y="595700"/>
            <a:ext cx="10995660" cy="58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2534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1486" y="508120"/>
            <a:ext cx="1013677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400" dirty="0">
              <a:latin typeface="ArialMT"/>
            </a:endParaRPr>
          </a:p>
          <a:p>
            <a:r>
              <a:rPr lang="en-US" sz="3200" b="1" u="sng" dirty="0">
                <a:solidFill>
                  <a:schemeClr val="accent5"/>
                </a:solidFill>
                <a:latin typeface="ArialMT"/>
              </a:rPr>
              <a:t>Proposed </a:t>
            </a:r>
            <a:r>
              <a:rPr lang="en-US" sz="3200" b="1" u="sng" dirty="0" err="1">
                <a:solidFill>
                  <a:schemeClr val="accent5"/>
                </a:solidFill>
                <a:latin typeface="ArialMT"/>
              </a:rPr>
              <a:t>assesment</a:t>
            </a:r>
            <a:r>
              <a:rPr lang="en-US" sz="3200" b="1" u="sng" dirty="0">
                <a:solidFill>
                  <a:schemeClr val="accent5"/>
                </a:solidFill>
                <a:latin typeface="ArialMT"/>
              </a:rPr>
              <a:t> method</a:t>
            </a:r>
            <a:r>
              <a:rPr lang="en-US" sz="3200" dirty="0">
                <a:latin typeface="ArialMT"/>
              </a:rPr>
              <a:t/>
            </a:r>
            <a:br>
              <a:rPr lang="en-US" sz="3200" dirty="0">
                <a:latin typeface="ArialMT"/>
              </a:rPr>
            </a:br>
            <a:r>
              <a:rPr lang="en-US" sz="1400" dirty="0">
                <a:latin typeface="ArialMT"/>
              </a:rPr>
              <a:t> </a:t>
            </a:r>
            <a:endParaRPr lang="en-US" sz="16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Step above limits (SAL) concept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Representative of failure mode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Statistical and complementary to the phenomenological experiments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Accepted for the passenger case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Subjective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Rather than the temperature approach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Objective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Limited number of experiments possible because of instrumentation/processing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Not representative of the failure mode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Available and complementary to the Statistical approach</a:t>
            </a:r>
            <a:r>
              <a:rPr lang="en-US" dirty="0">
                <a:solidFill>
                  <a:schemeClr val="accent2"/>
                </a:solidFill>
              </a:rPr>
              <a:t/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order to minimize the differences in severity increase between the FMVSS and the (modified) R54 test, the additional steps will be the same for both tests: +10’/+5 </a:t>
            </a:r>
            <a:r>
              <a:rPr lang="en-US" dirty="0" err="1"/>
              <a:t>kmph</a:t>
            </a:r>
            <a:endParaRPr lang="en-US" dirty="0"/>
          </a:p>
          <a:p>
            <a:pPr marL="742950" lvl="1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9789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</TotalTime>
  <Words>638</Words>
  <Application>Microsoft Office PowerPoint</Application>
  <PresentationFormat>Personnalisé</PresentationFormat>
  <Paragraphs>181</Paragraphs>
  <Slides>14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1_Office Theme</vt:lpstr>
      <vt:lpstr>Worksheet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Roesgen</dc:creator>
  <cp:lastModifiedBy>ndm</cp:lastModifiedBy>
  <cp:revision>35</cp:revision>
  <dcterms:created xsi:type="dcterms:W3CDTF">2017-10-02T12:51:02Z</dcterms:created>
  <dcterms:modified xsi:type="dcterms:W3CDTF">2017-11-01T11:31:02Z</dcterms:modified>
</cp:coreProperties>
</file>