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66" r:id="rId4"/>
    <p:sldId id="26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D7D31"/>
    <a:srgbClr val="0000CC"/>
    <a:srgbClr val="5B9BD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9565" autoAdjust="0"/>
  </p:normalViewPr>
  <p:slideViewPr>
    <p:cSldViewPr snapToGrid="0">
      <p:cViewPr varScale="1">
        <p:scale>
          <a:sx n="69" d="100"/>
          <a:sy n="69" d="100"/>
        </p:scale>
        <p:origin x="-548" y="-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6D278E-CB31-47C0-B3F3-31BD0514AE48}" type="datetimeFigureOut">
              <a:rPr lang="fr-BE" smtClean="0"/>
              <a:pPr/>
              <a:t>01-11-17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2031E3-FE7F-4BBB-88BA-99AF159BEB20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7B5C56-9FCE-4B38-A47C-ED8ADA3A3CE8}" type="datetimeFigureOut">
              <a:rPr lang="fr-BE" smtClean="0"/>
              <a:pPr/>
              <a:t>01-11-17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D333F1-9622-4154-AC02-438A5CD70422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B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xmlns="" val="2948167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8C8D-E8F7-425A-9F4A-AFDA9C1683C8}" type="datetimeFigureOut">
              <a:rPr lang="en-US" smtClean="0"/>
              <a:pPr/>
              <a:t>11/1/2017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E997-4CFC-454C-ABD9-82D4E39A98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58818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8C8D-E8F7-425A-9F4A-AFDA9C1683C8}" type="datetimeFigureOut">
              <a:rPr lang="en-US" smtClean="0"/>
              <a:pPr/>
              <a:t>11/1/2017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E997-4CFC-454C-ABD9-82D4E39A98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0326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8C8D-E8F7-425A-9F4A-AFDA9C1683C8}" type="datetimeFigureOut">
              <a:rPr lang="en-US" smtClean="0"/>
              <a:pPr/>
              <a:t>11/1/2017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E997-4CFC-454C-ABD9-82D4E39A98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8626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4"/>
          <p:cNvSpPr>
            <a:spLocks noChangeShapeType="1"/>
          </p:cNvSpPr>
          <p:nvPr userDrawn="1"/>
        </p:nvSpPr>
        <p:spPr bwMode="auto">
          <a:xfrm>
            <a:off x="0" y="838200"/>
            <a:ext cx="9906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Line 15"/>
          <p:cNvSpPr>
            <a:spLocks noChangeShapeType="1"/>
          </p:cNvSpPr>
          <p:nvPr userDrawn="1"/>
        </p:nvSpPr>
        <p:spPr bwMode="auto">
          <a:xfrm>
            <a:off x="0" y="6461125"/>
            <a:ext cx="9906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Line 15"/>
          <p:cNvSpPr>
            <a:spLocks noChangeShapeType="1"/>
          </p:cNvSpPr>
          <p:nvPr userDrawn="1"/>
        </p:nvSpPr>
        <p:spPr bwMode="auto">
          <a:xfrm>
            <a:off x="0" y="6461125"/>
            <a:ext cx="9906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Rectangle 5"/>
          <p:cNvSpPr txBox="1">
            <a:spLocks noChangeArrowheads="1"/>
          </p:cNvSpPr>
          <p:nvPr userDrawn="1"/>
        </p:nvSpPr>
        <p:spPr bwMode="auto">
          <a:xfrm>
            <a:off x="2427288" y="6534150"/>
            <a:ext cx="5051425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European Tyre and Rim Technical Organisation - ETRTO</a:t>
            </a:r>
          </a:p>
        </p:txBody>
      </p:sp>
      <p:sp>
        <p:nvSpPr>
          <p:cNvPr id="12" name="Rectangle 4"/>
          <p:cNvSpPr txBox="1">
            <a:spLocks noChangeArrowheads="1"/>
          </p:cNvSpPr>
          <p:nvPr userDrawn="1"/>
        </p:nvSpPr>
        <p:spPr bwMode="auto">
          <a:xfrm>
            <a:off x="8578850" y="6534150"/>
            <a:ext cx="26543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IWG Tyre GTR session </a:t>
            </a:r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17</a:t>
            </a:r>
            <a:endParaRPr lang="en-US" sz="16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3" name="Picture 15" descr="logoEtrto300dpi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7555" cy="832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4"/>
          <p:cNvSpPr txBox="1">
            <a:spLocks noChangeArrowheads="1"/>
          </p:cNvSpPr>
          <p:nvPr userDrawn="1"/>
        </p:nvSpPr>
        <p:spPr bwMode="auto">
          <a:xfrm>
            <a:off x="285989" y="6455391"/>
            <a:ext cx="26543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N</a:t>
            </a:r>
            <a:r>
              <a:rPr lang="en-US" sz="1600" baseline="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. de Mahieu</a:t>
            </a:r>
            <a:endParaRPr lang="en-US" sz="16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7149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8C8D-E8F7-425A-9F4A-AFDA9C1683C8}" type="datetimeFigureOut">
              <a:rPr lang="en-US" smtClean="0"/>
              <a:pPr/>
              <a:t>11/1/2017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E997-4CFC-454C-ABD9-82D4E39A98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0254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8C8D-E8F7-425A-9F4A-AFDA9C1683C8}" type="datetimeFigureOut">
              <a:rPr lang="en-US" smtClean="0"/>
              <a:pPr/>
              <a:t>11/1/2017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E997-4CFC-454C-ABD9-82D4E39A98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35265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8C8D-E8F7-425A-9F4A-AFDA9C1683C8}" type="datetimeFigureOut">
              <a:rPr lang="en-US" smtClean="0"/>
              <a:pPr/>
              <a:t>11/1/2017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E997-4CFC-454C-ABD9-82D4E39A98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78133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8C8D-E8F7-425A-9F4A-AFDA9C1683C8}" type="datetimeFigureOut">
              <a:rPr lang="en-US" smtClean="0"/>
              <a:pPr/>
              <a:t>11/1/2017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E997-4CFC-454C-ABD9-82D4E39A98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13481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8C8D-E8F7-425A-9F4A-AFDA9C1683C8}" type="datetimeFigureOut">
              <a:rPr lang="en-US" smtClean="0"/>
              <a:pPr/>
              <a:t>11/1/2017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E997-4CFC-454C-ABD9-82D4E39A98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02566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8C8D-E8F7-425A-9F4A-AFDA9C1683C8}" type="datetimeFigureOut">
              <a:rPr lang="en-US" smtClean="0"/>
              <a:pPr/>
              <a:t>11/1/2017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E997-4CFC-454C-ABD9-82D4E39A98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24033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8C8D-E8F7-425A-9F4A-AFDA9C1683C8}" type="datetimeFigureOut">
              <a:rPr lang="en-US" smtClean="0"/>
              <a:pPr/>
              <a:t>11/1/2017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E997-4CFC-454C-ABD9-82D4E39A98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6035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168C8D-E8F7-425A-9F4A-AFDA9C1683C8}" type="datetimeFigureOut">
              <a:rPr lang="en-US" smtClean="0"/>
              <a:pPr/>
              <a:t>11/1/2017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1E997-4CFC-454C-ABD9-82D4E39A98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91138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33417" y="3029791"/>
            <a:ext cx="90482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u="sng" dirty="0" smtClean="0">
                <a:solidFill>
                  <a:srgbClr val="0070C0"/>
                </a:solidFill>
              </a:rPr>
              <a:t>Action item 13 : </a:t>
            </a:r>
            <a:r>
              <a:rPr lang="en-US" sz="3200" dirty="0" err="1" smtClean="0"/>
              <a:t>Tyre</a:t>
            </a:r>
            <a:r>
              <a:rPr lang="en-US" sz="3200" dirty="0" smtClean="0"/>
              <a:t> Industry assessment for Global Marking</a:t>
            </a:r>
            <a:endParaRPr lang="en-US" sz="3200" dirty="0"/>
          </a:p>
        </p:txBody>
      </p:sp>
      <p:sp>
        <p:nvSpPr>
          <p:cNvPr id="4" name="ZoneTexte 3"/>
          <p:cNvSpPr txBox="1"/>
          <p:nvPr/>
        </p:nvSpPr>
        <p:spPr>
          <a:xfrm>
            <a:off x="7786255" y="249382"/>
            <a:ext cx="3879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/>
              <a:t>TYRE GTR </a:t>
            </a:r>
            <a:r>
              <a:rPr lang="fr-BE" dirty="0" smtClean="0"/>
              <a:t>17-12</a:t>
            </a:r>
            <a:endParaRPr lang="fr-BE" dirty="0" smtClean="0"/>
          </a:p>
          <a:p>
            <a:r>
              <a:rPr lang="fr-BE" dirty="0" smtClean="0"/>
              <a:t>Agenda item: 6  IWG TYRE GTR 17</a:t>
            </a:r>
            <a:endParaRPr lang="fr-BE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E97BA10E-5CDA-4407-94CB-AF125B1CA9A4}"/>
              </a:ext>
            </a:extLst>
          </p:cNvPr>
          <p:cNvSpPr txBox="1"/>
          <p:nvPr/>
        </p:nvSpPr>
        <p:spPr>
          <a:xfrm>
            <a:off x="3665850" y="1524897"/>
            <a:ext cx="609008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Informal Working Group Tyre GTR</a:t>
            </a:r>
          </a:p>
          <a:p>
            <a:pPr algn="r"/>
            <a:r>
              <a:rPr lang="en-US" sz="2000" dirty="0"/>
              <a:t>Session 17, Brussels Nov 2nd-3th</a:t>
            </a:r>
          </a:p>
        </p:txBody>
      </p:sp>
    </p:spTree>
    <p:extLst>
      <p:ext uri="{BB962C8B-B14F-4D97-AF65-F5344CB8AC3E}">
        <p14:creationId xmlns:p14="http://schemas.microsoft.com/office/powerpoint/2010/main" xmlns="" val="1051429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10722" y="258738"/>
            <a:ext cx="101367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Background</a:t>
            </a:r>
            <a:endParaRPr 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9949543" y="6048098"/>
            <a:ext cx="23774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Ref WGLTC-10-006</a:t>
            </a: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63630" y="1377002"/>
            <a:ext cx="10901534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Discussion took place during IWG TYRE GTR 16</a:t>
            </a:r>
            <a:r>
              <a:rPr kumimoji="0" lang="en-GB" b="0" i="0" u="none" strike="noStrike" cap="none" normalizeH="0" baseline="3000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session how to consider the Global Marking proposal as in document TYREGTR-16-04.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Action item 13</a:t>
            </a:r>
            <a:r>
              <a:rPr kumimoji="0" lang="en-GB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Tyre companies will assess preferably the number of 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sku’s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(stock keeping unit), alternatively the amount of domestic and export volumes or production volumes for C1 and C2 tyres that are currently approved for all markings (DOT, E (R30, R54, R117), CCC, ISI) and advice on the possibility on the further analysis of this Global marking.</a:t>
            </a:r>
            <a:endParaRPr kumimoji="0" lang="fr-BE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Each Tyre company will gather the requested information (ETRTO template) and will provide the information through the Tyre Association of the tyre company headquarters to ETRTO. </a:t>
            </a:r>
            <a:endParaRPr kumimoji="0" lang="fr-BE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purpose is to measure the impact of a global marking compared to the actual situation.</a:t>
            </a:r>
            <a:endParaRPr kumimoji="0" lang="en-GB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8079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006763" y="360218"/>
            <a:ext cx="78047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b="1" dirty="0" err="1" smtClean="0"/>
              <a:t>Methodology</a:t>
            </a:r>
            <a:r>
              <a:rPr lang="fr-BE" sz="2400" b="1" dirty="0" smtClean="0"/>
              <a:t> of </a:t>
            </a:r>
            <a:r>
              <a:rPr lang="fr-BE" sz="2400" b="1" dirty="0" err="1" smtClean="0"/>
              <a:t>Tyre</a:t>
            </a:r>
            <a:r>
              <a:rPr lang="fr-BE" sz="2400" b="1" dirty="0" smtClean="0"/>
              <a:t> </a:t>
            </a:r>
            <a:r>
              <a:rPr lang="fr-BE" sz="2400" b="1" dirty="0" err="1" smtClean="0"/>
              <a:t>Industry</a:t>
            </a:r>
            <a:r>
              <a:rPr lang="fr-BE" sz="2400" b="1" dirty="0" smtClean="0"/>
              <a:t> </a:t>
            </a:r>
            <a:r>
              <a:rPr lang="fr-BE" sz="2400" b="1" dirty="0" err="1" smtClean="0"/>
              <a:t>assessment</a:t>
            </a:r>
            <a:endParaRPr lang="fr-BE" sz="2400" b="1" dirty="0"/>
          </a:p>
        </p:txBody>
      </p:sp>
      <p:sp>
        <p:nvSpPr>
          <p:cNvPr id="3" name="ZoneTexte 2"/>
          <p:cNvSpPr txBox="1"/>
          <p:nvPr/>
        </p:nvSpPr>
        <p:spPr>
          <a:xfrm>
            <a:off x="701964" y="1200727"/>
            <a:ext cx="95688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fr-BE" dirty="0" err="1" smtClean="0"/>
              <a:t>Definition</a:t>
            </a:r>
            <a:r>
              <a:rPr lang="fr-BE" dirty="0" smtClean="0"/>
              <a:t> to </a:t>
            </a:r>
            <a:r>
              <a:rPr lang="fr-BE" dirty="0" err="1" smtClean="0"/>
              <a:t>which</a:t>
            </a:r>
            <a:r>
              <a:rPr lang="fr-BE" dirty="0" smtClean="0"/>
              <a:t> </a:t>
            </a:r>
            <a:r>
              <a:rPr lang="fr-BE" dirty="0" err="1" smtClean="0"/>
              <a:t>tyre</a:t>
            </a:r>
            <a:r>
              <a:rPr lang="fr-BE" dirty="0" smtClean="0"/>
              <a:t> organisation the </a:t>
            </a:r>
            <a:r>
              <a:rPr lang="fr-BE" dirty="0" err="1" smtClean="0"/>
              <a:t>tyre</a:t>
            </a:r>
            <a:r>
              <a:rPr lang="fr-BE" dirty="0" smtClean="0"/>
              <a:t> </a:t>
            </a:r>
            <a:r>
              <a:rPr lang="fr-BE" dirty="0" err="1" smtClean="0"/>
              <a:t>companies</a:t>
            </a:r>
            <a:r>
              <a:rPr lang="fr-BE" dirty="0" smtClean="0"/>
              <a:t> </a:t>
            </a:r>
            <a:r>
              <a:rPr lang="fr-BE" dirty="0" err="1" smtClean="0"/>
              <a:t>had</a:t>
            </a:r>
            <a:r>
              <a:rPr lang="fr-BE" dirty="0" smtClean="0"/>
              <a:t> to </a:t>
            </a:r>
            <a:r>
              <a:rPr lang="fr-BE" dirty="0" err="1" smtClean="0"/>
              <a:t>provide</a:t>
            </a:r>
            <a:r>
              <a:rPr lang="fr-BE" dirty="0" smtClean="0"/>
              <a:t> </a:t>
            </a:r>
            <a:r>
              <a:rPr lang="fr-BE" dirty="0" err="1" smtClean="0"/>
              <a:t>their</a:t>
            </a:r>
            <a:r>
              <a:rPr lang="fr-BE" dirty="0" smtClean="0"/>
              <a:t> data.</a:t>
            </a:r>
          </a:p>
          <a:p>
            <a:pPr>
              <a:buFontTx/>
              <a:buChar char="-"/>
            </a:pPr>
            <a:r>
              <a:rPr lang="fr-BE" dirty="0" err="1" smtClean="0"/>
              <a:t>Each</a:t>
            </a:r>
            <a:r>
              <a:rPr lang="fr-BE" dirty="0" smtClean="0"/>
              <a:t> </a:t>
            </a:r>
            <a:r>
              <a:rPr lang="fr-BE" dirty="0" err="1" smtClean="0"/>
              <a:t>Tyre</a:t>
            </a:r>
            <a:r>
              <a:rPr lang="fr-BE" dirty="0" smtClean="0"/>
              <a:t> </a:t>
            </a:r>
            <a:r>
              <a:rPr lang="fr-BE" dirty="0" err="1" smtClean="0"/>
              <a:t>company</a:t>
            </a:r>
            <a:r>
              <a:rPr lang="fr-BE" dirty="0" smtClean="0"/>
              <a:t> </a:t>
            </a:r>
            <a:r>
              <a:rPr lang="fr-BE" dirty="0" err="1" smtClean="0"/>
              <a:t>provided</a:t>
            </a:r>
            <a:r>
              <a:rPr lang="fr-BE" dirty="0" smtClean="0"/>
              <a:t> in an </a:t>
            </a:r>
            <a:r>
              <a:rPr lang="fr-BE" dirty="0" err="1" smtClean="0"/>
              <a:t>anonymous</a:t>
            </a:r>
            <a:r>
              <a:rPr lang="fr-BE" dirty="0" smtClean="0"/>
              <a:t> </a:t>
            </a:r>
            <a:r>
              <a:rPr lang="fr-BE" dirty="0" err="1" smtClean="0"/>
              <a:t>way</a:t>
            </a:r>
            <a:r>
              <a:rPr lang="fr-BE" dirty="0" smtClean="0"/>
              <a:t> to </a:t>
            </a:r>
            <a:r>
              <a:rPr lang="fr-BE" dirty="0" err="1" smtClean="0"/>
              <a:t>their</a:t>
            </a:r>
            <a:r>
              <a:rPr lang="fr-BE" dirty="0" smtClean="0"/>
              <a:t> </a:t>
            </a:r>
            <a:r>
              <a:rPr lang="fr-BE" dirty="0" err="1" smtClean="0"/>
              <a:t>tyre</a:t>
            </a:r>
            <a:r>
              <a:rPr lang="fr-BE" dirty="0" smtClean="0"/>
              <a:t> organisation the </a:t>
            </a:r>
            <a:r>
              <a:rPr lang="fr-BE" dirty="0" err="1" smtClean="0"/>
              <a:t>number</a:t>
            </a:r>
            <a:r>
              <a:rPr lang="fr-BE" dirty="0" smtClean="0"/>
              <a:t> of stock </a:t>
            </a:r>
            <a:r>
              <a:rPr lang="fr-BE" dirty="0" err="1" smtClean="0"/>
              <a:t>keeping</a:t>
            </a:r>
            <a:r>
              <a:rPr lang="fr-BE" dirty="0" smtClean="0"/>
              <a:t> unit (</a:t>
            </a:r>
            <a:r>
              <a:rPr lang="fr-BE" dirty="0" err="1" smtClean="0"/>
              <a:t>sku</a:t>
            </a:r>
            <a:r>
              <a:rPr lang="fr-BE" dirty="0" smtClean="0"/>
              <a:t>) (C1 and C2 tyres) </a:t>
            </a:r>
            <a:r>
              <a:rPr lang="fr-BE" dirty="0" err="1" smtClean="0"/>
              <a:t>they</a:t>
            </a:r>
            <a:r>
              <a:rPr lang="fr-BE" dirty="0" smtClean="0"/>
              <a:t> are </a:t>
            </a:r>
            <a:r>
              <a:rPr lang="fr-BE" dirty="0" err="1" smtClean="0"/>
              <a:t>producing</a:t>
            </a:r>
            <a:r>
              <a:rPr lang="fr-BE" dirty="0" smtClean="0"/>
              <a:t>, and the </a:t>
            </a:r>
            <a:r>
              <a:rPr lang="fr-BE" dirty="0" err="1" smtClean="0"/>
              <a:t>number</a:t>
            </a:r>
            <a:r>
              <a:rPr lang="fr-BE" dirty="0" smtClean="0"/>
              <a:t> of </a:t>
            </a:r>
            <a:r>
              <a:rPr lang="fr-BE" dirty="0" err="1" smtClean="0"/>
              <a:t>sku’s</a:t>
            </a:r>
            <a:r>
              <a:rPr lang="fr-BE" dirty="0" smtClean="0"/>
              <a:t> </a:t>
            </a:r>
            <a:r>
              <a:rPr lang="fr-BE" dirty="0" err="1" smtClean="0"/>
              <a:t>bearing</a:t>
            </a:r>
            <a:r>
              <a:rPr lang="fr-BE" dirty="0" smtClean="0"/>
              <a:t> the DOT, E, CCC and ISI </a:t>
            </a:r>
            <a:r>
              <a:rPr lang="fr-BE" dirty="0" err="1" smtClean="0"/>
              <a:t>marking</a:t>
            </a:r>
            <a:r>
              <a:rPr lang="fr-BE" dirty="0" smtClean="0"/>
              <a:t>. In case the </a:t>
            </a:r>
            <a:r>
              <a:rPr lang="fr-BE" dirty="0" err="1" smtClean="0"/>
              <a:t>sku</a:t>
            </a:r>
            <a:r>
              <a:rPr lang="fr-BE" dirty="0" smtClean="0"/>
              <a:t> </a:t>
            </a:r>
            <a:r>
              <a:rPr lang="fr-BE" dirty="0" err="1" smtClean="0"/>
              <a:t>approach</a:t>
            </a:r>
            <a:r>
              <a:rPr lang="fr-BE" dirty="0" smtClean="0"/>
              <a:t> </a:t>
            </a:r>
            <a:r>
              <a:rPr lang="fr-BE" dirty="0" err="1" smtClean="0"/>
              <a:t>was</a:t>
            </a:r>
            <a:r>
              <a:rPr lang="fr-BE" dirty="0" smtClean="0"/>
              <a:t> not </a:t>
            </a:r>
            <a:r>
              <a:rPr lang="fr-BE" dirty="0" err="1" smtClean="0"/>
              <a:t>feasible</a:t>
            </a:r>
            <a:r>
              <a:rPr lang="fr-BE" dirty="0" smtClean="0"/>
              <a:t>, the sales volumes </a:t>
            </a:r>
            <a:r>
              <a:rPr lang="fr-BE" dirty="0" err="1" smtClean="0"/>
              <a:t>were</a:t>
            </a:r>
            <a:r>
              <a:rPr lang="fr-BE" dirty="0" smtClean="0"/>
              <a:t> </a:t>
            </a:r>
            <a:r>
              <a:rPr lang="fr-BE" dirty="0" err="1" smtClean="0"/>
              <a:t>considered</a:t>
            </a:r>
            <a:r>
              <a:rPr lang="fr-BE" dirty="0" smtClean="0"/>
              <a:t>.</a:t>
            </a:r>
          </a:p>
          <a:p>
            <a:pPr>
              <a:buFontTx/>
              <a:buChar char="-"/>
            </a:pPr>
            <a:r>
              <a:rPr lang="fr-BE" dirty="0" err="1" smtClean="0"/>
              <a:t>Tyre</a:t>
            </a:r>
            <a:r>
              <a:rPr lang="fr-BE" dirty="0" smtClean="0"/>
              <a:t> organisations </a:t>
            </a:r>
            <a:r>
              <a:rPr lang="fr-BE" dirty="0" err="1" smtClean="0"/>
              <a:t>compiled</a:t>
            </a:r>
            <a:r>
              <a:rPr lang="fr-BE" dirty="0" smtClean="0"/>
              <a:t> the information, and sent the </a:t>
            </a:r>
            <a:r>
              <a:rPr lang="fr-BE" dirty="0" err="1" smtClean="0"/>
              <a:t>compiled</a:t>
            </a:r>
            <a:r>
              <a:rPr lang="fr-BE" dirty="0" smtClean="0"/>
              <a:t> data in an </a:t>
            </a:r>
            <a:r>
              <a:rPr lang="fr-BE" dirty="0" err="1" smtClean="0"/>
              <a:t>anonymous</a:t>
            </a:r>
            <a:r>
              <a:rPr lang="fr-BE" dirty="0" smtClean="0"/>
              <a:t> </a:t>
            </a:r>
            <a:r>
              <a:rPr lang="fr-BE" dirty="0" err="1" smtClean="0"/>
              <a:t>way</a:t>
            </a:r>
            <a:r>
              <a:rPr lang="fr-BE" dirty="0" smtClean="0"/>
              <a:t> to ETRTO.</a:t>
            </a:r>
          </a:p>
          <a:p>
            <a:pPr>
              <a:buFontTx/>
              <a:buChar char="-"/>
            </a:pPr>
            <a:r>
              <a:rPr lang="fr-BE" dirty="0" smtClean="0"/>
              <a:t>ETRTO </a:t>
            </a:r>
            <a:r>
              <a:rPr lang="fr-BE" dirty="0" err="1" smtClean="0"/>
              <a:t>compiled</a:t>
            </a:r>
            <a:r>
              <a:rPr lang="fr-BE" dirty="0" smtClean="0"/>
              <a:t> the data </a:t>
            </a:r>
            <a:r>
              <a:rPr lang="fr-BE" dirty="0" err="1" smtClean="0"/>
              <a:t>from</a:t>
            </a:r>
            <a:r>
              <a:rPr lang="fr-BE" dirty="0" smtClean="0"/>
              <a:t> </a:t>
            </a:r>
            <a:r>
              <a:rPr lang="fr-BE" dirty="0" err="1" smtClean="0"/>
              <a:t>their</a:t>
            </a:r>
            <a:r>
              <a:rPr lang="fr-BE" dirty="0" smtClean="0"/>
              <a:t> </a:t>
            </a:r>
            <a:r>
              <a:rPr lang="fr-BE" dirty="0" err="1" smtClean="0"/>
              <a:t>designated</a:t>
            </a:r>
            <a:r>
              <a:rPr lang="fr-BE" dirty="0" smtClean="0"/>
              <a:t> </a:t>
            </a:r>
            <a:r>
              <a:rPr lang="fr-BE" dirty="0" err="1" smtClean="0"/>
              <a:t>members</a:t>
            </a:r>
            <a:r>
              <a:rPr lang="fr-BE" dirty="0" smtClean="0"/>
              <a:t>, and </a:t>
            </a:r>
            <a:r>
              <a:rPr lang="fr-BE" dirty="0" err="1" smtClean="0"/>
              <a:t>compiled</a:t>
            </a:r>
            <a:r>
              <a:rPr lang="fr-BE" dirty="0" smtClean="0"/>
              <a:t> all data </a:t>
            </a:r>
            <a:r>
              <a:rPr lang="fr-BE" dirty="0" err="1" smtClean="0"/>
              <a:t>received</a:t>
            </a:r>
            <a:r>
              <a:rPr lang="fr-BE" dirty="0" smtClean="0"/>
              <a:t> </a:t>
            </a:r>
            <a:r>
              <a:rPr lang="fr-BE" dirty="0" err="1" smtClean="0"/>
              <a:t>from</a:t>
            </a:r>
            <a:r>
              <a:rPr lang="fr-BE" dirty="0" smtClean="0"/>
              <a:t> the </a:t>
            </a:r>
            <a:r>
              <a:rPr lang="fr-BE" dirty="0" err="1" smtClean="0"/>
              <a:t>other</a:t>
            </a:r>
            <a:r>
              <a:rPr lang="fr-BE" dirty="0" smtClean="0"/>
              <a:t> </a:t>
            </a:r>
            <a:r>
              <a:rPr lang="fr-BE" dirty="0" err="1" smtClean="0"/>
              <a:t>tyre</a:t>
            </a:r>
            <a:r>
              <a:rPr lang="fr-BE" dirty="0" smtClean="0"/>
              <a:t> organisations.</a:t>
            </a:r>
            <a:endParaRPr lang="fr-BE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6261" y="4057506"/>
            <a:ext cx="113347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006763" y="360218"/>
            <a:ext cx="78047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b="1" dirty="0" err="1" smtClean="0"/>
              <a:t>Outcome</a:t>
            </a:r>
            <a:r>
              <a:rPr lang="fr-BE" sz="2400" b="1" dirty="0" smtClean="0"/>
              <a:t> of </a:t>
            </a:r>
            <a:r>
              <a:rPr lang="fr-BE" sz="2400" b="1" dirty="0" err="1" smtClean="0"/>
              <a:t>Tyre</a:t>
            </a:r>
            <a:r>
              <a:rPr lang="fr-BE" sz="2400" b="1" dirty="0" smtClean="0"/>
              <a:t> </a:t>
            </a:r>
            <a:r>
              <a:rPr lang="fr-BE" sz="2400" b="1" dirty="0" err="1" smtClean="0"/>
              <a:t>Industry</a:t>
            </a:r>
            <a:r>
              <a:rPr lang="fr-BE" sz="2400" b="1" dirty="0" smtClean="0"/>
              <a:t> </a:t>
            </a:r>
            <a:r>
              <a:rPr lang="fr-BE" sz="2400" b="1" dirty="0" err="1" smtClean="0"/>
              <a:t>assessment</a:t>
            </a:r>
            <a:endParaRPr lang="fr-BE" sz="2400" b="1" dirty="0"/>
          </a:p>
        </p:txBody>
      </p:sp>
      <p:sp>
        <p:nvSpPr>
          <p:cNvPr id="3" name="ZoneTexte 2"/>
          <p:cNvSpPr txBox="1"/>
          <p:nvPr/>
        </p:nvSpPr>
        <p:spPr>
          <a:xfrm>
            <a:off x="803564" y="1274618"/>
            <a:ext cx="10381672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000" dirty="0" smtClean="0"/>
              <a:t>Information </a:t>
            </a:r>
            <a:r>
              <a:rPr lang="fr-BE" sz="2000" dirty="0" err="1" smtClean="0"/>
              <a:t>received</a:t>
            </a:r>
            <a:r>
              <a:rPr lang="fr-BE" sz="2000" dirty="0" smtClean="0"/>
              <a:t> </a:t>
            </a:r>
            <a:r>
              <a:rPr lang="fr-BE" sz="2000" dirty="0" err="1" smtClean="0"/>
              <a:t>from</a:t>
            </a:r>
            <a:r>
              <a:rPr lang="fr-BE" sz="2000" dirty="0" smtClean="0"/>
              <a:t>: JATMA, USTMA, ITTAC and ETRTO</a:t>
            </a:r>
          </a:p>
          <a:p>
            <a:endParaRPr lang="fr-BE" sz="2000" dirty="0" smtClean="0"/>
          </a:p>
          <a:p>
            <a:r>
              <a:rPr lang="fr-BE" sz="2000" dirty="0" err="1" smtClean="0"/>
              <a:t>Sku</a:t>
            </a:r>
            <a:r>
              <a:rPr lang="fr-BE" sz="2000" dirty="0" smtClean="0"/>
              <a:t> </a:t>
            </a:r>
            <a:r>
              <a:rPr lang="fr-BE" sz="2000" dirty="0" err="1" smtClean="0"/>
              <a:t>approach</a:t>
            </a:r>
            <a:r>
              <a:rPr lang="fr-BE" sz="2000" dirty="0" smtClean="0"/>
              <a:t>: </a:t>
            </a:r>
            <a:r>
              <a:rPr lang="fr-BE" sz="2000" dirty="0" smtClean="0">
                <a:sym typeface="Wingdings" pitchFamily="2" charset="2"/>
              </a:rPr>
              <a:t> </a:t>
            </a:r>
            <a:r>
              <a:rPr lang="fr-BE" sz="2000" b="1" dirty="0" smtClean="0">
                <a:sym typeface="Wingdings" pitchFamily="2" charset="2"/>
              </a:rPr>
              <a:t>7,7% </a:t>
            </a:r>
            <a:r>
              <a:rPr lang="fr-BE" sz="2000" dirty="0" smtClean="0">
                <a:sym typeface="Wingdings" pitchFamily="2" charset="2"/>
              </a:rPr>
              <a:t>of the total </a:t>
            </a:r>
            <a:r>
              <a:rPr lang="fr-BE" sz="2000" dirty="0" err="1" smtClean="0">
                <a:sym typeface="Wingdings" pitchFamily="2" charset="2"/>
              </a:rPr>
              <a:t>sku’s</a:t>
            </a:r>
            <a:r>
              <a:rPr lang="fr-BE" sz="2000" dirty="0" smtClean="0">
                <a:sym typeface="Wingdings" pitchFamily="2" charset="2"/>
              </a:rPr>
              <a:t> are </a:t>
            </a:r>
            <a:r>
              <a:rPr lang="fr-BE" sz="2000" dirty="0" err="1" smtClean="0">
                <a:sym typeface="Wingdings" pitchFamily="2" charset="2"/>
              </a:rPr>
              <a:t>bearing</a:t>
            </a:r>
            <a:r>
              <a:rPr lang="fr-BE" sz="2000" dirty="0" smtClean="0">
                <a:sym typeface="Wingdings" pitchFamily="2" charset="2"/>
              </a:rPr>
              <a:t> the DOT, E, CCC and ISI </a:t>
            </a:r>
            <a:r>
              <a:rPr lang="fr-BE" sz="2000" dirty="0" err="1" smtClean="0">
                <a:sym typeface="Wingdings" pitchFamily="2" charset="2"/>
              </a:rPr>
              <a:t>marking</a:t>
            </a:r>
            <a:endParaRPr lang="fr-BE" sz="2000" dirty="0" smtClean="0">
              <a:sym typeface="Wingdings" pitchFamily="2" charset="2"/>
            </a:endParaRPr>
          </a:p>
          <a:p>
            <a:endParaRPr lang="fr-BE" sz="2000" dirty="0" smtClean="0">
              <a:sym typeface="Wingdings" pitchFamily="2" charset="2"/>
            </a:endParaRPr>
          </a:p>
          <a:p>
            <a:r>
              <a:rPr lang="fr-BE" sz="2000" dirty="0" smtClean="0">
                <a:sym typeface="Wingdings" pitchFamily="2" charset="2"/>
              </a:rPr>
              <a:t>Sales volume </a:t>
            </a:r>
            <a:r>
              <a:rPr lang="fr-BE" sz="2000" dirty="0" err="1" smtClean="0">
                <a:sym typeface="Wingdings" pitchFamily="2" charset="2"/>
              </a:rPr>
              <a:t>approach</a:t>
            </a:r>
            <a:r>
              <a:rPr lang="fr-BE" sz="2000" dirty="0" smtClean="0">
                <a:sym typeface="Wingdings" pitchFamily="2" charset="2"/>
              </a:rPr>
              <a:t>:  </a:t>
            </a:r>
            <a:r>
              <a:rPr lang="fr-BE" sz="2000" b="1" dirty="0" smtClean="0">
                <a:sym typeface="Wingdings" pitchFamily="2" charset="2"/>
              </a:rPr>
              <a:t>1% </a:t>
            </a:r>
            <a:r>
              <a:rPr lang="fr-BE" sz="2000" dirty="0" smtClean="0">
                <a:sym typeface="Wingdings" pitchFamily="2" charset="2"/>
              </a:rPr>
              <a:t>of the tyres </a:t>
            </a:r>
            <a:r>
              <a:rPr lang="fr-BE" sz="2000" dirty="0" err="1" smtClean="0">
                <a:sym typeface="Wingdings" pitchFamily="2" charset="2"/>
              </a:rPr>
              <a:t>sold</a:t>
            </a:r>
            <a:r>
              <a:rPr lang="fr-BE" sz="2000" dirty="0" smtClean="0">
                <a:sym typeface="Wingdings" pitchFamily="2" charset="2"/>
              </a:rPr>
              <a:t> are </a:t>
            </a:r>
            <a:r>
              <a:rPr lang="fr-BE" sz="2000" dirty="0" err="1" smtClean="0">
                <a:sym typeface="Wingdings" pitchFamily="2" charset="2"/>
              </a:rPr>
              <a:t>bearing</a:t>
            </a:r>
            <a:r>
              <a:rPr lang="fr-BE" sz="2000" dirty="0" smtClean="0">
                <a:sym typeface="Wingdings" pitchFamily="2" charset="2"/>
              </a:rPr>
              <a:t> the DOT, E, CCC and ISI </a:t>
            </a:r>
            <a:r>
              <a:rPr lang="fr-BE" sz="2000" dirty="0" err="1" smtClean="0">
                <a:sym typeface="Wingdings" pitchFamily="2" charset="2"/>
              </a:rPr>
              <a:t>marking</a:t>
            </a:r>
            <a:endParaRPr lang="fr-BE" sz="2000" dirty="0" smtClean="0">
              <a:sym typeface="Wingdings" pitchFamily="2" charset="2"/>
            </a:endParaRPr>
          </a:p>
          <a:p>
            <a:endParaRPr lang="fr-BE" sz="2000" dirty="0" smtClean="0">
              <a:sym typeface="Wingdings" pitchFamily="2" charset="2"/>
            </a:endParaRPr>
          </a:p>
          <a:p>
            <a:endParaRPr lang="fr-BE" sz="2000" dirty="0" smtClean="0">
              <a:sym typeface="Wingdings" pitchFamily="2" charset="2"/>
            </a:endParaRPr>
          </a:p>
          <a:p>
            <a:r>
              <a:rPr lang="fr-BE" sz="2000" b="1" dirty="0" smtClean="0"/>
              <a:t>Conclusion:</a:t>
            </a:r>
            <a:r>
              <a:rPr lang="fr-BE" sz="2000" dirty="0" smtClean="0"/>
              <a:t> A </a:t>
            </a:r>
            <a:r>
              <a:rPr lang="fr-BE" sz="2000" dirty="0" err="1" smtClean="0"/>
              <a:t>minority</a:t>
            </a:r>
            <a:r>
              <a:rPr lang="fr-BE" sz="2000" dirty="0" smtClean="0"/>
              <a:t> of radial </a:t>
            </a:r>
            <a:r>
              <a:rPr lang="fr-BE" sz="2000" dirty="0" err="1" smtClean="0"/>
              <a:t>pneumatic</a:t>
            </a:r>
            <a:r>
              <a:rPr lang="fr-BE" sz="2000" dirty="0" smtClean="0"/>
              <a:t> tyres </a:t>
            </a:r>
            <a:r>
              <a:rPr lang="fr-BE" sz="2000" dirty="0" err="1" smtClean="0"/>
              <a:t>equipping</a:t>
            </a:r>
            <a:r>
              <a:rPr lang="fr-BE" sz="2000" dirty="0" smtClean="0"/>
              <a:t> </a:t>
            </a:r>
            <a:r>
              <a:rPr lang="fr-BE" sz="2000" dirty="0" err="1" smtClean="0"/>
              <a:t>passenger</a:t>
            </a:r>
            <a:r>
              <a:rPr lang="fr-BE" sz="2000" dirty="0" smtClean="0"/>
              <a:t> cars and light truck (commercial) </a:t>
            </a:r>
            <a:r>
              <a:rPr lang="fr-BE" sz="2000" dirty="0" err="1" smtClean="0"/>
              <a:t>vehicles</a:t>
            </a:r>
            <a:r>
              <a:rPr lang="fr-BE" sz="2000" dirty="0" smtClean="0"/>
              <a:t> in scope of GTR 16 are </a:t>
            </a:r>
            <a:r>
              <a:rPr lang="fr-BE" sz="2000" dirty="0" err="1" smtClean="0"/>
              <a:t>supplied</a:t>
            </a:r>
            <a:r>
              <a:rPr lang="fr-BE" sz="2000" dirty="0" smtClean="0"/>
              <a:t> </a:t>
            </a:r>
            <a:r>
              <a:rPr lang="fr-BE" sz="2000" dirty="0" err="1" smtClean="0"/>
              <a:t>today</a:t>
            </a:r>
            <a:r>
              <a:rPr lang="fr-BE" sz="2000" dirty="0" smtClean="0"/>
              <a:t> </a:t>
            </a:r>
            <a:r>
              <a:rPr lang="fr-BE" sz="2000" dirty="0" err="1" smtClean="0"/>
              <a:t>with</a:t>
            </a:r>
            <a:r>
              <a:rPr lang="fr-BE" sz="2000" dirty="0" smtClean="0"/>
              <a:t> all the (</a:t>
            </a:r>
            <a:r>
              <a:rPr lang="fr-BE" sz="2000" dirty="0" err="1" smtClean="0"/>
              <a:t>approval</a:t>
            </a:r>
            <a:r>
              <a:rPr lang="fr-BE" sz="2000" dirty="0" smtClean="0"/>
              <a:t>) </a:t>
            </a:r>
            <a:r>
              <a:rPr lang="fr-BE" sz="2000" dirty="0" err="1" smtClean="0"/>
              <a:t>markings</a:t>
            </a:r>
            <a:r>
              <a:rPr lang="fr-BE" sz="2000" dirty="0" smtClean="0"/>
              <a:t> </a:t>
            </a:r>
            <a:r>
              <a:rPr lang="fr-BE" sz="2000" dirty="0" err="1" smtClean="0"/>
              <a:t>required</a:t>
            </a:r>
            <a:r>
              <a:rPr lang="fr-BE" sz="2000" dirty="0" smtClean="0"/>
              <a:t> by the countries </a:t>
            </a:r>
            <a:r>
              <a:rPr lang="fr-BE" sz="2000" dirty="0" err="1" smtClean="0"/>
              <a:t>signatory</a:t>
            </a:r>
            <a:r>
              <a:rPr lang="fr-BE" sz="2000" dirty="0" smtClean="0"/>
              <a:t> of 1998 </a:t>
            </a:r>
            <a:r>
              <a:rPr lang="fr-BE" sz="2000" dirty="0" err="1" smtClean="0"/>
              <a:t>agreements</a:t>
            </a:r>
            <a:r>
              <a:rPr lang="fr-BE" sz="2000" smtClean="0"/>
              <a:t>. </a:t>
            </a:r>
            <a:endParaRPr lang="fr-BE" dirty="0" smtClean="0">
              <a:sym typeface="Wingdings" pitchFamily="2" charset="2"/>
            </a:endParaRPr>
          </a:p>
          <a:p>
            <a:endParaRPr lang="fr-BE" dirty="0" smtClean="0"/>
          </a:p>
          <a:p>
            <a:endParaRPr lang="fr-BE" dirty="0" smtClean="0"/>
          </a:p>
          <a:p>
            <a:endParaRPr lang="fr-B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10852</TotalTime>
  <Words>392</Words>
  <Application>Microsoft Office PowerPoint</Application>
  <PresentationFormat>Personnalisé</PresentationFormat>
  <Paragraphs>27</Paragraphs>
  <Slides>4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Office Theme</vt:lpstr>
      <vt:lpstr>Diapositive 1</vt:lpstr>
      <vt:lpstr>Diapositive 2</vt:lpstr>
      <vt:lpstr>Diapositive 3</vt:lpstr>
      <vt:lpstr>Diapositive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Tyre GTR # 16</dc:title>
  <dc:creator>Alain Roesgen</dc:creator>
  <cp:lastModifiedBy>ndm</cp:lastModifiedBy>
  <cp:revision>68</cp:revision>
  <cp:lastPrinted>2016-08-18T07:03:00Z</cp:lastPrinted>
  <dcterms:created xsi:type="dcterms:W3CDTF">2016-08-11T15:06:46Z</dcterms:created>
  <dcterms:modified xsi:type="dcterms:W3CDTF">2017-11-01T12:34:24Z</dcterms:modified>
</cp:coreProperties>
</file>