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 autoCompressPictures="0">
  <p:sldMasterIdLst>
    <p:sldMasterId id="2147483696" r:id="rId1"/>
  </p:sldMasterIdLst>
  <p:notesMasterIdLst>
    <p:notesMasterId r:id="rId13"/>
  </p:notesMasterIdLst>
  <p:handoutMasterIdLst>
    <p:handoutMasterId r:id="rId14"/>
  </p:handoutMasterIdLst>
  <p:sldIdLst>
    <p:sldId id="310" r:id="rId2"/>
    <p:sldId id="311" r:id="rId3"/>
    <p:sldId id="329" r:id="rId4"/>
    <p:sldId id="340" r:id="rId5"/>
    <p:sldId id="457" r:id="rId6"/>
    <p:sldId id="458" r:id="rId7"/>
    <p:sldId id="460" r:id="rId8"/>
    <p:sldId id="335" r:id="rId9"/>
    <p:sldId id="338" r:id="rId10"/>
    <p:sldId id="308" r:id="rId11"/>
    <p:sldId id="455" r:id="rId12"/>
  </p:sldIdLst>
  <p:sldSz cx="9144000" cy="6864350"/>
  <p:notesSz cx="9866313" cy="6735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5" orient="horz" pos="2163">
          <p15:clr>
            <a:srgbClr val="A4A3A4"/>
          </p15:clr>
        </p15:guide>
        <p15:guide id="16" pos="2881">
          <p15:clr>
            <a:srgbClr val="A4A3A4"/>
          </p15:clr>
        </p15:guide>
        <p15:guide id="17" orient="horz" pos="529" userDrawn="1">
          <p15:clr>
            <a:srgbClr val="A4A3A4"/>
          </p15:clr>
        </p15:guide>
        <p15:guide id="18" orient="horz" pos="348" userDrawn="1">
          <p15:clr>
            <a:srgbClr val="A4A3A4"/>
          </p15:clr>
        </p15:guide>
        <p15:guide id="19" pos="431" userDrawn="1">
          <p15:clr>
            <a:srgbClr val="A4A3A4"/>
          </p15:clr>
        </p15:guide>
        <p15:guide id="20" orient="horz" pos="3704" userDrawn="1">
          <p15:clr>
            <a:srgbClr val="A4A3A4"/>
          </p15:clr>
        </p15:guide>
        <p15:guide id="21" pos="5329" userDrawn="1">
          <p15:clr>
            <a:srgbClr val="A4A3A4"/>
          </p15:clr>
        </p15:guide>
        <p15:guide id="22" orient="horz" pos="1667">
          <p15:clr>
            <a:srgbClr val="A4A3A4"/>
          </p15:clr>
        </p15:guide>
        <p15:guide id="23" orient="horz" pos="4321">
          <p15:clr>
            <a:srgbClr val="A4A3A4"/>
          </p15:clr>
        </p15:guide>
        <p15:guide id="24" orient="horz" pos="2657">
          <p15:clr>
            <a:srgbClr val="A4A3A4"/>
          </p15:clr>
        </p15:guide>
        <p15:guide id="25" orient="horz" pos="1758">
          <p15:clr>
            <a:srgbClr val="A4A3A4"/>
          </p15:clr>
        </p15:guide>
        <p15:guide id="26" pos="5368">
          <p15:clr>
            <a:srgbClr val="A4A3A4"/>
          </p15:clr>
        </p15:guide>
        <p15:guide id="27" pos="3349">
          <p15:clr>
            <a:srgbClr val="A4A3A4"/>
          </p15:clr>
        </p15:guide>
        <p15:guide id="28" pos="5737">
          <p15:clr>
            <a:srgbClr val="A4A3A4"/>
          </p15:clr>
        </p15:guide>
        <p15:guide id="29" pos="51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797979"/>
    <a:srgbClr val="AAAAAA"/>
    <a:srgbClr val="D6D6D6"/>
    <a:srgbClr val="B9D7EB"/>
    <a:srgbClr val="828282"/>
    <a:srgbClr val="727272"/>
    <a:srgbClr val="FF6600"/>
    <a:srgbClr val="CCFFCC"/>
    <a:srgbClr val="FFFD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96" autoAdjust="0"/>
    <p:restoredTop sz="99412" autoAdjust="0"/>
  </p:normalViewPr>
  <p:slideViewPr>
    <p:cSldViewPr snapToGrid="0">
      <p:cViewPr varScale="1">
        <p:scale>
          <a:sx n="105" d="100"/>
          <a:sy n="105" d="100"/>
        </p:scale>
        <p:origin x="-384" y="-96"/>
      </p:cViewPr>
      <p:guideLst>
        <p:guide orient="horz" pos="2163"/>
        <p:guide orient="horz" pos="529"/>
        <p:guide orient="horz" pos="348"/>
        <p:guide orient="horz" pos="3704"/>
        <p:guide orient="horz" pos="1667"/>
        <p:guide orient="horz" pos="4321"/>
        <p:guide orient="horz" pos="2657"/>
        <p:guide orient="horz" pos="1758"/>
        <p:guide pos="2881"/>
        <p:guide pos="431"/>
        <p:guide pos="5329"/>
        <p:guide pos="5368"/>
        <p:guide pos="3349"/>
        <p:guide pos="5737"/>
        <p:guide pos="5176"/>
      </p:guideLst>
    </p:cSldViewPr>
  </p:slideViewPr>
  <p:outlineViewPr>
    <p:cViewPr>
      <p:scale>
        <a:sx n="33" d="100"/>
        <a:sy n="33" d="100"/>
      </p:scale>
      <p:origin x="0" y="84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138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587999" y="0"/>
            <a:ext cx="4276726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40E48-A5E0-5041-9B48-F1CC1125BC09}" type="datetimeFigureOut">
              <a:rPr kumimoji="1" lang="ja-JP" altLang="en-US" smtClean="0"/>
              <a:pPr/>
              <a:t>2017/11/14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397625"/>
            <a:ext cx="4275138" cy="33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587999" y="6397625"/>
            <a:ext cx="4276726" cy="33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7F573A-01BF-2B44-8976-5E6A2AEC18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0004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5401" cy="338035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89200" y="1"/>
            <a:ext cx="4275401" cy="338035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5C5FCEE9-5451-724E-8226-661F248CEFD0}" type="datetimeFigureOut">
              <a:rPr kumimoji="1" lang="ja-JP" altLang="en-US" smtClean="0"/>
              <a:pPr/>
              <a:t>2017/11/14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419475" y="841375"/>
            <a:ext cx="3027363" cy="227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44" tIns="45322" rIns="90644" bIns="453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6632" y="3241704"/>
            <a:ext cx="7893050" cy="2652869"/>
          </a:xfrm>
          <a:prstGeom prst="rect">
            <a:avLst/>
          </a:prstGeom>
        </p:spPr>
        <p:txBody>
          <a:bodyPr vert="horz" lIns="90644" tIns="45322" rIns="90644" bIns="453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397731"/>
            <a:ext cx="4275401" cy="338034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89200" y="6397731"/>
            <a:ext cx="4275401" cy="338034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B66F3448-3337-A740-B29C-9F6778ED4FC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3024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F3448-3337-A740-B29C-9F6778ED4FC7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38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F3448-3337-A740-B29C-9F6778ED4FC7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647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2013"/>
            <a:ext cx="7772400" cy="1471612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9375"/>
            <a:ext cx="6400800" cy="17541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A7897-B193-4F71-ADCC-64AB74BC41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641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 wrap="square" rIns="1080000"/>
          <a:lstStyle/>
          <a:p>
            <a:r>
              <a:rPr kumimoji="1" lang="ja-JP" altLang="en-US" smtClean="0"/>
              <a:t>マスター タイトルの書式設定 </a:t>
            </a:r>
            <a:r>
              <a:rPr kumimoji="1" lang="en-US" altLang="ja-JP" smtClean="0"/>
              <a:t>25pt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0F554CA-2BEA-3E4B-997B-FC51848F792A}" type="slidenum">
              <a:rPr lang="ja-JP" altLang="en-US" smtClean="0"/>
              <a:pPr/>
              <a:t>‹#›</a:t>
            </a:fld>
            <a:r>
              <a:rPr lang="en-US" altLang="ja-JP">
                <a:ea typeface="Verdana" panose="020B0604030504040204" pitchFamily="34" charset="0"/>
              </a:rPr>
              <a:t> </a:t>
            </a:r>
            <a:endParaRPr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14" hasCustomPrompt="1"/>
          </p:nvPr>
        </p:nvSpPr>
        <p:spPr>
          <a:xfrm>
            <a:off x="0" y="828000"/>
            <a:ext cx="9144000" cy="5220000"/>
          </a:xfrm>
        </p:spPr>
        <p:txBody>
          <a:bodyPr/>
          <a:lstStyle/>
          <a:p>
            <a:pPr lvl="0"/>
            <a:r>
              <a:rPr kumimoji="1" lang="ja-JP" altLang="en-US" smtClean="0"/>
              <a:t>本文タイトル</a:t>
            </a:r>
            <a:r>
              <a:rPr kumimoji="1" lang="en-US" altLang="ja-JP" smtClean="0"/>
              <a:t>20pt </a:t>
            </a:r>
            <a:r>
              <a:rPr kumimoji="1" lang="ja-JP" altLang="en-US" smtClean="0"/>
              <a:t>本文最小</a:t>
            </a:r>
            <a:r>
              <a:rPr kumimoji="1" lang="en-US" altLang="ja-JP" smtClean="0"/>
              <a:t>16pt</a:t>
            </a:r>
            <a:r>
              <a:rPr kumimoji="1" lang="ja-JP" altLang="en-US" smtClean="0"/>
              <a:t>迄</a:t>
            </a:r>
          </a:p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 hasCustomPrompt="1"/>
          </p:nvPr>
        </p:nvSpPr>
        <p:spPr/>
        <p:txBody>
          <a:bodyPr wrap="square" rIns="1080000"/>
          <a:lstStyle/>
          <a:p>
            <a:r>
              <a:rPr kumimoji="1" lang="ja-JP" altLang="en-US" smtClean="0"/>
              <a:t>マスター タイトルの書式設定 </a:t>
            </a:r>
            <a:r>
              <a:rPr kumimoji="1" lang="en-US" altLang="ja-JP" smtClean="0"/>
              <a:t>25pt</a:t>
            </a: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F554CA-2BEA-3E4B-997B-FC51848F792A}" type="slidenum">
              <a:rPr lang="ja-JP" altLang="en-US" smtClean="0"/>
              <a:pPr/>
              <a:t>‹#›</a:t>
            </a:fld>
            <a:r>
              <a:rPr lang="en-US" altLang="ja-JP">
                <a:ea typeface="Verdana" panose="020B0604030504040204" pitchFamily="34" charset="0"/>
              </a:rPr>
              <a:t> 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99740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A7897-B193-4F71-ADCC-64AB74BC41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556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1166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9888"/>
            <a:ext cx="7772400" cy="15017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A7897-B193-4F71-ADCC-64AB74BC41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48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02_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00" y="-23825"/>
            <a:ext cx="9216000" cy="6912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 hasCustomPrompt="1"/>
          </p:nvPr>
        </p:nvSpPr>
        <p:spPr>
          <a:xfrm>
            <a:off x="-36001" y="2448000"/>
            <a:ext cx="5940000" cy="1260000"/>
          </a:xfrm>
          <a:prstGeom prst="rect">
            <a:avLst/>
          </a:prstGeom>
        </p:spPr>
        <p:txBody>
          <a:bodyPr wrap="square" lIns="468000" tIns="0" rIns="0" bIns="0" anchor="t">
            <a:noAutofit/>
          </a:bodyPr>
          <a:lstStyle>
            <a:lvl1pPr>
              <a:lnSpc>
                <a:spcPct val="110000"/>
              </a:lnSpc>
              <a:defRPr sz="3400" baseline="0">
                <a:latin typeface="Meiryo UI" panose="020B0604030504040204" pitchFamily="50" charset="-128"/>
              </a:defRPr>
            </a:lvl1pPr>
          </a:lstStyle>
          <a:p>
            <a:r>
              <a:rPr lang="ja-JP" altLang="en-US" smtClean="0"/>
              <a:t>タイトル記入 </a:t>
            </a:r>
            <a:r>
              <a:rPr lang="en-US" altLang="ja-JP" smtClean="0"/>
              <a:t>2</a:t>
            </a:r>
            <a:r>
              <a:rPr lang="ja-JP" altLang="en-US" smtClean="0"/>
              <a:t>行</a:t>
            </a:r>
            <a:r>
              <a:rPr lang="en-US" altLang="ja-JP" smtClean="0"/>
              <a:t>34pt</a:t>
            </a:r>
            <a:r>
              <a:rPr lang="ja-JP" altLang="en-US" smtClean="0"/>
              <a:t>推奨　 発表者情報より大きく記載</a:t>
            </a: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 hasCustomPrompt="1"/>
          </p:nvPr>
        </p:nvSpPr>
        <p:spPr>
          <a:xfrm>
            <a:off x="-35999" y="4140000"/>
            <a:ext cx="5040000" cy="360000"/>
          </a:xfrm>
          <a:prstGeom prst="rect">
            <a:avLst/>
          </a:prstGeom>
        </p:spPr>
        <p:txBody>
          <a:bodyPr wrap="square" lIns="468000" tIns="0" rIns="0" bIns="0" anchor="t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2400" baseline="0">
                <a:latin typeface="Meiryo UI" panose="020B0604030504040204" pitchFamily="50" charset="-128"/>
              </a:defRPr>
            </a:lvl1pPr>
          </a:lstStyle>
          <a:p>
            <a:r>
              <a:rPr lang="ja-JP" altLang="en-US" smtClean="0"/>
              <a:t>クリックして 氏名 を記入 </a:t>
            </a:r>
            <a:r>
              <a:rPr lang="en-US" altLang="ja-JP" smtClean="0"/>
              <a:t>24pt </a:t>
            </a:r>
            <a:r>
              <a:rPr lang="ja-JP" altLang="en-US" smtClean="0"/>
              <a:t>推奨</a:t>
            </a:r>
            <a:endParaRPr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0" hasCustomPrompt="1"/>
          </p:nvPr>
        </p:nvSpPr>
        <p:spPr>
          <a:xfrm>
            <a:off x="-36000" y="4680000"/>
            <a:ext cx="5040000" cy="1188000"/>
          </a:xfrm>
          <a:prstGeom prst="rect">
            <a:avLst/>
          </a:prstGeom>
        </p:spPr>
        <p:txBody>
          <a:bodyPr lIns="468000" tIns="0" rIns="0" bIns="0" anchor="t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1600" baseline="0">
                <a:latin typeface="Meiryo UI" panose="020B0604030504040204" pitchFamily="50" charset="-128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</a:lstStyle>
          <a:p>
            <a:pPr lvl="0"/>
            <a:r>
              <a:rPr kumimoji="1" lang="ja-JP" altLang="en-US" smtClean="0"/>
              <a:t>クリックして 部署名 を記入 </a:t>
            </a:r>
            <a:r>
              <a:rPr kumimoji="1" lang="en-US" altLang="ja-JP" smtClean="0"/>
              <a:t>16pt</a:t>
            </a:r>
            <a:r>
              <a:rPr kumimoji="1" lang="ja-JP" altLang="en-US" smtClean="0"/>
              <a:t>推奨</a:t>
            </a:r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2285" y="454041"/>
            <a:ext cx="2266290" cy="86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アジェン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wrap="square" rIns="1080000"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F554CA-2BEA-3E4B-997B-FC51848F792A}" type="slidenum">
              <a:rPr lang="ja-JP" altLang="en-US" smtClean="0"/>
              <a:pPr/>
              <a:t>‹#›</a:t>
            </a:fld>
            <a:r>
              <a:rPr lang="en-US" altLang="ja-JP">
                <a:ea typeface="Verdana" panose="020B0604030504040204" pitchFamily="34" charset="0"/>
              </a:rPr>
              <a:t> </a:t>
            </a:r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828000"/>
            <a:ext cx="9144000" cy="5220000"/>
          </a:xfrm>
        </p:spPr>
        <p:txBody>
          <a:bodyPr lIns="360000" tIns="360000" rIns="360000"/>
          <a:lstStyle>
            <a:lvl1pPr marL="288000" indent="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  <a:defRPr sz="3400"/>
            </a:lvl1pPr>
            <a:lvl2pPr marL="971550" indent="-514350">
              <a:buFont typeface="+mj-lt"/>
              <a:buAutoNum type="arabicPeriod"/>
              <a:defRPr sz="3400"/>
            </a:lvl2pPr>
            <a:lvl3pPr marL="1594350" indent="-514350">
              <a:buFont typeface="+mj-lt"/>
              <a:buAutoNum type="arabicPeriod"/>
              <a:defRPr sz="3400"/>
            </a:lvl3pPr>
            <a:lvl4pPr marL="2134350" indent="-514350">
              <a:buFont typeface="+mj-lt"/>
              <a:buAutoNum type="arabicPeriod"/>
              <a:defRPr sz="3400"/>
            </a:lvl4pPr>
            <a:lvl5pPr marL="2494350" indent="-514350">
              <a:buFont typeface="+mj-lt"/>
              <a:buAutoNum type="arabicPeriod"/>
              <a:defRPr sz="3400"/>
            </a:lvl5pPr>
          </a:lstStyle>
          <a:p>
            <a:pPr lvl="0"/>
            <a:r>
              <a:rPr kumimoji="1" lang="ja-JP" altLang="en-US" smtClean="0"/>
              <a:t>クリックしてアジェンダを記入 </a:t>
            </a:r>
            <a:r>
              <a:rPr kumimoji="1" lang="en-US" altLang="ja-JP" smtClean="0"/>
              <a:t>34pt</a:t>
            </a:r>
            <a:r>
              <a:rPr kumimoji="1" lang="ja-JP" altLang="en-US" smtClean="0"/>
              <a:t>推奨</a:t>
            </a:r>
          </a:p>
        </p:txBody>
      </p:sp>
    </p:spTree>
    <p:extLst>
      <p:ext uri="{BB962C8B-B14F-4D97-AF65-F5344CB8AC3E}">
        <p14:creationId xmlns:p14="http://schemas.microsoft.com/office/powerpoint/2010/main" val="2195349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タイトルとコンテンツ+サマリ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コンテンツ プレースホルダー 6"/>
          <p:cNvSpPr>
            <a:spLocks noGrp="1"/>
          </p:cNvSpPr>
          <p:nvPr>
            <p:ph sz="quarter" idx="15" hasCustomPrompt="1"/>
          </p:nvPr>
        </p:nvSpPr>
        <p:spPr>
          <a:xfrm>
            <a:off x="0" y="828000"/>
            <a:ext cx="9144000" cy="5220000"/>
          </a:xfrm>
        </p:spPr>
        <p:txBody>
          <a:bodyPr/>
          <a:lstStyle/>
          <a:p>
            <a:pPr lvl="0"/>
            <a:r>
              <a:rPr kumimoji="1" lang="ja-JP" altLang="en-US" smtClean="0"/>
              <a:t>本文タイトル</a:t>
            </a:r>
            <a:r>
              <a:rPr kumimoji="1" lang="en-US" altLang="ja-JP" smtClean="0"/>
              <a:t>20pt </a:t>
            </a:r>
            <a:r>
              <a:rPr kumimoji="1" lang="ja-JP" altLang="en-US" smtClean="0"/>
              <a:t>本文最小</a:t>
            </a:r>
            <a:r>
              <a:rPr kumimoji="1" lang="en-US" altLang="ja-JP" smtClean="0"/>
              <a:t>16pt</a:t>
            </a:r>
            <a:r>
              <a:rPr kumimoji="1" lang="ja-JP" altLang="en-US" smtClean="0"/>
              <a:t>迄</a:t>
            </a:r>
          </a:p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 wrap="square" rIns="1080000"/>
          <a:lstStyle/>
          <a:p>
            <a:r>
              <a:rPr kumimoji="1" lang="ja-JP" altLang="en-US" smtClean="0"/>
              <a:t>マスター タイトルの書式設定 </a:t>
            </a:r>
            <a:r>
              <a:rPr kumimoji="1" lang="en-US" altLang="ja-JP" smtClean="0"/>
              <a:t>25pt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0F554CA-2BEA-3E4B-997B-FC51848F792A}" type="slidenum">
              <a:rPr lang="ja-JP" altLang="en-US" smtClean="0"/>
              <a:pPr/>
              <a:t>‹#›</a:t>
            </a:fld>
            <a:r>
              <a:rPr lang="en-US" altLang="ja-JP">
                <a:ea typeface="Verdana" panose="020B0604030504040204" pitchFamily="34" charset="0"/>
              </a:rPr>
              <a:t> 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5662576"/>
            <a:ext cx="9144000" cy="457424"/>
          </a:xfrm>
          <a:prstGeom prst="rect">
            <a:avLst/>
          </a:prstGeom>
        </p:spPr>
        <p:txBody>
          <a:bodyPr lIns="216000" rIns="216000" bIns="36000" anchor="b" anchorCtr="0">
            <a:spAutoFit/>
          </a:bodyPr>
          <a:lstStyle>
            <a:lvl1pPr algn="ctr">
              <a:spcAft>
                <a:spcPts val="0"/>
              </a:spcAft>
              <a:defRPr sz="2500" b="1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ja-JP" altLang="en-US" smtClean="0"/>
              <a:t>サマリー 原則</a:t>
            </a:r>
            <a:r>
              <a:rPr kumimoji="1" lang="en-US" altLang="ja-JP" smtClean="0"/>
              <a:t>1</a:t>
            </a:r>
            <a:r>
              <a:rPr kumimoji="1" lang="ja-JP" altLang="en-US" smtClean="0"/>
              <a:t>行 </a:t>
            </a:r>
            <a:r>
              <a:rPr kumimoji="1" lang="en-US" altLang="ja-JP" smtClean="0"/>
              <a:t>25pt</a:t>
            </a:r>
            <a:r>
              <a:rPr kumimoji="1" lang="ja-JP" altLang="en-US" smtClean="0"/>
              <a:t>～</a:t>
            </a:r>
            <a:r>
              <a:rPr kumimoji="1" lang="en-US" altLang="ja-JP" smtClean="0"/>
              <a:t>20pt</a:t>
            </a:r>
            <a:r>
              <a:rPr kumimoji="1" lang="ja-JP" altLang="en-US" smtClean="0"/>
              <a:t>推奨　位置下げない</a:t>
            </a:r>
          </a:p>
        </p:txBody>
      </p:sp>
    </p:spTree>
    <p:extLst>
      <p:ext uri="{BB962C8B-B14F-4D97-AF65-F5344CB8AC3E}">
        <p14:creationId xmlns:p14="http://schemas.microsoft.com/office/powerpoint/2010/main" val="1042159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コーポレートマーク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17325" y="2568596"/>
            <a:ext cx="3909351" cy="1490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00" y="-23825"/>
            <a:ext cx="9216000" cy="6911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 hasCustomPrompt="1"/>
          </p:nvPr>
        </p:nvSpPr>
        <p:spPr>
          <a:xfrm>
            <a:off x="-36001" y="2448000"/>
            <a:ext cx="5940000" cy="1260000"/>
          </a:xfrm>
          <a:prstGeom prst="rect">
            <a:avLst/>
          </a:prstGeom>
        </p:spPr>
        <p:txBody>
          <a:bodyPr wrap="square" lIns="468000" tIns="0" rIns="0" bIns="0" anchor="t">
            <a:noAutofit/>
          </a:bodyPr>
          <a:lstStyle>
            <a:lvl1pPr>
              <a:lnSpc>
                <a:spcPct val="110000"/>
              </a:lnSpc>
              <a:defRPr sz="3400" baseline="0">
                <a:latin typeface="Meiryo UI" panose="020B0604030504040204" pitchFamily="50" charset="-128"/>
              </a:defRPr>
            </a:lvl1pPr>
          </a:lstStyle>
          <a:p>
            <a:r>
              <a:rPr lang="ja-JP" altLang="en-US" smtClean="0"/>
              <a:t>タイトル記入 </a:t>
            </a:r>
            <a:r>
              <a:rPr lang="en-US" altLang="ja-JP" smtClean="0"/>
              <a:t>2</a:t>
            </a:r>
            <a:r>
              <a:rPr lang="ja-JP" altLang="en-US" smtClean="0"/>
              <a:t>行</a:t>
            </a:r>
            <a:r>
              <a:rPr lang="en-US" altLang="ja-JP" smtClean="0"/>
              <a:t>34pt</a:t>
            </a:r>
            <a:r>
              <a:rPr lang="ja-JP" altLang="en-US" smtClean="0"/>
              <a:t>推奨　 発表者情報より大きく記載</a:t>
            </a: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 hasCustomPrompt="1"/>
          </p:nvPr>
        </p:nvSpPr>
        <p:spPr>
          <a:xfrm>
            <a:off x="-35999" y="4140000"/>
            <a:ext cx="5040000" cy="360000"/>
          </a:xfrm>
          <a:prstGeom prst="rect">
            <a:avLst/>
          </a:prstGeom>
        </p:spPr>
        <p:txBody>
          <a:bodyPr wrap="square" lIns="468000" tIns="0" rIns="0" bIns="0" anchor="t" anchorCtr="0">
            <a:noAutofit/>
          </a:bodyPr>
          <a:lstStyle>
            <a:lvl1pPr algn="l">
              <a:lnSpc>
                <a:spcPct val="90000"/>
              </a:lnSpc>
              <a:spcAft>
                <a:spcPts val="0"/>
              </a:spcAft>
              <a:defRPr sz="2400" baseline="0">
                <a:latin typeface="Meiryo UI" panose="020B0604030504040204" pitchFamily="50" charset="-128"/>
              </a:defRPr>
            </a:lvl1pPr>
          </a:lstStyle>
          <a:p>
            <a:r>
              <a:rPr lang="ja-JP" altLang="en-US" smtClean="0"/>
              <a:t>クリックして 氏名 を記入 </a:t>
            </a:r>
            <a:r>
              <a:rPr lang="en-US" altLang="ja-JP" smtClean="0"/>
              <a:t>24pt </a:t>
            </a:r>
            <a:r>
              <a:rPr lang="ja-JP" altLang="en-US" smtClean="0"/>
              <a:t>推奨</a:t>
            </a:r>
            <a:endParaRPr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0" hasCustomPrompt="1"/>
          </p:nvPr>
        </p:nvSpPr>
        <p:spPr>
          <a:xfrm>
            <a:off x="-36000" y="4680000"/>
            <a:ext cx="5040000" cy="1188000"/>
          </a:xfrm>
          <a:prstGeom prst="rect">
            <a:avLst/>
          </a:prstGeom>
        </p:spPr>
        <p:txBody>
          <a:bodyPr lIns="468000" tIns="0" rIns="0" bIns="0" anchor="t" anchorCtr="0">
            <a:noAutofit/>
          </a:bodyPr>
          <a:lstStyle>
            <a:lvl1pPr algn="l">
              <a:lnSpc>
                <a:spcPct val="90000"/>
              </a:lnSpc>
              <a:spcAft>
                <a:spcPts val="0"/>
              </a:spcAft>
              <a:defRPr sz="1600" baseline="0">
                <a:latin typeface="Meiryo UI" panose="020B0604030504040204" pitchFamily="50" charset="-128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</a:lstStyle>
          <a:p>
            <a:pPr lvl="0"/>
            <a:r>
              <a:rPr kumimoji="1" lang="ja-JP" altLang="en-US" smtClean="0"/>
              <a:t>クリックして 部署名 を記入 </a:t>
            </a:r>
            <a:r>
              <a:rPr kumimoji="1" lang="en-US" altLang="ja-JP" smtClean="0"/>
              <a:t>16pt</a:t>
            </a:r>
            <a:r>
              <a:rPr kumimoji="1" lang="ja-JP" altLang="en-US" smtClean="0"/>
              <a:t>推奨</a:t>
            </a:r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2285" y="454041"/>
            <a:ext cx="2266290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674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扉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white">
          <a:xfrm>
            <a:off x="-36000" y="-23825"/>
            <a:ext cx="9216000" cy="6912000"/>
          </a:xfrm>
          <a:prstGeom prst="rect">
            <a:avLst/>
          </a:prstGeom>
        </p:spPr>
      </p:pic>
      <p:sp>
        <p:nvSpPr>
          <p:cNvPr id="4" name="テキスト プレースホルダー 3"/>
          <p:cNvSpPr>
            <a:spLocks noGrp="1"/>
          </p:cNvSpPr>
          <p:nvPr>
            <p:ph type="body" sz="quarter" idx="11" hasCustomPrompt="1"/>
          </p:nvPr>
        </p:nvSpPr>
        <p:spPr>
          <a:xfrm>
            <a:off x="-36000" y="0"/>
            <a:ext cx="9216000" cy="1187121"/>
          </a:xfrm>
          <a:prstGeom prst="rect">
            <a:avLst/>
          </a:prstGeom>
        </p:spPr>
        <p:txBody>
          <a:bodyPr wrap="square" lIns="288000" rIns="360000">
            <a:noAutofit/>
          </a:bodyPr>
          <a:lstStyle>
            <a:lvl1pPr>
              <a:defRPr sz="7100" b="1" i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Verdana" charset="0"/>
              </a:defRPr>
            </a:lvl1pPr>
          </a:lstStyle>
          <a:p>
            <a:pPr lvl="0"/>
            <a:r>
              <a:rPr kumimoji="1" lang="en-US" altLang="ja-JP" smtClean="0"/>
              <a:t>0.</a:t>
            </a:r>
            <a:r>
              <a:rPr kumimoji="1" lang="ja-JP" altLang="en-US" smtClean="0"/>
              <a:t>扉</a:t>
            </a:r>
            <a:r>
              <a:rPr kumimoji="1" lang="en-US" altLang="ja-JP" smtClean="0"/>
              <a:t>No.</a:t>
            </a:r>
            <a:r>
              <a:rPr kumimoji="1" lang="ja-JP" altLang="en-US" smtClean="0"/>
              <a:t>記載</a:t>
            </a:r>
            <a:r>
              <a:rPr kumimoji="1" lang="en-US" altLang="ja-JP" smtClean="0"/>
              <a:t>71pt</a:t>
            </a:r>
            <a:endParaRPr kumimoji="1" lang="ja-JP" altLang="en-US" smtClean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2776" y="6254938"/>
            <a:ext cx="1131196" cy="429319"/>
          </a:xfrm>
          <a:prstGeom prst="rect">
            <a:avLst/>
          </a:prstGeom>
        </p:spPr>
      </p:pic>
      <p:sp>
        <p:nvSpPr>
          <p:cNvPr id="7" name="タイトル 6"/>
          <p:cNvSpPr>
            <a:spLocks noGrp="1"/>
          </p:cNvSpPr>
          <p:nvPr>
            <p:ph type="title" hasCustomPrompt="1"/>
          </p:nvPr>
        </p:nvSpPr>
        <p:spPr>
          <a:xfrm>
            <a:off x="-36000" y="1158885"/>
            <a:ext cx="9216000" cy="1255728"/>
          </a:xfrm>
        </p:spPr>
        <p:txBody>
          <a:bodyPr wrap="square" rIns="648000" anchor="t">
            <a:noAutofit/>
          </a:bodyPr>
          <a:lstStyle>
            <a:lvl1pPr marL="0" indent="0" algn="l">
              <a:lnSpc>
                <a:spcPct val="120000"/>
              </a:lnSpc>
              <a:buSzPct val="120000"/>
              <a:buFont typeface="+mj-lt"/>
              <a:buNone/>
              <a:defRPr sz="3400" b="0" baseline="0">
                <a:solidFill>
                  <a:schemeClr val="bg1"/>
                </a:solidFill>
                <a:latin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マスター タイトルの書式設定　</a:t>
            </a:r>
            <a:r>
              <a:rPr kumimoji="1" lang="en-US" altLang="ja-JP" smtClean="0"/>
              <a:t>34pt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65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097280"/>
            <a:ext cx="8229600" cy="5035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627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627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627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A7897-B193-4F71-ADCC-64AB74BC41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16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4" r:id="rId7"/>
    <p:sldLayoutId id="2147483694" r:id="rId8"/>
    <p:sldLayoutId id="2147483664" r:id="rId9"/>
    <p:sldLayoutId id="2147483692" r:id="rId10"/>
    <p:sldLayoutId id="214748370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3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>
          <a:xfrm>
            <a:off x="609600" y="2223452"/>
            <a:ext cx="7772400" cy="1887537"/>
          </a:xfrm>
        </p:spPr>
        <p:txBody>
          <a:bodyPr>
            <a:noAutofit/>
          </a:bodyPr>
          <a:lstStyle/>
          <a:p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lang="en-US" altLang="ja-JP" sz="2000" dirty="0"/>
              <a:t>GRSG/VRU-Proxi Informal Working Group</a:t>
            </a: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dirty="0" smtClean="0"/>
              <a:t>Japan Proposals for Technical Requirements on Sonars</a:t>
            </a:r>
            <a:br>
              <a:rPr lang="en-US" altLang="ja-JP" sz="2800" dirty="0" smtClean="0"/>
            </a:b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400" dirty="0" smtClean="0"/>
              <a:t>November</a:t>
            </a:r>
            <a:r>
              <a:rPr lang="ja-JP" altLang="en-US" sz="2400" dirty="0"/>
              <a:t>  </a:t>
            </a:r>
            <a:r>
              <a:rPr lang="en-US" altLang="ja-JP" sz="2400" dirty="0" smtClean="0"/>
              <a:t>21th  2017</a:t>
            </a:r>
            <a:br>
              <a:rPr lang="en-US" altLang="ja-JP" sz="2400" dirty="0" smtClean="0"/>
            </a:br>
            <a:r>
              <a:rPr lang="en-US" altLang="ja-JP" sz="2400" dirty="0" smtClean="0"/>
              <a:t>Tokyo</a:t>
            </a:r>
            <a:r>
              <a:rPr lang="en-US" altLang="ja-JP" sz="2400" dirty="0"/>
              <a:t/>
            </a:r>
            <a:br>
              <a:rPr lang="en-US" altLang="ja-JP" sz="2400" dirty="0"/>
            </a:b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6589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A7897-B193-4F71-ADCC-64AB74BC41FE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806616" y="4340297"/>
            <a:ext cx="7772400" cy="1362075"/>
          </a:xfrm>
        </p:spPr>
        <p:txBody>
          <a:bodyPr/>
          <a:lstStyle/>
          <a:p>
            <a:r>
              <a:rPr lang="en-US" altLang="ja-JP" cap="none" dirty="0">
                <a:latin typeface="Arial" panose="020B0604020202020204" pitchFamily="34" charset="0"/>
                <a:cs typeface="Arial" panose="020B0604020202020204" pitchFamily="34" charset="0"/>
              </a:rPr>
              <a:t>Supplementary Information</a:t>
            </a:r>
            <a:endParaRPr kumimoji="1" lang="ja-JP" altLang="en-US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1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229878" y="124511"/>
            <a:ext cx="8914121" cy="565150"/>
          </a:xfrm>
        </p:spPr>
        <p:txBody>
          <a:bodyPr>
            <a:noAutofit/>
          </a:bodyPr>
          <a:lstStyle/>
          <a:p>
            <a:pPr marL="1979613" indent="-1979613"/>
            <a:r>
              <a:rPr kumimoji="1" lang="en-US" altLang="ja-JP" sz="2800" dirty="0" smtClean="0"/>
              <a:t>Reference: Reversing</a:t>
            </a:r>
            <a:r>
              <a:rPr lang="en-US" altLang="ja-JP" sz="2800" dirty="0" smtClean="0"/>
              <a:t> </a:t>
            </a:r>
            <a:r>
              <a:rPr lang="en-US" altLang="ja-JP" sz="2800" dirty="0"/>
              <a:t>S</a:t>
            </a:r>
            <a:r>
              <a:rPr lang="en-US" altLang="ja-JP" sz="2800" dirty="0" smtClean="0"/>
              <a:t>peed Models Studied</a:t>
            </a:r>
            <a:r>
              <a:rPr lang="ja-JP" altLang="en-US" sz="2800" dirty="0"/>
              <a:t> </a:t>
            </a:r>
            <a:r>
              <a:rPr lang="en-US" altLang="ja-JP" sz="2800" dirty="0" smtClean="0"/>
              <a:t>by ISO</a:t>
            </a:r>
            <a:endParaRPr kumimoji="1" lang="ja-JP" altLang="en-US" sz="2800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4889500" y="3304064"/>
            <a:ext cx="0" cy="16743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H="1">
            <a:off x="2006600" y="3363430"/>
            <a:ext cx="288290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スライド番号プレースホルダー 1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0F554CA-2BEA-3E4B-997B-FC51848F792A}" type="slidenum">
              <a:rPr lang="ja-JP" altLang="en-US" smtClean="0"/>
              <a:pPr/>
              <a:t>10</a:t>
            </a:fld>
            <a:r>
              <a:rPr lang="en-US" altLang="ja-JP" smtClean="0">
                <a:ea typeface="Verdana" panose="020B0604030504040204" pitchFamily="34" charset="0"/>
              </a:rPr>
              <a:t> </a:t>
            </a:r>
            <a:endParaRPr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16452" y="6331178"/>
            <a:ext cx="86866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1813" indent="-531813"/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Source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 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Commentary section 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of “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JIS 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 0803</a:t>
            </a:r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0000 (ISO 17386</a:t>
            </a:r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2010) 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Transport information and control 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systems - </a:t>
            </a:r>
            <a:r>
              <a:rPr lang="en-US" altLang="ja-JP" sz="105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Manoeuvring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Aids for Low Speed Operation (MALSO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 - Performance 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requirements and test 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procedures</a:t>
            </a:r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”</a:t>
            </a:r>
            <a:endParaRPr kumimoji="1" lang="ja-JP" altLang="en-US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1123950" y="920991"/>
            <a:ext cx="6896100" cy="5486400"/>
            <a:chOff x="1123950" y="920991"/>
            <a:chExt cx="6896100" cy="5486400"/>
          </a:xfrm>
        </p:grpSpPr>
        <p:pic>
          <p:nvPicPr>
            <p:cNvPr id="1026" name="Picture 2" descr="\\TAPROOT\share\クライアント\JASIC\JAS-1027K2（国連ソナー技術要件案ppt）箕浦様\画像\p9.t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3950" y="920991"/>
              <a:ext cx="6896100" cy="5486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4927600" y="2798424"/>
              <a:ext cx="28214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>
                  <a:solidFill>
                    <a:schemeClr val="tx2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Speed </a:t>
              </a:r>
              <a:r>
                <a:rPr lang="en-US" altLang="ja-JP" sz="1600" b="1" dirty="0" smtClean="0">
                  <a:solidFill>
                    <a:schemeClr val="tx2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at which the vehicle is </a:t>
              </a:r>
              <a:r>
                <a:rPr lang="en-US" altLang="ja-JP" sz="1600" b="1" dirty="0">
                  <a:solidFill>
                    <a:schemeClr val="tx2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1 </a:t>
              </a:r>
              <a:r>
                <a:rPr lang="en-US" altLang="ja-JP" sz="1600" b="1" dirty="0" smtClean="0">
                  <a:solidFill>
                    <a:schemeClr val="tx2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m from the object </a:t>
              </a:r>
              <a:r>
                <a:rPr lang="en-US" altLang="ja-JP" sz="1600" b="1" dirty="0">
                  <a:solidFill>
                    <a:schemeClr val="tx2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in the rear</a:t>
              </a:r>
              <a:endParaRPr kumimoji="1" lang="ja-JP" altLang="en-US" sz="1600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2" name="テキスト ボックス 1"/>
            <p:cNvSpPr txBox="1"/>
            <p:nvPr/>
          </p:nvSpPr>
          <p:spPr>
            <a:xfrm>
              <a:off x="2104217" y="1088032"/>
              <a:ext cx="15633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Speed (m/s)</a:t>
              </a:r>
              <a:endParaRPr kumimoji="1" lang="ja-JP" altLang="en-US" dirty="0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2063750" y="4434089"/>
              <a:ext cx="24256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Model of speeds used by the driver</a:t>
              </a:r>
              <a:endParaRPr kumimoji="1" lang="ja-JP" altLang="en-US" dirty="0"/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4200189" y="1779511"/>
              <a:ext cx="32787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Simplified model of speeds used by the driver</a:t>
              </a:r>
              <a:endParaRPr kumimoji="1" lang="ja-JP" altLang="en-US" dirty="0"/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2352675" y="5749549"/>
            <a:ext cx="4756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Distance to the </a:t>
            </a:r>
            <a:r>
              <a:rPr lang="en-US" altLang="ja-JP" dirty="0" smtClean="0"/>
              <a:t>object </a:t>
            </a:r>
            <a:r>
              <a:rPr lang="en-US" altLang="ja-JP" dirty="0"/>
              <a:t>(m)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946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Table of Contents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/>
        <p:txBody>
          <a:bodyPr anchor="ctr">
            <a:normAutofit/>
          </a:bodyPr>
          <a:lstStyle/>
          <a:p>
            <a:pPr marL="1020163" indent="-549855"/>
            <a:r>
              <a:rPr lang="en-US" altLang="ja-JP" sz="2800" dirty="0" smtClean="0"/>
              <a:t>Basic Ideas for Developing Technical </a:t>
            </a:r>
            <a:r>
              <a:rPr lang="en-US" altLang="ja-JP" sz="2800" dirty="0"/>
              <a:t>Requirements on Sonars under </a:t>
            </a:r>
            <a:r>
              <a:rPr lang="en-US" altLang="ja-JP" sz="2800" dirty="0" smtClean="0"/>
              <a:t>GRSG</a:t>
            </a:r>
            <a:endParaRPr lang="en-US" altLang="ja-JP" sz="1400" dirty="0" smtClean="0"/>
          </a:p>
          <a:p>
            <a:pPr marL="1020163" indent="-549855"/>
            <a:r>
              <a:rPr lang="en-US" altLang="ja-JP" sz="2800" dirty="0" smtClean="0"/>
              <a:t>Proposals for Technical </a:t>
            </a:r>
            <a:r>
              <a:rPr lang="en-US" altLang="ja-JP" sz="2800" dirty="0"/>
              <a:t>R</a:t>
            </a:r>
            <a:r>
              <a:rPr lang="en-US" altLang="ja-JP" sz="2800" dirty="0" smtClean="0"/>
              <a:t>equirements on Sonar system for VRUs detection</a:t>
            </a:r>
            <a:endParaRPr lang="en-US" altLang="ja-JP" sz="14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F554CA-2BEA-3E4B-997B-FC51848F792A}" type="slidenum">
              <a:rPr lang="ja-JP" altLang="en-US" smtClean="0"/>
              <a:pPr/>
              <a:t>1</a:t>
            </a:fld>
            <a:r>
              <a:rPr lang="en-US" altLang="ja-JP" smtClean="0">
                <a:ea typeface="Verdana" panose="020B0604030504040204" pitchFamily="34" charset="0"/>
              </a:rPr>
              <a:t> 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789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sz="quarter" idx="15"/>
          </p:nvPr>
        </p:nvSpPr>
        <p:spPr>
          <a:xfrm>
            <a:off x="684212" y="828000"/>
            <a:ext cx="8459787" cy="5220000"/>
          </a:xfrm>
        </p:spPr>
        <p:txBody>
          <a:bodyPr anchor="t">
            <a:normAutofit/>
          </a:bodyPr>
          <a:lstStyle/>
          <a:p>
            <a:pPr marL="301443" indent="-301443"/>
            <a:endParaRPr lang="en-US" altLang="ja-JP" dirty="0" smtClean="0"/>
          </a:p>
          <a:p>
            <a:pPr marL="301443" indent="-301443"/>
            <a:endParaRPr lang="en-US" altLang="ja-JP" dirty="0"/>
          </a:p>
          <a:p>
            <a:pPr marL="301443" indent="-301443"/>
            <a:r>
              <a:rPr lang="en-US" altLang="ja-JP" dirty="0" smtClean="0"/>
              <a:t>ISO 17386 (MALSO</a:t>
            </a:r>
            <a:r>
              <a:rPr lang="en-US" altLang="ja-JP" baseline="30000" dirty="0" smtClean="0"/>
              <a:t>(*)</a:t>
            </a:r>
            <a:r>
              <a:rPr lang="en-US" altLang="ja-JP" dirty="0" smtClean="0"/>
              <a:t>)</a:t>
            </a:r>
            <a:r>
              <a:rPr lang="ja-JP" altLang="en-US" dirty="0"/>
              <a:t> </a:t>
            </a:r>
            <a:r>
              <a:rPr lang="en-US" altLang="ja-JP" dirty="0" smtClean="0"/>
              <a:t>is a technical requirements on sonar system.</a:t>
            </a:r>
          </a:p>
          <a:p>
            <a:pPr marL="301443" indent="-301443"/>
            <a:endParaRPr lang="en-US" altLang="ja-JP" dirty="0" smtClean="0"/>
          </a:p>
          <a:p>
            <a:pPr marL="301443" indent="-301443"/>
            <a:r>
              <a:rPr lang="en-US" altLang="ja-JP" dirty="0" smtClean="0"/>
              <a:t>As ISO 17386 is aimed for</a:t>
            </a:r>
            <a:r>
              <a:rPr lang="ja-JP" altLang="en-US" dirty="0" smtClean="0"/>
              <a:t> </a:t>
            </a:r>
            <a:r>
              <a:rPr lang="en-US" altLang="ja-JP" dirty="0" smtClean="0"/>
              <a:t>assisting driver to understand the distance to various objects, such as wall, thin pole, luggage carrier of truck, etc.</a:t>
            </a:r>
            <a:r>
              <a:rPr lang="ja-JP" altLang="en-US" dirty="0" smtClean="0"/>
              <a:t> </a:t>
            </a:r>
            <a:r>
              <a:rPr lang="en-US" altLang="ja-JP" dirty="0" smtClean="0"/>
              <a:t>in parking scene</a:t>
            </a:r>
            <a:r>
              <a:rPr lang="ja-JP" altLang="en-US" dirty="0" smtClean="0"/>
              <a:t> </a:t>
            </a:r>
            <a:r>
              <a:rPr lang="en-US" altLang="ja-JP" dirty="0" smtClean="0"/>
              <a:t>, some modification is necessary for the purpose of VRUs detection.</a:t>
            </a:r>
          </a:p>
          <a:p>
            <a:pPr marL="301443" indent="-301443"/>
            <a:endParaRPr lang="en-US" altLang="ja-JP" dirty="0" smtClean="0"/>
          </a:p>
          <a:p>
            <a:r>
              <a:rPr lang="en-US" altLang="ja-JP" dirty="0" smtClean="0"/>
              <a:t>Our proposal is to make new requirement based </a:t>
            </a:r>
            <a:r>
              <a:rPr lang="en-US" altLang="ja-JP" dirty="0"/>
              <a:t>for the purpose of VRUs </a:t>
            </a:r>
            <a:r>
              <a:rPr lang="en-US" altLang="ja-JP" dirty="0" smtClean="0"/>
              <a:t>detection by modifying ISO 17386. 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57200" y="274639"/>
            <a:ext cx="8515350" cy="565150"/>
          </a:xfrm>
        </p:spPr>
        <p:txBody>
          <a:bodyPr>
            <a:normAutofit fontScale="90000"/>
          </a:bodyPr>
          <a:lstStyle/>
          <a:p>
            <a:pPr marL="450850" indent="-450850"/>
            <a:r>
              <a:rPr lang="en-US" altLang="ja-JP" dirty="0" smtClean="0"/>
              <a:t>1. Basic Ideas for Developing Technical Requirements </a:t>
            </a:r>
            <a:r>
              <a:rPr lang="en-US" altLang="ja-JP" dirty="0"/>
              <a:t>on </a:t>
            </a:r>
            <a:r>
              <a:rPr lang="en-US" altLang="ja-JP" dirty="0" smtClean="0"/>
              <a:t>Sonars under </a:t>
            </a:r>
            <a:r>
              <a:rPr lang="en-US" altLang="ja-JP" dirty="0"/>
              <a:t>GRSG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684210" y="6138188"/>
            <a:ext cx="51450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 smtClean="0"/>
              <a:t>*: </a:t>
            </a:r>
            <a:r>
              <a:rPr lang="en-US" altLang="ja-JP" sz="1400" dirty="0"/>
              <a:t>MALSO: </a:t>
            </a:r>
            <a:r>
              <a:rPr lang="en-US" altLang="ja-JP" sz="1400" dirty="0" smtClean="0"/>
              <a:t>Maneuvering </a:t>
            </a:r>
            <a:r>
              <a:rPr lang="en-US" altLang="ja-JP" sz="1400" dirty="0"/>
              <a:t>Aids for Low Speed </a:t>
            </a:r>
            <a:r>
              <a:rPr lang="en-US" altLang="ja-JP" sz="1400" dirty="0" smtClean="0"/>
              <a:t>Operation </a:t>
            </a:r>
            <a:r>
              <a:rPr lang="ja-JP" altLang="en-US" sz="1400" dirty="0" smtClean="0"/>
              <a:t>   </a:t>
            </a:r>
            <a:endParaRPr lang="en-US" altLang="ja-JP" sz="1400" dirty="0" smtClean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0F554CA-2BEA-3E4B-997B-FC51848F792A}" type="slidenum">
              <a:rPr lang="ja-JP" altLang="en-US" smtClean="0"/>
              <a:pPr/>
              <a:t>2</a:t>
            </a:fld>
            <a:r>
              <a:rPr lang="en-US" altLang="ja-JP" dirty="0" smtClean="0">
                <a:ea typeface="Verdana" panose="020B0604030504040204" pitchFamily="34" charset="0"/>
              </a:rPr>
              <a:t> 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8164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角丸四角形 42"/>
          <p:cNvSpPr/>
          <p:nvPr/>
        </p:nvSpPr>
        <p:spPr>
          <a:xfrm>
            <a:off x="5324067" y="6029054"/>
            <a:ext cx="316024" cy="18196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角丸四角形 44"/>
          <p:cNvSpPr/>
          <p:nvPr/>
        </p:nvSpPr>
        <p:spPr>
          <a:xfrm>
            <a:off x="5302013" y="4676853"/>
            <a:ext cx="316024" cy="18196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sz="quarter" idx="15"/>
          </p:nvPr>
        </p:nvSpPr>
        <p:spPr>
          <a:xfrm>
            <a:off x="0" y="828000"/>
            <a:ext cx="4573588" cy="5707276"/>
          </a:xfrm>
        </p:spPr>
        <p:txBody>
          <a:bodyPr rIns="0">
            <a:normAutofit fontScale="92500"/>
          </a:bodyPr>
          <a:lstStyle/>
          <a:p>
            <a:pPr marL="0" indent="0">
              <a:buNone/>
            </a:pPr>
            <a:r>
              <a:rPr lang="ja-JP" altLang="en-US" sz="1600" dirty="0" smtClean="0"/>
              <a:t>       ○</a:t>
            </a:r>
            <a:r>
              <a:rPr lang="en-US" altLang="ja-JP" sz="1600" dirty="0" smtClean="0"/>
              <a:t>Outline of ISO 17386</a:t>
            </a:r>
          </a:p>
          <a:p>
            <a:pPr marL="800100" lvl="1" indent="-177800">
              <a:buFont typeface="Arial" panose="020B0604020202020204" pitchFamily="34" charset="0"/>
              <a:buChar char="•"/>
            </a:pPr>
            <a:r>
              <a:rPr lang="en-US" altLang="ja-JP" sz="1600" dirty="0"/>
              <a:t>R</a:t>
            </a:r>
            <a:r>
              <a:rPr lang="en-US" altLang="ja-JP" sz="1600" dirty="0" smtClean="0"/>
              <a:t>equirements on </a:t>
            </a:r>
            <a:r>
              <a:rPr lang="en-US" altLang="ja-JP" sz="1600" dirty="0"/>
              <a:t>sonars </a:t>
            </a:r>
            <a:r>
              <a:rPr lang="en-US" altLang="ja-JP" sz="1600" dirty="0" smtClean="0"/>
              <a:t>and other sensing technologies</a:t>
            </a:r>
          </a:p>
          <a:p>
            <a:pPr marL="800100" lvl="1" indent="-177800">
              <a:buFont typeface="Arial" panose="020B0604020202020204" pitchFamily="34" charset="0"/>
              <a:buChar char="•"/>
            </a:pPr>
            <a:endParaRPr lang="en-US" altLang="ja-JP" sz="1600" dirty="0"/>
          </a:p>
          <a:p>
            <a:pPr marL="800100" lvl="1" indent="-177800">
              <a:buFont typeface="Arial" panose="020B0604020202020204" pitchFamily="34" charset="0"/>
              <a:buChar char="•"/>
            </a:pPr>
            <a:r>
              <a:rPr lang="en-US" altLang="ja-JP" sz="1600" dirty="0"/>
              <a:t>D</a:t>
            </a:r>
            <a:r>
              <a:rPr lang="en-US" altLang="ja-JP" sz="1600" dirty="0" smtClean="0"/>
              <a:t>etection areas: Front, rear, corner</a:t>
            </a:r>
            <a:endParaRPr lang="en-US" altLang="ja-JP" sz="1600" dirty="0"/>
          </a:p>
          <a:p>
            <a:pPr marL="985838" lvl="1" indent="-363538">
              <a:buNone/>
            </a:pPr>
            <a:r>
              <a:rPr lang="ja-JP" altLang="en-US" sz="1600" dirty="0" smtClean="0"/>
              <a:t>  </a:t>
            </a:r>
            <a:r>
              <a:rPr lang="ja-JP" altLang="en-US" sz="1600" dirty="0" smtClean="0">
                <a:sym typeface="Symbol"/>
              </a:rPr>
              <a:t> </a:t>
            </a:r>
            <a:r>
              <a:rPr lang="en-US" altLang="ja-JP" sz="1600" dirty="0" smtClean="0">
                <a:sym typeface="Symbol"/>
              </a:rPr>
              <a:t>Requirements </a:t>
            </a:r>
            <a:r>
              <a:rPr lang="en-US" altLang="ja-JP" sz="1600" dirty="0" smtClean="0"/>
              <a:t>specified </a:t>
            </a:r>
            <a:r>
              <a:rPr lang="en-US" altLang="ja-JP" sz="1600" dirty="0" smtClean="0">
                <a:sym typeface="Symbol"/>
              </a:rPr>
              <a:t>for each area (</a:t>
            </a:r>
            <a:r>
              <a:rPr lang="en-US" altLang="ja-JP" sz="1600" dirty="0" smtClean="0"/>
              <a:t>detection area, response time, etc.)</a:t>
            </a:r>
          </a:p>
          <a:p>
            <a:pPr marL="622300" lvl="1" indent="0">
              <a:buNone/>
            </a:pPr>
            <a:endParaRPr lang="en-US" altLang="ja-JP" sz="1600" dirty="0" smtClean="0"/>
          </a:p>
          <a:p>
            <a:pPr marL="800100" lvl="1" indent="-177800">
              <a:buFont typeface="Arial" panose="020B0604020202020204" pitchFamily="34" charset="0"/>
              <a:buChar char="•"/>
            </a:pPr>
            <a:r>
              <a:rPr lang="en-US" altLang="ja-JP" sz="1600" dirty="0" smtClean="0"/>
              <a:t>Main rearward detection requirements</a:t>
            </a:r>
          </a:p>
          <a:p>
            <a:pPr marL="990600" lvl="2" indent="-177800">
              <a:buFontTx/>
              <a:buChar char="-"/>
            </a:pPr>
            <a:r>
              <a:rPr lang="en-US" altLang="ja-JP" sz="1600" dirty="0" smtClean="0"/>
              <a:t>Detection area: 1 m max. in the rear</a:t>
            </a:r>
          </a:p>
          <a:p>
            <a:pPr marL="812800" lvl="2" indent="0">
              <a:buNone/>
            </a:pPr>
            <a:r>
              <a:rPr lang="en-US" altLang="ja-JP" sz="1000" dirty="0" smtClean="0"/>
              <a:t> </a:t>
            </a:r>
            <a:endParaRPr lang="en-US" altLang="ja-JP" sz="1600" dirty="0" smtClean="0"/>
          </a:p>
          <a:p>
            <a:pPr marL="990600" lvl="2" indent="-177800">
              <a:buFontTx/>
              <a:buChar char="-"/>
            </a:pPr>
            <a:r>
              <a:rPr lang="en-US" altLang="ja-JP" sz="1600" dirty="0"/>
              <a:t>D</a:t>
            </a:r>
            <a:r>
              <a:rPr lang="en-US" altLang="ja-JP" sz="1600" dirty="0" smtClean="0"/>
              <a:t>etection area requirement:</a:t>
            </a:r>
            <a:endParaRPr lang="en-US" altLang="ja-JP" sz="1600" dirty="0"/>
          </a:p>
          <a:p>
            <a:pPr marL="985838" lvl="2" indent="-173038">
              <a:buNone/>
            </a:pPr>
            <a:r>
              <a:rPr lang="en-US" altLang="ja-JP" sz="1600" dirty="0" smtClean="0"/>
              <a:t>   The area shall be divided into 0.1 x 0.1 m grids and a target (φ75 mm</a:t>
            </a:r>
            <a:r>
              <a:rPr lang="en-US" altLang="ja-JP" sz="1600" dirty="0"/>
              <a:t>, </a:t>
            </a:r>
            <a:r>
              <a:rPr lang="en-US" altLang="ja-JP" sz="1600" dirty="0" smtClean="0"/>
              <a:t>H 1000 mm) shall be located there. Testing shall determine whether or not each grid can be detected.</a:t>
            </a:r>
          </a:p>
          <a:p>
            <a:pPr marL="812800" lvl="2" indent="0">
              <a:buNone/>
            </a:pPr>
            <a:r>
              <a:rPr lang="en-US" altLang="ja-JP" sz="1000" dirty="0" smtClean="0"/>
              <a:t> </a:t>
            </a:r>
            <a:endParaRPr lang="en-US" altLang="ja-JP" sz="1400" dirty="0" smtClean="0"/>
          </a:p>
          <a:p>
            <a:pPr marL="990600" lvl="2" indent="-177800">
              <a:buFontTx/>
              <a:buChar char="-"/>
            </a:pPr>
            <a:r>
              <a:rPr lang="en-US" altLang="ja-JP" sz="1600" dirty="0"/>
              <a:t>D</a:t>
            </a:r>
            <a:r>
              <a:rPr lang="en-US" altLang="ja-JP" sz="1600" dirty="0" smtClean="0"/>
              <a:t>etection latency:</a:t>
            </a:r>
          </a:p>
          <a:p>
            <a:pPr marL="985838" lvl="2" indent="-173038">
              <a:buNone/>
            </a:pPr>
            <a:r>
              <a:rPr lang="ja-JP" altLang="en-US" sz="1600" dirty="0" smtClean="0"/>
              <a:t>   </a:t>
            </a:r>
            <a:r>
              <a:rPr lang="en-US" altLang="ja-JP" sz="1600" dirty="0"/>
              <a:t>The detection latency standard for when </a:t>
            </a:r>
            <a:r>
              <a:rPr lang="en-US" altLang="ja-JP" sz="1600" dirty="0" smtClean="0"/>
              <a:t>the target appears within the area is also specified.</a:t>
            </a:r>
            <a:endParaRPr lang="ja-JP" altLang="en-US" sz="16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Reference: ISO 17386 MALSO</a:t>
            </a:r>
            <a:endParaRPr kumimoji="1" lang="ja-JP" altLang="en-US" baseline="30000" dirty="0"/>
          </a:p>
        </p:txBody>
      </p:sp>
      <p:grpSp>
        <p:nvGrpSpPr>
          <p:cNvPr id="22" name="グループ化 21"/>
          <p:cNvGrpSpPr/>
          <p:nvPr/>
        </p:nvGrpSpPr>
        <p:grpSpPr>
          <a:xfrm>
            <a:off x="5120723" y="4754776"/>
            <a:ext cx="3113760" cy="1780500"/>
            <a:chOff x="5492703" y="4001010"/>
            <a:chExt cx="3113760" cy="1998400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43"/>
            <a:stretch/>
          </p:blipFill>
          <p:spPr bwMode="auto">
            <a:xfrm>
              <a:off x="5492703" y="4001010"/>
              <a:ext cx="722713" cy="1543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テキスト ボックス 14"/>
            <p:cNvSpPr txBox="1"/>
            <p:nvPr/>
          </p:nvSpPr>
          <p:spPr>
            <a:xfrm>
              <a:off x="5492703" y="4317844"/>
              <a:ext cx="709490" cy="310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Vehicle</a:t>
              </a:r>
              <a:endPara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7140906" y="5653958"/>
              <a:ext cx="704039" cy="3454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0.6 m</a:t>
              </a:r>
              <a:endPara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8077151" y="5653967"/>
              <a:ext cx="529312" cy="3454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1 m</a:t>
              </a:r>
              <a:endPara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4914362" y="3761502"/>
            <a:ext cx="38754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u="sng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Image of a test in the rear horizontal area</a:t>
            </a:r>
            <a:endParaRPr kumimoji="1" lang="ja-JP" altLang="en-US" sz="1400" u="sng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1" name="スライド番号プレースホルダー 20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0F554CA-2BEA-3E4B-997B-FC51848F792A}" type="slidenum">
              <a:rPr lang="ja-JP" altLang="en-US" smtClean="0"/>
              <a:pPr/>
              <a:t>3</a:t>
            </a:fld>
            <a:r>
              <a:rPr lang="en-US" altLang="ja-JP" dirty="0" smtClean="0">
                <a:ea typeface="Verdana" panose="020B0604030504040204" pitchFamily="34" charset="0"/>
              </a:rPr>
              <a:t> </a:t>
            </a:r>
            <a:endParaRPr lang="ja-JP" altLang="en-US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4974737" y="890028"/>
            <a:ext cx="4081764" cy="2741976"/>
            <a:chOff x="740637" y="3537112"/>
            <a:chExt cx="4081764" cy="2741976"/>
          </a:xfrm>
        </p:grpSpPr>
        <p:sp>
          <p:nvSpPr>
            <p:cNvPr id="5" name="角丸四角形 4"/>
            <p:cNvSpPr/>
            <p:nvPr/>
          </p:nvSpPr>
          <p:spPr>
            <a:xfrm>
              <a:off x="1281684" y="4246349"/>
              <a:ext cx="316024" cy="181967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角丸四角形 37"/>
            <p:cNvSpPr/>
            <p:nvPr/>
          </p:nvSpPr>
          <p:spPr>
            <a:xfrm>
              <a:off x="1281684" y="5356125"/>
              <a:ext cx="316024" cy="181967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角丸四角形 38"/>
            <p:cNvSpPr/>
            <p:nvPr/>
          </p:nvSpPr>
          <p:spPr>
            <a:xfrm>
              <a:off x="2860838" y="5379990"/>
              <a:ext cx="316024" cy="181967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角丸四角形 41"/>
            <p:cNvSpPr/>
            <p:nvPr/>
          </p:nvSpPr>
          <p:spPr>
            <a:xfrm>
              <a:off x="2851936" y="4207898"/>
              <a:ext cx="316024" cy="181967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1697485" y="3537112"/>
              <a:ext cx="1752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u="sng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D</a:t>
              </a:r>
              <a:r>
                <a:rPr lang="en-US" altLang="ja-JP" sz="1600" u="sng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etection areas</a:t>
              </a:r>
              <a:endParaRPr kumimoji="1" lang="ja-JP" altLang="en-US" sz="1600" u="sng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3330388" y="4290818"/>
              <a:ext cx="735139" cy="118015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4065527" y="5470974"/>
              <a:ext cx="75687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Rear</a:t>
              </a:r>
              <a:endParaRPr kumimoji="1" lang="ja-JP" altLang="en-US" sz="20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33" name="円/楕円 32"/>
            <p:cNvSpPr/>
            <p:nvPr/>
          </p:nvSpPr>
          <p:spPr>
            <a:xfrm rot="2474822">
              <a:off x="823788" y="4024179"/>
              <a:ext cx="464822" cy="289987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 dirty="0"/>
            </a:p>
          </p:txBody>
        </p:sp>
        <p:sp>
          <p:nvSpPr>
            <p:cNvPr id="34" name="円/楕円 33"/>
            <p:cNvSpPr/>
            <p:nvPr/>
          </p:nvSpPr>
          <p:spPr>
            <a:xfrm rot="2474822">
              <a:off x="3213773" y="5453100"/>
              <a:ext cx="464822" cy="289987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 dirty="0"/>
            </a:p>
          </p:txBody>
        </p:sp>
        <p:sp>
          <p:nvSpPr>
            <p:cNvPr id="35" name="円/楕円 34"/>
            <p:cNvSpPr/>
            <p:nvPr/>
          </p:nvSpPr>
          <p:spPr>
            <a:xfrm rot="19527073">
              <a:off x="775622" y="5399099"/>
              <a:ext cx="464822" cy="289987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 dirty="0"/>
            </a:p>
          </p:txBody>
        </p:sp>
        <p:sp>
          <p:nvSpPr>
            <p:cNvPr id="36" name="円/楕円 35"/>
            <p:cNvSpPr/>
            <p:nvPr/>
          </p:nvSpPr>
          <p:spPr>
            <a:xfrm rot="19527073">
              <a:off x="3218102" y="4071950"/>
              <a:ext cx="464822" cy="289987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 dirty="0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740637" y="4282965"/>
              <a:ext cx="379416" cy="118015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1" name="直線コネクタ 40"/>
            <p:cNvCxnSpPr>
              <a:stCxn id="30" idx="0"/>
            </p:cNvCxnSpPr>
            <p:nvPr/>
          </p:nvCxnSpPr>
          <p:spPr>
            <a:xfrm flipH="1" flipV="1">
              <a:off x="4065536" y="4975462"/>
              <a:ext cx="378428" cy="4955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/>
            <p:cNvCxnSpPr>
              <a:stCxn id="47" idx="3"/>
              <a:endCxn id="34" idx="4"/>
            </p:cNvCxnSpPr>
            <p:nvPr/>
          </p:nvCxnSpPr>
          <p:spPr>
            <a:xfrm flipV="1">
              <a:off x="3289021" y="5707110"/>
              <a:ext cx="61568" cy="4180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テキスト ボックス 46"/>
            <p:cNvSpPr txBox="1"/>
            <p:nvPr/>
          </p:nvSpPr>
          <p:spPr>
            <a:xfrm>
              <a:off x="2514450" y="5971311"/>
              <a:ext cx="77457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Corner</a:t>
              </a:r>
              <a:endPara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49" name="直線コネクタ 48"/>
            <p:cNvCxnSpPr/>
            <p:nvPr/>
          </p:nvCxnSpPr>
          <p:spPr>
            <a:xfrm flipH="1" flipV="1">
              <a:off x="930345" y="5025444"/>
              <a:ext cx="388921" cy="8475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テキスト ボックス 51"/>
            <p:cNvSpPr txBox="1"/>
            <p:nvPr/>
          </p:nvSpPr>
          <p:spPr>
            <a:xfrm>
              <a:off x="1275430" y="5872958"/>
              <a:ext cx="64562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Front</a:t>
              </a:r>
              <a:endPara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3330388" y="4290818"/>
              <a:ext cx="517550" cy="1180156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0" name="直線コネクタ 39"/>
            <p:cNvCxnSpPr>
              <a:stCxn id="30" idx="0"/>
            </p:cNvCxnSpPr>
            <p:nvPr/>
          </p:nvCxnSpPr>
          <p:spPr>
            <a:xfrm flipH="1" flipV="1">
              <a:off x="3589174" y="4873044"/>
              <a:ext cx="854790" cy="5979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角丸四角形 3"/>
            <p:cNvSpPr/>
            <p:nvPr/>
          </p:nvSpPr>
          <p:spPr>
            <a:xfrm>
              <a:off x="1120053" y="4290818"/>
              <a:ext cx="2210335" cy="1180155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角丸四角形 24"/>
            <p:cNvSpPr/>
            <p:nvPr/>
          </p:nvSpPr>
          <p:spPr>
            <a:xfrm>
              <a:off x="1510301" y="4428316"/>
              <a:ext cx="1541832" cy="89491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角丸四角形 25"/>
            <p:cNvSpPr/>
            <p:nvPr/>
          </p:nvSpPr>
          <p:spPr>
            <a:xfrm>
              <a:off x="1853724" y="4540908"/>
              <a:ext cx="1090432" cy="669729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aphicFrame>
        <p:nvGraphicFramePr>
          <p:cNvPr id="53" name="表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058670"/>
              </p:ext>
            </p:extLst>
          </p:nvPr>
        </p:nvGraphicFramePr>
        <p:xfrm>
          <a:off x="6257368" y="4743721"/>
          <a:ext cx="1666240" cy="14399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227363"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42527"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42527"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42527"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42527"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rgbClr val="79797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rgbClr val="79797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42527"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4" name="表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556332"/>
              </p:ext>
            </p:extLst>
          </p:nvPr>
        </p:nvGraphicFramePr>
        <p:xfrm>
          <a:off x="6961883" y="4134080"/>
          <a:ext cx="265415" cy="43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5415"/>
              </a:tblGrid>
              <a:tr h="216000">
                <a:tc>
                  <a:txBody>
                    <a:bodyPr/>
                    <a:lstStyle/>
                    <a:p>
                      <a:endParaRPr kumimoji="1" lang="ja-JP" altLang="en-US" sz="300" dirty="0"/>
                    </a:p>
                  </a:txBody>
                  <a:tcPr/>
                </a:tc>
              </a:tr>
              <a:tr h="216000">
                <a:tc>
                  <a:txBody>
                    <a:bodyPr/>
                    <a:lstStyle/>
                    <a:p>
                      <a:endParaRPr kumimoji="1" lang="ja-JP" altLang="en-US" sz="300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5" name="テキスト ボックス 54"/>
          <p:cNvSpPr txBox="1"/>
          <p:nvPr/>
        </p:nvSpPr>
        <p:spPr>
          <a:xfrm>
            <a:off x="7226872" y="4059350"/>
            <a:ext cx="85151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Detected</a:t>
            </a:r>
            <a:endParaRPr kumimoji="1" lang="ja-JP" altLang="en-US" sz="12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7213354" y="4326538"/>
            <a:ext cx="116730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Not Detected</a:t>
            </a:r>
            <a:endParaRPr kumimoji="1" lang="ja-JP" altLang="en-US" sz="12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7" name="円/楕円 56"/>
          <p:cNvSpPr/>
          <p:nvPr/>
        </p:nvSpPr>
        <p:spPr>
          <a:xfrm>
            <a:off x="5843435" y="4644545"/>
            <a:ext cx="2432230" cy="1638351"/>
          </a:xfrm>
          <a:prstGeom prst="ellipse">
            <a:avLst/>
          </a:prstGeom>
          <a:solidFill>
            <a:schemeClr val="tx2">
              <a:lumMod val="20000"/>
              <a:lumOff val="80000"/>
              <a:alpha val="44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6538758" y="5311478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694490" y="4253361"/>
            <a:ext cx="788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Target</a:t>
            </a:r>
            <a:endParaRPr kumimoji="1" lang="ja-JP" altLang="en-US" sz="140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9" name="直線コネクタ 8"/>
          <p:cNvCxnSpPr>
            <a:stCxn id="7" idx="2"/>
            <a:endCxn id="6" idx="1"/>
          </p:cNvCxnSpPr>
          <p:nvPr/>
        </p:nvCxnSpPr>
        <p:spPr>
          <a:xfrm>
            <a:off x="6088893" y="4561138"/>
            <a:ext cx="456560" cy="75703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170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49838" y="-24575"/>
            <a:ext cx="10220087" cy="565150"/>
          </a:xfrm>
        </p:spPr>
        <p:txBody>
          <a:bodyPr>
            <a:noAutofit/>
          </a:bodyPr>
          <a:lstStyle/>
          <a:p>
            <a:pPr marL="450850" indent="-450850"/>
            <a:r>
              <a:rPr lang="en-US" altLang="ja-JP" sz="2800" dirty="0"/>
              <a:t>2. Proposals for </a:t>
            </a:r>
            <a:r>
              <a:rPr lang="en-US" altLang="ja-JP" sz="2800" dirty="0" smtClean="0"/>
              <a:t>Technical Requirements </a:t>
            </a:r>
            <a:r>
              <a:rPr lang="en-US" altLang="ja-JP" sz="2800" dirty="0"/>
              <a:t>on </a:t>
            </a:r>
            <a:r>
              <a:rPr lang="en-US" altLang="ja-JP" sz="2800" dirty="0" smtClean="0"/>
              <a:t>Sonars</a:t>
            </a:r>
            <a:endParaRPr lang="ja-JP" altLang="en-US" sz="2800" dirty="0"/>
          </a:p>
        </p:txBody>
      </p:sp>
      <p:graphicFrame>
        <p:nvGraphicFramePr>
          <p:cNvPr id="4" name="コンテンツ プレースホルダー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6024279"/>
              </p:ext>
            </p:extLst>
          </p:nvPr>
        </p:nvGraphicFramePr>
        <p:xfrm>
          <a:off x="0" y="967489"/>
          <a:ext cx="9102427" cy="5573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555"/>
                <a:gridCol w="2203938"/>
                <a:gridCol w="3569574"/>
                <a:gridCol w="2590360"/>
              </a:tblGrid>
              <a:tr h="350878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ISO 17386 (Clause 5)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Issue, etc.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dirty="0" smtClean="0"/>
                        <a:t>Proposals for technical requirements on sonar</a:t>
                      </a:r>
                      <a:r>
                        <a:rPr lang="en-US" altLang="ja-JP" sz="1100" baseline="0" dirty="0" smtClean="0"/>
                        <a:t>  system for VRUs detection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 anchor="ctr"/>
                </a:tc>
              </a:tr>
              <a:tr h="0"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  <a:cs typeface="Verdana" panose="020B0604030504040204" pitchFamily="34" charset="0"/>
                        </a:rPr>
                        <a:t>5.1 System activation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The</a:t>
                      </a:r>
                      <a:r>
                        <a:rPr kumimoji="1" lang="en-US" altLang="ja-JP" sz="1100" baseline="0" dirty="0" smtClean="0">
                          <a:latin typeface="+mn-lt"/>
                          <a:ea typeface="Meiryo UI" panose="020B0604030504040204" pitchFamily="50" charset="-128"/>
                        </a:rPr>
                        <a:t> a</a:t>
                      </a:r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utomatic activation requirement is unnecessary except</a:t>
                      </a:r>
                      <a:r>
                        <a:rPr kumimoji="1" lang="en-US" altLang="ja-JP" sz="1100" baseline="0" dirty="0" smtClean="0">
                          <a:latin typeface="+mn-lt"/>
                          <a:ea typeface="Meiryo UI" panose="020B0604030504040204" pitchFamily="50" charset="-128"/>
                        </a:rPr>
                        <a:t> for reversing.</a:t>
                      </a:r>
                      <a:endParaRPr kumimoji="1" lang="en-US" altLang="ja-JP" sz="1100" dirty="0" smtClean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Delete provisions except those related to reversing.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</a:tr>
              <a:tr h="0"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100" b="0" strike="noStrike" baseline="0" dirty="0" smtClean="0">
                          <a:latin typeface="+mn-lt"/>
                          <a:ea typeface="Meiryo UI" panose="020B0604030504040204" pitchFamily="50" charset="-128"/>
                          <a:cs typeface="Verdana" panose="020B0604030504040204" pitchFamily="34" charset="0"/>
                        </a:rPr>
                        <a:t>5.2 Driver interface and information strategy</a:t>
                      </a:r>
                      <a:endParaRPr kumimoji="1" lang="ja-JP" altLang="en-US" sz="1100" b="0" strike="noStrike" baseline="0" dirty="0"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-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(As per ISO’s requirements)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</a:tr>
              <a:tr h="0"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strike="noStrike" baseline="0" dirty="0" smtClean="0">
                          <a:latin typeface="+mn-lt"/>
                          <a:ea typeface="Meiryo UI" panose="020B0604030504040204" pitchFamily="50" charset="-128"/>
                          <a:cs typeface="Verdana" panose="020B0604030504040204" pitchFamily="34" charset="0"/>
                        </a:rPr>
                        <a:t>5.3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strike="noStrike" baseline="0" dirty="0" smtClean="0">
                          <a:latin typeface="+mn-lt"/>
                          <a:ea typeface="Meiryo UI" panose="020B0604030504040204" pitchFamily="50" charset="-128"/>
                          <a:cs typeface="Verdana" panose="020B0604030504040204" pitchFamily="34" charset="0"/>
                        </a:rPr>
                        <a:t>Dynamic performance of object detection</a:t>
                      </a:r>
                      <a:endParaRPr kumimoji="1" lang="ja-JP" altLang="en-US" sz="1100" b="0" strike="noStrike" baseline="0" dirty="0"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b="0" strike="noStrike" baseline="0" dirty="0" smtClean="0">
                          <a:latin typeface="+mn-lt"/>
                          <a:ea typeface="Meiryo UI" panose="020B0604030504040204" pitchFamily="50" charset="-128"/>
                          <a:cs typeface="Verdana" panose="020B0604030504040204" pitchFamily="34" charset="0"/>
                        </a:rPr>
                        <a:t>5.3.1 Relative velocity of objects</a:t>
                      </a:r>
                      <a:endParaRPr kumimoji="1" lang="ja-JP" altLang="en-US" sz="1100" b="0" strike="noStrike" baseline="0" dirty="0"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-</a:t>
                      </a: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(As per ISO’s requirements)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</a:tr>
              <a:tr h="255116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1100" b="0" strike="noStrike" baseline="0" dirty="0"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b="0" strike="noStrike" baseline="0" dirty="0" smtClean="0">
                          <a:latin typeface="+mn-lt"/>
                          <a:ea typeface="Meiryo UI" panose="020B0604030504040204" pitchFamily="50" charset="-128"/>
                          <a:cs typeface="Verdana" panose="020B0604030504040204" pitchFamily="34" charset="0"/>
                        </a:rPr>
                        <a:t>5.3.2 Start-up detection delay</a:t>
                      </a:r>
                      <a:endParaRPr kumimoji="1" lang="ja-JP" altLang="en-US" sz="1100" b="0" strike="noStrike" baseline="0" dirty="0"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Add definition.</a:t>
                      </a:r>
                    </a:p>
                  </a:txBody>
                  <a:tcPr marL="0" marR="0" marT="36033" marB="36033"/>
                </a:tc>
              </a:tr>
              <a:tr h="325884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1100" b="0" strike="noStrike" baseline="0" dirty="0"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kumimoji="1" lang="en-US" altLang="ja-JP" sz="1100" b="1" strike="noStrike" baseline="0" dirty="0" smtClean="0">
                          <a:solidFill>
                            <a:srgbClr val="FF0000"/>
                          </a:solidFill>
                          <a:latin typeface="+mn-lt"/>
                          <a:ea typeface="Meiryo UI" panose="020B0604030504040204" pitchFamily="50" charset="-128"/>
                          <a:cs typeface="Verdana" panose="020B0604030504040204" pitchFamily="34" charset="0"/>
                        </a:rPr>
                        <a:t>5.3.3 Detection latency</a:t>
                      </a:r>
                      <a:endParaRPr kumimoji="1" lang="ja-JP" altLang="en-US" sz="1100" b="1" strike="noStrike" baseline="0" dirty="0">
                        <a:solidFill>
                          <a:srgbClr val="FF0000"/>
                        </a:solidFill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ja-JP" sz="1100" b="1" dirty="0" smtClean="0">
                          <a:solidFill>
                            <a:srgbClr val="FF0000"/>
                          </a:solidFill>
                          <a:latin typeface="+mn-lt"/>
                          <a:ea typeface="Meiryo UI" panose="020B0604030504040204" pitchFamily="50" charset="-128"/>
                        </a:rPr>
                        <a:t>The specified test procedures are not</a:t>
                      </a:r>
                      <a:r>
                        <a:rPr kumimoji="1" lang="en-US" altLang="ja-JP" sz="1100" b="1" baseline="0" dirty="0" smtClean="0">
                          <a:solidFill>
                            <a:srgbClr val="FF0000"/>
                          </a:solidFill>
                          <a:latin typeface="+mn-lt"/>
                          <a:ea typeface="Meiryo UI" panose="020B0604030504040204" pitchFamily="50" charset="-128"/>
                        </a:rPr>
                        <a:t> appropriate (unrealistic situation for VRUs detection).</a:t>
                      </a:r>
                      <a:endParaRPr kumimoji="1" lang="en-US" altLang="ja-JP" sz="1100" b="1" dirty="0" smtClean="0">
                        <a:solidFill>
                          <a:srgbClr val="FF0000"/>
                        </a:solidFill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ja-JP" sz="1100" b="1" dirty="0" smtClean="0">
                          <a:solidFill>
                            <a:srgbClr val="FF0000"/>
                          </a:solidFill>
                          <a:latin typeface="+mn-lt"/>
                          <a:ea typeface="Meiryo UI" panose="020B0604030504040204" pitchFamily="50" charset="-128"/>
                        </a:rPr>
                        <a:t>Newly specify realistic test procedures.</a:t>
                      </a:r>
                    </a:p>
                  </a:txBody>
                  <a:tcPr marL="0" marR="0" marT="36033" marB="36033"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13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The</a:t>
                      </a:r>
                      <a:r>
                        <a:rPr kumimoji="1" lang="en-US" altLang="ja-JP" sz="1100" baseline="0" dirty="0" smtClean="0">
                          <a:latin typeface="+mn-lt"/>
                          <a:ea typeface="Meiryo UI" panose="020B0604030504040204" pitchFamily="50" charset="-128"/>
                        </a:rPr>
                        <a:t> a</a:t>
                      </a:r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verage detection latency requirement is unnecessary</a:t>
                      </a:r>
                      <a:r>
                        <a:rPr kumimoji="1" lang="en-US" altLang="ja-JP" sz="1100" baseline="0" dirty="0" smtClean="0">
                          <a:latin typeface="+mn-lt"/>
                          <a:ea typeface="Meiryo UI" panose="020B0604030504040204" pitchFamily="50" charset="-128"/>
                        </a:rPr>
                        <a:t> (because its purpose is to ensure merchantability).</a:t>
                      </a:r>
                      <a:endParaRPr kumimoji="1" lang="en-US" altLang="ja-JP" sz="1100" dirty="0" smtClean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Delete the average </a:t>
                      </a:r>
                      <a:r>
                        <a:rPr kumimoji="1" lang="en-US" altLang="ja-JP" sz="1100" baseline="0" dirty="0" smtClean="0">
                          <a:latin typeface="+mn-lt"/>
                          <a:ea typeface="Meiryo UI" panose="020B0604030504040204" pitchFamily="50" charset="-128"/>
                        </a:rPr>
                        <a:t>detection latency requirement.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16">
                <a:tc row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strike="noStrike" baseline="0" dirty="0" smtClean="0">
                          <a:latin typeface="+mn-lt"/>
                          <a:ea typeface="Meiryo UI" panose="020B0604030504040204" pitchFamily="50" charset="-128"/>
                          <a:cs typeface="Verdana" panose="020B0604030504040204" pitchFamily="34" charset="0"/>
                        </a:rPr>
                        <a:t>5.4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strike="noStrike" baseline="0" dirty="0" smtClean="0">
                          <a:latin typeface="+mn-lt"/>
                          <a:ea typeface="Meiryo UI" panose="020B0604030504040204" pitchFamily="50" charset="-128"/>
                          <a:cs typeface="Verdana" panose="020B0604030504040204" pitchFamily="34" charset="0"/>
                        </a:rPr>
                        <a:t>Monitoring range coverage</a:t>
                      </a:r>
                      <a:endParaRPr kumimoji="1" lang="ja-JP" altLang="en-US" sz="1100" b="0" strike="noStrike" baseline="0" dirty="0"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b="0" strike="noStrike" baseline="0" dirty="0" smtClean="0">
                          <a:latin typeface="+mn-lt"/>
                          <a:ea typeface="Meiryo UI" panose="020B0604030504040204" pitchFamily="50" charset="-128"/>
                          <a:cs typeface="Verdana" panose="020B0604030504040204" pitchFamily="34" charset="0"/>
                        </a:rPr>
                        <a:t>5.4.1 Sections of the monitoring range</a:t>
                      </a:r>
                      <a:endParaRPr kumimoji="1" lang="ja-JP" altLang="en-US" sz="1100" b="0" strike="noStrike" baseline="0" dirty="0"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Two sections of the rear detection area (0.6 m</a:t>
                      </a:r>
                      <a:r>
                        <a:rPr kumimoji="1" lang="en-US" altLang="ja-JP" sz="1100" baseline="0" dirty="0" smtClean="0">
                          <a:latin typeface="+mn-lt"/>
                          <a:ea typeface="Meiryo UI" panose="020B0604030504040204" pitchFamily="50" charset="-128"/>
                        </a:rPr>
                        <a:t> or 1 m</a:t>
                      </a:r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)</a:t>
                      </a:r>
                    </a:p>
                  </a:txBody>
                  <a:tcPr marL="0" marR="0" marT="36033" marB="36033"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Choose</a:t>
                      </a:r>
                      <a:r>
                        <a:rPr kumimoji="1" lang="en-US" altLang="ja-JP" sz="1100" baseline="0" dirty="0" smtClean="0">
                          <a:latin typeface="+mn-lt"/>
                          <a:ea typeface="Meiryo UI" panose="020B0604030504040204" pitchFamily="50" charset="-128"/>
                        </a:rPr>
                        <a:t> the </a:t>
                      </a:r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1-m section.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5116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1100" b="0" strike="noStrike" baseline="0" dirty="0"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b="0" strike="noStrike" baseline="0" dirty="0" smtClean="0">
                          <a:latin typeface="+mn-lt"/>
                          <a:ea typeface="Meiryo UI" panose="020B0604030504040204" pitchFamily="50" charset="-128"/>
                          <a:cs typeface="Verdana" panose="020B0604030504040204" pitchFamily="34" charset="0"/>
                        </a:rPr>
                        <a:t>5.4.2 Horizontal areas of relevance</a:t>
                      </a:r>
                      <a:endParaRPr kumimoji="1" lang="ja-JP" altLang="en-US" sz="1100" b="0" strike="noStrike" baseline="0" dirty="0"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This</a:t>
                      </a:r>
                      <a:r>
                        <a:rPr kumimoji="1" lang="en-US" altLang="ja-JP" sz="1100" baseline="0" dirty="0" smtClean="0">
                          <a:latin typeface="+mn-lt"/>
                          <a:ea typeface="Meiryo UI" panose="020B0604030504040204" pitchFamily="50" charset="-128"/>
                        </a:rPr>
                        <a:t> clause is u</a:t>
                      </a:r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nnecessary </a:t>
                      </a:r>
                      <a:r>
                        <a:rPr kumimoji="1" lang="en-US" altLang="ja-JP" sz="1100" b="0" baseline="0" dirty="0" smtClean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</a:rPr>
                        <a:t>for VRUs detection </a:t>
                      </a:r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(with many items that are redundant with Clause 5.4.3).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Delete (and incorporate</a:t>
                      </a:r>
                      <a:r>
                        <a:rPr kumimoji="1" lang="en-US" altLang="ja-JP" sz="1100" baseline="0" dirty="0" smtClean="0">
                          <a:latin typeface="+mn-lt"/>
                          <a:ea typeface="Meiryo UI" panose="020B0604030504040204" pitchFamily="50" charset="-128"/>
                        </a:rPr>
                        <a:t> into Clause </a:t>
                      </a:r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5.4.3).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</a:tr>
              <a:tr h="255116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1100" b="0" strike="noStrike" baseline="0" dirty="0"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b="0" strike="noStrike" baseline="0" dirty="0" smtClean="0">
                          <a:latin typeface="+mn-lt"/>
                          <a:ea typeface="Meiryo UI" panose="020B0604030504040204" pitchFamily="50" charset="-128"/>
                          <a:cs typeface="Verdana" panose="020B0604030504040204" pitchFamily="34" charset="0"/>
                        </a:rPr>
                        <a:t>5.4.3 Rear horizontal area</a:t>
                      </a:r>
                      <a:endParaRPr kumimoji="1" lang="ja-JP" altLang="en-US" sz="1100" b="0" strike="noStrike" baseline="0" dirty="0"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-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(Use Clause 7 for test procedures.)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</a:tr>
              <a:tr h="255116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1100" b="0" strike="noStrike" baseline="0" dirty="0"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b="0" strike="noStrike" baseline="0" dirty="0" smtClean="0">
                          <a:latin typeface="+mn-lt"/>
                          <a:ea typeface="Meiryo UI" panose="020B0604030504040204" pitchFamily="50" charset="-128"/>
                          <a:cs typeface="Verdana" panose="020B0604030504040204" pitchFamily="34" charset="0"/>
                        </a:rPr>
                        <a:t>5.4.4 Front horizontal area</a:t>
                      </a:r>
                      <a:endParaRPr kumimoji="1" lang="ja-JP" altLang="en-US" sz="1100" b="0" strike="noStrike" baseline="0" dirty="0"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This requirement is </a:t>
                      </a:r>
                      <a:r>
                        <a:rPr kumimoji="1" lang="en-US" altLang="ja-JP" sz="1100" b="0" dirty="0" smtClean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</a:rPr>
                        <a:t>unnecessary </a:t>
                      </a:r>
                      <a:r>
                        <a:rPr kumimoji="1" lang="en-US" altLang="ja-JP" sz="1100" b="0" baseline="0" dirty="0" smtClean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</a:rPr>
                        <a:t>for VRUs detection</a:t>
                      </a:r>
                      <a:r>
                        <a:rPr kumimoji="1" lang="en-US" altLang="ja-JP" sz="1100" b="0" dirty="0" smtClean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(because it</a:t>
                      </a:r>
                      <a:r>
                        <a:rPr kumimoji="1" lang="en-US" altLang="ja-JP" sz="1100" baseline="0" dirty="0" smtClean="0">
                          <a:latin typeface="+mn-lt"/>
                          <a:ea typeface="Meiryo UI" panose="020B0604030504040204" pitchFamily="50" charset="-128"/>
                        </a:rPr>
                        <a:t> concerns areas other than the rear </a:t>
                      </a:r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field of vision).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0" dirty="0" smtClean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</a:rPr>
                        <a:t>Delete.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</a:tr>
              <a:tr h="255116">
                <a:tc vMerge="1">
                  <a:txBody>
                    <a:bodyPr/>
                    <a:lstStyle/>
                    <a:p>
                      <a:pPr algn="l"/>
                      <a:endParaRPr kumimoji="1" lang="ja-JP" altLang="ja-JP" sz="1100" b="0" strike="noStrike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b="0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Meiryo UI" panose="020B0604030504040204" pitchFamily="50" charset="-128"/>
                          <a:cs typeface="Verdana" panose="020B0604030504040204" pitchFamily="34" charset="0"/>
                        </a:rPr>
                        <a:t>5.4.5 Corner horizontal areas</a:t>
                      </a:r>
                      <a:endParaRPr kumimoji="1" lang="ja-JP" altLang="ja-JP" sz="1100" b="0" strike="noStrike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This requirement is </a:t>
                      </a:r>
                      <a:r>
                        <a:rPr kumimoji="1" lang="en-US" altLang="ja-JP" sz="1100" b="0" dirty="0" smtClean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</a:rPr>
                        <a:t>unnecessary </a:t>
                      </a:r>
                      <a:r>
                        <a:rPr kumimoji="1" lang="en-US" altLang="ja-JP" sz="1100" b="0" baseline="0" dirty="0" smtClean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</a:rPr>
                        <a:t>for VRUs detection</a:t>
                      </a:r>
                      <a:r>
                        <a:rPr kumimoji="1" lang="en-US" altLang="ja-JP" sz="1100" b="0" dirty="0" smtClean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(because it concerns areas other than the rear field of vision and its purpose is to avoid property damage).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0" baseline="0" dirty="0" smtClean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</a:rPr>
                        <a:t>Delete.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</a:tr>
              <a:tr h="255116">
                <a:tc vMerge="1">
                  <a:txBody>
                    <a:bodyPr/>
                    <a:lstStyle/>
                    <a:p>
                      <a:pPr algn="l"/>
                      <a:endParaRPr kumimoji="1" lang="ja-JP" altLang="ja-JP" sz="1100" b="0" strike="noStrike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dirty="0" smtClean="0">
                          <a:solidFill>
                            <a:srgbClr val="FF0000"/>
                          </a:solidFill>
                          <a:latin typeface="+mn-lt"/>
                          <a:ea typeface="Meiryo UI" panose="020B0604030504040204" pitchFamily="50" charset="-128"/>
                          <a:cs typeface="Verdana" panose="020B0604030504040204" pitchFamily="34" charset="0"/>
                        </a:rPr>
                        <a:t>5.4.6 Minimum coverage ratios</a:t>
                      </a:r>
                      <a:endParaRPr kumimoji="1" lang="ja-JP" altLang="en-US" sz="1100" b="1" dirty="0" smtClean="0">
                        <a:solidFill>
                          <a:srgbClr val="FF0000"/>
                        </a:solidFill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dirty="0" smtClean="0">
                          <a:solidFill>
                            <a:srgbClr val="FF0000"/>
                          </a:solidFill>
                          <a:latin typeface="+mn-lt"/>
                          <a:ea typeface="Meiryo UI" panose="020B0604030504040204" pitchFamily="50" charset="-128"/>
                        </a:rPr>
                        <a:t>The requirement "no more than two contiguous detection holes" needs to be modified </a:t>
                      </a:r>
                      <a:r>
                        <a:rPr kumimoji="1" lang="en-US" altLang="ja-JP" sz="1100" b="1" baseline="0" dirty="0" smtClean="0">
                          <a:solidFill>
                            <a:srgbClr val="FF0000"/>
                          </a:solidFill>
                          <a:latin typeface="+mn-lt"/>
                          <a:ea typeface="Meiryo UI" panose="020B0604030504040204" pitchFamily="50" charset="-128"/>
                        </a:rPr>
                        <a:t>for VRUs detection</a:t>
                      </a:r>
                      <a:r>
                        <a:rPr kumimoji="1" lang="en-US" altLang="ja-JP" sz="1100" b="1" dirty="0" smtClean="0">
                          <a:solidFill>
                            <a:srgbClr val="FF0000"/>
                          </a:solidFill>
                          <a:latin typeface="+mn-lt"/>
                          <a:ea typeface="Meiryo UI" panose="020B0604030504040204" pitchFamily="50" charset="-128"/>
                        </a:rPr>
                        <a:t>.</a:t>
                      </a:r>
                      <a:endParaRPr kumimoji="1" lang="ja-JP" altLang="en-US" sz="1100" b="1" dirty="0" smtClean="0">
                        <a:solidFill>
                          <a:srgbClr val="FF0000"/>
                        </a:solidFill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>
                          <a:solidFill>
                            <a:srgbClr val="FF0000"/>
                          </a:solidFill>
                          <a:latin typeface="+mn-lt"/>
                          <a:ea typeface="Meiryo UI" panose="020B0604030504040204" pitchFamily="50" charset="-128"/>
                        </a:rPr>
                        <a:t>Relax the requirement to the size equivalent to that of a person.</a:t>
                      </a:r>
                      <a:endParaRPr kumimoji="1" lang="ja-JP" altLang="en-US" sz="1100" b="1" dirty="0">
                        <a:solidFill>
                          <a:srgbClr val="FF0000"/>
                        </a:solidFill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</a:tr>
              <a:tr h="255116">
                <a:tc vMerge="1">
                  <a:txBody>
                    <a:bodyPr/>
                    <a:lstStyle/>
                    <a:p>
                      <a:pPr algn="l"/>
                      <a:endParaRPr kumimoji="1" lang="ja-JP" altLang="ja-JP" sz="1100" b="0" strike="noStrike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b="1" strike="noStrike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Meiryo UI" panose="020B0604030504040204" pitchFamily="50" charset="-128"/>
                          <a:cs typeface="Verdana" panose="020B0604030504040204" pitchFamily="34" charset="0"/>
                        </a:rPr>
                        <a:t>5.4.7 Vertical areas of relevance</a:t>
                      </a:r>
                      <a:endParaRPr kumimoji="1" lang="ja-JP" altLang="ja-JP" sz="1100" b="1" strike="noStrike" baseline="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>
                          <a:solidFill>
                            <a:srgbClr val="FF0000"/>
                          </a:solidFill>
                          <a:latin typeface="+mn-lt"/>
                          <a:ea typeface="Meiryo UI" panose="020B0604030504040204" pitchFamily="50" charset="-128"/>
                        </a:rPr>
                        <a:t>This requirement is unnecessary </a:t>
                      </a:r>
                      <a:r>
                        <a:rPr kumimoji="1" lang="en-US" altLang="ja-JP" sz="1100" b="1" baseline="0" dirty="0" smtClean="0">
                          <a:solidFill>
                            <a:srgbClr val="FF0000"/>
                          </a:solidFill>
                          <a:latin typeface="+mn-lt"/>
                          <a:ea typeface="Meiryo UI" panose="020B0604030504040204" pitchFamily="50" charset="-128"/>
                        </a:rPr>
                        <a:t>for VRUs detection </a:t>
                      </a:r>
                      <a:r>
                        <a:rPr kumimoji="1" lang="en-US" altLang="ja-JP" sz="1100" b="1" dirty="0" smtClean="0">
                          <a:solidFill>
                            <a:srgbClr val="FF0000"/>
                          </a:solidFill>
                          <a:latin typeface="+mn-lt"/>
                          <a:ea typeface="Meiryo UI" panose="020B0604030504040204" pitchFamily="50" charset="-128"/>
                        </a:rPr>
                        <a:t>(because its purpose is to avoid property damage) .</a:t>
                      </a:r>
                      <a:endParaRPr kumimoji="1" lang="ja-JP" altLang="en-US" sz="1100" b="1" dirty="0">
                        <a:solidFill>
                          <a:srgbClr val="FF0000"/>
                        </a:solidFill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baseline="0" dirty="0" smtClean="0">
                          <a:solidFill>
                            <a:srgbClr val="FF0000"/>
                          </a:solidFill>
                          <a:latin typeface="+mn-lt"/>
                          <a:ea typeface="Meiryo UI" panose="020B0604030504040204" pitchFamily="50" charset="-128"/>
                        </a:rPr>
                        <a:t>Delete.</a:t>
                      </a:r>
                      <a:endParaRPr kumimoji="1" lang="ja-JP" altLang="en-US" sz="1100" b="1" dirty="0">
                        <a:solidFill>
                          <a:srgbClr val="FF0000"/>
                        </a:solidFill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</a:tr>
              <a:tr h="255116"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  <a:cs typeface="Verdana" panose="020B0604030504040204" pitchFamily="34" charset="0"/>
                        </a:rPr>
                        <a:t>5.5 Self-test capabilities and failure indication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-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(As per ISO’s requirements)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</a:tr>
              <a:tr h="0"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  <a:cs typeface="Verdana" panose="020B0604030504040204" pitchFamily="34" charset="0"/>
                        </a:rPr>
                        <a:t>5.6 Operation with trailers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  <a:cs typeface="Verdana" panose="020B0604030504040204" pitchFamily="34" charset="0"/>
                      </a:endParaRPr>
                    </a:p>
                  </a:txBody>
                  <a:tcPr marL="0" marR="0" marT="36033" marB="36033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-</a:t>
                      </a:r>
                      <a:endParaRPr kumimoji="1" lang="ja-JP" altLang="en-US" sz="11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36033" marB="36033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 smtClean="0">
                          <a:latin typeface="+mn-lt"/>
                          <a:ea typeface="Meiryo UI" panose="020B0604030504040204" pitchFamily="50" charset="-128"/>
                        </a:rPr>
                        <a:t>(As per ISO’s requirements)</a:t>
                      </a:r>
                      <a:endParaRPr kumimoji="1" lang="ja-JP" altLang="en-US" sz="110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 marL="0" marR="0" marT="36033" marB="36033"/>
                </a:tc>
              </a:tr>
            </a:tbl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0"/>
          </p:nvPr>
        </p:nvSpPr>
        <p:spPr>
          <a:xfrm>
            <a:off x="6968825" y="6540825"/>
            <a:ext cx="2133600" cy="365125"/>
          </a:xfrm>
        </p:spPr>
        <p:txBody>
          <a:bodyPr/>
          <a:lstStyle/>
          <a:p>
            <a:fld id="{80F554CA-2BEA-3E4B-997B-FC51848F792A}" type="slidenum">
              <a:rPr lang="ja-JP" altLang="en-US" smtClean="0"/>
              <a:pPr/>
              <a:t>4</a:t>
            </a:fld>
            <a:r>
              <a:rPr lang="en-US" altLang="ja-JP" dirty="0" smtClean="0">
                <a:ea typeface="Verdana" panose="020B0604030504040204" pitchFamily="34" charset="0"/>
              </a:rPr>
              <a:t> </a:t>
            </a:r>
            <a:endParaRPr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196551" y="2641838"/>
            <a:ext cx="8370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(See </a:t>
            </a:r>
            <a:r>
              <a:rPr lang="en-US" altLang="ja-JP" sz="11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2.1)</a:t>
            </a:r>
            <a:endParaRPr lang="ja-JP" altLang="en-US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078309" y="5402965"/>
            <a:ext cx="8867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(See 2.2.)</a:t>
            </a:r>
            <a:endParaRPr lang="ja-JP" altLang="en-US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057961" y="5749295"/>
            <a:ext cx="8867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(See 2.3.)</a:t>
            </a:r>
            <a:endParaRPr lang="ja-JP" altLang="en-US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コンテンツ プレースホルダー 1"/>
          <p:cNvSpPr txBox="1">
            <a:spLocks/>
          </p:cNvSpPr>
          <p:nvPr/>
        </p:nvSpPr>
        <p:spPr>
          <a:xfrm>
            <a:off x="207954" y="578446"/>
            <a:ext cx="8926299" cy="474935"/>
          </a:xfrm>
          <a:prstGeom prst="rect">
            <a:avLst/>
          </a:prstGeom>
        </p:spPr>
        <p:txBody>
          <a:bodyPr rIns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600" dirty="0"/>
              <a:t>Modification points of</a:t>
            </a:r>
            <a:r>
              <a:rPr lang="en-US" altLang="ja-JP" sz="1600" dirty="0" smtClean="0"/>
              <a:t> ISO17386 for the purpose of VRUs detection 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21550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sz="quarter" idx="15"/>
          </p:nvPr>
        </p:nvSpPr>
        <p:spPr>
          <a:xfrm>
            <a:off x="-155925" y="712227"/>
            <a:ext cx="9088390" cy="4340892"/>
          </a:xfrm>
        </p:spPr>
        <p:txBody>
          <a:bodyPr>
            <a:normAutofit/>
          </a:bodyPr>
          <a:lstStyle/>
          <a:p>
            <a:pPr marL="531813" indent="-531813">
              <a:buNone/>
            </a:pPr>
            <a:r>
              <a:rPr kumimoji="1" lang="ja-JP" altLang="en-US" sz="1600" dirty="0" smtClean="0"/>
              <a:t>       </a:t>
            </a:r>
            <a:r>
              <a:rPr lang="en-US" altLang="ja-JP" sz="1600" dirty="0"/>
              <a:t>(1) ISO 17386 </a:t>
            </a:r>
            <a:endParaRPr lang="en-US" altLang="ja-JP" sz="1600" dirty="0" smtClean="0"/>
          </a:p>
          <a:p>
            <a:pPr marL="817563" indent="-285750"/>
            <a:r>
              <a:rPr lang="en-US" altLang="ja-JP" sz="1600" dirty="0" smtClean="0"/>
              <a:t>The </a:t>
            </a:r>
            <a:r>
              <a:rPr lang="en-US" altLang="ja-JP" sz="1600" dirty="0"/>
              <a:t>target is dropped from a height of 1 m and the response time is measured (video camera image </a:t>
            </a:r>
            <a:r>
              <a:rPr lang="en-US" altLang="ja-JP" sz="1600" dirty="0" smtClean="0">
                <a:sym typeface="Symbol"/>
              </a:rPr>
              <a:t></a:t>
            </a:r>
            <a:r>
              <a:rPr lang="en-US" altLang="ja-JP" sz="1600" dirty="0" smtClean="0"/>
              <a:t> </a:t>
            </a:r>
            <a:r>
              <a:rPr lang="en-US" altLang="ja-JP" sz="1600" dirty="0"/>
              <a:t>audible warning</a:t>
            </a:r>
            <a:r>
              <a:rPr lang="en-US" altLang="ja-JP" sz="1600" dirty="0" smtClean="0"/>
              <a:t>).</a:t>
            </a:r>
            <a:endParaRPr lang="en-US" altLang="ja-JP" sz="1600" dirty="0"/>
          </a:p>
          <a:p>
            <a:pPr marL="817563" indent="-285750"/>
            <a:r>
              <a:rPr lang="en-US" altLang="ja-JP" sz="1600" dirty="0" smtClean="0"/>
              <a:t>A situation where the detection target is landing from above is unrealistic</a:t>
            </a:r>
            <a:r>
              <a:rPr lang="en-US" altLang="ja-JP" sz="1600" dirty="0"/>
              <a:t> </a:t>
            </a:r>
            <a:r>
              <a:rPr lang="en-US" altLang="ja-JP" sz="1600" dirty="0" smtClean="0"/>
              <a:t>for VRUs detection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27178" y="249025"/>
            <a:ext cx="9260010" cy="134213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2.1. Detection Latency Test Procedures</a:t>
            </a:r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3"/>
          </p:nvPr>
        </p:nvSpPr>
        <p:spPr>
          <a:xfrm>
            <a:off x="6798864" y="6499180"/>
            <a:ext cx="2133600" cy="365125"/>
          </a:xfrm>
        </p:spPr>
        <p:txBody>
          <a:bodyPr/>
          <a:lstStyle/>
          <a:p>
            <a:fld id="{80F554CA-2BEA-3E4B-997B-FC51848F792A}" type="slidenum">
              <a:rPr lang="ja-JP" altLang="en-US" smtClean="0"/>
              <a:pPr/>
              <a:t>5</a:t>
            </a:fld>
            <a:r>
              <a:rPr lang="en-US" altLang="ja-JP" dirty="0" smtClean="0">
                <a:ea typeface="Verdana" panose="020B0604030504040204" pitchFamily="34" charset="0"/>
              </a:rPr>
              <a:t> </a:t>
            </a:r>
            <a:endParaRPr lang="ja-JP" altLang="en-US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201025" y="2550011"/>
            <a:ext cx="8942975" cy="4116961"/>
            <a:chOff x="201025" y="2550011"/>
            <a:chExt cx="8942975" cy="4116961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6972300" y="5471870"/>
              <a:ext cx="172348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Video camera</a:t>
              </a:r>
              <a:endPara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5611805" y="2550011"/>
              <a:ext cx="89498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Target</a:t>
              </a:r>
              <a:endPara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7505063" y="4184908"/>
              <a:ext cx="163893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System warning height</a:t>
              </a:r>
              <a:endPara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201025" y="2725382"/>
              <a:ext cx="288117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Audible warning system</a:t>
              </a:r>
              <a:endPara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1848329" y="4027414"/>
              <a:ext cx="148309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Microphone</a:t>
              </a:r>
              <a:endPara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054100" y="3871913"/>
              <a:ext cx="4008037" cy="10552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1956393" y="3147316"/>
              <a:ext cx="3105744" cy="10552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>
              <a:spLocks noChangeAspect="1"/>
            </p:cNvSpPr>
            <p:nvPr/>
          </p:nvSpPr>
          <p:spPr>
            <a:xfrm>
              <a:off x="1678114" y="4462411"/>
              <a:ext cx="744286" cy="704275"/>
            </a:xfrm>
            <a:prstGeom prst="ellipse">
              <a:avLst/>
            </a:prstGeom>
            <a:solidFill>
              <a:srgbClr val="79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>
              <a:spLocks noChangeAspect="1"/>
            </p:cNvSpPr>
            <p:nvPr/>
          </p:nvSpPr>
          <p:spPr>
            <a:xfrm>
              <a:off x="4012897" y="4462411"/>
              <a:ext cx="744286" cy="704275"/>
            </a:xfrm>
            <a:prstGeom prst="ellipse">
              <a:avLst/>
            </a:prstGeom>
            <a:solidFill>
              <a:srgbClr val="79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 18"/>
            <p:cNvSpPr/>
            <p:nvPr/>
          </p:nvSpPr>
          <p:spPr>
            <a:xfrm>
              <a:off x="5080000" y="4171950"/>
              <a:ext cx="2467212" cy="755202"/>
            </a:xfrm>
            <a:custGeom>
              <a:avLst/>
              <a:gdLst>
                <a:gd name="connsiteX0" fmla="*/ 0 w 2921000"/>
                <a:gd name="connsiteY0" fmla="*/ 406400 h 990600"/>
                <a:gd name="connsiteX1" fmla="*/ 1270000 w 2921000"/>
                <a:gd name="connsiteY1" fmla="*/ 965200 h 990600"/>
                <a:gd name="connsiteX2" fmla="*/ 2895600 w 2921000"/>
                <a:gd name="connsiteY2" fmla="*/ 990600 h 990600"/>
                <a:gd name="connsiteX3" fmla="*/ 2921000 w 2921000"/>
                <a:gd name="connsiteY3" fmla="*/ 38100 h 990600"/>
                <a:gd name="connsiteX4" fmla="*/ 1117600 w 2921000"/>
                <a:gd name="connsiteY4" fmla="*/ 0 h 990600"/>
                <a:gd name="connsiteX5" fmla="*/ 0 w 2921000"/>
                <a:gd name="connsiteY5" fmla="*/ 40640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21000" h="990600">
                  <a:moveTo>
                    <a:pt x="0" y="406400"/>
                  </a:moveTo>
                  <a:lnTo>
                    <a:pt x="1270000" y="965200"/>
                  </a:lnTo>
                  <a:lnTo>
                    <a:pt x="2895600" y="990600"/>
                  </a:lnTo>
                  <a:lnTo>
                    <a:pt x="2921000" y="38100"/>
                  </a:lnTo>
                  <a:lnTo>
                    <a:pt x="1117600" y="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          </a:t>
              </a:r>
              <a:r>
                <a:rPr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D</a:t>
              </a:r>
              <a:r>
                <a:rPr kumimoji="1" lang="en-US" altLang="ja-JP" sz="16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etection area</a:t>
              </a:r>
              <a:r>
                <a:rPr kumimoji="1" lang="ja-JP" altLang="en-US" sz="16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    </a:t>
              </a:r>
              <a:endPara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2304587" y="3753188"/>
              <a:ext cx="195765" cy="23744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3" name="直線矢印コネクタ 22"/>
            <p:cNvCxnSpPr>
              <a:stCxn id="11" idx="2"/>
              <a:endCxn id="21" idx="1"/>
            </p:cNvCxnSpPr>
            <p:nvPr/>
          </p:nvCxnSpPr>
          <p:spPr>
            <a:xfrm>
              <a:off x="1641612" y="3094714"/>
              <a:ext cx="691644" cy="6932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正方形/長方形 24"/>
            <p:cNvSpPr/>
            <p:nvPr/>
          </p:nvSpPr>
          <p:spPr>
            <a:xfrm>
              <a:off x="6541716" y="2714420"/>
              <a:ext cx="165842" cy="10908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8" name="直線矢印コネクタ 27"/>
            <p:cNvCxnSpPr/>
            <p:nvPr/>
          </p:nvCxnSpPr>
          <p:spPr>
            <a:xfrm>
              <a:off x="6972300" y="3046292"/>
              <a:ext cx="0" cy="70689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テキスト ボックス 28"/>
            <p:cNvSpPr txBox="1"/>
            <p:nvPr/>
          </p:nvSpPr>
          <p:spPr>
            <a:xfrm>
              <a:off x="6972300" y="3081066"/>
              <a:ext cx="2171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Dropped from a height of 1 m</a:t>
              </a:r>
              <a:endPara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31" name="直線コネクタ 30"/>
            <p:cNvCxnSpPr/>
            <p:nvPr/>
          </p:nvCxnSpPr>
          <p:spPr>
            <a:xfrm>
              <a:off x="5080000" y="4202555"/>
              <a:ext cx="337978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4" name="正方形/長方形 1023"/>
            <p:cNvSpPr/>
            <p:nvPr/>
          </p:nvSpPr>
          <p:spPr>
            <a:xfrm>
              <a:off x="6184599" y="5507052"/>
              <a:ext cx="805464" cy="350364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27" name="直線コネクタ 1026"/>
            <p:cNvCxnSpPr>
              <a:stCxn id="1024" idx="2"/>
            </p:cNvCxnSpPr>
            <p:nvPr/>
          </p:nvCxnSpPr>
          <p:spPr>
            <a:xfrm flipH="1">
              <a:off x="6430904" y="5857416"/>
              <a:ext cx="156427" cy="6571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>
              <a:stCxn id="1024" idx="2"/>
            </p:cNvCxnSpPr>
            <p:nvPr/>
          </p:nvCxnSpPr>
          <p:spPr>
            <a:xfrm flipH="1">
              <a:off x="6583305" y="5857416"/>
              <a:ext cx="4026" cy="8095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>
              <a:stCxn id="1024" idx="2"/>
            </p:cNvCxnSpPr>
            <p:nvPr/>
          </p:nvCxnSpPr>
          <p:spPr>
            <a:xfrm>
              <a:off x="6587331" y="5857416"/>
              <a:ext cx="178537" cy="6571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正方形/長方形 40"/>
            <p:cNvSpPr/>
            <p:nvPr/>
          </p:nvSpPr>
          <p:spPr>
            <a:xfrm>
              <a:off x="2757856" y="3979967"/>
              <a:ext cx="221272" cy="17518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1760837" y="5457568"/>
              <a:ext cx="148309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Microphone</a:t>
              </a:r>
              <a:endPara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43" name="直線矢印コネクタ 42"/>
            <p:cNvCxnSpPr>
              <a:stCxn id="42" idx="0"/>
            </p:cNvCxnSpPr>
            <p:nvPr/>
          </p:nvCxnSpPr>
          <p:spPr>
            <a:xfrm flipV="1">
              <a:off x="2502386" y="4212080"/>
              <a:ext cx="255470" cy="12454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5" name="フリーフォーム 1034"/>
            <p:cNvSpPr/>
            <p:nvPr/>
          </p:nvSpPr>
          <p:spPr>
            <a:xfrm>
              <a:off x="2920205" y="4108450"/>
              <a:ext cx="3264695" cy="1666588"/>
            </a:xfrm>
            <a:custGeom>
              <a:avLst/>
              <a:gdLst>
                <a:gd name="connsiteX0" fmla="*/ 13495 w 3264695"/>
                <a:gd name="connsiteY0" fmla="*/ 0 h 1666588"/>
                <a:gd name="connsiteX1" fmla="*/ 496095 w 3264695"/>
                <a:gd name="connsiteY1" fmla="*/ 1485900 h 1666588"/>
                <a:gd name="connsiteX2" fmla="*/ 3264695 w 3264695"/>
                <a:gd name="connsiteY2" fmla="*/ 1587500 h 1666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64695" h="1666588">
                  <a:moveTo>
                    <a:pt x="13495" y="0"/>
                  </a:moveTo>
                  <a:cubicBezTo>
                    <a:pt x="-16139" y="610658"/>
                    <a:pt x="-45772" y="1221317"/>
                    <a:pt x="496095" y="1485900"/>
                  </a:cubicBezTo>
                  <a:cubicBezTo>
                    <a:pt x="1037962" y="1750483"/>
                    <a:pt x="2151328" y="1668991"/>
                    <a:pt x="3264695" y="15875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5148863" y="5842494"/>
              <a:ext cx="105330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Recording</a:t>
              </a:r>
              <a:endPara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8" name="直線コネクタ 7"/>
            <p:cNvCxnSpPr/>
            <p:nvPr/>
          </p:nvCxnSpPr>
          <p:spPr>
            <a:xfrm>
              <a:off x="684213" y="5166686"/>
              <a:ext cx="7775575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4797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プレースホルダー 44"/>
          <p:cNvSpPr>
            <a:spLocks noGrp="1"/>
          </p:cNvSpPr>
          <p:nvPr>
            <p:ph type="body" idx="4294967295"/>
          </p:nvPr>
        </p:nvSpPr>
        <p:spPr>
          <a:xfrm>
            <a:off x="448814" y="839789"/>
            <a:ext cx="8229600" cy="4752383"/>
          </a:xfrm>
        </p:spPr>
        <p:txBody>
          <a:bodyPr>
            <a:normAutofit/>
          </a:bodyPr>
          <a:lstStyle/>
          <a:p>
            <a:r>
              <a:rPr lang="en-US" altLang="ja-JP" sz="1600" dirty="0"/>
              <a:t>The system response time should be measured with the </a:t>
            </a:r>
            <a:r>
              <a:rPr lang="en-US" altLang="ja-JP" sz="1600" dirty="0" smtClean="0"/>
              <a:t>time duration </a:t>
            </a:r>
            <a:r>
              <a:rPr lang="en-US" altLang="ja-JP" sz="1600" dirty="0"/>
              <a:t>from selecting the reverse gear to the warning activation for a stationary target placed in valuation area.</a:t>
            </a:r>
            <a:endParaRPr kumimoji="1" lang="ja-JP" altLang="en-US" sz="16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7071" y="274639"/>
            <a:ext cx="8453869" cy="565150"/>
          </a:xfrm>
        </p:spPr>
        <p:txBody>
          <a:bodyPr>
            <a:noAutofit/>
          </a:bodyPr>
          <a:lstStyle/>
          <a:p>
            <a:pPr marL="1160463" indent="-1160463"/>
            <a:r>
              <a:rPr kumimoji="1" lang="en-US" altLang="ja-JP" sz="1600" dirty="0" smtClean="0"/>
              <a:t>(2) Proposal for the response time measurement</a:t>
            </a:r>
            <a:endParaRPr kumimoji="1" lang="ja-JP" altLang="en-US" sz="16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F554CA-2BEA-3E4B-997B-FC51848F792A}" type="slidenum">
              <a:rPr lang="ja-JP" altLang="en-US" smtClean="0"/>
              <a:pPr/>
              <a:t>6</a:t>
            </a:fld>
            <a:r>
              <a:rPr lang="en-US" altLang="ja-JP" smtClean="0">
                <a:ea typeface="Verdana" panose="020B0604030504040204" pitchFamily="34" charset="0"/>
              </a:rPr>
              <a:t> </a:t>
            </a:r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23029" y="5149077"/>
            <a:ext cx="17234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Video camera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954880" y="2941269"/>
            <a:ext cx="8949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arget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08193" y="2404043"/>
            <a:ext cx="288117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Audible warning system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48329" y="3903589"/>
            <a:ext cx="14830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Microphone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054100" y="3748088"/>
            <a:ext cx="4008037" cy="105523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956393" y="3023491"/>
            <a:ext cx="3105744" cy="105523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>
            <a:spLocks noChangeAspect="1"/>
          </p:cNvSpPr>
          <p:nvPr/>
        </p:nvSpPr>
        <p:spPr>
          <a:xfrm>
            <a:off x="1678114" y="4338586"/>
            <a:ext cx="744286" cy="704275"/>
          </a:xfrm>
          <a:prstGeom prst="ellipse">
            <a:avLst/>
          </a:prstGeom>
          <a:solidFill>
            <a:srgbClr val="797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>
            <a:spLocks noChangeAspect="1"/>
          </p:cNvSpPr>
          <p:nvPr/>
        </p:nvSpPr>
        <p:spPr>
          <a:xfrm>
            <a:off x="4012897" y="4338586"/>
            <a:ext cx="744286" cy="704275"/>
          </a:xfrm>
          <a:prstGeom prst="ellipse">
            <a:avLst/>
          </a:prstGeom>
          <a:solidFill>
            <a:srgbClr val="797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 13"/>
          <p:cNvSpPr/>
          <p:nvPr/>
        </p:nvSpPr>
        <p:spPr>
          <a:xfrm>
            <a:off x="5080000" y="4048125"/>
            <a:ext cx="2262839" cy="755202"/>
          </a:xfrm>
          <a:custGeom>
            <a:avLst/>
            <a:gdLst>
              <a:gd name="connsiteX0" fmla="*/ 0 w 2921000"/>
              <a:gd name="connsiteY0" fmla="*/ 406400 h 990600"/>
              <a:gd name="connsiteX1" fmla="*/ 1270000 w 2921000"/>
              <a:gd name="connsiteY1" fmla="*/ 965200 h 990600"/>
              <a:gd name="connsiteX2" fmla="*/ 2895600 w 2921000"/>
              <a:gd name="connsiteY2" fmla="*/ 990600 h 990600"/>
              <a:gd name="connsiteX3" fmla="*/ 2921000 w 2921000"/>
              <a:gd name="connsiteY3" fmla="*/ 38100 h 990600"/>
              <a:gd name="connsiteX4" fmla="*/ 1117600 w 2921000"/>
              <a:gd name="connsiteY4" fmla="*/ 0 h 990600"/>
              <a:gd name="connsiteX5" fmla="*/ 0 w 2921000"/>
              <a:gd name="connsiteY5" fmla="*/ 40640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21000" h="990600">
                <a:moveTo>
                  <a:pt x="0" y="406400"/>
                </a:moveTo>
                <a:lnTo>
                  <a:pt x="1270000" y="965200"/>
                </a:lnTo>
                <a:lnTo>
                  <a:pt x="2895600" y="990600"/>
                </a:lnTo>
                <a:lnTo>
                  <a:pt x="2921000" y="38100"/>
                </a:lnTo>
                <a:lnTo>
                  <a:pt x="1117600" y="0"/>
                </a:lnTo>
                <a:lnTo>
                  <a:pt x="0" y="4064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16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</a:t>
            </a:r>
            <a:r>
              <a:rPr kumimoji="1" lang="en-US" altLang="ja-JP" sz="16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etection area</a:t>
            </a:r>
            <a:r>
              <a:rPr kumimoji="1" lang="ja-JP" altLang="en-US" sz="16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 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2293109" y="3629363"/>
            <a:ext cx="207243" cy="2374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矢印コネクタ 15"/>
          <p:cNvCxnSpPr>
            <a:stCxn id="8" idx="2"/>
            <a:endCxn id="15" idx="0"/>
          </p:cNvCxnSpPr>
          <p:nvPr/>
        </p:nvCxnSpPr>
        <p:spPr>
          <a:xfrm>
            <a:off x="2248780" y="2773375"/>
            <a:ext cx="147951" cy="8559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6776596" y="3958297"/>
            <a:ext cx="165842" cy="1090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988223" y="3202092"/>
            <a:ext cx="21557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u="sng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</a:t>
            </a:r>
            <a:r>
              <a:rPr lang="en-US" altLang="ja-JP" sz="1600" b="1" u="sng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aving been </a:t>
            </a:r>
            <a:r>
              <a:rPr lang="en-US" altLang="ja-JP" sz="1600" b="1" u="sng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placed </a:t>
            </a:r>
            <a:r>
              <a:rPr lang="en-US" altLang="ja-JP" sz="1600" b="1" u="sng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within the area in advance</a:t>
            </a:r>
            <a:endParaRPr kumimoji="1" lang="ja-JP" altLang="en-US" sz="1600" b="1" u="sng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244793" y="5518409"/>
            <a:ext cx="805464" cy="35036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コネクタ 21"/>
          <p:cNvCxnSpPr>
            <a:stCxn id="21" idx="2"/>
          </p:cNvCxnSpPr>
          <p:nvPr/>
        </p:nvCxnSpPr>
        <p:spPr>
          <a:xfrm flipH="1">
            <a:off x="1491098" y="5868773"/>
            <a:ext cx="156427" cy="6571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>
            <a:stCxn id="21" idx="2"/>
          </p:cNvCxnSpPr>
          <p:nvPr/>
        </p:nvCxnSpPr>
        <p:spPr>
          <a:xfrm flipH="1">
            <a:off x="1643499" y="5868773"/>
            <a:ext cx="4026" cy="809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>
            <a:stCxn id="21" idx="2"/>
          </p:cNvCxnSpPr>
          <p:nvPr/>
        </p:nvCxnSpPr>
        <p:spPr>
          <a:xfrm>
            <a:off x="1647525" y="5868773"/>
            <a:ext cx="178537" cy="6571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2757856" y="3856142"/>
            <a:ext cx="221272" cy="1751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305646" y="5159596"/>
            <a:ext cx="14830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Microphone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27" name="直線矢印コネクタ 26"/>
          <p:cNvCxnSpPr>
            <a:stCxn id="26" idx="0"/>
          </p:cNvCxnSpPr>
          <p:nvPr/>
        </p:nvCxnSpPr>
        <p:spPr>
          <a:xfrm flipH="1" flipV="1">
            <a:off x="2979129" y="3984626"/>
            <a:ext cx="1068066" cy="11749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フリーフォーム 27"/>
          <p:cNvSpPr/>
          <p:nvPr/>
        </p:nvSpPr>
        <p:spPr>
          <a:xfrm flipH="1">
            <a:off x="2050256" y="3984625"/>
            <a:ext cx="869949" cy="1708966"/>
          </a:xfrm>
          <a:custGeom>
            <a:avLst/>
            <a:gdLst>
              <a:gd name="connsiteX0" fmla="*/ 13495 w 3264695"/>
              <a:gd name="connsiteY0" fmla="*/ 0 h 1666588"/>
              <a:gd name="connsiteX1" fmla="*/ 496095 w 3264695"/>
              <a:gd name="connsiteY1" fmla="*/ 1485900 h 1666588"/>
              <a:gd name="connsiteX2" fmla="*/ 3264695 w 3264695"/>
              <a:gd name="connsiteY2" fmla="*/ 1587500 h 1666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64695" h="1666588">
                <a:moveTo>
                  <a:pt x="13495" y="0"/>
                </a:moveTo>
                <a:cubicBezTo>
                  <a:pt x="-16139" y="610658"/>
                  <a:pt x="-45772" y="1221317"/>
                  <a:pt x="496095" y="1485900"/>
                </a:cubicBezTo>
                <a:cubicBezTo>
                  <a:pt x="1037962" y="1750483"/>
                  <a:pt x="2151328" y="1668991"/>
                  <a:pt x="3264695" y="1587500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51318" y="3269292"/>
            <a:ext cx="10533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Recording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30" name="直線コネクタ 29"/>
          <p:cNvCxnSpPr/>
          <p:nvPr/>
        </p:nvCxnSpPr>
        <p:spPr>
          <a:xfrm>
            <a:off x="684213" y="5042861"/>
            <a:ext cx="77755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円/楕円 33"/>
          <p:cNvSpPr/>
          <p:nvPr/>
        </p:nvSpPr>
        <p:spPr>
          <a:xfrm>
            <a:off x="2304587" y="3984625"/>
            <a:ext cx="195765" cy="1987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857435" y="2482334"/>
            <a:ext cx="12021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Gearshift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40" name="直線矢印コネクタ 39"/>
          <p:cNvCxnSpPr>
            <a:stCxn id="36" idx="1"/>
            <a:endCxn id="34" idx="6"/>
          </p:cNvCxnSpPr>
          <p:nvPr/>
        </p:nvCxnSpPr>
        <p:spPr>
          <a:xfrm flipH="1">
            <a:off x="2500352" y="2667000"/>
            <a:ext cx="1357083" cy="14170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>
            <a:stCxn id="6" idx="1"/>
            <a:endCxn id="17" idx="0"/>
          </p:cNvCxnSpPr>
          <p:nvPr/>
        </p:nvCxnSpPr>
        <p:spPr>
          <a:xfrm flipH="1">
            <a:off x="6859517" y="3125935"/>
            <a:ext cx="95363" cy="832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2138515" y="5983004"/>
            <a:ext cx="37982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Filming the gearshift lever operation and recording the audible warning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968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9266" y="-11970"/>
            <a:ext cx="8906494" cy="589309"/>
          </a:xfrm>
        </p:spPr>
        <p:txBody>
          <a:bodyPr>
            <a:noAutofit/>
          </a:bodyPr>
          <a:lstStyle/>
          <a:p>
            <a:pPr marL="804863" indent="-804863"/>
            <a:r>
              <a:rPr lang="en-US" altLang="ja-JP" sz="2800" dirty="0" smtClean="0"/>
              <a:t>2</a:t>
            </a:r>
            <a:r>
              <a:rPr kumimoji="1" lang="en-US" altLang="ja-JP" sz="2800" dirty="0" smtClean="0"/>
              <a:t>.2. Minimum </a:t>
            </a:r>
            <a:r>
              <a:rPr lang="en-US" altLang="ja-JP" sz="2800" dirty="0"/>
              <a:t>C</a:t>
            </a:r>
            <a:r>
              <a:rPr kumimoji="1" lang="en-US" altLang="ja-JP" sz="2800" dirty="0" smtClean="0"/>
              <a:t>overage </a:t>
            </a:r>
            <a:r>
              <a:rPr lang="en-US" altLang="ja-JP" sz="2800" dirty="0" smtClean="0"/>
              <a:t>R</a:t>
            </a:r>
            <a:r>
              <a:rPr kumimoji="1" lang="en-US" altLang="ja-JP" sz="2800" dirty="0" smtClean="0"/>
              <a:t>atios</a:t>
            </a:r>
            <a:endParaRPr kumimoji="1" lang="ja-JP" altLang="en-US" sz="28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265896" y="630109"/>
            <a:ext cx="8809864" cy="50352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1600" dirty="0" smtClean="0"/>
              <a:t>(1</a:t>
            </a:r>
            <a:r>
              <a:rPr lang="en-US" altLang="ja-JP" sz="1600" dirty="0"/>
              <a:t>) ISO17386</a:t>
            </a:r>
          </a:p>
          <a:p>
            <a:pPr marL="461963" indent="-285750"/>
            <a:r>
              <a:rPr kumimoji="1" lang="en-US" altLang="ja-JP" sz="1600" dirty="0" smtClean="0"/>
              <a:t>ISO’s requirement </a:t>
            </a:r>
            <a:r>
              <a:rPr lang="en-US" altLang="ja-JP" sz="1600" dirty="0" smtClean="0"/>
              <a:t>“there shall be no more than two contiguous detection holes”</a:t>
            </a:r>
            <a:r>
              <a:rPr lang="en-US" altLang="ja-JP" sz="1600" baseline="30000" dirty="0" smtClean="0"/>
              <a:t>(</a:t>
            </a:r>
            <a:r>
              <a:rPr lang="ja-JP" altLang="en-US" sz="1600" baseline="30000" dirty="0" smtClean="0"/>
              <a:t>*</a:t>
            </a:r>
            <a:r>
              <a:rPr lang="en-US" altLang="ja-JP" sz="1600" baseline="30000" dirty="0" smtClean="0"/>
              <a:t>1)</a:t>
            </a:r>
            <a:r>
              <a:rPr lang="ja-JP" altLang="en-US" sz="1600" dirty="0" smtClean="0"/>
              <a:t> </a:t>
            </a:r>
            <a:r>
              <a:rPr kumimoji="1" lang="en-US" altLang="ja-JP" sz="1600" dirty="0" smtClean="0"/>
              <a:t>is to avoid property damage by thin object such as pole.</a:t>
            </a:r>
          </a:p>
          <a:p>
            <a:pPr marL="0" indent="0">
              <a:buNone/>
            </a:pPr>
            <a:r>
              <a:rPr lang="en-US" altLang="ja-JP" sz="1600" dirty="0" smtClean="0"/>
              <a:t>(2)Proposal for minimum coverage </a:t>
            </a:r>
            <a:endParaRPr kumimoji="1" lang="en-US" altLang="ja-JP" sz="1600" dirty="0" smtClean="0"/>
          </a:p>
          <a:p>
            <a:pPr marL="446088" indent="-269875"/>
            <a:r>
              <a:rPr lang="en-US" altLang="ja-JP" sz="1600" dirty="0" smtClean="0"/>
              <a:t>It is sufficient if the target covers grids equivalent to the size of a person for VRUs detection.</a:t>
            </a:r>
            <a:endParaRPr lang="en-US" altLang="ja-JP" sz="1600" dirty="0"/>
          </a:p>
          <a:p>
            <a:pPr marL="446088" indent="-269875"/>
            <a:r>
              <a:rPr lang="en-US" altLang="ja-JP" sz="1600" dirty="0" smtClean="0"/>
              <a:t>Change to </a:t>
            </a:r>
            <a:r>
              <a:rPr lang="ja-JP" altLang="en-US" sz="1600" b="1" dirty="0">
                <a:solidFill>
                  <a:srgbClr val="FF0000"/>
                </a:solidFill>
              </a:rPr>
              <a:t>“</a:t>
            </a:r>
            <a:r>
              <a:rPr lang="en-US" altLang="ja-JP" sz="1600" b="1" dirty="0">
                <a:solidFill>
                  <a:srgbClr val="FF0000"/>
                </a:solidFill>
              </a:rPr>
              <a:t>no more than 2 x 2 undetected grids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” which considered  </a:t>
            </a:r>
            <a:r>
              <a:rPr lang="en-US" altLang="ja-JP" sz="1600" dirty="0" smtClean="0"/>
              <a:t>as equivalent to the size of a pedestrian.</a:t>
            </a:r>
            <a:endParaRPr kumimoji="1" lang="ja-JP" altLang="en-US" sz="1800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065493"/>
              </p:ext>
            </p:extLst>
          </p:nvPr>
        </p:nvGraphicFramePr>
        <p:xfrm>
          <a:off x="3071005" y="3340531"/>
          <a:ext cx="3001019" cy="26044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8717"/>
                <a:gridCol w="428717"/>
                <a:gridCol w="428717"/>
                <a:gridCol w="428717"/>
                <a:gridCol w="428717"/>
                <a:gridCol w="428717"/>
                <a:gridCol w="428717"/>
              </a:tblGrid>
              <a:tr h="43408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408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408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408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408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79797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79797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43408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79797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角丸四角形 5"/>
          <p:cNvSpPr/>
          <p:nvPr/>
        </p:nvSpPr>
        <p:spPr>
          <a:xfrm>
            <a:off x="3925326" y="3781513"/>
            <a:ext cx="860824" cy="848709"/>
          </a:xfrm>
          <a:prstGeom prst="round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84214" y="6126395"/>
            <a:ext cx="7884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/>
            <a:r>
              <a:rPr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*1: Within 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whole monitoring range, there shall be no more than two contiguous detection holes in </a:t>
            </a:r>
            <a:r>
              <a:rPr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a straight line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either horizontally, vertically or diagonally in the horizontal plane</a:t>
            </a:r>
            <a:r>
              <a:rPr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</a:p>
          <a:p>
            <a:pPr marL="266700" indent="-266700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*2: 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VRU-Proxi-02-03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左中かっこ 7"/>
          <p:cNvSpPr/>
          <p:nvPr/>
        </p:nvSpPr>
        <p:spPr>
          <a:xfrm flipH="1">
            <a:off x="6107979" y="3342055"/>
            <a:ext cx="236305" cy="400691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左中かっこ 8"/>
          <p:cNvSpPr/>
          <p:nvPr/>
        </p:nvSpPr>
        <p:spPr>
          <a:xfrm rot="5400000">
            <a:off x="5777546" y="2997458"/>
            <a:ext cx="147264" cy="49315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331873" y="3381913"/>
            <a:ext cx="631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0.1 m</a:t>
            </a:r>
            <a:endParaRPr kumimoji="1" lang="ja-JP" altLang="en-US" sz="120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797259" y="2926031"/>
            <a:ext cx="631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0.1 m</a:t>
            </a:r>
            <a:endParaRPr kumimoji="1" lang="ja-JP" altLang="en-US" sz="120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5684242" y="5088971"/>
            <a:ext cx="353700" cy="806765"/>
          </a:xfrm>
          <a:prstGeom prst="roundRect">
            <a:avLst/>
          </a:prstGeom>
          <a:solidFill>
            <a:schemeClr val="accent5">
              <a:lumMod val="40000"/>
              <a:lumOff val="60000"/>
              <a:alpha val="52000"/>
            </a:schemeClr>
          </a:solidFill>
          <a:ln>
            <a:solidFill>
              <a:srgbClr val="AAAAA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" name="角丸四角形 15"/>
          <p:cNvSpPr/>
          <p:nvPr/>
        </p:nvSpPr>
        <p:spPr>
          <a:xfrm rot="18895807">
            <a:off x="4598467" y="5080083"/>
            <a:ext cx="349321" cy="902402"/>
          </a:xfrm>
          <a:prstGeom prst="roundRect">
            <a:avLst/>
          </a:prstGeom>
          <a:solidFill>
            <a:schemeClr val="accent5">
              <a:lumMod val="40000"/>
              <a:lumOff val="60000"/>
              <a:alpha val="52000"/>
            </a:schemeClr>
          </a:solidFill>
          <a:ln>
            <a:solidFill>
              <a:srgbClr val="AAAAA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8" name="直線コネクタ 17"/>
          <p:cNvCxnSpPr>
            <a:stCxn id="14" idx="3"/>
            <a:endCxn id="19" idx="1"/>
          </p:cNvCxnSpPr>
          <p:nvPr/>
        </p:nvCxnSpPr>
        <p:spPr>
          <a:xfrm flipV="1">
            <a:off x="6037942" y="4976176"/>
            <a:ext cx="121626" cy="516178"/>
          </a:xfrm>
          <a:prstGeom prst="line">
            <a:avLst/>
          </a:prstGeom>
          <a:ln>
            <a:solidFill>
              <a:srgbClr val="7979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159568" y="4591455"/>
            <a:ext cx="2984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ISO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’s requirement</a:t>
            </a:r>
            <a:endParaRPr kumimoji="1" lang="en-US" altLang="ja-JP" sz="1600" dirty="0" smtClean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(No </a:t>
            </a:r>
            <a:r>
              <a:rPr lang="en-US" altLang="ja-JP" sz="14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more than two contiguous detection </a:t>
            </a:r>
            <a:r>
              <a:rPr lang="en-US" altLang="ja-JP" sz="14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holes)</a:t>
            </a:r>
            <a:endParaRPr kumimoji="1" lang="ja-JP" altLang="en-US" sz="140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25" name="直線コネクタ 24"/>
          <p:cNvCxnSpPr>
            <a:stCxn id="16" idx="3"/>
            <a:endCxn id="19" idx="1"/>
          </p:cNvCxnSpPr>
          <p:nvPr/>
        </p:nvCxnSpPr>
        <p:spPr>
          <a:xfrm flipV="1">
            <a:off x="4896480" y="4976176"/>
            <a:ext cx="1263088" cy="431454"/>
          </a:xfrm>
          <a:prstGeom prst="line">
            <a:avLst/>
          </a:prstGeom>
          <a:ln>
            <a:solidFill>
              <a:srgbClr val="7979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274498" y="3587824"/>
            <a:ext cx="26974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Proposal: No more than 2 × 2 undetected grids</a:t>
            </a:r>
            <a:endParaRPr kumimoji="1" lang="ja-JP" altLang="en-US" sz="16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30" name="直線コネクタ 29"/>
          <p:cNvCxnSpPr>
            <a:stCxn id="6" idx="1"/>
            <a:endCxn id="29" idx="2"/>
          </p:cNvCxnSpPr>
          <p:nvPr/>
        </p:nvCxnSpPr>
        <p:spPr>
          <a:xfrm flipH="1" flipV="1">
            <a:off x="1623222" y="4172599"/>
            <a:ext cx="2302104" cy="33269"/>
          </a:xfrm>
          <a:prstGeom prst="line">
            <a:avLst/>
          </a:prstGeom>
          <a:ln>
            <a:solidFill>
              <a:srgbClr val="7979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円/楕円 32"/>
          <p:cNvSpPr/>
          <p:nvPr/>
        </p:nvSpPr>
        <p:spPr>
          <a:xfrm>
            <a:off x="3704724" y="3481964"/>
            <a:ext cx="1287805" cy="130123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857086" y="3506764"/>
            <a:ext cx="1679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Target in the field </a:t>
            </a:r>
            <a:r>
              <a:rPr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of vision </a:t>
            </a:r>
            <a:r>
              <a:rPr lang="en-US" altLang="ja-JP" sz="1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requirement:</a:t>
            </a:r>
            <a:endParaRPr kumimoji="1" lang="en-US" altLang="ja-JP" sz="14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en-US" altLang="ja-JP" sz="1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φ</a:t>
            </a:r>
            <a:r>
              <a:rPr lang="en-US" altLang="ja-JP" sz="1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300 mm</a:t>
            </a:r>
            <a:endParaRPr kumimoji="1" lang="ja-JP" altLang="en-US" sz="14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867599" y="3020532"/>
            <a:ext cx="39789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u="sng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Image of the undetected g</a:t>
            </a:r>
            <a:r>
              <a:rPr kumimoji="1" lang="en-US" altLang="ja-JP" sz="1400" u="sng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rids requirement</a:t>
            </a:r>
            <a:endParaRPr kumimoji="1" lang="ja-JP" altLang="en-US" sz="1400" u="sng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>
          <a:xfrm>
            <a:off x="6553200" y="6591300"/>
            <a:ext cx="2133600" cy="365125"/>
          </a:xfrm>
        </p:spPr>
        <p:txBody>
          <a:bodyPr/>
          <a:lstStyle/>
          <a:p>
            <a:fld id="{2B9A7897-B193-4F71-ADCC-64AB74BC41FE}" type="slidenum">
              <a:rPr kumimoji="1" lang="ja-JP" altLang="en-US" smtClean="0"/>
              <a:t>7</a:t>
            </a:fld>
            <a:endParaRPr kumimoji="1" lang="ja-JP" altLang="en-US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35874"/>
              </p:ext>
            </p:extLst>
          </p:nvPr>
        </p:nvGraphicFramePr>
        <p:xfrm>
          <a:off x="7020680" y="3662363"/>
          <a:ext cx="386993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6993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3" name="テキスト ボックス 22"/>
          <p:cNvSpPr txBox="1"/>
          <p:nvPr/>
        </p:nvSpPr>
        <p:spPr>
          <a:xfrm>
            <a:off x="7455419" y="3726324"/>
            <a:ext cx="96693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Detected</a:t>
            </a:r>
            <a:endParaRPr kumimoji="1" lang="ja-JP" altLang="en-US" sz="1400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441901" y="3993512"/>
            <a:ext cx="133562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Not Detected</a:t>
            </a:r>
            <a:endParaRPr kumimoji="1" lang="ja-JP" altLang="en-US" sz="1400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7559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表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313408"/>
              </p:ext>
            </p:extLst>
          </p:nvPr>
        </p:nvGraphicFramePr>
        <p:xfrm>
          <a:off x="4541956" y="4012866"/>
          <a:ext cx="1714868" cy="130224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8717"/>
                <a:gridCol w="428717"/>
                <a:gridCol w="428717"/>
                <a:gridCol w="428717"/>
              </a:tblGrid>
              <a:tr h="43408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408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408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93041"/>
            <a:ext cx="9052561" cy="565150"/>
          </a:xfrm>
        </p:spPr>
        <p:txBody>
          <a:bodyPr>
            <a:noAutofit/>
          </a:bodyPr>
          <a:lstStyle/>
          <a:p>
            <a:pPr marL="982663" indent="-804863"/>
            <a:r>
              <a:rPr lang="en-US" altLang="ja-JP" sz="2800" dirty="0" smtClean="0"/>
              <a:t>2</a:t>
            </a:r>
            <a:r>
              <a:rPr kumimoji="1" lang="en-US" altLang="ja-JP" sz="2800" dirty="0" smtClean="0"/>
              <a:t>.3. </a:t>
            </a:r>
            <a:r>
              <a:rPr lang="en-US" altLang="ja-JP" sz="2800" dirty="0" smtClean="0"/>
              <a:t>V</a:t>
            </a:r>
            <a:r>
              <a:rPr kumimoji="1" lang="en-US" altLang="ja-JP" sz="2800" dirty="0" smtClean="0"/>
              <a:t>ertical </a:t>
            </a:r>
            <a:r>
              <a:rPr lang="en-US" altLang="ja-JP" sz="2800" dirty="0"/>
              <a:t>R</a:t>
            </a:r>
            <a:r>
              <a:rPr kumimoji="1" lang="en-US" altLang="ja-JP" sz="2800" dirty="0" smtClean="0"/>
              <a:t>ange </a:t>
            </a:r>
            <a:r>
              <a:rPr lang="en-US" altLang="ja-JP" sz="2800" dirty="0" smtClean="0"/>
              <a:t>R</a:t>
            </a:r>
            <a:r>
              <a:rPr kumimoji="1" lang="en-US" altLang="ja-JP" sz="2800" dirty="0" smtClean="0"/>
              <a:t>equirement</a:t>
            </a:r>
            <a:endParaRPr kumimoji="1" lang="ja-JP" altLang="en-US" sz="28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285236" y="247835"/>
            <a:ext cx="8482087" cy="4504733"/>
          </a:xfrm>
        </p:spPr>
        <p:txBody>
          <a:bodyPr>
            <a:normAutofit/>
          </a:bodyPr>
          <a:lstStyle/>
          <a:p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 smtClean="0"/>
              <a:t>(1)ISO</a:t>
            </a:r>
            <a:r>
              <a:rPr lang="en-US" altLang="ja-JP" sz="1600" dirty="0"/>
              <a:t> 17386</a:t>
            </a:r>
            <a:endParaRPr lang="en-US" altLang="ja-JP" sz="1600" dirty="0" smtClean="0"/>
          </a:p>
          <a:p>
            <a:r>
              <a:rPr lang="en-US" altLang="ja-JP" sz="1600" dirty="0"/>
              <a:t>V</a:t>
            </a:r>
            <a:r>
              <a:rPr lang="en-US" altLang="ja-JP" sz="1600" dirty="0" smtClean="0"/>
              <a:t>ertical </a:t>
            </a:r>
            <a:r>
              <a:rPr lang="en-US" altLang="ja-JP" sz="1600" dirty="0"/>
              <a:t>range </a:t>
            </a:r>
            <a:r>
              <a:rPr lang="en-US" altLang="ja-JP" sz="1600" dirty="0" smtClean="0"/>
              <a:t>requirement (see below) is defined to </a:t>
            </a:r>
            <a:r>
              <a:rPr lang="en-US" altLang="ja-JP" sz="1600" dirty="0"/>
              <a:t>avoid property </a:t>
            </a:r>
            <a:r>
              <a:rPr lang="en-US" altLang="ja-JP" sz="1600" dirty="0" smtClean="0"/>
              <a:t>damage by various object, such as luggage carrier of truck.</a:t>
            </a:r>
            <a:endParaRPr lang="en-US" altLang="ja-JP" sz="1600" dirty="0"/>
          </a:p>
          <a:p>
            <a:pPr marL="0" indent="0">
              <a:buNone/>
            </a:pP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 smtClean="0"/>
              <a:t>(2)Proposal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1600" dirty="0" smtClean="0"/>
              <a:t>Delete vertical range test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A7897-B193-4F71-ADCC-64AB74BC41FE}" type="slidenum">
              <a:rPr kumimoji="1" lang="ja-JP" altLang="en-US" smtClean="0"/>
              <a:t>8</a:t>
            </a:fld>
            <a:endParaRPr kumimoji="1" lang="ja-JP" altLang="en-US"/>
          </a:p>
        </p:txBody>
      </p:sp>
      <p:grpSp>
        <p:nvGrpSpPr>
          <p:cNvPr id="30" name="グループ化 29"/>
          <p:cNvGrpSpPr/>
          <p:nvPr/>
        </p:nvGrpSpPr>
        <p:grpSpPr>
          <a:xfrm>
            <a:off x="1304131" y="2390068"/>
            <a:ext cx="7375845" cy="3860641"/>
            <a:chOff x="1674813" y="2576010"/>
            <a:chExt cx="6618383" cy="3217030"/>
          </a:xfrm>
        </p:grpSpPr>
        <p:sp>
          <p:nvSpPr>
            <p:cNvPr id="15" name="正方形/長方形 14"/>
            <p:cNvSpPr/>
            <p:nvPr/>
          </p:nvSpPr>
          <p:spPr>
            <a:xfrm>
              <a:off x="1674814" y="3539805"/>
              <a:ext cx="2312986" cy="1438595"/>
            </a:xfrm>
            <a:custGeom>
              <a:avLst/>
              <a:gdLst>
                <a:gd name="connsiteX0" fmla="*/ 0 w 2311096"/>
                <a:gd name="connsiteY0" fmla="*/ 0 h 1438595"/>
                <a:gd name="connsiteX1" fmla="*/ 2311096 w 2311096"/>
                <a:gd name="connsiteY1" fmla="*/ 0 h 1438595"/>
                <a:gd name="connsiteX2" fmla="*/ 2311096 w 2311096"/>
                <a:gd name="connsiteY2" fmla="*/ 1438595 h 1438595"/>
                <a:gd name="connsiteX3" fmla="*/ 0 w 2311096"/>
                <a:gd name="connsiteY3" fmla="*/ 1438595 h 1438595"/>
                <a:gd name="connsiteX4" fmla="*/ 0 w 2311096"/>
                <a:gd name="connsiteY4" fmla="*/ 0 h 1438595"/>
                <a:gd name="connsiteX0" fmla="*/ 0 w 2311096"/>
                <a:gd name="connsiteY0" fmla="*/ 12700 h 1451295"/>
                <a:gd name="connsiteX1" fmla="*/ 2006296 w 2311096"/>
                <a:gd name="connsiteY1" fmla="*/ 0 h 1451295"/>
                <a:gd name="connsiteX2" fmla="*/ 2311096 w 2311096"/>
                <a:gd name="connsiteY2" fmla="*/ 1451295 h 1451295"/>
                <a:gd name="connsiteX3" fmla="*/ 0 w 2311096"/>
                <a:gd name="connsiteY3" fmla="*/ 1451295 h 1451295"/>
                <a:gd name="connsiteX4" fmla="*/ 0 w 2311096"/>
                <a:gd name="connsiteY4" fmla="*/ 12700 h 1451295"/>
                <a:gd name="connsiteX0" fmla="*/ 0 w 2311096"/>
                <a:gd name="connsiteY0" fmla="*/ 12700 h 1451295"/>
                <a:gd name="connsiteX1" fmla="*/ 2006296 w 2311096"/>
                <a:gd name="connsiteY1" fmla="*/ 0 h 1451295"/>
                <a:gd name="connsiteX2" fmla="*/ 2224086 w 2311096"/>
                <a:gd name="connsiteY2" fmla="*/ 1044895 h 1451295"/>
                <a:gd name="connsiteX3" fmla="*/ 2311096 w 2311096"/>
                <a:gd name="connsiteY3" fmla="*/ 1451295 h 1451295"/>
                <a:gd name="connsiteX4" fmla="*/ 0 w 2311096"/>
                <a:gd name="connsiteY4" fmla="*/ 1451295 h 1451295"/>
                <a:gd name="connsiteX5" fmla="*/ 0 w 2311096"/>
                <a:gd name="connsiteY5" fmla="*/ 12700 h 1451295"/>
                <a:gd name="connsiteX0" fmla="*/ 0 w 2312986"/>
                <a:gd name="connsiteY0" fmla="*/ 12700 h 1451295"/>
                <a:gd name="connsiteX1" fmla="*/ 2006296 w 2312986"/>
                <a:gd name="connsiteY1" fmla="*/ 0 h 1451295"/>
                <a:gd name="connsiteX2" fmla="*/ 2312986 w 2312986"/>
                <a:gd name="connsiteY2" fmla="*/ 1057595 h 1451295"/>
                <a:gd name="connsiteX3" fmla="*/ 2311096 w 2312986"/>
                <a:gd name="connsiteY3" fmla="*/ 1451295 h 1451295"/>
                <a:gd name="connsiteX4" fmla="*/ 0 w 2312986"/>
                <a:gd name="connsiteY4" fmla="*/ 1451295 h 1451295"/>
                <a:gd name="connsiteX5" fmla="*/ 0 w 2312986"/>
                <a:gd name="connsiteY5" fmla="*/ 12700 h 1451295"/>
                <a:gd name="connsiteX0" fmla="*/ 0 w 2312986"/>
                <a:gd name="connsiteY0" fmla="*/ 12700 h 1451295"/>
                <a:gd name="connsiteX1" fmla="*/ 2006296 w 2312986"/>
                <a:gd name="connsiteY1" fmla="*/ 0 h 1451295"/>
                <a:gd name="connsiteX2" fmla="*/ 2236786 w 2312986"/>
                <a:gd name="connsiteY2" fmla="*/ 854395 h 1451295"/>
                <a:gd name="connsiteX3" fmla="*/ 2312986 w 2312986"/>
                <a:gd name="connsiteY3" fmla="*/ 1057595 h 1451295"/>
                <a:gd name="connsiteX4" fmla="*/ 2311096 w 2312986"/>
                <a:gd name="connsiteY4" fmla="*/ 1451295 h 1451295"/>
                <a:gd name="connsiteX5" fmla="*/ 0 w 2312986"/>
                <a:gd name="connsiteY5" fmla="*/ 1451295 h 1451295"/>
                <a:gd name="connsiteX6" fmla="*/ 0 w 2312986"/>
                <a:gd name="connsiteY6" fmla="*/ 12700 h 1451295"/>
                <a:gd name="connsiteX0" fmla="*/ 0 w 2312986"/>
                <a:gd name="connsiteY0" fmla="*/ 12700 h 1451295"/>
                <a:gd name="connsiteX1" fmla="*/ 2006296 w 2312986"/>
                <a:gd name="connsiteY1" fmla="*/ 0 h 1451295"/>
                <a:gd name="connsiteX2" fmla="*/ 2122486 w 2312986"/>
                <a:gd name="connsiteY2" fmla="*/ 1070295 h 1451295"/>
                <a:gd name="connsiteX3" fmla="*/ 2312986 w 2312986"/>
                <a:gd name="connsiteY3" fmla="*/ 1057595 h 1451295"/>
                <a:gd name="connsiteX4" fmla="*/ 2311096 w 2312986"/>
                <a:gd name="connsiteY4" fmla="*/ 1451295 h 1451295"/>
                <a:gd name="connsiteX5" fmla="*/ 0 w 2312986"/>
                <a:gd name="connsiteY5" fmla="*/ 1451295 h 1451295"/>
                <a:gd name="connsiteX6" fmla="*/ 0 w 2312986"/>
                <a:gd name="connsiteY6" fmla="*/ 12700 h 1451295"/>
                <a:gd name="connsiteX0" fmla="*/ 0 w 2312986"/>
                <a:gd name="connsiteY0" fmla="*/ 0 h 1438595"/>
                <a:gd name="connsiteX1" fmla="*/ 2082496 w 2312986"/>
                <a:gd name="connsiteY1" fmla="*/ 0 h 1438595"/>
                <a:gd name="connsiteX2" fmla="*/ 2122486 w 2312986"/>
                <a:gd name="connsiteY2" fmla="*/ 1057595 h 1438595"/>
                <a:gd name="connsiteX3" fmla="*/ 2312986 w 2312986"/>
                <a:gd name="connsiteY3" fmla="*/ 1044895 h 1438595"/>
                <a:gd name="connsiteX4" fmla="*/ 2311096 w 2312986"/>
                <a:gd name="connsiteY4" fmla="*/ 1438595 h 1438595"/>
                <a:gd name="connsiteX5" fmla="*/ 0 w 2312986"/>
                <a:gd name="connsiteY5" fmla="*/ 1438595 h 1438595"/>
                <a:gd name="connsiteX6" fmla="*/ 0 w 2312986"/>
                <a:gd name="connsiteY6" fmla="*/ 0 h 1438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2986" h="1438595">
                  <a:moveTo>
                    <a:pt x="0" y="0"/>
                  </a:moveTo>
                  <a:lnTo>
                    <a:pt x="2082496" y="0"/>
                  </a:lnTo>
                  <a:lnTo>
                    <a:pt x="2122486" y="1057595"/>
                  </a:lnTo>
                  <a:lnTo>
                    <a:pt x="2312986" y="1044895"/>
                  </a:lnTo>
                  <a:lnTo>
                    <a:pt x="2311096" y="1438595"/>
                  </a:lnTo>
                  <a:lnTo>
                    <a:pt x="0" y="14385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674813" y="2576010"/>
              <a:ext cx="1155548" cy="1493195"/>
            </a:xfrm>
            <a:custGeom>
              <a:avLst/>
              <a:gdLst>
                <a:gd name="connsiteX0" fmla="*/ 0 w 1155548"/>
                <a:gd name="connsiteY0" fmla="*/ 0 h 1224404"/>
                <a:gd name="connsiteX1" fmla="*/ 1155548 w 1155548"/>
                <a:gd name="connsiteY1" fmla="*/ 0 h 1224404"/>
                <a:gd name="connsiteX2" fmla="*/ 1155548 w 1155548"/>
                <a:gd name="connsiteY2" fmla="*/ 1224404 h 1224404"/>
                <a:gd name="connsiteX3" fmla="*/ 0 w 1155548"/>
                <a:gd name="connsiteY3" fmla="*/ 1224404 h 1224404"/>
                <a:gd name="connsiteX4" fmla="*/ 0 w 1155548"/>
                <a:gd name="connsiteY4" fmla="*/ 0 h 1224404"/>
                <a:gd name="connsiteX0" fmla="*/ 0 w 1155548"/>
                <a:gd name="connsiteY0" fmla="*/ 0 h 1224404"/>
                <a:gd name="connsiteX1" fmla="*/ 596748 w 1155548"/>
                <a:gd name="connsiteY1" fmla="*/ 0 h 1224404"/>
                <a:gd name="connsiteX2" fmla="*/ 1155548 w 1155548"/>
                <a:gd name="connsiteY2" fmla="*/ 1224404 h 1224404"/>
                <a:gd name="connsiteX3" fmla="*/ 0 w 1155548"/>
                <a:gd name="connsiteY3" fmla="*/ 1224404 h 1224404"/>
                <a:gd name="connsiteX4" fmla="*/ 0 w 1155548"/>
                <a:gd name="connsiteY4" fmla="*/ 0 h 1224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5548" h="1224404">
                  <a:moveTo>
                    <a:pt x="0" y="0"/>
                  </a:moveTo>
                  <a:lnTo>
                    <a:pt x="596748" y="0"/>
                  </a:lnTo>
                  <a:lnTo>
                    <a:pt x="1155548" y="1224404"/>
                  </a:lnTo>
                  <a:lnTo>
                    <a:pt x="0" y="12244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>
              <a:spLocks noChangeAspect="1"/>
            </p:cNvSpPr>
            <p:nvPr/>
          </p:nvSpPr>
          <p:spPr>
            <a:xfrm>
              <a:off x="2201711" y="4216972"/>
              <a:ext cx="1219200" cy="1153659"/>
            </a:xfrm>
            <a:prstGeom prst="ellipse">
              <a:avLst/>
            </a:prstGeom>
            <a:solidFill>
              <a:srgbClr val="79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" name="直線コネクタ 18"/>
            <p:cNvCxnSpPr/>
            <p:nvPr/>
          </p:nvCxnSpPr>
          <p:spPr>
            <a:xfrm flipH="1">
              <a:off x="1674813" y="5364449"/>
              <a:ext cx="5867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ボックス 19"/>
            <p:cNvSpPr txBox="1"/>
            <p:nvPr/>
          </p:nvSpPr>
          <p:spPr>
            <a:xfrm>
              <a:off x="6700275" y="3928020"/>
              <a:ext cx="7200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tx2"/>
                  </a:solidFill>
                </a:rPr>
                <a:t>0.8 m</a:t>
              </a:r>
              <a:endParaRPr kumimoji="1" lang="ja-JP" altLang="en-US" b="1" dirty="0">
                <a:solidFill>
                  <a:schemeClr val="tx2"/>
                </a:solidFill>
              </a:endParaRPr>
            </a:p>
          </p:txBody>
        </p:sp>
        <p:cxnSp>
          <p:nvCxnSpPr>
            <p:cNvPr id="21" name="直線コネクタ 20"/>
            <p:cNvCxnSpPr/>
            <p:nvPr/>
          </p:nvCxnSpPr>
          <p:spPr>
            <a:xfrm>
              <a:off x="4485401" y="4118461"/>
              <a:ext cx="2157573" cy="0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正方形/長方形 21"/>
            <p:cNvSpPr/>
            <p:nvPr/>
          </p:nvSpPr>
          <p:spPr>
            <a:xfrm>
              <a:off x="4896376" y="3748113"/>
              <a:ext cx="667811" cy="1616335"/>
            </a:xfrm>
            <a:prstGeom prst="rect">
              <a:avLst/>
            </a:prstGeom>
            <a:solidFill>
              <a:srgbClr val="FF0000">
                <a:alpha val="51000"/>
              </a:srgbClr>
            </a:solidFill>
            <a:ln>
              <a:solidFill>
                <a:srgbClr val="797979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3" name="直線コネクタ 22"/>
            <p:cNvCxnSpPr>
              <a:stCxn id="22" idx="0"/>
            </p:cNvCxnSpPr>
            <p:nvPr/>
          </p:nvCxnSpPr>
          <p:spPr>
            <a:xfrm flipV="1">
              <a:off x="5230282" y="3322607"/>
              <a:ext cx="166953" cy="425506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正方形/長方形 23"/>
            <p:cNvSpPr/>
            <p:nvPr/>
          </p:nvSpPr>
          <p:spPr>
            <a:xfrm>
              <a:off x="4711203" y="2609965"/>
              <a:ext cx="3581993" cy="692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6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Target in </a:t>
              </a:r>
              <a:r>
                <a:rPr lang="en-US" altLang="ja-JP" sz="16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the proposed field of vision requirement</a:t>
              </a:r>
            </a:p>
            <a:p>
              <a:r>
                <a:rPr lang="en-US" altLang="ja-JP" sz="16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(H</a:t>
              </a:r>
              <a:r>
                <a:rPr lang="ja-JP" altLang="en-US" sz="16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r>
                <a:rPr lang="en-US" altLang="ja-JP" sz="1600" b="1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1000 </a:t>
              </a:r>
              <a:r>
                <a:rPr lang="en-US" altLang="ja-JP" sz="1600" b="1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mm)</a:t>
              </a:r>
              <a:endPara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25" name="左中かっこ 24"/>
            <p:cNvSpPr/>
            <p:nvPr/>
          </p:nvSpPr>
          <p:spPr>
            <a:xfrm flipH="1">
              <a:off x="6121597" y="4646694"/>
              <a:ext cx="200266" cy="384663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26" name="左中かっこ 25"/>
            <p:cNvSpPr/>
            <p:nvPr/>
          </p:nvSpPr>
          <p:spPr>
            <a:xfrm rot="5400000" flipH="1">
              <a:off x="5788562" y="4920856"/>
              <a:ext cx="241301" cy="356391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6319992" y="4701768"/>
              <a:ext cx="6319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chemeClr val="tx2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0.2 m</a:t>
              </a:r>
              <a:endParaRPr kumimoji="1" lang="ja-JP" altLang="en-US" sz="12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5771457" y="5182843"/>
              <a:ext cx="6319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chemeClr val="tx2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0.1 m</a:t>
              </a:r>
              <a:endParaRPr kumimoji="1" lang="ja-JP" altLang="en-US" sz="12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6121596" y="5485280"/>
              <a:ext cx="486461" cy="3077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tx2"/>
                  </a:solidFill>
                </a:rPr>
                <a:t>1 m</a:t>
              </a:r>
              <a:endParaRPr kumimoji="1" lang="ja-JP" altLang="en-US" b="1" dirty="0">
                <a:solidFill>
                  <a:schemeClr val="tx2"/>
                </a:solidFill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1674813" y="2780737"/>
              <a:ext cx="623887" cy="759067"/>
            </a:xfrm>
            <a:custGeom>
              <a:avLst/>
              <a:gdLst>
                <a:gd name="connsiteX0" fmla="*/ 0 w 407987"/>
                <a:gd name="connsiteY0" fmla="*/ 0 h 531181"/>
                <a:gd name="connsiteX1" fmla="*/ 407987 w 407987"/>
                <a:gd name="connsiteY1" fmla="*/ 0 h 531181"/>
                <a:gd name="connsiteX2" fmla="*/ 407987 w 407987"/>
                <a:gd name="connsiteY2" fmla="*/ 531181 h 531181"/>
                <a:gd name="connsiteX3" fmla="*/ 0 w 407987"/>
                <a:gd name="connsiteY3" fmla="*/ 531181 h 531181"/>
                <a:gd name="connsiteX4" fmla="*/ 0 w 407987"/>
                <a:gd name="connsiteY4" fmla="*/ 0 h 531181"/>
                <a:gd name="connsiteX0" fmla="*/ 0 w 661987"/>
                <a:gd name="connsiteY0" fmla="*/ 0 h 531181"/>
                <a:gd name="connsiteX1" fmla="*/ 407987 w 661987"/>
                <a:gd name="connsiteY1" fmla="*/ 0 h 531181"/>
                <a:gd name="connsiteX2" fmla="*/ 661987 w 661987"/>
                <a:gd name="connsiteY2" fmla="*/ 518481 h 531181"/>
                <a:gd name="connsiteX3" fmla="*/ 0 w 661987"/>
                <a:gd name="connsiteY3" fmla="*/ 531181 h 531181"/>
                <a:gd name="connsiteX4" fmla="*/ 0 w 661987"/>
                <a:gd name="connsiteY4" fmla="*/ 0 h 531181"/>
                <a:gd name="connsiteX0" fmla="*/ 0 w 623887"/>
                <a:gd name="connsiteY0" fmla="*/ 0 h 531181"/>
                <a:gd name="connsiteX1" fmla="*/ 407987 w 623887"/>
                <a:gd name="connsiteY1" fmla="*/ 0 h 531181"/>
                <a:gd name="connsiteX2" fmla="*/ 623887 w 623887"/>
                <a:gd name="connsiteY2" fmla="*/ 531181 h 531181"/>
                <a:gd name="connsiteX3" fmla="*/ 0 w 623887"/>
                <a:gd name="connsiteY3" fmla="*/ 531181 h 531181"/>
                <a:gd name="connsiteX4" fmla="*/ 0 w 623887"/>
                <a:gd name="connsiteY4" fmla="*/ 0 h 53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887" h="531181">
                  <a:moveTo>
                    <a:pt x="0" y="0"/>
                  </a:moveTo>
                  <a:lnTo>
                    <a:pt x="407987" y="0"/>
                  </a:lnTo>
                  <a:lnTo>
                    <a:pt x="623887" y="531181"/>
                  </a:lnTo>
                  <a:lnTo>
                    <a:pt x="0" y="531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円/楕円 2"/>
          <p:cNvSpPr/>
          <p:nvPr/>
        </p:nvSpPr>
        <p:spPr>
          <a:xfrm>
            <a:off x="5962649" y="4629150"/>
            <a:ext cx="142875" cy="137368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185166" y="4498329"/>
            <a:ext cx="1222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ISO’s target</a:t>
            </a:r>
            <a:endParaRPr kumimoji="1" lang="ja-JP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33" name="直線コネクタ 32"/>
          <p:cNvCxnSpPr>
            <a:stCxn id="32" idx="1"/>
            <a:endCxn id="3" idx="6"/>
          </p:cNvCxnSpPr>
          <p:nvPr/>
        </p:nvCxnSpPr>
        <p:spPr>
          <a:xfrm flipH="1">
            <a:off x="6105524" y="4652218"/>
            <a:ext cx="1079642" cy="45616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17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1112</Words>
  <Application>Microsoft Office PowerPoint</Application>
  <PresentationFormat>ユーザー設定</PresentationFormat>
  <Paragraphs>172</Paragraphs>
  <Slides>11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デザインの設定</vt:lpstr>
      <vt:lpstr> GRSG/VRU-Proxi Informal Working Group    Japan Proposals for Technical Requirements on Sonars    November  21th  2017 Tokyo </vt:lpstr>
      <vt:lpstr>Table of Contents</vt:lpstr>
      <vt:lpstr>1. Basic Ideas for Developing Technical Requirements on Sonars under GRSG</vt:lpstr>
      <vt:lpstr>Reference: ISO 17386 MALSO</vt:lpstr>
      <vt:lpstr>2. Proposals for Technical Requirements on Sonars</vt:lpstr>
      <vt:lpstr>2.1. Detection Latency Test Procedures</vt:lpstr>
      <vt:lpstr>(2) Proposal for the response time measurement</vt:lpstr>
      <vt:lpstr>2.2. Minimum Coverage Ratios</vt:lpstr>
      <vt:lpstr>2.3. Vertical Range Requirement</vt:lpstr>
      <vt:lpstr>Supplementary Information</vt:lpstr>
      <vt:lpstr>Reference: Reversing Speed Models Studied by ISO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2017-09-18T07:27:53Z</dcterms:created>
  <dcterms:modified xsi:type="dcterms:W3CDTF">2017-11-14T05:42:07Z</dcterms:modified>
</cp:coreProperties>
</file>