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32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28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6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  <p:sldMasterId id="2147483987" r:id="rId2"/>
    <p:sldMasterId id="2147484002" r:id="rId3"/>
    <p:sldMasterId id="2147484017" r:id="rId4"/>
  </p:sldMasterIdLst>
  <p:notesMasterIdLst>
    <p:notesMasterId r:id="rId37"/>
  </p:notesMasterIdLst>
  <p:handoutMasterIdLst>
    <p:handoutMasterId r:id="rId38"/>
  </p:handoutMasterIdLst>
  <p:sldIdLst>
    <p:sldId id="555" r:id="rId5"/>
    <p:sldId id="557" r:id="rId6"/>
    <p:sldId id="558" r:id="rId7"/>
    <p:sldId id="580" r:id="rId8"/>
    <p:sldId id="610" r:id="rId9"/>
    <p:sldId id="611" r:id="rId10"/>
    <p:sldId id="594" r:id="rId11"/>
    <p:sldId id="584" r:id="rId12"/>
    <p:sldId id="533" r:id="rId13"/>
    <p:sldId id="593" r:id="rId14"/>
    <p:sldId id="592" r:id="rId15"/>
    <p:sldId id="590" r:id="rId16"/>
    <p:sldId id="591" r:id="rId17"/>
    <p:sldId id="585" r:id="rId18"/>
    <p:sldId id="586" r:id="rId19"/>
    <p:sldId id="587" r:id="rId20"/>
    <p:sldId id="588" r:id="rId21"/>
    <p:sldId id="589" r:id="rId22"/>
    <p:sldId id="595" r:id="rId23"/>
    <p:sldId id="599" r:id="rId24"/>
    <p:sldId id="604" r:id="rId25"/>
    <p:sldId id="600" r:id="rId26"/>
    <p:sldId id="605" r:id="rId27"/>
    <p:sldId id="606" r:id="rId28"/>
    <p:sldId id="608" r:id="rId29"/>
    <p:sldId id="597" r:id="rId30"/>
    <p:sldId id="601" r:id="rId31"/>
    <p:sldId id="602" r:id="rId32"/>
    <p:sldId id="598" r:id="rId33"/>
    <p:sldId id="603" r:id="rId34"/>
    <p:sldId id="607" r:id="rId35"/>
    <p:sldId id="609" r:id="rId36"/>
  </p:sldIdLst>
  <p:sldSz cx="9144000" cy="5143500" type="screen16x9"/>
  <p:notesSz cx="6985000" cy="9283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5pPr>
    <a:lvl6pPr marL="17145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6pPr>
    <a:lvl7pPr marL="20574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7pPr>
    <a:lvl8pPr marL="24003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8pPr>
    <a:lvl9pPr marL="27432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31" userDrawn="1">
          <p15:clr>
            <a:srgbClr val="A4A3A4"/>
          </p15:clr>
        </p15:guide>
        <p15:guide id="2" orient="horz" pos="76" userDrawn="1">
          <p15:clr>
            <a:srgbClr val="A4A3A4"/>
          </p15:clr>
        </p15:guide>
        <p15:guide id="3" orient="horz" pos="5475" userDrawn="1">
          <p15:clr>
            <a:srgbClr val="A4A3A4"/>
          </p15:clr>
        </p15:guide>
        <p15:guide id="4" orient="horz" pos="5794" userDrawn="1">
          <p15:clr>
            <a:srgbClr val="A4A3A4"/>
          </p15:clr>
        </p15:guide>
        <p15:guide id="5" orient="horz" pos="5517" userDrawn="1">
          <p15:clr>
            <a:srgbClr val="A4A3A4"/>
          </p15:clr>
        </p15:guide>
        <p15:guide id="6" pos="244" userDrawn="1">
          <p15:clr>
            <a:srgbClr val="A4A3A4"/>
          </p15:clr>
        </p15:guide>
        <p15:guide id="7" pos="4340" userDrawn="1">
          <p15:clr>
            <a:srgbClr val="A4A3A4"/>
          </p15:clr>
        </p15:guide>
        <p15:guide id="8" orient="horz" pos="63">
          <p15:clr>
            <a:srgbClr val="A4A3A4"/>
          </p15:clr>
        </p15:guide>
        <p15:guide id="9" orient="horz" pos="5727">
          <p15:clr>
            <a:srgbClr val="A4A3A4"/>
          </p15:clr>
        </p15:guide>
        <p15:guide id="10" pos="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2F4F3"/>
    <a:srgbClr val="FBD156"/>
    <a:srgbClr val="EC6B24"/>
    <a:srgbClr val="BC4B23"/>
    <a:srgbClr val="E00202"/>
    <a:srgbClr val="9F5F43"/>
    <a:srgbClr val="8B4401"/>
    <a:srgbClr val="9F7415"/>
    <a:srgbClr val="7F9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0892" autoAdjust="0"/>
  </p:normalViewPr>
  <p:slideViewPr>
    <p:cSldViewPr snapToGrid="0" showGuides="1">
      <p:cViewPr varScale="1">
        <p:scale>
          <a:sx n="55" d="100"/>
          <a:sy n="55" d="100"/>
        </p:scale>
        <p:origin x="907" y="38"/>
      </p:cViewPr>
      <p:guideLst/>
    </p:cSldViewPr>
  </p:slideViewPr>
  <p:outlineViewPr>
    <p:cViewPr>
      <p:scale>
        <a:sx n="33" d="100"/>
        <a:sy n="33" d="100"/>
      </p:scale>
      <p:origin x="0" y="-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80" d="100"/>
          <a:sy n="80" d="100"/>
        </p:scale>
        <p:origin x="2726" y="-298"/>
      </p:cViewPr>
      <p:guideLst>
        <p:guide orient="horz" pos="331"/>
        <p:guide orient="horz" pos="76"/>
        <p:guide orient="horz" pos="5475"/>
        <p:guide orient="horz" pos="5794"/>
        <p:guide orient="horz" pos="5517"/>
        <p:guide pos="244"/>
        <p:guide pos="4340"/>
        <p:guide orient="horz" pos="63"/>
        <p:guide orient="horz" pos="5727"/>
        <p:guide pos="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7"/>
          <p:cNvSpPr txBox="1">
            <a:spLocks/>
          </p:cNvSpPr>
          <p:nvPr/>
        </p:nvSpPr>
        <p:spPr>
          <a:xfrm>
            <a:off x="104744" y="64406"/>
            <a:ext cx="6517830" cy="30350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dirty="0"/>
              <a:t>MODIFIEZ LES STYLES DU TEXTE DU MASQUE</a:t>
            </a:r>
          </a:p>
        </p:txBody>
      </p:sp>
      <p:sp>
        <p:nvSpPr>
          <p:cNvPr id="59" name="Rectangle 6"/>
          <p:cNvSpPr>
            <a:spLocks noChangeArrowheads="1"/>
          </p:cNvSpPr>
          <p:nvPr/>
        </p:nvSpPr>
        <p:spPr bwMode="auto">
          <a:xfrm>
            <a:off x="4982746" y="8987564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600" b="0" noProof="1">
                <a:solidFill>
                  <a:schemeClr val="tx1"/>
                </a:solidFill>
              </a:rPr>
              <a:pPr/>
              <a:t>‹N°›</a:t>
            </a:fld>
            <a:endParaRPr lang="fr-FR" sz="400" b="0" noProof="1">
              <a:solidFill>
                <a:schemeClr val="tx1"/>
              </a:solidFill>
            </a:endParaRPr>
          </a:p>
        </p:txBody>
      </p:sp>
      <p:grpSp>
        <p:nvGrpSpPr>
          <p:cNvPr id="60" name="Groupe 59"/>
          <p:cNvGrpSpPr>
            <a:grpSpLocks noChangeAspect="1"/>
          </p:cNvGrpSpPr>
          <p:nvPr/>
        </p:nvGrpSpPr>
        <p:grpSpPr>
          <a:xfrm>
            <a:off x="5805901" y="8974787"/>
            <a:ext cx="1080000" cy="112942"/>
            <a:chOff x="7712075" y="4803775"/>
            <a:chExt cx="1214438" cy="127001"/>
          </a:xfrm>
        </p:grpSpPr>
        <p:sp>
          <p:nvSpPr>
            <p:cNvPr id="61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74" name="Picture 18" descr="C:\Users\ARNAUD~1\AppData\Local\Temp\VMwareDnD\933dad87\3_brands_logotypes_bi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0" y="8941653"/>
            <a:ext cx="594000" cy="14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Connecteur droit 74"/>
          <p:cNvCxnSpPr/>
          <p:nvPr/>
        </p:nvCxnSpPr>
        <p:spPr>
          <a:xfrm>
            <a:off x="4906190" y="8922406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914353" y="8917643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Box 23"/>
          <p:cNvSpPr txBox="1">
            <a:spLocks noChangeArrowheads="1"/>
          </p:cNvSpPr>
          <p:nvPr/>
        </p:nvSpPr>
        <p:spPr bwMode="auto">
          <a:xfrm>
            <a:off x="985946" y="8936225"/>
            <a:ext cx="564011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baseline="0" dirty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78" name="Connecteur droit 77"/>
          <p:cNvCxnSpPr/>
          <p:nvPr/>
        </p:nvCxnSpPr>
        <p:spPr>
          <a:xfrm>
            <a:off x="914353" y="8917643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1866832" y="891766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e 79"/>
          <p:cNvGrpSpPr/>
          <p:nvPr/>
        </p:nvGrpSpPr>
        <p:grpSpPr>
          <a:xfrm>
            <a:off x="1937167" y="8939963"/>
            <a:ext cx="532100" cy="56525"/>
            <a:chOff x="63500" y="1725613"/>
            <a:chExt cx="3975100" cy="422275"/>
          </a:xfrm>
        </p:grpSpPr>
        <p:sp>
          <p:nvSpPr>
            <p:cNvPr id="81" name="Freeform 584"/>
            <p:cNvSpPr>
              <a:spLocks/>
            </p:cNvSpPr>
            <p:nvPr/>
          </p:nvSpPr>
          <p:spPr bwMode="auto">
            <a:xfrm>
              <a:off x="63500" y="1725613"/>
              <a:ext cx="358775" cy="422275"/>
            </a:xfrm>
            <a:custGeom>
              <a:avLst/>
              <a:gdLst>
                <a:gd name="T0" fmla="*/ 453 w 453"/>
                <a:gd name="T1" fmla="*/ 360 h 531"/>
                <a:gd name="T2" fmla="*/ 432 w 453"/>
                <a:gd name="T3" fmla="*/ 417 h 531"/>
                <a:gd name="T4" fmla="*/ 402 w 453"/>
                <a:gd name="T5" fmla="*/ 462 h 531"/>
                <a:gd name="T6" fmla="*/ 376 w 453"/>
                <a:gd name="T7" fmla="*/ 488 h 531"/>
                <a:gd name="T8" fmla="*/ 331 w 453"/>
                <a:gd name="T9" fmla="*/ 514 h 531"/>
                <a:gd name="T10" fmla="*/ 279 w 453"/>
                <a:gd name="T11" fmla="*/ 529 h 531"/>
                <a:gd name="T12" fmla="*/ 240 w 453"/>
                <a:gd name="T13" fmla="*/ 531 h 531"/>
                <a:gd name="T14" fmla="*/ 183 w 453"/>
                <a:gd name="T15" fmla="*/ 526 h 531"/>
                <a:gd name="T16" fmla="*/ 134 w 453"/>
                <a:gd name="T17" fmla="*/ 512 h 531"/>
                <a:gd name="T18" fmla="*/ 106 w 453"/>
                <a:gd name="T19" fmla="*/ 497 h 531"/>
                <a:gd name="T20" fmla="*/ 70 w 453"/>
                <a:gd name="T21" fmla="*/ 467 h 531"/>
                <a:gd name="T22" fmla="*/ 42 w 453"/>
                <a:gd name="T23" fmla="*/ 430 h 531"/>
                <a:gd name="T24" fmla="*/ 27 w 453"/>
                <a:gd name="T25" fmla="*/ 400 h 531"/>
                <a:gd name="T26" fmla="*/ 10 w 453"/>
                <a:gd name="T27" fmla="*/ 350 h 531"/>
                <a:gd name="T28" fmla="*/ 1 w 453"/>
                <a:gd name="T29" fmla="*/ 298 h 531"/>
                <a:gd name="T30" fmla="*/ 0 w 453"/>
                <a:gd name="T31" fmla="*/ 263 h 531"/>
                <a:gd name="T32" fmla="*/ 4 w 453"/>
                <a:gd name="T33" fmla="*/ 205 h 531"/>
                <a:gd name="T34" fmla="*/ 17 w 453"/>
                <a:gd name="T35" fmla="*/ 154 h 531"/>
                <a:gd name="T36" fmla="*/ 31 w 453"/>
                <a:gd name="T37" fmla="*/ 122 h 531"/>
                <a:gd name="T38" fmla="*/ 58 w 453"/>
                <a:gd name="T39" fmla="*/ 82 h 531"/>
                <a:gd name="T40" fmla="*/ 91 w 453"/>
                <a:gd name="T41" fmla="*/ 49 h 531"/>
                <a:gd name="T42" fmla="*/ 118 w 453"/>
                <a:gd name="T43" fmla="*/ 32 h 531"/>
                <a:gd name="T44" fmla="*/ 161 w 453"/>
                <a:gd name="T45" fmla="*/ 13 h 531"/>
                <a:gd name="T46" fmla="*/ 208 w 453"/>
                <a:gd name="T47" fmla="*/ 3 h 531"/>
                <a:gd name="T48" fmla="*/ 242 w 453"/>
                <a:gd name="T49" fmla="*/ 0 h 531"/>
                <a:gd name="T50" fmla="*/ 297 w 453"/>
                <a:gd name="T51" fmla="*/ 6 h 531"/>
                <a:gd name="T52" fmla="*/ 344 w 453"/>
                <a:gd name="T53" fmla="*/ 23 h 531"/>
                <a:gd name="T54" fmla="*/ 371 w 453"/>
                <a:gd name="T55" fmla="*/ 40 h 531"/>
                <a:gd name="T56" fmla="*/ 407 w 453"/>
                <a:gd name="T57" fmla="*/ 73 h 531"/>
                <a:gd name="T58" fmla="*/ 432 w 453"/>
                <a:gd name="T59" fmla="*/ 117 h 531"/>
                <a:gd name="T60" fmla="*/ 377 w 453"/>
                <a:gd name="T61" fmla="*/ 165 h 531"/>
                <a:gd name="T62" fmla="*/ 367 w 453"/>
                <a:gd name="T63" fmla="*/ 140 h 531"/>
                <a:gd name="T64" fmla="*/ 349 w 453"/>
                <a:gd name="T65" fmla="*/ 108 h 531"/>
                <a:gd name="T66" fmla="*/ 326 w 453"/>
                <a:gd name="T67" fmla="*/ 85 h 531"/>
                <a:gd name="T68" fmla="*/ 308 w 453"/>
                <a:gd name="T69" fmla="*/ 73 h 531"/>
                <a:gd name="T70" fmla="*/ 276 w 453"/>
                <a:gd name="T71" fmla="*/ 63 h 531"/>
                <a:gd name="T72" fmla="*/ 240 w 453"/>
                <a:gd name="T73" fmla="*/ 59 h 531"/>
                <a:gd name="T74" fmla="*/ 212 w 453"/>
                <a:gd name="T75" fmla="*/ 60 h 531"/>
                <a:gd name="T76" fmla="*/ 174 w 453"/>
                <a:gd name="T77" fmla="*/ 69 h 531"/>
                <a:gd name="T78" fmla="*/ 142 w 453"/>
                <a:gd name="T79" fmla="*/ 87 h 531"/>
                <a:gd name="T80" fmla="*/ 123 w 453"/>
                <a:gd name="T81" fmla="*/ 102 h 531"/>
                <a:gd name="T82" fmla="*/ 101 w 453"/>
                <a:gd name="T83" fmla="*/ 129 h 531"/>
                <a:gd name="T84" fmla="*/ 86 w 453"/>
                <a:gd name="T85" fmla="*/ 163 h 531"/>
                <a:gd name="T86" fmla="*/ 74 w 453"/>
                <a:gd name="T87" fmla="*/ 211 h 531"/>
                <a:gd name="T88" fmla="*/ 70 w 453"/>
                <a:gd name="T89" fmla="*/ 261 h 531"/>
                <a:gd name="T90" fmla="*/ 81 w 453"/>
                <a:gd name="T91" fmla="*/ 351 h 531"/>
                <a:gd name="T92" fmla="*/ 93 w 453"/>
                <a:gd name="T93" fmla="*/ 388 h 531"/>
                <a:gd name="T94" fmla="*/ 114 w 453"/>
                <a:gd name="T95" fmla="*/ 419 h 531"/>
                <a:gd name="T96" fmla="*/ 138 w 453"/>
                <a:gd name="T97" fmla="*/ 443 h 531"/>
                <a:gd name="T98" fmla="*/ 169 w 453"/>
                <a:gd name="T99" fmla="*/ 460 h 531"/>
                <a:gd name="T100" fmla="*/ 201 w 453"/>
                <a:gd name="T101" fmla="*/ 470 h 531"/>
                <a:gd name="T102" fmla="*/ 235 w 453"/>
                <a:gd name="T103" fmla="*/ 473 h 531"/>
                <a:gd name="T104" fmla="*/ 275 w 453"/>
                <a:gd name="T105" fmla="*/ 469 h 531"/>
                <a:gd name="T106" fmla="*/ 311 w 453"/>
                <a:gd name="T107" fmla="*/ 455 h 531"/>
                <a:gd name="T108" fmla="*/ 331 w 453"/>
                <a:gd name="T109" fmla="*/ 441 h 531"/>
                <a:gd name="T110" fmla="*/ 358 w 453"/>
                <a:gd name="T111" fmla="*/ 411 h 531"/>
                <a:gd name="T112" fmla="*/ 377 w 453"/>
                <a:gd name="T113" fmla="*/ 373 h 531"/>
                <a:gd name="T114" fmla="*/ 385 w 453"/>
                <a:gd name="T115" fmla="*/ 34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531">
                  <a:moveTo>
                    <a:pt x="385" y="342"/>
                  </a:moveTo>
                  <a:lnTo>
                    <a:pt x="453" y="360"/>
                  </a:lnTo>
                  <a:lnTo>
                    <a:pt x="453" y="360"/>
                  </a:lnTo>
                  <a:lnTo>
                    <a:pt x="448" y="380"/>
                  </a:lnTo>
                  <a:lnTo>
                    <a:pt x="440" y="400"/>
                  </a:lnTo>
                  <a:lnTo>
                    <a:pt x="432" y="417"/>
                  </a:lnTo>
                  <a:lnTo>
                    <a:pt x="423" y="433"/>
                  </a:lnTo>
                  <a:lnTo>
                    <a:pt x="413" y="448"/>
                  </a:lnTo>
                  <a:lnTo>
                    <a:pt x="402" y="462"/>
                  </a:lnTo>
                  <a:lnTo>
                    <a:pt x="390" y="475"/>
                  </a:lnTo>
                  <a:lnTo>
                    <a:pt x="376" y="488"/>
                  </a:lnTo>
                  <a:lnTo>
                    <a:pt x="376" y="488"/>
                  </a:lnTo>
                  <a:lnTo>
                    <a:pt x="362" y="498"/>
                  </a:lnTo>
                  <a:lnTo>
                    <a:pt x="347" y="507"/>
                  </a:lnTo>
                  <a:lnTo>
                    <a:pt x="331" y="514"/>
                  </a:lnTo>
                  <a:lnTo>
                    <a:pt x="315" y="520"/>
                  </a:lnTo>
                  <a:lnTo>
                    <a:pt x="298" y="525"/>
                  </a:lnTo>
                  <a:lnTo>
                    <a:pt x="279" y="529"/>
                  </a:lnTo>
                  <a:lnTo>
                    <a:pt x="261" y="530"/>
                  </a:lnTo>
                  <a:lnTo>
                    <a:pt x="240" y="531"/>
                  </a:lnTo>
                  <a:lnTo>
                    <a:pt x="240" y="531"/>
                  </a:lnTo>
                  <a:lnTo>
                    <a:pt x="220" y="530"/>
                  </a:lnTo>
                  <a:lnTo>
                    <a:pt x="201" y="529"/>
                  </a:lnTo>
                  <a:lnTo>
                    <a:pt x="183" y="526"/>
                  </a:lnTo>
                  <a:lnTo>
                    <a:pt x="166" y="522"/>
                  </a:lnTo>
                  <a:lnTo>
                    <a:pt x="150" y="519"/>
                  </a:lnTo>
                  <a:lnTo>
                    <a:pt x="134" y="512"/>
                  </a:lnTo>
                  <a:lnTo>
                    <a:pt x="119" y="506"/>
                  </a:lnTo>
                  <a:lnTo>
                    <a:pt x="106" y="497"/>
                  </a:lnTo>
                  <a:lnTo>
                    <a:pt x="106" y="497"/>
                  </a:lnTo>
                  <a:lnTo>
                    <a:pt x="93" y="488"/>
                  </a:lnTo>
                  <a:lnTo>
                    <a:pt x="82" y="479"/>
                  </a:lnTo>
                  <a:lnTo>
                    <a:pt x="70" y="467"/>
                  </a:lnTo>
                  <a:lnTo>
                    <a:pt x="60" y="456"/>
                  </a:lnTo>
                  <a:lnTo>
                    <a:pt x="51" y="443"/>
                  </a:lnTo>
                  <a:lnTo>
                    <a:pt x="42" y="430"/>
                  </a:lnTo>
                  <a:lnTo>
                    <a:pt x="35" y="415"/>
                  </a:lnTo>
                  <a:lnTo>
                    <a:pt x="27" y="400"/>
                  </a:lnTo>
                  <a:lnTo>
                    <a:pt x="27" y="400"/>
                  </a:lnTo>
                  <a:lnTo>
                    <a:pt x="20" y="383"/>
                  </a:lnTo>
                  <a:lnTo>
                    <a:pt x="15" y="368"/>
                  </a:lnTo>
                  <a:lnTo>
                    <a:pt x="10" y="350"/>
                  </a:lnTo>
                  <a:lnTo>
                    <a:pt x="6" y="333"/>
                  </a:lnTo>
                  <a:lnTo>
                    <a:pt x="4" y="316"/>
                  </a:lnTo>
                  <a:lnTo>
                    <a:pt x="1" y="298"/>
                  </a:lnTo>
                  <a:lnTo>
                    <a:pt x="0" y="28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0" y="242"/>
                  </a:lnTo>
                  <a:lnTo>
                    <a:pt x="1" y="223"/>
                  </a:lnTo>
                  <a:lnTo>
                    <a:pt x="4" y="205"/>
                  </a:lnTo>
                  <a:lnTo>
                    <a:pt x="8" y="187"/>
                  </a:lnTo>
                  <a:lnTo>
                    <a:pt x="12" y="170"/>
                  </a:lnTo>
                  <a:lnTo>
                    <a:pt x="17" y="154"/>
                  </a:lnTo>
                  <a:lnTo>
                    <a:pt x="23" y="137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8" y="108"/>
                  </a:lnTo>
                  <a:lnTo>
                    <a:pt x="47" y="93"/>
                  </a:lnTo>
                  <a:lnTo>
                    <a:pt x="58" y="82"/>
                  </a:lnTo>
                  <a:lnTo>
                    <a:pt x="68" y="69"/>
                  </a:lnTo>
                  <a:lnTo>
                    <a:pt x="79" y="59"/>
                  </a:lnTo>
                  <a:lnTo>
                    <a:pt x="91" y="49"/>
                  </a:lnTo>
                  <a:lnTo>
                    <a:pt x="104" y="40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32" y="24"/>
                  </a:lnTo>
                  <a:lnTo>
                    <a:pt x="147" y="18"/>
                  </a:lnTo>
                  <a:lnTo>
                    <a:pt x="161" y="13"/>
                  </a:lnTo>
                  <a:lnTo>
                    <a:pt x="176" y="8"/>
                  </a:lnTo>
                  <a:lnTo>
                    <a:pt x="193" y="5"/>
                  </a:lnTo>
                  <a:lnTo>
                    <a:pt x="208" y="3"/>
                  </a:lnTo>
                  <a:lnTo>
                    <a:pt x="225" y="1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61" y="1"/>
                  </a:lnTo>
                  <a:lnTo>
                    <a:pt x="279" y="3"/>
                  </a:lnTo>
                  <a:lnTo>
                    <a:pt x="297" y="6"/>
                  </a:lnTo>
                  <a:lnTo>
                    <a:pt x="312" y="10"/>
                  </a:lnTo>
                  <a:lnTo>
                    <a:pt x="329" y="15"/>
                  </a:lnTo>
                  <a:lnTo>
                    <a:pt x="344" y="23"/>
                  </a:lnTo>
                  <a:lnTo>
                    <a:pt x="358" y="31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84" y="50"/>
                  </a:lnTo>
                  <a:lnTo>
                    <a:pt x="395" y="61"/>
                  </a:lnTo>
                  <a:lnTo>
                    <a:pt x="407" y="73"/>
                  </a:lnTo>
                  <a:lnTo>
                    <a:pt x="416" y="87"/>
                  </a:lnTo>
                  <a:lnTo>
                    <a:pt x="425" y="101"/>
                  </a:lnTo>
                  <a:lnTo>
                    <a:pt x="432" y="117"/>
                  </a:lnTo>
                  <a:lnTo>
                    <a:pt x="439" y="133"/>
                  </a:lnTo>
                  <a:lnTo>
                    <a:pt x="444" y="150"/>
                  </a:lnTo>
                  <a:lnTo>
                    <a:pt x="377" y="165"/>
                  </a:lnTo>
                  <a:lnTo>
                    <a:pt x="377" y="165"/>
                  </a:lnTo>
                  <a:lnTo>
                    <a:pt x="373" y="152"/>
                  </a:lnTo>
                  <a:lnTo>
                    <a:pt x="367" y="140"/>
                  </a:lnTo>
                  <a:lnTo>
                    <a:pt x="362" y="128"/>
                  </a:lnTo>
                  <a:lnTo>
                    <a:pt x="356" y="118"/>
                  </a:lnTo>
                  <a:lnTo>
                    <a:pt x="349" y="108"/>
                  </a:lnTo>
                  <a:lnTo>
                    <a:pt x="341" y="99"/>
                  </a:lnTo>
                  <a:lnTo>
                    <a:pt x="334" y="91"/>
                  </a:lnTo>
                  <a:lnTo>
                    <a:pt x="326" y="85"/>
                  </a:lnTo>
                  <a:lnTo>
                    <a:pt x="326" y="85"/>
                  </a:lnTo>
                  <a:lnTo>
                    <a:pt x="317" y="78"/>
                  </a:lnTo>
                  <a:lnTo>
                    <a:pt x="308" y="73"/>
                  </a:lnTo>
                  <a:lnTo>
                    <a:pt x="298" y="69"/>
                  </a:lnTo>
                  <a:lnTo>
                    <a:pt x="288" y="65"/>
                  </a:lnTo>
                  <a:lnTo>
                    <a:pt x="276" y="63"/>
                  </a:lnTo>
                  <a:lnTo>
                    <a:pt x="265" y="60"/>
                  </a:lnTo>
                  <a:lnTo>
                    <a:pt x="253" y="59"/>
                  </a:lnTo>
                  <a:lnTo>
                    <a:pt x="240" y="59"/>
                  </a:lnTo>
                  <a:lnTo>
                    <a:pt x="240" y="59"/>
                  </a:lnTo>
                  <a:lnTo>
                    <a:pt x="226" y="59"/>
                  </a:lnTo>
                  <a:lnTo>
                    <a:pt x="212" y="60"/>
                  </a:lnTo>
                  <a:lnTo>
                    <a:pt x="198" y="63"/>
                  </a:lnTo>
                  <a:lnTo>
                    <a:pt x="187" y="65"/>
                  </a:lnTo>
                  <a:lnTo>
                    <a:pt x="174" y="69"/>
                  </a:lnTo>
                  <a:lnTo>
                    <a:pt x="162" y="74"/>
                  </a:lnTo>
                  <a:lnTo>
                    <a:pt x="152" y="81"/>
                  </a:lnTo>
                  <a:lnTo>
                    <a:pt x="142" y="87"/>
                  </a:lnTo>
                  <a:lnTo>
                    <a:pt x="142" y="87"/>
                  </a:lnTo>
                  <a:lnTo>
                    <a:pt x="132" y="95"/>
                  </a:lnTo>
                  <a:lnTo>
                    <a:pt x="123" y="102"/>
                  </a:lnTo>
                  <a:lnTo>
                    <a:pt x="115" y="111"/>
                  </a:lnTo>
                  <a:lnTo>
                    <a:pt x="107" y="120"/>
                  </a:lnTo>
                  <a:lnTo>
                    <a:pt x="101" y="129"/>
                  </a:lnTo>
                  <a:lnTo>
                    <a:pt x="96" y="141"/>
                  </a:lnTo>
                  <a:lnTo>
                    <a:pt x="91" y="151"/>
                  </a:lnTo>
                  <a:lnTo>
                    <a:pt x="86" y="163"/>
                  </a:lnTo>
                  <a:lnTo>
                    <a:pt x="86" y="163"/>
                  </a:lnTo>
                  <a:lnTo>
                    <a:pt x="79" y="187"/>
                  </a:lnTo>
                  <a:lnTo>
                    <a:pt x="74" y="211"/>
                  </a:lnTo>
                  <a:lnTo>
                    <a:pt x="70" y="237"/>
                  </a:lnTo>
                  <a:lnTo>
                    <a:pt x="70" y="261"/>
                  </a:lnTo>
                  <a:lnTo>
                    <a:pt x="70" y="261"/>
                  </a:lnTo>
                  <a:lnTo>
                    <a:pt x="72" y="293"/>
                  </a:lnTo>
                  <a:lnTo>
                    <a:pt x="74" y="323"/>
                  </a:lnTo>
                  <a:lnTo>
                    <a:pt x="81" y="351"/>
                  </a:lnTo>
                  <a:lnTo>
                    <a:pt x="88" y="376"/>
                  </a:lnTo>
                  <a:lnTo>
                    <a:pt x="88" y="376"/>
                  </a:lnTo>
                  <a:lnTo>
                    <a:pt x="93" y="388"/>
                  </a:lnTo>
                  <a:lnTo>
                    <a:pt x="100" y="398"/>
                  </a:lnTo>
                  <a:lnTo>
                    <a:pt x="106" y="409"/>
                  </a:lnTo>
                  <a:lnTo>
                    <a:pt x="114" y="419"/>
                  </a:lnTo>
                  <a:lnTo>
                    <a:pt x="121" y="428"/>
                  </a:lnTo>
                  <a:lnTo>
                    <a:pt x="129" y="435"/>
                  </a:lnTo>
                  <a:lnTo>
                    <a:pt x="138" y="443"/>
                  </a:lnTo>
                  <a:lnTo>
                    <a:pt x="148" y="449"/>
                  </a:lnTo>
                  <a:lnTo>
                    <a:pt x="148" y="449"/>
                  </a:lnTo>
                  <a:lnTo>
                    <a:pt x="169" y="460"/>
                  </a:lnTo>
                  <a:lnTo>
                    <a:pt x="179" y="464"/>
                  </a:lnTo>
                  <a:lnTo>
                    <a:pt x="191" y="467"/>
                  </a:lnTo>
                  <a:lnTo>
                    <a:pt x="201" y="470"/>
                  </a:lnTo>
                  <a:lnTo>
                    <a:pt x="212" y="471"/>
                  </a:lnTo>
                  <a:lnTo>
                    <a:pt x="235" y="473"/>
                  </a:lnTo>
                  <a:lnTo>
                    <a:pt x="235" y="473"/>
                  </a:lnTo>
                  <a:lnTo>
                    <a:pt x="249" y="473"/>
                  </a:lnTo>
                  <a:lnTo>
                    <a:pt x="262" y="471"/>
                  </a:lnTo>
                  <a:lnTo>
                    <a:pt x="275" y="469"/>
                  </a:lnTo>
                  <a:lnTo>
                    <a:pt x="288" y="465"/>
                  </a:lnTo>
                  <a:lnTo>
                    <a:pt x="299" y="460"/>
                  </a:lnTo>
                  <a:lnTo>
                    <a:pt x="311" y="455"/>
                  </a:lnTo>
                  <a:lnTo>
                    <a:pt x="321" y="448"/>
                  </a:lnTo>
                  <a:lnTo>
                    <a:pt x="331" y="441"/>
                  </a:lnTo>
                  <a:lnTo>
                    <a:pt x="331" y="441"/>
                  </a:lnTo>
                  <a:lnTo>
                    <a:pt x="341" y="432"/>
                  </a:lnTo>
                  <a:lnTo>
                    <a:pt x="350" y="421"/>
                  </a:lnTo>
                  <a:lnTo>
                    <a:pt x="358" y="411"/>
                  </a:lnTo>
                  <a:lnTo>
                    <a:pt x="364" y="400"/>
                  </a:lnTo>
                  <a:lnTo>
                    <a:pt x="371" y="387"/>
                  </a:lnTo>
                  <a:lnTo>
                    <a:pt x="377" y="373"/>
                  </a:lnTo>
                  <a:lnTo>
                    <a:pt x="381" y="359"/>
                  </a:lnTo>
                  <a:lnTo>
                    <a:pt x="385" y="342"/>
                  </a:lnTo>
                  <a:lnTo>
                    <a:pt x="385" y="3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585"/>
            <p:cNvSpPr>
              <a:spLocks noEditPoints="1"/>
            </p:cNvSpPr>
            <p:nvPr/>
          </p:nvSpPr>
          <p:spPr bwMode="auto">
            <a:xfrm>
              <a:off x="458788" y="1725613"/>
              <a:ext cx="388938" cy="422275"/>
            </a:xfrm>
            <a:custGeom>
              <a:avLst/>
              <a:gdLst>
                <a:gd name="T0" fmla="*/ 1 w 490"/>
                <a:gd name="T1" fmla="*/ 242 h 531"/>
                <a:gd name="T2" fmla="*/ 16 w 490"/>
                <a:gd name="T3" fmla="*/ 159 h 531"/>
                <a:gd name="T4" fmla="*/ 52 w 490"/>
                <a:gd name="T5" fmla="*/ 91 h 531"/>
                <a:gd name="T6" fmla="*/ 85 w 490"/>
                <a:gd name="T7" fmla="*/ 55 h 531"/>
                <a:gd name="T8" fmla="*/ 147 w 490"/>
                <a:gd name="T9" fmla="*/ 18 h 531"/>
                <a:gd name="T10" fmla="*/ 218 w 490"/>
                <a:gd name="T11" fmla="*/ 1 h 531"/>
                <a:gd name="T12" fmla="*/ 263 w 490"/>
                <a:gd name="T13" fmla="*/ 0 h 531"/>
                <a:gd name="T14" fmla="*/ 313 w 490"/>
                <a:gd name="T15" fmla="*/ 9 h 531"/>
                <a:gd name="T16" fmla="*/ 359 w 490"/>
                <a:gd name="T17" fmla="*/ 26 h 531"/>
                <a:gd name="T18" fmla="*/ 387 w 490"/>
                <a:gd name="T19" fmla="*/ 44 h 531"/>
                <a:gd name="T20" fmla="*/ 423 w 490"/>
                <a:gd name="T21" fmla="*/ 74 h 531"/>
                <a:gd name="T22" fmla="*/ 452 w 490"/>
                <a:gd name="T23" fmla="*/ 114 h 531"/>
                <a:gd name="T24" fmla="*/ 467 w 490"/>
                <a:gd name="T25" fmla="*/ 145 h 531"/>
                <a:gd name="T26" fmla="*/ 483 w 490"/>
                <a:gd name="T27" fmla="*/ 193 h 531"/>
                <a:gd name="T28" fmla="*/ 490 w 490"/>
                <a:gd name="T29" fmla="*/ 247 h 531"/>
                <a:gd name="T30" fmla="*/ 490 w 490"/>
                <a:gd name="T31" fmla="*/ 286 h 531"/>
                <a:gd name="T32" fmla="*/ 482 w 490"/>
                <a:gd name="T33" fmla="*/ 341 h 531"/>
                <a:gd name="T34" fmla="*/ 467 w 490"/>
                <a:gd name="T35" fmla="*/ 391 h 531"/>
                <a:gd name="T36" fmla="*/ 450 w 490"/>
                <a:gd name="T37" fmla="*/ 421 h 531"/>
                <a:gd name="T38" fmla="*/ 421 w 490"/>
                <a:gd name="T39" fmla="*/ 461 h 531"/>
                <a:gd name="T40" fmla="*/ 383 w 490"/>
                <a:gd name="T41" fmla="*/ 492 h 531"/>
                <a:gd name="T42" fmla="*/ 355 w 490"/>
                <a:gd name="T43" fmla="*/ 507 h 531"/>
                <a:gd name="T44" fmla="*/ 309 w 490"/>
                <a:gd name="T45" fmla="*/ 524 h 531"/>
                <a:gd name="T46" fmla="*/ 262 w 490"/>
                <a:gd name="T47" fmla="*/ 530 h 531"/>
                <a:gd name="T48" fmla="*/ 227 w 490"/>
                <a:gd name="T49" fmla="*/ 530 h 531"/>
                <a:gd name="T50" fmla="*/ 176 w 490"/>
                <a:gd name="T51" fmla="*/ 522 h 531"/>
                <a:gd name="T52" fmla="*/ 130 w 490"/>
                <a:gd name="T53" fmla="*/ 505 h 531"/>
                <a:gd name="T54" fmla="*/ 102 w 490"/>
                <a:gd name="T55" fmla="*/ 487 h 531"/>
                <a:gd name="T56" fmla="*/ 65 w 490"/>
                <a:gd name="T57" fmla="*/ 455 h 531"/>
                <a:gd name="T58" fmla="*/ 37 w 490"/>
                <a:gd name="T59" fmla="*/ 415 h 531"/>
                <a:gd name="T60" fmla="*/ 23 w 490"/>
                <a:gd name="T61" fmla="*/ 385 h 531"/>
                <a:gd name="T62" fmla="*/ 7 w 490"/>
                <a:gd name="T63" fmla="*/ 338 h 531"/>
                <a:gd name="T64" fmla="*/ 0 w 490"/>
                <a:gd name="T65" fmla="*/ 289 h 531"/>
                <a:gd name="T66" fmla="*/ 70 w 490"/>
                <a:gd name="T67" fmla="*/ 274 h 531"/>
                <a:gd name="T68" fmla="*/ 73 w 490"/>
                <a:gd name="T69" fmla="*/ 318 h 531"/>
                <a:gd name="T70" fmla="*/ 89 w 490"/>
                <a:gd name="T71" fmla="*/ 374 h 531"/>
                <a:gd name="T72" fmla="*/ 120 w 490"/>
                <a:gd name="T73" fmla="*/ 420 h 531"/>
                <a:gd name="T74" fmla="*/ 146 w 490"/>
                <a:gd name="T75" fmla="*/ 443 h 531"/>
                <a:gd name="T76" fmla="*/ 192 w 490"/>
                <a:gd name="T77" fmla="*/ 466 h 531"/>
                <a:gd name="T78" fmla="*/ 244 w 490"/>
                <a:gd name="T79" fmla="*/ 473 h 531"/>
                <a:gd name="T80" fmla="*/ 281 w 490"/>
                <a:gd name="T81" fmla="*/ 470 h 531"/>
                <a:gd name="T82" fmla="*/ 330 w 490"/>
                <a:gd name="T83" fmla="*/ 452 h 531"/>
                <a:gd name="T84" fmla="*/ 371 w 490"/>
                <a:gd name="T85" fmla="*/ 419 h 531"/>
                <a:gd name="T86" fmla="*/ 392 w 490"/>
                <a:gd name="T87" fmla="*/ 389 h 531"/>
                <a:gd name="T88" fmla="*/ 413 w 490"/>
                <a:gd name="T89" fmla="*/ 334 h 531"/>
                <a:gd name="T90" fmla="*/ 421 w 490"/>
                <a:gd name="T91" fmla="*/ 266 h 531"/>
                <a:gd name="T92" fmla="*/ 415 w 490"/>
                <a:gd name="T93" fmla="*/ 207 h 531"/>
                <a:gd name="T94" fmla="*/ 399 w 490"/>
                <a:gd name="T95" fmla="*/ 156 h 531"/>
                <a:gd name="T96" fmla="*/ 387 w 490"/>
                <a:gd name="T97" fmla="*/ 134 h 531"/>
                <a:gd name="T98" fmla="*/ 364 w 490"/>
                <a:gd name="T99" fmla="*/ 106 h 531"/>
                <a:gd name="T100" fmla="*/ 337 w 490"/>
                <a:gd name="T101" fmla="*/ 85 h 531"/>
                <a:gd name="T102" fmla="*/ 316 w 490"/>
                <a:gd name="T103" fmla="*/ 73 h 531"/>
                <a:gd name="T104" fmla="*/ 282 w 490"/>
                <a:gd name="T105" fmla="*/ 63 h 531"/>
                <a:gd name="T106" fmla="*/ 245 w 490"/>
                <a:gd name="T107" fmla="*/ 59 h 531"/>
                <a:gd name="T108" fmla="*/ 211 w 490"/>
                <a:gd name="T109" fmla="*/ 61 h 531"/>
                <a:gd name="T110" fmla="*/ 163 w 490"/>
                <a:gd name="T111" fmla="*/ 78 h 531"/>
                <a:gd name="T112" fmla="*/ 121 w 490"/>
                <a:gd name="T113" fmla="*/ 108 h 531"/>
                <a:gd name="T114" fmla="*/ 100 w 490"/>
                <a:gd name="T115" fmla="*/ 137 h 531"/>
                <a:gd name="T116" fmla="*/ 76 w 490"/>
                <a:gd name="T117" fmla="*/ 196 h 531"/>
                <a:gd name="T118" fmla="*/ 70 w 490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0" h="531">
                  <a:moveTo>
                    <a:pt x="0" y="273"/>
                  </a:moveTo>
                  <a:lnTo>
                    <a:pt x="0" y="273"/>
                  </a:lnTo>
                  <a:lnTo>
                    <a:pt x="1" y="242"/>
                  </a:lnTo>
                  <a:lnTo>
                    <a:pt x="4" y="213"/>
                  </a:lnTo>
                  <a:lnTo>
                    <a:pt x="10" y="184"/>
                  </a:lnTo>
                  <a:lnTo>
                    <a:pt x="16" y="159"/>
                  </a:lnTo>
                  <a:lnTo>
                    <a:pt x="27" y="134"/>
                  </a:lnTo>
                  <a:lnTo>
                    <a:pt x="38" y="111"/>
                  </a:lnTo>
                  <a:lnTo>
                    <a:pt x="52" y="91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5" y="55"/>
                  </a:lnTo>
                  <a:lnTo>
                    <a:pt x="105" y="41"/>
                  </a:lnTo>
                  <a:lnTo>
                    <a:pt x="125" y="28"/>
                  </a:lnTo>
                  <a:lnTo>
                    <a:pt x="147" y="18"/>
                  </a:lnTo>
                  <a:lnTo>
                    <a:pt x="170" y="10"/>
                  </a:lnTo>
                  <a:lnTo>
                    <a:pt x="194" y="5"/>
                  </a:lnTo>
                  <a:lnTo>
                    <a:pt x="218" y="1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63" y="0"/>
                  </a:lnTo>
                  <a:lnTo>
                    <a:pt x="280" y="3"/>
                  </a:lnTo>
                  <a:lnTo>
                    <a:pt x="296" y="5"/>
                  </a:lnTo>
                  <a:lnTo>
                    <a:pt x="313" y="9"/>
                  </a:lnTo>
                  <a:lnTo>
                    <a:pt x="328" y="13"/>
                  </a:lnTo>
                  <a:lnTo>
                    <a:pt x="344" y="19"/>
                  </a:lnTo>
                  <a:lnTo>
                    <a:pt x="359" y="26"/>
                  </a:lnTo>
                  <a:lnTo>
                    <a:pt x="373" y="35"/>
                  </a:lnTo>
                  <a:lnTo>
                    <a:pt x="373" y="35"/>
                  </a:lnTo>
                  <a:lnTo>
                    <a:pt x="387" y="44"/>
                  </a:lnTo>
                  <a:lnTo>
                    <a:pt x="400" y="53"/>
                  </a:lnTo>
                  <a:lnTo>
                    <a:pt x="412" y="63"/>
                  </a:lnTo>
                  <a:lnTo>
                    <a:pt x="423" y="74"/>
                  </a:lnTo>
                  <a:lnTo>
                    <a:pt x="433" y="87"/>
                  </a:lnTo>
                  <a:lnTo>
                    <a:pt x="444" y="100"/>
                  </a:lnTo>
                  <a:lnTo>
                    <a:pt x="452" y="114"/>
                  </a:lnTo>
                  <a:lnTo>
                    <a:pt x="460" y="129"/>
                  </a:lnTo>
                  <a:lnTo>
                    <a:pt x="460" y="129"/>
                  </a:lnTo>
                  <a:lnTo>
                    <a:pt x="467" y="145"/>
                  </a:lnTo>
                  <a:lnTo>
                    <a:pt x="473" y="160"/>
                  </a:lnTo>
                  <a:lnTo>
                    <a:pt x="478" y="177"/>
                  </a:lnTo>
                  <a:lnTo>
                    <a:pt x="483" y="193"/>
                  </a:lnTo>
                  <a:lnTo>
                    <a:pt x="486" y="211"/>
                  </a:lnTo>
                  <a:lnTo>
                    <a:pt x="488" y="229"/>
                  </a:lnTo>
                  <a:lnTo>
                    <a:pt x="490" y="247"/>
                  </a:lnTo>
                  <a:lnTo>
                    <a:pt x="490" y="266"/>
                  </a:lnTo>
                  <a:lnTo>
                    <a:pt x="490" y="266"/>
                  </a:lnTo>
                  <a:lnTo>
                    <a:pt x="490" y="286"/>
                  </a:lnTo>
                  <a:lnTo>
                    <a:pt x="488" y="305"/>
                  </a:lnTo>
                  <a:lnTo>
                    <a:pt x="486" y="323"/>
                  </a:lnTo>
                  <a:lnTo>
                    <a:pt x="482" y="341"/>
                  </a:lnTo>
                  <a:lnTo>
                    <a:pt x="478" y="357"/>
                  </a:lnTo>
                  <a:lnTo>
                    <a:pt x="473" y="374"/>
                  </a:lnTo>
                  <a:lnTo>
                    <a:pt x="467" y="391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0" y="421"/>
                  </a:lnTo>
                  <a:lnTo>
                    <a:pt x="441" y="435"/>
                  </a:lnTo>
                  <a:lnTo>
                    <a:pt x="431" y="448"/>
                  </a:lnTo>
                  <a:lnTo>
                    <a:pt x="421" y="461"/>
                  </a:lnTo>
                  <a:lnTo>
                    <a:pt x="409" y="471"/>
                  </a:lnTo>
                  <a:lnTo>
                    <a:pt x="396" y="482"/>
                  </a:lnTo>
                  <a:lnTo>
                    <a:pt x="383" y="492"/>
                  </a:lnTo>
                  <a:lnTo>
                    <a:pt x="369" y="499"/>
                  </a:lnTo>
                  <a:lnTo>
                    <a:pt x="369" y="499"/>
                  </a:lnTo>
                  <a:lnTo>
                    <a:pt x="355" y="507"/>
                  </a:lnTo>
                  <a:lnTo>
                    <a:pt x="340" y="514"/>
                  </a:lnTo>
                  <a:lnTo>
                    <a:pt x="325" y="519"/>
                  </a:lnTo>
                  <a:lnTo>
                    <a:pt x="309" y="524"/>
                  </a:lnTo>
                  <a:lnTo>
                    <a:pt x="294" y="526"/>
                  </a:lnTo>
                  <a:lnTo>
                    <a:pt x="277" y="529"/>
                  </a:lnTo>
                  <a:lnTo>
                    <a:pt x="262" y="530"/>
                  </a:lnTo>
                  <a:lnTo>
                    <a:pt x="245" y="531"/>
                  </a:lnTo>
                  <a:lnTo>
                    <a:pt x="245" y="531"/>
                  </a:lnTo>
                  <a:lnTo>
                    <a:pt x="227" y="530"/>
                  </a:lnTo>
                  <a:lnTo>
                    <a:pt x="209" y="529"/>
                  </a:lnTo>
                  <a:lnTo>
                    <a:pt x="193" y="526"/>
                  </a:lnTo>
                  <a:lnTo>
                    <a:pt x="176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0" y="505"/>
                  </a:lnTo>
                  <a:lnTo>
                    <a:pt x="115" y="497"/>
                  </a:lnTo>
                  <a:lnTo>
                    <a:pt x="115" y="497"/>
                  </a:lnTo>
                  <a:lnTo>
                    <a:pt x="102" y="487"/>
                  </a:lnTo>
                  <a:lnTo>
                    <a:pt x="89" y="478"/>
                  </a:lnTo>
                  <a:lnTo>
                    <a:pt x="76" y="466"/>
                  </a:lnTo>
                  <a:lnTo>
                    <a:pt x="65" y="455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5"/>
                  </a:lnTo>
                  <a:lnTo>
                    <a:pt x="29" y="401"/>
                  </a:lnTo>
                  <a:lnTo>
                    <a:pt x="29" y="401"/>
                  </a:lnTo>
                  <a:lnTo>
                    <a:pt x="23" y="385"/>
                  </a:lnTo>
                  <a:lnTo>
                    <a:pt x="16" y="370"/>
                  </a:lnTo>
                  <a:lnTo>
                    <a:pt x="11" y="355"/>
                  </a:lnTo>
                  <a:lnTo>
                    <a:pt x="7" y="338"/>
                  </a:lnTo>
                  <a:lnTo>
                    <a:pt x="4" y="323"/>
                  </a:lnTo>
                  <a:lnTo>
                    <a:pt x="1" y="306"/>
                  </a:lnTo>
                  <a:lnTo>
                    <a:pt x="0" y="289"/>
                  </a:lnTo>
                  <a:lnTo>
                    <a:pt x="0" y="273"/>
                  </a:lnTo>
                  <a:lnTo>
                    <a:pt x="0" y="273"/>
                  </a:lnTo>
                  <a:close/>
                  <a:moveTo>
                    <a:pt x="70" y="274"/>
                  </a:moveTo>
                  <a:lnTo>
                    <a:pt x="70" y="274"/>
                  </a:lnTo>
                  <a:lnTo>
                    <a:pt x="70" y="296"/>
                  </a:lnTo>
                  <a:lnTo>
                    <a:pt x="73" y="318"/>
                  </a:lnTo>
                  <a:lnTo>
                    <a:pt x="76" y="338"/>
                  </a:lnTo>
                  <a:lnTo>
                    <a:pt x="82" y="356"/>
                  </a:lnTo>
                  <a:lnTo>
                    <a:pt x="89" y="374"/>
                  </a:lnTo>
                  <a:lnTo>
                    <a:pt x="98" y="391"/>
                  </a:lnTo>
                  <a:lnTo>
                    <a:pt x="108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3"/>
                  </a:lnTo>
                  <a:lnTo>
                    <a:pt x="146" y="443"/>
                  </a:lnTo>
                  <a:lnTo>
                    <a:pt x="161" y="452"/>
                  </a:lnTo>
                  <a:lnTo>
                    <a:pt x="176" y="460"/>
                  </a:lnTo>
                  <a:lnTo>
                    <a:pt x="192" y="466"/>
                  </a:lnTo>
                  <a:lnTo>
                    <a:pt x="208" y="470"/>
                  </a:lnTo>
                  <a:lnTo>
                    <a:pt x="226" y="473"/>
                  </a:lnTo>
                  <a:lnTo>
                    <a:pt x="244" y="473"/>
                  </a:lnTo>
                  <a:lnTo>
                    <a:pt x="244" y="473"/>
                  </a:lnTo>
                  <a:lnTo>
                    <a:pt x="263" y="473"/>
                  </a:lnTo>
                  <a:lnTo>
                    <a:pt x="281" y="470"/>
                  </a:lnTo>
                  <a:lnTo>
                    <a:pt x="298" y="466"/>
                  </a:lnTo>
                  <a:lnTo>
                    <a:pt x="314" y="460"/>
                  </a:lnTo>
                  <a:lnTo>
                    <a:pt x="330" y="452"/>
                  </a:lnTo>
                  <a:lnTo>
                    <a:pt x="344" y="443"/>
                  </a:lnTo>
                  <a:lnTo>
                    <a:pt x="358" y="432"/>
                  </a:lnTo>
                  <a:lnTo>
                    <a:pt x="371" y="419"/>
                  </a:lnTo>
                  <a:lnTo>
                    <a:pt x="371" y="419"/>
                  </a:lnTo>
                  <a:lnTo>
                    <a:pt x="382" y="405"/>
                  </a:lnTo>
                  <a:lnTo>
                    <a:pt x="392" y="389"/>
                  </a:lnTo>
                  <a:lnTo>
                    <a:pt x="401" y="373"/>
                  </a:lnTo>
                  <a:lnTo>
                    <a:pt x="408" y="353"/>
                  </a:lnTo>
                  <a:lnTo>
                    <a:pt x="413" y="334"/>
                  </a:lnTo>
                  <a:lnTo>
                    <a:pt x="417" y="312"/>
                  </a:lnTo>
                  <a:lnTo>
                    <a:pt x="419" y="291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19" y="236"/>
                  </a:lnTo>
                  <a:lnTo>
                    <a:pt x="415" y="207"/>
                  </a:lnTo>
                  <a:lnTo>
                    <a:pt x="408" y="181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4" y="146"/>
                  </a:lnTo>
                  <a:lnTo>
                    <a:pt x="387" y="134"/>
                  </a:lnTo>
                  <a:lnTo>
                    <a:pt x="381" y="124"/>
                  </a:lnTo>
                  <a:lnTo>
                    <a:pt x="373" y="115"/>
                  </a:lnTo>
                  <a:lnTo>
                    <a:pt x="364" y="106"/>
                  </a:lnTo>
                  <a:lnTo>
                    <a:pt x="357" y="99"/>
                  </a:lnTo>
                  <a:lnTo>
                    <a:pt x="346" y="91"/>
                  </a:lnTo>
                  <a:lnTo>
                    <a:pt x="337" y="85"/>
                  </a:lnTo>
                  <a:lnTo>
                    <a:pt x="337" y="85"/>
                  </a:lnTo>
                  <a:lnTo>
                    <a:pt x="327" y="78"/>
                  </a:lnTo>
                  <a:lnTo>
                    <a:pt x="316" y="73"/>
                  </a:lnTo>
                  <a:lnTo>
                    <a:pt x="305" y="69"/>
                  </a:lnTo>
                  <a:lnTo>
                    <a:pt x="294" y="65"/>
                  </a:lnTo>
                  <a:lnTo>
                    <a:pt x="282" y="63"/>
                  </a:lnTo>
                  <a:lnTo>
                    <a:pt x="271" y="60"/>
                  </a:lnTo>
                  <a:lnTo>
                    <a:pt x="258" y="59"/>
                  </a:lnTo>
                  <a:lnTo>
                    <a:pt x="245" y="59"/>
                  </a:lnTo>
                  <a:lnTo>
                    <a:pt x="245" y="59"/>
                  </a:lnTo>
                  <a:lnTo>
                    <a:pt x="227" y="59"/>
                  </a:lnTo>
                  <a:lnTo>
                    <a:pt x="211" y="61"/>
                  </a:lnTo>
                  <a:lnTo>
                    <a:pt x="194" y="65"/>
                  </a:lnTo>
                  <a:lnTo>
                    <a:pt x="179" y="70"/>
                  </a:lnTo>
                  <a:lnTo>
                    <a:pt x="163" y="78"/>
                  </a:lnTo>
                  <a:lnTo>
                    <a:pt x="149" y="86"/>
                  </a:lnTo>
                  <a:lnTo>
                    <a:pt x="135" y="96"/>
                  </a:lnTo>
                  <a:lnTo>
                    <a:pt x="121" y="108"/>
                  </a:lnTo>
                  <a:lnTo>
                    <a:pt x="121" y="108"/>
                  </a:lnTo>
                  <a:lnTo>
                    <a:pt x="110" y="122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6" y="196"/>
                  </a:lnTo>
                  <a:lnTo>
                    <a:pt x="73" y="220"/>
                  </a:lnTo>
                  <a:lnTo>
                    <a:pt x="70" y="246"/>
                  </a:lnTo>
                  <a:lnTo>
                    <a:pt x="70" y="274"/>
                  </a:lnTo>
                  <a:lnTo>
                    <a:pt x="70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586"/>
            <p:cNvSpPr>
              <a:spLocks/>
            </p:cNvSpPr>
            <p:nvPr/>
          </p:nvSpPr>
          <p:spPr bwMode="auto">
            <a:xfrm>
              <a:off x="909638" y="1731963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9 w 404"/>
                <a:gd name="T7" fmla="*/ 403 h 513"/>
                <a:gd name="T8" fmla="*/ 339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4 w 404"/>
                <a:gd name="T15" fmla="*/ 513 h 513"/>
                <a:gd name="T16" fmla="*/ 66 w 404"/>
                <a:gd name="T17" fmla="*/ 110 h 513"/>
                <a:gd name="T18" fmla="*/ 66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9" y="403"/>
                  </a:lnTo>
                  <a:lnTo>
                    <a:pt x="339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4" y="513"/>
                  </a:lnTo>
                  <a:lnTo>
                    <a:pt x="66" y="110"/>
                  </a:lnTo>
                  <a:lnTo>
                    <a:pt x="66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587"/>
            <p:cNvSpPr>
              <a:spLocks/>
            </p:cNvSpPr>
            <p:nvPr/>
          </p:nvSpPr>
          <p:spPr bwMode="auto">
            <a:xfrm>
              <a:off x="1312863" y="1731963"/>
              <a:ext cx="274638" cy="407988"/>
            </a:xfrm>
            <a:custGeom>
              <a:avLst/>
              <a:gdLst>
                <a:gd name="T0" fmla="*/ 0 w 347"/>
                <a:gd name="T1" fmla="*/ 513 h 513"/>
                <a:gd name="T2" fmla="*/ 0 w 347"/>
                <a:gd name="T3" fmla="*/ 0 h 513"/>
                <a:gd name="T4" fmla="*/ 347 w 347"/>
                <a:gd name="T5" fmla="*/ 0 h 513"/>
                <a:gd name="T6" fmla="*/ 347 w 347"/>
                <a:gd name="T7" fmla="*/ 60 h 513"/>
                <a:gd name="T8" fmla="*/ 69 w 347"/>
                <a:gd name="T9" fmla="*/ 60 h 513"/>
                <a:gd name="T10" fmla="*/ 69 w 347"/>
                <a:gd name="T11" fmla="*/ 220 h 513"/>
                <a:gd name="T12" fmla="*/ 309 w 347"/>
                <a:gd name="T13" fmla="*/ 220 h 513"/>
                <a:gd name="T14" fmla="*/ 309 w 347"/>
                <a:gd name="T15" fmla="*/ 280 h 513"/>
                <a:gd name="T16" fmla="*/ 69 w 347"/>
                <a:gd name="T17" fmla="*/ 280 h 513"/>
                <a:gd name="T18" fmla="*/ 69 w 347"/>
                <a:gd name="T19" fmla="*/ 513 h 513"/>
                <a:gd name="T20" fmla="*/ 0 w 347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513">
                  <a:moveTo>
                    <a:pt x="0" y="513"/>
                  </a:moveTo>
                  <a:lnTo>
                    <a:pt x="0" y="0"/>
                  </a:lnTo>
                  <a:lnTo>
                    <a:pt x="347" y="0"/>
                  </a:lnTo>
                  <a:lnTo>
                    <a:pt x="347" y="60"/>
                  </a:lnTo>
                  <a:lnTo>
                    <a:pt x="69" y="60"/>
                  </a:lnTo>
                  <a:lnTo>
                    <a:pt x="69" y="220"/>
                  </a:lnTo>
                  <a:lnTo>
                    <a:pt x="309" y="220"/>
                  </a:lnTo>
                  <a:lnTo>
                    <a:pt x="309" y="280"/>
                  </a:lnTo>
                  <a:lnTo>
                    <a:pt x="69" y="280"/>
                  </a:lnTo>
                  <a:lnTo>
                    <a:pt x="69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Rectangle 588"/>
            <p:cNvSpPr>
              <a:spLocks noChangeArrowheads="1"/>
            </p:cNvSpPr>
            <p:nvPr/>
          </p:nvSpPr>
          <p:spPr bwMode="auto">
            <a:xfrm>
              <a:off x="1641475" y="1731963"/>
              <a:ext cx="53975" cy="407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589"/>
            <p:cNvSpPr>
              <a:spLocks noEditPoints="1"/>
            </p:cNvSpPr>
            <p:nvPr/>
          </p:nvSpPr>
          <p:spPr bwMode="auto">
            <a:xfrm>
              <a:off x="1778000" y="1731963"/>
              <a:ext cx="336550" cy="407988"/>
            </a:xfrm>
            <a:custGeom>
              <a:avLst/>
              <a:gdLst>
                <a:gd name="T0" fmla="*/ 0 w 423"/>
                <a:gd name="T1" fmla="*/ 0 h 513"/>
                <a:gd name="T2" fmla="*/ 176 w 423"/>
                <a:gd name="T3" fmla="*/ 0 h 513"/>
                <a:gd name="T4" fmla="*/ 229 w 423"/>
                <a:gd name="T5" fmla="*/ 3 h 513"/>
                <a:gd name="T6" fmla="*/ 267 w 423"/>
                <a:gd name="T7" fmla="*/ 8 h 513"/>
                <a:gd name="T8" fmla="*/ 289 w 423"/>
                <a:gd name="T9" fmla="*/ 14 h 513"/>
                <a:gd name="T10" fmla="*/ 326 w 423"/>
                <a:gd name="T11" fmla="*/ 32 h 513"/>
                <a:gd name="T12" fmla="*/ 343 w 423"/>
                <a:gd name="T13" fmla="*/ 45 h 513"/>
                <a:gd name="T14" fmla="*/ 362 w 423"/>
                <a:gd name="T15" fmla="*/ 63 h 513"/>
                <a:gd name="T16" fmla="*/ 379 w 423"/>
                <a:gd name="T17" fmla="*/ 83 h 513"/>
                <a:gd name="T18" fmla="*/ 393 w 423"/>
                <a:gd name="T19" fmla="*/ 106 h 513"/>
                <a:gd name="T20" fmla="*/ 404 w 423"/>
                <a:gd name="T21" fmla="*/ 132 h 513"/>
                <a:gd name="T22" fmla="*/ 412 w 423"/>
                <a:gd name="T23" fmla="*/ 160 h 513"/>
                <a:gd name="T24" fmla="*/ 422 w 423"/>
                <a:gd name="T25" fmla="*/ 220 h 513"/>
                <a:gd name="T26" fmla="*/ 423 w 423"/>
                <a:gd name="T27" fmla="*/ 254 h 513"/>
                <a:gd name="T28" fmla="*/ 421 w 423"/>
                <a:gd name="T29" fmla="*/ 309 h 513"/>
                <a:gd name="T30" fmla="*/ 411 w 423"/>
                <a:gd name="T31" fmla="*/ 357 h 513"/>
                <a:gd name="T32" fmla="*/ 403 w 423"/>
                <a:gd name="T33" fmla="*/ 379 h 513"/>
                <a:gd name="T34" fmla="*/ 385 w 423"/>
                <a:gd name="T35" fmla="*/ 416 h 513"/>
                <a:gd name="T36" fmla="*/ 375 w 423"/>
                <a:gd name="T37" fmla="*/ 433 h 513"/>
                <a:gd name="T38" fmla="*/ 353 w 423"/>
                <a:gd name="T39" fmla="*/ 458 h 513"/>
                <a:gd name="T40" fmla="*/ 329 w 423"/>
                <a:gd name="T41" fmla="*/ 479 h 513"/>
                <a:gd name="T42" fmla="*/ 315 w 423"/>
                <a:gd name="T43" fmla="*/ 487 h 513"/>
                <a:gd name="T44" fmla="*/ 284 w 423"/>
                <a:gd name="T45" fmla="*/ 499 h 513"/>
                <a:gd name="T46" fmla="*/ 267 w 423"/>
                <a:gd name="T47" fmla="*/ 505 h 513"/>
                <a:gd name="T48" fmla="*/ 229 w 423"/>
                <a:gd name="T49" fmla="*/ 511 h 513"/>
                <a:gd name="T50" fmla="*/ 185 w 423"/>
                <a:gd name="T51" fmla="*/ 513 h 513"/>
                <a:gd name="T52" fmla="*/ 68 w 423"/>
                <a:gd name="T53" fmla="*/ 453 h 513"/>
                <a:gd name="T54" fmla="*/ 178 w 423"/>
                <a:gd name="T55" fmla="*/ 453 h 513"/>
                <a:gd name="T56" fmla="*/ 223 w 423"/>
                <a:gd name="T57" fmla="*/ 451 h 513"/>
                <a:gd name="T58" fmla="*/ 257 w 423"/>
                <a:gd name="T59" fmla="*/ 443 h 513"/>
                <a:gd name="T60" fmla="*/ 270 w 423"/>
                <a:gd name="T61" fmla="*/ 438 h 513"/>
                <a:gd name="T62" fmla="*/ 293 w 423"/>
                <a:gd name="T63" fmla="*/ 425 h 513"/>
                <a:gd name="T64" fmla="*/ 303 w 423"/>
                <a:gd name="T65" fmla="*/ 417 h 513"/>
                <a:gd name="T66" fmla="*/ 324 w 423"/>
                <a:gd name="T67" fmla="*/ 388 h 513"/>
                <a:gd name="T68" fmla="*/ 340 w 423"/>
                <a:gd name="T69" fmla="*/ 352 h 513"/>
                <a:gd name="T70" fmla="*/ 347 w 423"/>
                <a:gd name="T71" fmla="*/ 330 h 513"/>
                <a:gd name="T72" fmla="*/ 353 w 423"/>
                <a:gd name="T73" fmla="*/ 280 h 513"/>
                <a:gd name="T74" fmla="*/ 354 w 423"/>
                <a:gd name="T75" fmla="*/ 254 h 513"/>
                <a:gd name="T76" fmla="*/ 352 w 423"/>
                <a:gd name="T77" fmla="*/ 215 h 513"/>
                <a:gd name="T78" fmla="*/ 347 w 423"/>
                <a:gd name="T79" fmla="*/ 182 h 513"/>
                <a:gd name="T80" fmla="*/ 339 w 423"/>
                <a:gd name="T81" fmla="*/ 154 h 513"/>
                <a:gd name="T82" fmla="*/ 327 w 423"/>
                <a:gd name="T83" fmla="*/ 129 h 513"/>
                <a:gd name="T84" fmla="*/ 321 w 423"/>
                <a:gd name="T85" fmla="*/ 119 h 513"/>
                <a:gd name="T86" fmla="*/ 306 w 423"/>
                <a:gd name="T87" fmla="*/ 101 h 513"/>
                <a:gd name="T88" fmla="*/ 290 w 423"/>
                <a:gd name="T89" fmla="*/ 86 h 513"/>
                <a:gd name="T90" fmla="*/ 272 w 423"/>
                <a:gd name="T91" fmla="*/ 76 h 513"/>
                <a:gd name="T92" fmla="*/ 263 w 423"/>
                <a:gd name="T93" fmla="*/ 72 h 513"/>
                <a:gd name="T94" fmla="*/ 228 w 423"/>
                <a:gd name="T95" fmla="*/ 64 h 513"/>
                <a:gd name="T96" fmla="*/ 175 w 423"/>
                <a:gd name="T97" fmla="*/ 60 h 513"/>
                <a:gd name="T98" fmla="*/ 68 w 423"/>
                <a:gd name="T99" fmla="*/ 45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3" h="513">
                  <a:moveTo>
                    <a:pt x="0" y="513"/>
                  </a:moveTo>
                  <a:lnTo>
                    <a:pt x="0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205" y="1"/>
                  </a:lnTo>
                  <a:lnTo>
                    <a:pt x="229" y="3"/>
                  </a:lnTo>
                  <a:lnTo>
                    <a:pt x="251" y="4"/>
                  </a:lnTo>
                  <a:lnTo>
                    <a:pt x="267" y="8"/>
                  </a:lnTo>
                  <a:lnTo>
                    <a:pt x="267" y="8"/>
                  </a:lnTo>
                  <a:lnTo>
                    <a:pt x="289" y="14"/>
                  </a:lnTo>
                  <a:lnTo>
                    <a:pt x="308" y="22"/>
                  </a:lnTo>
                  <a:lnTo>
                    <a:pt x="326" y="32"/>
                  </a:lnTo>
                  <a:lnTo>
                    <a:pt x="343" y="45"/>
                  </a:lnTo>
                  <a:lnTo>
                    <a:pt x="343" y="45"/>
                  </a:lnTo>
                  <a:lnTo>
                    <a:pt x="353" y="54"/>
                  </a:lnTo>
                  <a:lnTo>
                    <a:pt x="362" y="63"/>
                  </a:lnTo>
                  <a:lnTo>
                    <a:pt x="371" y="73"/>
                  </a:lnTo>
                  <a:lnTo>
                    <a:pt x="379" y="83"/>
                  </a:lnTo>
                  <a:lnTo>
                    <a:pt x="386" y="95"/>
                  </a:lnTo>
                  <a:lnTo>
                    <a:pt x="393" y="106"/>
                  </a:lnTo>
                  <a:lnTo>
                    <a:pt x="398" y="119"/>
                  </a:lnTo>
                  <a:lnTo>
                    <a:pt x="404" y="132"/>
                  </a:lnTo>
                  <a:lnTo>
                    <a:pt x="404" y="132"/>
                  </a:lnTo>
                  <a:lnTo>
                    <a:pt x="412" y="160"/>
                  </a:lnTo>
                  <a:lnTo>
                    <a:pt x="418" y="189"/>
                  </a:lnTo>
                  <a:lnTo>
                    <a:pt x="422" y="220"/>
                  </a:lnTo>
                  <a:lnTo>
                    <a:pt x="423" y="254"/>
                  </a:lnTo>
                  <a:lnTo>
                    <a:pt x="423" y="254"/>
                  </a:lnTo>
                  <a:lnTo>
                    <a:pt x="423" y="283"/>
                  </a:lnTo>
                  <a:lnTo>
                    <a:pt x="421" y="309"/>
                  </a:lnTo>
                  <a:lnTo>
                    <a:pt x="416" y="334"/>
                  </a:lnTo>
                  <a:lnTo>
                    <a:pt x="411" y="357"/>
                  </a:lnTo>
                  <a:lnTo>
                    <a:pt x="411" y="357"/>
                  </a:lnTo>
                  <a:lnTo>
                    <a:pt x="403" y="379"/>
                  </a:lnTo>
                  <a:lnTo>
                    <a:pt x="394" y="400"/>
                  </a:lnTo>
                  <a:lnTo>
                    <a:pt x="385" y="416"/>
                  </a:lnTo>
                  <a:lnTo>
                    <a:pt x="375" y="433"/>
                  </a:lnTo>
                  <a:lnTo>
                    <a:pt x="375" y="433"/>
                  </a:lnTo>
                  <a:lnTo>
                    <a:pt x="364" y="447"/>
                  </a:lnTo>
                  <a:lnTo>
                    <a:pt x="353" y="458"/>
                  </a:lnTo>
                  <a:lnTo>
                    <a:pt x="341" y="470"/>
                  </a:lnTo>
                  <a:lnTo>
                    <a:pt x="329" y="479"/>
                  </a:lnTo>
                  <a:lnTo>
                    <a:pt x="329" y="479"/>
                  </a:lnTo>
                  <a:lnTo>
                    <a:pt x="315" y="487"/>
                  </a:lnTo>
                  <a:lnTo>
                    <a:pt x="301" y="494"/>
                  </a:lnTo>
                  <a:lnTo>
                    <a:pt x="284" y="499"/>
                  </a:lnTo>
                  <a:lnTo>
                    <a:pt x="267" y="505"/>
                  </a:lnTo>
                  <a:lnTo>
                    <a:pt x="267" y="505"/>
                  </a:lnTo>
                  <a:lnTo>
                    <a:pt x="248" y="508"/>
                  </a:lnTo>
                  <a:lnTo>
                    <a:pt x="229" y="511"/>
                  </a:lnTo>
                  <a:lnTo>
                    <a:pt x="207" y="513"/>
                  </a:lnTo>
                  <a:lnTo>
                    <a:pt x="185" y="513"/>
                  </a:lnTo>
                  <a:lnTo>
                    <a:pt x="0" y="513"/>
                  </a:lnTo>
                  <a:close/>
                  <a:moveTo>
                    <a:pt x="68" y="453"/>
                  </a:moveTo>
                  <a:lnTo>
                    <a:pt x="178" y="453"/>
                  </a:lnTo>
                  <a:lnTo>
                    <a:pt x="178" y="453"/>
                  </a:lnTo>
                  <a:lnTo>
                    <a:pt x="201" y="452"/>
                  </a:lnTo>
                  <a:lnTo>
                    <a:pt x="223" y="451"/>
                  </a:lnTo>
                  <a:lnTo>
                    <a:pt x="240" y="448"/>
                  </a:lnTo>
                  <a:lnTo>
                    <a:pt x="257" y="443"/>
                  </a:lnTo>
                  <a:lnTo>
                    <a:pt x="257" y="443"/>
                  </a:lnTo>
                  <a:lnTo>
                    <a:pt x="270" y="438"/>
                  </a:lnTo>
                  <a:lnTo>
                    <a:pt x="283" y="432"/>
                  </a:lnTo>
                  <a:lnTo>
                    <a:pt x="293" y="425"/>
                  </a:lnTo>
                  <a:lnTo>
                    <a:pt x="303" y="417"/>
                  </a:lnTo>
                  <a:lnTo>
                    <a:pt x="303" y="417"/>
                  </a:lnTo>
                  <a:lnTo>
                    <a:pt x="315" y="403"/>
                  </a:lnTo>
                  <a:lnTo>
                    <a:pt x="324" y="388"/>
                  </a:lnTo>
                  <a:lnTo>
                    <a:pt x="333" y="371"/>
                  </a:lnTo>
                  <a:lnTo>
                    <a:pt x="340" y="352"/>
                  </a:lnTo>
                  <a:lnTo>
                    <a:pt x="340" y="352"/>
                  </a:lnTo>
                  <a:lnTo>
                    <a:pt x="347" y="330"/>
                  </a:lnTo>
                  <a:lnTo>
                    <a:pt x="350" y="307"/>
                  </a:lnTo>
                  <a:lnTo>
                    <a:pt x="353" y="280"/>
                  </a:lnTo>
                  <a:lnTo>
                    <a:pt x="354" y="254"/>
                  </a:lnTo>
                  <a:lnTo>
                    <a:pt x="354" y="254"/>
                  </a:lnTo>
                  <a:lnTo>
                    <a:pt x="353" y="233"/>
                  </a:lnTo>
                  <a:lnTo>
                    <a:pt x="352" y="215"/>
                  </a:lnTo>
                  <a:lnTo>
                    <a:pt x="350" y="198"/>
                  </a:lnTo>
                  <a:lnTo>
                    <a:pt x="347" y="182"/>
                  </a:lnTo>
                  <a:lnTo>
                    <a:pt x="344" y="166"/>
                  </a:lnTo>
                  <a:lnTo>
                    <a:pt x="339" y="154"/>
                  </a:lnTo>
                  <a:lnTo>
                    <a:pt x="334" y="141"/>
                  </a:lnTo>
                  <a:lnTo>
                    <a:pt x="327" y="129"/>
                  </a:lnTo>
                  <a:lnTo>
                    <a:pt x="327" y="129"/>
                  </a:lnTo>
                  <a:lnTo>
                    <a:pt x="321" y="119"/>
                  </a:lnTo>
                  <a:lnTo>
                    <a:pt x="313" y="109"/>
                  </a:lnTo>
                  <a:lnTo>
                    <a:pt x="306" y="101"/>
                  </a:lnTo>
                  <a:lnTo>
                    <a:pt x="298" y="93"/>
                  </a:lnTo>
                  <a:lnTo>
                    <a:pt x="290" y="86"/>
                  </a:lnTo>
                  <a:lnTo>
                    <a:pt x="281" y="81"/>
                  </a:lnTo>
                  <a:lnTo>
                    <a:pt x="272" y="76"/>
                  </a:lnTo>
                  <a:lnTo>
                    <a:pt x="263" y="72"/>
                  </a:lnTo>
                  <a:lnTo>
                    <a:pt x="263" y="72"/>
                  </a:lnTo>
                  <a:lnTo>
                    <a:pt x="248" y="67"/>
                  </a:lnTo>
                  <a:lnTo>
                    <a:pt x="228" y="64"/>
                  </a:lnTo>
                  <a:lnTo>
                    <a:pt x="203" y="61"/>
                  </a:lnTo>
                  <a:lnTo>
                    <a:pt x="175" y="60"/>
                  </a:lnTo>
                  <a:lnTo>
                    <a:pt x="68" y="60"/>
                  </a:lnTo>
                  <a:lnTo>
                    <a:pt x="68" y="4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590"/>
            <p:cNvSpPr>
              <a:spLocks/>
            </p:cNvSpPr>
            <p:nvPr/>
          </p:nvSpPr>
          <p:spPr bwMode="auto">
            <a:xfrm>
              <a:off x="2179638" y="1731963"/>
              <a:ext cx="303213" cy="407988"/>
            </a:xfrm>
            <a:custGeom>
              <a:avLst/>
              <a:gdLst>
                <a:gd name="T0" fmla="*/ 0 w 383"/>
                <a:gd name="T1" fmla="*/ 513 h 513"/>
                <a:gd name="T2" fmla="*/ 0 w 383"/>
                <a:gd name="T3" fmla="*/ 0 h 513"/>
                <a:gd name="T4" fmla="*/ 371 w 383"/>
                <a:gd name="T5" fmla="*/ 0 h 513"/>
                <a:gd name="T6" fmla="*/ 371 w 383"/>
                <a:gd name="T7" fmla="*/ 60 h 513"/>
                <a:gd name="T8" fmla="*/ 68 w 383"/>
                <a:gd name="T9" fmla="*/ 60 h 513"/>
                <a:gd name="T10" fmla="*/ 68 w 383"/>
                <a:gd name="T11" fmla="*/ 218 h 513"/>
                <a:gd name="T12" fmla="*/ 352 w 383"/>
                <a:gd name="T13" fmla="*/ 218 h 513"/>
                <a:gd name="T14" fmla="*/ 352 w 383"/>
                <a:gd name="T15" fmla="*/ 278 h 513"/>
                <a:gd name="T16" fmla="*/ 68 w 383"/>
                <a:gd name="T17" fmla="*/ 278 h 513"/>
                <a:gd name="T18" fmla="*/ 68 w 383"/>
                <a:gd name="T19" fmla="*/ 453 h 513"/>
                <a:gd name="T20" fmla="*/ 383 w 383"/>
                <a:gd name="T21" fmla="*/ 453 h 513"/>
                <a:gd name="T22" fmla="*/ 383 w 383"/>
                <a:gd name="T23" fmla="*/ 513 h 513"/>
                <a:gd name="T24" fmla="*/ 0 w 383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13">
                  <a:moveTo>
                    <a:pt x="0" y="513"/>
                  </a:moveTo>
                  <a:lnTo>
                    <a:pt x="0" y="0"/>
                  </a:lnTo>
                  <a:lnTo>
                    <a:pt x="371" y="0"/>
                  </a:lnTo>
                  <a:lnTo>
                    <a:pt x="371" y="60"/>
                  </a:lnTo>
                  <a:lnTo>
                    <a:pt x="68" y="60"/>
                  </a:lnTo>
                  <a:lnTo>
                    <a:pt x="68" y="218"/>
                  </a:lnTo>
                  <a:lnTo>
                    <a:pt x="352" y="218"/>
                  </a:lnTo>
                  <a:lnTo>
                    <a:pt x="352" y="278"/>
                  </a:lnTo>
                  <a:lnTo>
                    <a:pt x="68" y="278"/>
                  </a:lnTo>
                  <a:lnTo>
                    <a:pt x="68" y="453"/>
                  </a:lnTo>
                  <a:lnTo>
                    <a:pt x="383" y="453"/>
                  </a:lnTo>
                  <a:lnTo>
                    <a:pt x="383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591"/>
            <p:cNvSpPr>
              <a:spLocks/>
            </p:cNvSpPr>
            <p:nvPr/>
          </p:nvSpPr>
          <p:spPr bwMode="auto">
            <a:xfrm>
              <a:off x="2536825" y="1731963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8 w 404"/>
                <a:gd name="T7" fmla="*/ 403 h 513"/>
                <a:gd name="T8" fmla="*/ 338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3 w 404"/>
                <a:gd name="T15" fmla="*/ 513 h 513"/>
                <a:gd name="T16" fmla="*/ 65 w 404"/>
                <a:gd name="T17" fmla="*/ 110 h 513"/>
                <a:gd name="T18" fmla="*/ 65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8" y="403"/>
                  </a:lnTo>
                  <a:lnTo>
                    <a:pt x="338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3" y="513"/>
                  </a:lnTo>
                  <a:lnTo>
                    <a:pt x="65" y="110"/>
                  </a:lnTo>
                  <a:lnTo>
                    <a:pt x="65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592"/>
            <p:cNvSpPr>
              <a:spLocks/>
            </p:cNvSpPr>
            <p:nvPr/>
          </p:nvSpPr>
          <p:spPr bwMode="auto">
            <a:xfrm>
              <a:off x="2901950" y="1731963"/>
              <a:ext cx="323850" cy="407988"/>
            </a:xfrm>
            <a:custGeom>
              <a:avLst/>
              <a:gdLst>
                <a:gd name="T0" fmla="*/ 170 w 407"/>
                <a:gd name="T1" fmla="*/ 513 h 513"/>
                <a:gd name="T2" fmla="*/ 170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8 w 407"/>
                <a:gd name="T13" fmla="*/ 60 h 513"/>
                <a:gd name="T14" fmla="*/ 238 w 407"/>
                <a:gd name="T15" fmla="*/ 513 h 513"/>
                <a:gd name="T16" fmla="*/ 170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70" y="513"/>
                  </a:moveTo>
                  <a:lnTo>
                    <a:pt x="170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8" y="60"/>
                  </a:lnTo>
                  <a:lnTo>
                    <a:pt x="238" y="513"/>
                  </a:lnTo>
                  <a:lnTo>
                    <a:pt x="17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Rectangle 593"/>
            <p:cNvSpPr>
              <a:spLocks noChangeArrowheads="1"/>
            </p:cNvSpPr>
            <p:nvPr/>
          </p:nvSpPr>
          <p:spPr bwMode="auto">
            <a:xfrm>
              <a:off x="3273425" y="1731963"/>
              <a:ext cx="53975" cy="407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94"/>
            <p:cNvSpPr>
              <a:spLocks noEditPoints="1"/>
            </p:cNvSpPr>
            <p:nvPr/>
          </p:nvSpPr>
          <p:spPr bwMode="auto">
            <a:xfrm>
              <a:off x="3367088" y="1731963"/>
              <a:ext cx="381000" cy="407988"/>
            </a:xfrm>
            <a:custGeom>
              <a:avLst/>
              <a:gdLst>
                <a:gd name="T0" fmla="*/ 0 w 479"/>
                <a:gd name="T1" fmla="*/ 513 h 513"/>
                <a:gd name="T2" fmla="*/ 197 w 479"/>
                <a:gd name="T3" fmla="*/ 0 h 513"/>
                <a:gd name="T4" fmla="*/ 270 w 479"/>
                <a:gd name="T5" fmla="*/ 0 h 513"/>
                <a:gd name="T6" fmla="*/ 479 w 479"/>
                <a:gd name="T7" fmla="*/ 513 h 513"/>
                <a:gd name="T8" fmla="*/ 401 w 479"/>
                <a:gd name="T9" fmla="*/ 513 h 513"/>
                <a:gd name="T10" fmla="*/ 342 w 479"/>
                <a:gd name="T11" fmla="*/ 359 h 513"/>
                <a:gd name="T12" fmla="*/ 128 w 479"/>
                <a:gd name="T13" fmla="*/ 359 h 513"/>
                <a:gd name="T14" fmla="*/ 71 w 479"/>
                <a:gd name="T15" fmla="*/ 513 h 513"/>
                <a:gd name="T16" fmla="*/ 0 w 479"/>
                <a:gd name="T17" fmla="*/ 513 h 513"/>
                <a:gd name="T18" fmla="*/ 147 w 479"/>
                <a:gd name="T19" fmla="*/ 302 h 513"/>
                <a:gd name="T20" fmla="*/ 321 w 479"/>
                <a:gd name="T21" fmla="*/ 302 h 513"/>
                <a:gd name="T22" fmla="*/ 267 w 479"/>
                <a:gd name="T23" fmla="*/ 160 h 513"/>
                <a:gd name="T24" fmla="*/ 267 w 479"/>
                <a:gd name="T25" fmla="*/ 160 h 513"/>
                <a:gd name="T26" fmla="*/ 247 w 479"/>
                <a:gd name="T27" fmla="*/ 101 h 513"/>
                <a:gd name="T28" fmla="*/ 231 w 479"/>
                <a:gd name="T29" fmla="*/ 54 h 513"/>
                <a:gd name="T30" fmla="*/ 231 w 479"/>
                <a:gd name="T31" fmla="*/ 54 h 513"/>
                <a:gd name="T32" fmla="*/ 226 w 479"/>
                <a:gd name="T33" fmla="*/ 79 h 513"/>
                <a:gd name="T34" fmla="*/ 220 w 479"/>
                <a:gd name="T35" fmla="*/ 104 h 513"/>
                <a:gd name="T36" fmla="*/ 212 w 479"/>
                <a:gd name="T37" fmla="*/ 128 h 513"/>
                <a:gd name="T38" fmla="*/ 203 w 479"/>
                <a:gd name="T39" fmla="*/ 152 h 513"/>
                <a:gd name="T40" fmla="*/ 147 w 479"/>
                <a:gd name="T41" fmla="*/ 30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513">
                  <a:moveTo>
                    <a:pt x="0" y="513"/>
                  </a:moveTo>
                  <a:lnTo>
                    <a:pt x="197" y="0"/>
                  </a:lnTo>
                  <a:lnTo>
                    <a:pt x="270" y="0"/>
                  </a:lnTo>
                  <a:lnTo>
                    <a:pt x="479" y="513"/>
                  </a:lnTo>
                  <a:lnTo>
                    <a:pt x="401" y="513"/>
                  </a:lnTo>
                  <a:lnTo>
                    <a:pt x="342" y="359"/>
                  </a:lnTo>
                  <a:lnTo>
                    <a:pt x="128" y="359"/>
                  </a:lnTo>
                  <a:lnTo>
                    <a:pt x="71" y="513"/>
                  </a:lnTo>
                  <a:lnTo>
                    <a:pt x="0" y="513"/>
                  </a:lnTo>
                  <a:close/>
                  <a:moveTo>
                    <a:pt x="147" y="302"/>
                  </a:moveTo>
                  <a:lnTo>
                    <a:pt x="321" y="302"/>
                  </a:lnTo>
                  <a:lnTo>
                    <a:pt x="267" y="160"/>
                  </a:lnTo>
                  <a:lnTo>
                    <a:pt x="267" y="160"/>
                  </a:lnTo>
                  <a:lnTo>
                    <a:pt x="247" y="101"/>
                  </a:lnTo>
                  <a:lnTo>
                    <a:pt x="231" y="54"/>
                  </a:lnTo>
                  <a:lnTo>
                    <a:pt x="231" y="54"/>
                  </a:lnTo>
                  <a:lnTo>
                    <a:pt x="226" y="79"/>
                  </a:lnTo>
                  <a:lnTo>
                    <a:pt x="220" y="104"/>
                  </a:lnTo>
                  <a:lnTo>
                    <a:pt x="212" y="128"/>
                  </a:lnTo>
                  <a:lnTo>
                    <a:pt x="203" y="152"/>
                  </a:lnTo>
                  <a:lnTo>
                    <a:pt x="147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95"/>
            <p:cNvSpPr>
              <a:spLocks/>
            </p:cNvSpPr>
            <p:nvPr/>
          </p:nvSpPr>
          <p:spPr bwMode="auto">
            <a:xfrm>
              <a:off x="3784600" y="1731963"/>
              <a:ext cx="254000" cy="407988"/>
            </a:xfrm>
            <a:custGeom>
              <a:avLst/>
              <a:gdLst>
                <a:gd name="T0" fmla="*/ 0 w 320"/>
                <a:gd name="T1" fmla="*/ 513 h 513"/>
                <a:gd name="T2" fmla="*/ 0 w 320"/>
                <a:gd name="T3" fmla="*/ 0 h 513"/>
                <a:gd name="T4" fmla="*/ 68 w 320"/>
                <a:gd name="T5" fmla="*/ 0 h 513"/>
                <a:gd name="T6" fmla="*/ 68 w 320"/>
                <a:gd name="T7" fmla="*/ 453 h 513"/>
                <a:gd name="T8" fmla="*/ 320 w 320"/>
                <a:gd name="T9" fmla="*/ 453 h 513"/>
                <a:gd name="T10" fmla="*/ 320 w 320"/>
                <a:gd name="T11" fmla="*/ 513 h 513"/>
                <a:gd name="T12" fmla="*/ 0 w 320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513">
                  <a:moveTo>
                    <a:pt x="0" y="51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453"/>
                  </a:lnTo>
                  <a:lnTo>
                    <a:pt x="320" y="453"/>
                  </a:lnTo>
                  <a:lnTo>
                    <a:pt x="320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1939292" y="9031338"/>
            <a:ext cx="1221875" cy="56525"/>
            <a:chOff x="79375" y="2408238"/>
            <a:chExt cx="9128126" cy="422276"/>
          </a:xfrm>
        </p:grpSpPr>
        <p:sp>
          <p:nvSpPr>
            <p:cNvPr id="94" name="Freeform 596"/>
            <p:cNvSpPr>
              <a:spLocks noEditPoints="1"/>
            </p:cNvSpPr>
            <p:nvPr/>
          </p:nvSpPr>
          <p:spPr bwMode="auto">
            <a:xfrm>
              <a:off x="79375" y="2416176"/>
              <a:ext cx="309563" cy="407988"/>
            </a:xfrm>
            <a:custGeom>
              <a:avLst/>
              <a:gdLst>
                <a:gd name="T0" fmla="*/ 0 w 392"/>
                <a:gd name="T1" fmla="*/ 0 h 513"/>
                <a:gd name="T2" fmla="*/ 193 w 392"/>
                <a:gd name="T3" fmla="*/ 0 h 513"/>
                <a:gd name="T4" fmla="*/ 257 w 392"/>
                <a:gd name="T5" fmla="*/ 2 h 513"/>
                <a:gd name="T6" fmla="*/ 271 w 392"/>
                <a:gd name="T7" fmla="*/ 5 h 513"/>
                <a:gd name="T8" fmla="*/ 307 w 392"/>
                <a:gd name="T9" fmla="*/ 14 h 513"/>
                <a:gd name="T10" fmla="*/ 335 w 392"/>
                <a:gd name="T11" fmla="*/ 29 h 513"/>
                <a:gd name="T12" fmla="*/ 347 w 392"/>
                <a:gd name="T13" fmla="*/ 38 h 513"/>
                <a:gd name="T14" fmla="*/ 367 w 392"/>
                <a:gd name="T15" fmla="*/ 64 h 513"/>
                <a:gd name="T16" fmla="*/ 376 w 392"/>
                <a:gd name="T17" fmla="*/ 78 h 513"/>
                <a:gd name="T18" fmla="*/ 388 w 392"/>
                <a:gd name="T19" fmla="*/ 112 h 513"/>
                <a:gd name="T20" fmla="*/ 392 w 392"/>
                <a:gd name="T21" fmla="*/ 148 h 513"/>
                <a:gd name="T22" fmla="*/ 392 w 392"/>
                <a:gd name="T23" fmla="*/ 165 h 513"/>
                <a:gd name="T24" fmla="*/ 386 w 392"/>
                <a:gd name="T25" fmla="*/ 194 h 513"/>
                <a:gd name="T26" fmla="*/ 375 w 392"/>
                <a:gd name="T27" fmla="*/ 222 h 513"/>
                <a:gd name="T28" fmla="*/ 360 w 392"/>
                <a:gd name="T29" fmla="*/ 248 h 513"/>
                <a:gd name="T30" fmla="*/ 351 w 392"/>
                <a:gd name="T31" fmla="*/ 259 h 513"/>
                <a:gd name="T32" fmla="*/ 325 w 392"/>
                <a:gd name="T33" fmla="*/ 279 h 513"/>
                <a:gd name="T34" fmla="*/ 292 w 392"/>
                <a:gd name="T35" fmla="*/ 293 h 513"/>
                <a:gd name="T36" fmla="*/ 250 w 392"/>
                <a:gd name="T37" fmla="*/ 302 h 513"/>
                <a:gd name="T38" fmla="*/ 200 w 392"/>
                <a:gd name="T39" fmla="*/ 304 h 513"/>
                <a:gd name="T40" fmla="*/ 68 w 392"/>
                <a:gd name="T41" fmla="*/ 513 h 513"/>
                <a:gd name="T42" fmla="*/ 68 w 392"/>
                <a:gd name="T43" fmla="*/ 244 h 513"/>
                <a:gd name="T44" fmla="*/ 201 w 392"/>
                <a:gd name="T45" fmla="*/ 244 h 513"/>
                <a:gd name="T46" fmla="*/ 232 w 392"/>
                <a:gd name="T47" fmla="*/ 243 h 513"/>
                <a:gd name="T48" fmla="*/ 257 w 392"/>
                <a:gd name="T49" fmla="*/ 238 h 513"/>
                <a:gd name="T50" fmla="*/ 278 w 392"/>
                <a:gd name="T51" fmla="*/ 230 h 513"/>
                <a:gd name="T52" fmla="*/ 294 w 392"/>
                <a:gd name="T53" fmla="*/ 220 h 513"/>
                <a:gd name="T54" fmla="*/ 301 w 392"/>
                <a:gd name="T55" fmla="*/ 213 h 513"/>
                <a:gd name="T56" fmla="*/ 311 w 392"/>
                <a:gd name="T57" fmla="*/ 198 h 513"/>
                <a:gd name="T58" fmla="*/ 317 w 392"/>
                <a:gd name="T59" fmla="*/ 181 h 513"/>
                <a:gd name="T60" fmla="*/ 321 w 392"/>
                <a:gd name="T61" fmla="*/ 161 h 513"/>
                <a:gd name="T62" fmla="*/ 321 w 392"/>
                <a:gd name="T63" fmla="*/ 151 h 513"/>
                <a:gd name="T64" fmla="*/ 317 w 392"/>
                <a:gd name="T65" fmla="*/ 120 h 513"/>
                <a:gd name="T66" fmla="*/ 306 w 392"/>
                <a:gd name="T67" fmla="*/ 96 h 513"/>
                <a:gd name="T68" fmla="*/ 297 w 392"/>
                <a:gd name="T69" fmla="*/ 84 h 513"/>
                <a:gd name="T70" fmla="*/ 275 w 392"/>
                <a:gd name="T71" fmla="*/ 70 h 513"/>
                <a:gd name="T72" fmla="*/ 262 w 392"/>
                <a:gd name="T73" fmla="*/ 65 h 513"/>
                <a:gd name="T74" fmla="*/ 238 w 392"/>
                <a:gd name="T75" fmla="*/ 61 h 513"/>
                <a:gd name="T76" fmla="*/ 68 w 392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9" y="1"/>
                  </a:lnTo>
                  <a:lnTo>
                    <a:pt x="257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90" y="8"/>
                  </a:lnTo>
                  <a:lnTo>
                    <a:pt x="307" y="14"/>
                  </a:lnTo>
                  <a:lnTo>
                    <a:pt x="321" y="20"/>
                  </a:lnTo>
                  <a:lnTo>
                    <a:pt x="335" y="29"/>
                  </a:lnTo>
                  <a:lnTo>
                    <a:pt x="335" y="29"/>
                  </a:lnTo>
                  <a:lnTo>
                    <a:pt x="347" y="38"/>
                  </a:lnTo>
                  <a:lnTo>
                    <a:pt x="358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3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92" y="165"/>
                  </a:lnTo>
                  <a:lnTo>
                    <a:pt x="389" y="180"/>
                  </a:lnTo>
                  <a:lnTo>
                    <a:pt x="386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8" y="235"/>
                  </a:lnTo>
                  <a:lnTo>
                    <a:pt x="360" y="248"/>
                  </a:lnTo>
                  <a:lnTo>
                    <a:pt x="351" y="259"/>
                  </a:lnTo>
                  <a:lnTo>
                    <a:pt x="351" y="259"/>
                  </a:lnTo>
                  <a:lnTo>
                    <a:pt x="339" y="270"/>
                  </a:lnTo>
                  <a:lnTo>
                    <a:pt x="325" y="279"/>
                  </a:lnTo>
                  <a:lnTo>
                    <a:pt x="310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50" y="302"/>
                  </a:lnTo>
                  <a:lnTo>
                    <a:pt x="227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1" y="244"/>
                  </a:lnTo>
                  <a:lnTo>
                    <a:pt x="201" y="244"/>
                  </a:lnTo>
                  <a:lnTo>
                    <a:pt x="216" y="243"/>
                  </a:lnTo>
                  <a:lnTo>
                    <a:pt x="232" y="243"/>
                  </a:lnTo>
                  <a:lnTo>
                    <a:pt x="244" y="240"/>
                  </a:lnTo>
                  <a:lnTo>
                    <a:pt x="257" y="238"/>
                  </a:lnTo>
                  <a:lnTo>
                    <a:pt x="267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1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6" y="96"/>
                  </a:lnTo>
                  <a:lnTo>
                    <a:pt x="306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200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97"/>
            <p:cNvSpPr>
              <a:spLocks noEditPoints="1"/>
            </p:cNvSpPr>
            <p:nvPr/>
          </p:nvSpPr>
          <p:spPr bwMode="auto">
            <a:xfrm>
              <a:off x="439738" y="2416176"/>
              <a:ext cx="357188" cy="407988"/>
            </a:xfrm>
            <a:custGeom>
              <a:avLst/>
              <a:gdLst>
                <a:gd name="T0" fmla="*/ 0 w 452"/>
                <a:gd name="T1" fmla="*/ 0 h 513"/>
                <a:gd name="T2" fmla="*/ 228 w 452"/>
                <a:gd name="T3" fmla="*/ 0 h 513"/>
                <a:gd name="T4" fmla="*/ 288 w 452"/>
                <a:gd name="T5" fmla="*/ 3 h 513"/>
                <a:gd name="T6" fmla="*/ 331 w 452"/>
                <a:gd name="T7" fmla="*/ 14 h 513"/>
                <a:gd name="T8" fmla="*/ 340 w 452"/>
                <a:gd name="T9" fmla="*/ 17 h 513"/>
                <a:gd name="T10" fmla="*/ 357 w 452"/>
                <a:gd name="T11" fmla="*/ 26 h 513"/>
                <a:gd name="T12" fmla="*/ 371 w 452"/>
                <a:gd name="T13" fmla="*/ 39 h 513"/>
                <a:gd name="T14" fmla="*/ 389 w 452"/>
                <a:gd name="T15" fmla="*/ 62 h 513"/>
                <a:gd name="T16" fmla="*/ 398 w 452"/>
                <a:gd name="T17" fmla="*/ 80 h 513"/>
                <a:gd name="T18" fmla="*/ 408 w 452"/>
                <a:gd name="T19" fmla="*/ 119 h 513"/>
                <a:gd name="T20" fmla="*/ 409 w 452"/>
                <a:gd name="T21" fmla="*/ 140 h 513"/>
                <a:gd name="T22" fmla="*/ 408 w 452"/>
                <a:gd name="T23" fmla="*/ 166 h 513"/>
                <a:gd name="T24" fmla="*/ 402 w 452"/>
                <a:gd name="T25" fmla="*/ 190 h 513"/>
                <a:gd name="T26" fmla="*/ 390 w 452"/>
                <a:gd name="T27" fmla="*/ 212 h 513"/>
                <a:gd name="T28" fmla="*/ 375 w 452"/>
                <a:gd name="T29" fmla="*/ 231 h 513"/>
                <a:gd name="T30" fmla="*/ 365 w 452"/>
                <a:gd name="T31" fmla="*/ 240 h 513"/>
                <a:gd name="T32" fmla="*/ 343 w 452"/>
                <a:gd name="T33" fmla="*/ 256 h 513"/>
                <a:gd name="T34" fmla="*/ 316 w 452"/>
                <a:gd name="T35" fmla="*/ 268 h 513"/>
                <a:gd name="T36" fmla="*/ 283 w 452"/>
                <a:gd name="T37" fmla="*/ 276 h 513"/>
                <a:gd name="T38" fmla="*/ 266 w 452"/>
                <a:gd name="T39" fmla="*/ 280 h 513"/>
                <a:gd name="T40" fmla="*/ 298 w 452"/>
                <a:gd name="T41" fmla="*/ 299 h 513"/>
                <a:gd name="T42" fmla="*/ 307 w 452"/>
                <a:gd name="T43" fmla="*/ 306 h 513"/>
                <a:gd name="T44" fmla="*/ 335 w 452"/>
                <a:gd name="T45" fmla="*/ 336 h 513"/>
                <a:gd name="T46" fmla="*/ 363 w 452"/>
                <a:gd name="T47" fmla="*/ 373 h 513"/>
                <a:gd name="T48" fmla="*/ 367 w 452"/>
                <a:gd name="T49" fmla="*/ 513 h 513"/>
                <a:gd name="T50" fmla="*/ 299 w 452"/>
                <a:gd name="T51" fmla="*/ 407 h 513"/>
                <a:gd name="T52" fmla="*/ 250 w 452"/>
                <a:gd name="T53" fmla="*/ 335 h 513"/>
                <a:gd name="T54" fmla="*/ 241 w 452"/>
                <a:gd name="T55" fmla="*/ 325 h 513"/>
                <a:gd name="T56" fmla="*/ 223 w 452"/>
                <a:gd name="T57" fmla="*/ 307 h 513"/>
                <a:gd name="T58" fmla="*/ 215 w 452"/>
                <a:gd name="T59" fmla="*/ 302 h 513"/>
                <a:gd name="T60" fmla="*/ 184 w 452"/>
                <a:gd name="T61" fmla="*/ 288 h 513"/>
                <a:gd name="T62" fmla="*/ 169 w 452"/>
                <a:gd name="T63" fmla="*/ 285 h 513"/>
                <a:gd name="T64" fmla="*/ 68 w 452"/>
                <a:gd name="T65" fmla="*/ 285 h 513"/>
                <a:gd name="T66" fmla="*/ 0 w 452"/>
                <a:gd name="T67" fmla="*/ 513 h 513"/>
                <a:gd name="T68" fmla="*/ 214 w 452"/>
                <a:gd name="T69" fmla="*/ 226 h 513"/>
                <a:gd name="T70" fmla="*/ 235 w 452"/>
                <a:gd name="T71" fmla="*/ 226 h 513"/>
                <a:gd name="T72" fmla="*/ 273 w 452"/>
                <a:gd name="T73" fmla="*/ 221 h 513"/>
                <a:gd name="T74" fmla="*/ 287 w 452"/>
                <a:gd name="T75" fmla="*/ 217 h 513"/>
                <a:gd name="T76" fmla="*/ 310 w 452"/>
                <a:gd name="T77" fmla="*/ 204 h 513"/>
                <a:gd name="T78" fmla="*/ 326 w 452"/>
                <a:gd name="T79" fmla="*/ 185 h 513"/>
                <a:gd name="T80" fmla="*/ 333 w 452"/>
                <a:gd name="T81" fmla="*/ 175 h 513"/>
                <a:gd name="T82" fmla="*/ 339 w 452"/>
                <a:gd name="T83" fmla="*/ 152 h 513"/>
                <a:gd name="T84" fmla="*/ 340 w 452"/>
                <a:gd name="T85" fmla="*/ 140 h 513"/>
                <a:gd name="T86" fmla="*/ 338 w 452"/>
                <a:gd name="T87" fmla="*/ 122 h 513"/>
                <a:gd name="T88" fmla="*/ 334 w 452"/>
                <a:gd name="T89" fmla="*/ 107 h 513"/>
                <a:gd name="T90" fmla="*/ 325 w 452"/>
                <a:gd name="T91" fmla="*/ 93 h 513"/>
                <a:gd name="T92" fmla="*/ 314 w 452"/>
                <a:gd name="T93" fmla="*/ 80 h 513"/>
                <a:gd name="T94" fmla="*/ 307 w 452"/>
                <a:gd name="T95" fmla="*/ 74 h 513"/>
                <a:gd name="T96" fmla="*/ 289 w 452"/>
                <a:gd name="T97" fmla="*/ 66 h 513"/>
                <a:gd name="T98" fmla="*/ 269 w 452"/>
                <a:gd name="T99" fmla="*/ 60 h 513"/>
                <a:gd name="T100" fmla="*/ 244 w 452"/>
                <a:gd name="T101" fmla="*/ 57 h 513"/>
                <a:gd name="T102" fmla="*/ 68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60" y="1"/>
                  </a:lnTo>
                  <a:lnTo>
                    <a:pt x="288" y="3"/>
                  </a:lnTo>
                  <a:lnTo>
                    <a:pt x="312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7" y="26"/>
                  </a:lnTo>
                  <a:lnTo>
                    <a:pt x="363" y="33"/>
                  </a:lnTo>
                  <a:lnTo>
                    <a:pt x="371" y="39"/>
                  </a:lnTo>
                  <a:lnTo>
                    <a:pt x="377" y="46"/>
                  </a:lnTo>
                  <a:lnTo>
                    <a:pt x="389" y="62"/>
                  </a:lnTo>
                  <a:lnTo>
                    <a:pt x="389" y="62"/>
                  </a:lnTo>
                  <a:lnTo>
                    <a:pt x="398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8" y="166"/>
                  </a:lnTo>
                  <a:lnTo>
                    <a:pt x="406" y="179"/>
                  </a:lnTo>
                  <a:lnTo>
                    <a:pt x="402" y="190"/>
                  </a:lnTo>
                  <a:lnTo>
                    <a:pt x="397" y="202"/>
                  </a:lnTo>
                  <a:lnTo>
                    <a:pt x="390" y="212"/>
                  </a:lnTo>
                  <a:lnTo>
                    <a:pt x="383" y="222"/>
                  </a:lnTo>
                  <a:lnTo>
                    <a:pt x="375" y="231"/>
                  </a:lnTo>
                  <a:lnTo>
                    <a:pt x="375" y="231"/>
                  </a:lnTo>
                  <a:lnTo>
                    <a:pt x="365" y="240"/>
                  </a:lnTo>
                  <a:lnTo>
                    <a:pt x="354" y="249"/>
                  </a:lnTo>
                  <a:lnTo>
                    <a:pt x="343" y="256"/>
                  </a:lnTo>
                  <a:lnTo>
                    <a:pt x="330" y="262"/>
                  </a:lnTo>
                  <a:lnTo>
                    <a:pt x="316" y="268"/>
                  </a:lnTo>
                  <a:lnTo>
                    <a:pt x="301" y="272"/>
                  </a:lnTo>
                  <a:lnTo>
                    <a:pt x="283" y="276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7" y="306"/>
                  </a:lnTo>
                  <a:lnTo>
                    <a:pt x="307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3" y="373"/>
                  </a:lnTo>
                  <a:lnTo>
                    <a:pt x="452" y="513"/>
                  </a:lnTo>
                  <a:lnTo>
                    <a:pt x="367" y="513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71" y="366"/>
                  </a:lnTo>
                  <a:lnTo>
                    <a:pt x="250" y="335"/>
                  </a:lnTo>
                  <a:lnTo>
                    <a:pt x="250" y="335"/>
                  </a:lnTo>
                  <a:lnTo>
                    <a:pt x="241" y="325"/>
                  </a:lnTo>
                  <a:lnTo>
                    <a:pt x="232" y="315"/>
                  </a:lnTo>
                  <a:lnTo>
                    <a:pt x="223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7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4" y="226"/>
                  </a:lnTo>
                  <a:lnTo>
                    <a:pt x="214" y="226"/>
                  </a:lnTo>
                  <a:lnTo>
                    <a:pt x="235" y="226"/>
                  </a:lnTo>
                  <a:lnTo>
                    <a:pt x="255" y="224"/>
                  </a:lnTo>
                  <a:lnTo>
                    <a:pt x="273" y="221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99" y="211"/>
                  </a:lnTo>
                  <a:lnTo>
                    <a:pt x="310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3" y="175"/>
                  </a:lnTo>
                  <a:lnTo>
                    <a:pt x="337" y="163"/>
                  </a:lnTo>
                  <a:lnTo>
                    <a:pt x="339" y="152"/>
                  </a:lnTo>
                  <a:lnTo>
                    <a:pt x="340" y="140"/>
                  </a:lnTo>
                  <a:lnTo>
                    <a:pt x="340" y="140"/>
                  </a:lnTo>
                  <a:lnTo>
                    <a:pt x="339" y="131"/>
                  </a:lnTo>
                  <a:lnTo>
                    <a:pt x="338" y="122"/>
                  </a:lnTo>
                  <a:lnTo>
                    <a:pt x="337" y="115"/>
                  </a:lnTo>
                  <a:lnTo>
                    <a:pt x="334" y="107"/>
                  </a:lnTo>
                  <a:lnTo>
                    <a:pt x="330" y="99"/>
                  </a:lnTo>
                  <a:lnTo>
                    <a:pt x="325" y="93"/>
                  </a:lnTo>
                  <a:lnTo>
                    <a:pt x="320" y="87"/>
                  </a:lnTo>
                  <a:lnTo>
                    <a:pt x="314" y="80"/>
                  </a:lnTo>
                  <a:lnTo>
                    <a:pt x="314" y="80"/>
                  </a:lnTo>
                  <a:lnTo>
                    <a:pt x="307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80" y="62"/>
                  </a:lnTo>
                  <a:lnTo>
                    <a:pt x="269" y="60"/>
                  </a:lnTo>
                  <a:lnTo>
                    <a:pt x="257" y="58"/>
                  </a:lnTo>
                  <a:lnTo>
                    <a:pt x="244" y="57"/>
                  </a:lnTo>
                  <a:lnTo>
                    <a:pt x="230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98"/>
            <p:cNvSpPr>
              <a:spLocks noEditPoints="1"/>
            </p:cNvSpPr>
            <p:nvPr/>
          </p:nvSpPr>
          <p:spPr bwMode="auto">
            <a:xfrm>
              <a:off x="811213" y="2408238"/>
              <a:ext cx="388938" cy="422275"/>
            </a:xfrm>
            <a:custGeom>
              <a:avLst/>
              <a:gdLst>
                <a:gd name="T0" fmla="*/ 1 w 489"/>
                <a:gd name="T1" fmla="*/ 242 h 531"/>
                <a:gd name="T2" fmla="*/ 16 w 489"/>
                <a:gd name="T3" fmla="*/ 158 h 531"/>
                <a:gd name="T4" fmla="*/ 52 w 489"/>
                <a:gd name="T5" fmla="*/ 90 h 531"/>
                <a:gd name="T6" fmla="*/ 85 w 489"/>
                <a:gd name="T7" fmla="*/ 55 h 531"/>
                <a:gd name="T8" fmla="*/ 147 w 489"/>
                <a:gd name="T9" fmla="*/ 17 h 531"/>
                <a:gd name="T10" fmla="*/ 218 w 489"/>
                <a:gd name="T11" fmla="*/ 1 h 531"/>
                <a:gd name="T12" fmla="*/ 263 w 489"/>
                <a:gd name="T13" fmla="*/ 0 h 531"/>
                <a:gd name="T14" fmla="*/ 313 w 489"/>
                <a:gd name="T15" fmla="*/ 9 h 531"/>
                <a:gd name="T16" fmla="*/ 359 w 489"/>
                <a:gd name="T17" fmla="*/ 25 h 531"/>
                <a:gd name="T18" fmla="*/ 387 w 489"/>
                <a:gd name="T19" fmla="*/ 43 h 531"/>
                <a:gd name="T20" fmla="*/ 423 w 489"/>
                <a:gd name="T21" fmla="*/ 74 h 531"/>
                <a:gd name="T22" fmla="*/ 452 w 489"/>
                <a:gd name="T23" fmla="*/ 114 h 531"/>
                <a:gd name="T24" fmla="*/ 466 w 489"/>
                <a:gd name="T25" fmla="*/ 144 h 531"/>
                <a:gd name="T26" fmla="*/ 482 w 489"/>
                <a:gd name="T27" fmla="*/ 193 h 531"/>
                <a:gd name="T28" fmla="*/ 489 w 489"/>
                <a:gd name="T29" fmla="*/ 247 h 531"/>
                <a:gd name="T30" fmla="*/ 489 w 489"/>
                <a:gd name="T31" fmla="*/ 285 h 531"/>
                <a:gd name="T32" fmla="*/ 482 w 489"/>
                <a:gd name="T33" fmla="*/ 340 h 531"/>
                <a:gd name="T34" fmla="*/ 465 w 489"/>
                <a:gd name="T35" fmla="*/ 390 h 531"/>
                <a:gd name="T36" fmla="*/ 450 w 489"/>
                <a:gd name="T37" fmla="*/ 421 h 531"/>
                <a:gd name="T38" fmla="*/ 420 w 489"/>
                <a:gd name="T39" fmla="*/ 461 h 531"/>
                <a:gd name="T40" fmla="*/ 383 w 489"/>
                <a:gd name="T41" fmla="*/ 491 h 531"/>
                <a:gd name="T42" fmla="*/ 354 w 489"/>
                <a:gd name="T43" fmla="*/ 507 h 531"/>
                <a:gd name="T44" fmla="*/ 309 w 489"/>
                <a:gd name="T45" fmla="*/ 523 h 531"/>
                <a:gd name="T46" fmla="*/ 260 w 489"/>
                <a:gd name="T47" fmla="*/ 530 h 531"/>
                <a:gd name="T48" fmla="*/ 227 w 489"/>
                <a:gd name="T49" fmla="*/ 530 h 531"/>
                <a:gd name="T50" fmla="*/ 176 w 489"/>
                <a:gd name="T51" fmla="*/ 522 h 531"/>
                <a:gd name="T52" fmla="*/ 130 w 489"/>
                <a:gd name="T53" fmla="*/ 504 h 531"/>
                <a:gd name="T54" fmla="*/ 102 w 489"/>
                <a:gd name="T55" fmla="*/ 486 h 531"/>
                <a:gd name="T56" fmla="*/ 65 w 489"/>
                <a:gd name="T57" fmla="*/ 454 h 531"/>
                <a:gd name="T58" fmla="*/ 37 w 489"/>
                <a:gd name="T59" fmla="*/ 414 h 531"/>
                <a:gd name="T60" fmla="*/ 21 w 489"/>
                <a:gd name="T61" fmla="*/ 385 h 531"/>
                <a:gd name="T62" fmla="*/ 7 w 489"/>
                <a:gd name="T63" fmla="*/ 338 h 531"/>
                <a:gd name="T64" fmla="*/ 0 w 489"/>
                <a:gd name="T65" fmla="*/ 289 h 531"/>
                <a:gd name="T66" fmla="*/ 70 w 489"/>
                <a:gd name="T67" fmla="*/ 274 h 531"/>
                <a:gd name="T68" fmla="*/ 72 w 489"/>
                <a:gd name="T69" fmla="*/ 317 h 531"/>
                <a:gd name="T70" fmla="*/ 89 w 489"/>
                <a:gd name="T71" fmla="*/ 373 h 531"/>
                <a:gd name="T72" fmla="*/ 120 w 489"/>
                <a:gd name="T73" fmla="*/ 420 h 531"/>
                <a:gd name="T74" fmla="*/ 145 w 489"/>
                <a:gd name="T75" fmla="*/ 443 h 531"/>
                <a:gd name="T76" fmla="*/ 191 w 489"/>
                <a:gd name="T77" fmla="*/ 466 h 531"/>
                <a:gd name="T78" fmla="*/ 244 w 489"/>
                <a:gd name="T79" fmla="*/ 472 h 531"/>
                <a:gd name="T80" fmla="*/ 281 w 489"/>
                <a:gd name="T81" fmla="*/ 470 h 531"/>
                <a:gd name="T82" fmla="*/ 329 w 489"/>
                <a:gd name="T83" fmla="*/ 452 h 531"/>
                <a:gd name="T84" fmla="*/ 370 w 489"/>
                <a:gd name="T85" fmla="*/ 418 h 531"/>
                <a:gd name="T86" fmla="*/ 392 w 489"/>
                <a:gd name="T87" fmla="*/ 389 h 531"/>
                <a:gd name="T88" fmla="*/ 413 w 489"/>
                <a:gd name="T89" fmla="*/ 334 h 531"/>
                <a:gd name="T90" fmla="*/ 420 w 489"/>
                <a:gd name="T91" fmla="*/ 266 h 531"/>
                <a:gd name="T92" fmla="*/ 414 w 489"/>
                <a:gd name="T93" fmla="*/ 207 h 531"/>
                <a:gd name="T94" fmla="*/ 399 w 489"/>
                <a:gd name="T95" fmla="*/ 156 h 531"/>
                <a:gd name="T96" fmla="*/ 387 w 489"/>
                <a:gd name="T97" fmla="*/ 134 h 531"/>
                <a:gd name="T98" fmla="*/ 364 w 489"/>
                <a:gd name="T99" fmla="*/ 106 h 531"/>
                <a:gd name="T100" fmla="*/ 337 w 489"/>
                <a:gd name="T101" fmla="*/ 84 h 531"/>
                <a:gd name="T102" fmla="*/ 315 w 489"/>
                <a:gd name="T103" fmla="*/ 73 h 531"/>
                <a:gd name="T104" fmla="*/ 282 w 489"/>
                <a:gd name="T105" fmla="*/ 62 h 531"/>
                <a:gd name="T106" fmla="*/ 245 w 489"/>
                <a:gd name="T107" fmla="*/ 58 h 531"/>
                <a:gd name="T108" fmla="*/ 211 w 489"/>
                <a:gd name="T109" fmla="*/ 61 h 531"/>
                <a:gd name="T110" fmla="*/ 163 w 489"/>
                <a:gd name="T111" fmla="*/ 78 h 531"/>
                <a:gd name="T112" fmla="*/ 121 w 489"/>
                <a:gd name="T113" fmla="*/ 107 h 531"/>
                <a:gd name="T114" fmla="*/ 98 w 489"/>
                <a:gd name="T115" fmla="*/ 137 h 531"/>
                <a:gd name="T116" fmla="*/ 76 w 489"/>
                <a:gd name="T117" fmla="*/ 195 h 531"/>
                <a:gd name="T118" fmla="*/ 70 w 489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531">
                  <a:moveTo>
                    <a:pt x="0" y="272"/>
                  </a:moveTo>
                  <a:lnTo>
                    <a:pt x="0" y="272"/>
                  </a:lnTo>
                  <a:lnTo>
                    <a:pt x="1" y="242"/>
                  </a:lnTo>
                  <a:lnTo>
                    <a:pt x="3" y="212"/>
                  </a:lnTo>
                  <a:lnTo>
                    <a:pt x="8" y="184"/>
                  </a:lnTo>
                  <a:lnTo>
                    <a:pt x="16" y="158"/>
                  </a:lnTo>
                  <a:lnTo>
                    <a:pt x="26" y="134"/>
                  </a:lnTo>
                  <a:lnTo>
                    <a:pt x="38" y="111"/>
                  </a:lnTo>
                  <a:lnTo>
                    <a:pt x="52" y="90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85" y="55"/>
                  </a:lnTo>
                  <a:lnTo>
                    <a:pt x="104" y="41"/>
                  </a:lnTo>
                  <a:lnTo>
                    <a:pt x="125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3" y="5"/>
                  </a:lnTo>
                  <a:lnTo>
                    <a:pt x="218" y="1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63" y="0"/>
                  </a:lnTo>
                  <a:lnTo>
                    <a:pt x="280" y="2"/>
                  </a:lnTo>
                  <a:lnTo>
                    <a:pt x="296" y="5"/>
                  </a:lnTo>
                  <a:lnTo>
                    <a:pt x="313" y="9"/>
                  </a:lnTo>
                  <a:lnTo>
                    <a:pt x="328" y="12"/>
                  </a:lnTo>
                  <a:lnTo>
                    <a:pt x="344" y="19"/>
                  </a:lnTo>
                  <a:lnTo>
                    <a:pt x="359" y="25"/>
                  </a:lnTo>
                  <a:lnTo>
                    <a:pt x="373" y="34"/>
                  </a:lnTo>
                  <a:lnTo>
                    <a:pt x="373" y="34"/>
                  </a:lnTo>
                  <a:lnTo>
                    <a:pt x="387" y="43"/>
                  </a:lnTo>
                  <a:lnTo>
                    <a:pt x="400" y="52"/>
                  </a:lnTo>
                  <a:lnTo>
                    <a:pt x="411" y="62"/>
                  </a:lnTo>
                  <a:lnTo>
                    <a:pt x="423" y="74"/>
                  </a:lnTo>
                  <a:lnTo>
                    <a:pt x="433" y="87"/>
                  </a:lnTo>
                  <a:lnTo>
                    <a:pt x="443" y="99"/>
                  </a:lnTo>
                  <a:lnTo>
                    <a:pt x="452" y="114"/>
                  </a:lnTo>
                  <a:lnTo>
                    <a:pt x="460" y="129"/>
                  </a:lnTo>
                  <a:lnTo>
                    <a:pt x="460" y="129"/>
                  </a:lnTo>
                  <a:lnTo>
                    <a:pt x="466" y="144"/>
                  </a:lnTo>
                  <a:lnTo>
                    <a:pt x="473" y="160"/>
                  </a:lnTo>
                  <a:lnTo>
                    <a:pt x="478" y="176"/>
                  </a:lnTo>
                  <a:lnTo>
                    <a:pt x="482" y="193"/>
                  </a:lnTo>
                  <a:lnTo>
                    <a:pt x="485" y="211"/>
                  </a:lnTo>
                  <a:lnTo>
                    <a:pt x="488" y="229"/>
                  </a:lnTo>
                  <a:lnTo>
                    <a:pt x="489" y="247"/>
                  </a:lnTo>
                  <a:lnTo>
                    <a:pt x="489" y="266"/>
                  </a:lnTo>
                  <a:lnTo>
                    <a:pt x="489" y="266"/>
                  </a:lnTo>
                  <a:lnTo>
                    <a:pt x="489" y="285"/>
                  </a:lnTo>
                  <a:lnTo>
                    <a:pt x="488" y="304"/>
                  </a:lnTo>
                  <a:lnTo>
                    <a:pt x="485" y="322"/>
                  </a:lnTo>
                  <a:lnTo>
                    <a:pt x="482" y="340"/>
                  </a:lnTo>
                  <a:lnTo>
                    <a:pt x="478" y="357"/>
                  </a:lnTo>
                  <a:lnTo>
                    <a:pt x="471" y="373"/>
                  </a:lnTo>
                  <a:lnTo>
                    <a:pt x="465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0" y="421"/>
                  </a:lnTo>
                  <a:lnTo>
                    <a:pt x="441" y="435"/>
                  </a:lnTo>
                  <a:lnTo>
                    <a:pt x="430" y="448"/>
                  </a:lnTo>
                  <a:lnTo>
                    <a:pt x="420" y="461"/>
                  </a:lnTo>
                  <a:lnTo>
                    <a:pt x="409" y="471"/>
                  </a:lnTo>
                  <a:lnTo>
                    <a:pt x="396" y="481"/>
                  </a:lnTo>
                  <a:lnTo>
                    <a:pt x="383" y="491"/>
                  </a:lnTo>
                  <a:lnTo>
                    <a:pt x="369" y="499"/>
                  </a:lnTo>
                  <a:lnTo>
                    <a:pt x="369" y="499"/>
                  </a:lnTo>
                  <a:lnTo>
                    <a:pt x="354" y="507"/>
                  </a:lnTo>
                  <a:lnTo>
                    <a:pt x="340" y="513"/>
                  </a:lnTo>
                  <a:lnTo>
                    <a:pt x="324" y="518"/>
                  </a:lnTo>
                  <a:lnTo>
                    <a:pt x="309" y="523"/>
                  </a:lnTo>
                  <a:lnTo>
                    <a:pt x="294" y="526"/>
                  </a:lnTo>
                  <a:lnTo>
                    <a:pt x="277" y="528"/>
                  </a:lnTo>
                  <a:lnTo>
                    <a:pt x="260" y="530"/>
                  </a:lnTo>
                  <a:lnTo>
                    <a:pt x="245" y="531"/>
                  </a:lnTo>
                  <a:lnTo>
                    <a:pt x="245" y="531"/>
                  </a:lnTo>
                  <a:lnTo>
                    <a:pt x="227" y="530"/>
                  </a:lnTo>
                  <a:lnTo>
                    <a:pt x="209" y="528"/>
                  </a:lnTo>
                  <a:lnTo>
                    <a:pt x="193" y="526"/>
                  </a:lnTo>
                  <a:lnTo>
                    <a:pt x="176" y="522"/>
                  </a:lnTo>
                  <a:lnTo>
                    <a:pt x="159" y="517"/>
                  </a:lnTo>
                  <a:lnTo>
                    <a:pt x="144" y="511"/>
                  </a:lnTo>
                  <a:lnTo>
                    <a:pt x="130" y="504"/>
                  </a:lnTo>
                  <a:lnTo>
                    <a:pt x="115" y="496"/>
                  </a:lnTo>
                  <a:lnTo>
                    <a:pt x="115" y="496"/>
                  </a:lnTo>
                  <a:lnTo>
                    <a:pt x="102" y="486"/>
                  </a:lnTo>
                  <a:lnTo>
                    <a:pt x="88" y="477"/>
                  </a:lnTo>
                  <a:lnTo>
                    <a:pt x="76" y="466"/>
                  </a:lnTo>
                  <a:lnTo>
                    <a:pt x="65" y="454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29" y="400"/>
                  </a:lnTo>
                  <a:lnTo>
                    <a:pt x="29" y="400"/>
                  </a:lnTo>
                  <a:lnTo>
                    <a:pt x="21" y="385"/>
                  </a:lnTo>
                  <a:lnTo>
                    <a:pt x="16" y="370"/>
                  </a:lnTo>
                  <a:lnTo>
                    <a:pt x="11" y="354"/>
                  </a:lnTo>
                  <a:lnTo>
                    <a:pt x="7" y="338"/>
                  </a:lnTo>
                  <a:lnTo>
                    <a:pt x="3" y="322"/>
                  </a:lnTo>
                  <a:lnTo>
                    <a:pt x="1" y="306"/>
                  </a:lnTo>
                  <a:lnTo>
                    <a:pt x="0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0" y="274"/>
                  </a:moveTo>
                  <a:lnTo>
                    <a:pt x="70" y="274"/>
                  </a:lnTo>
                  <a:lnTo>
                    <a:pt x="70" y="295"/>
                  </a:lnTo>
                  <a:lnTo>
                    <a:pt x="72" y="317"/>
                  </a:lnTo>
                  <a:lnTo>
                    <a:pt x="76" y="338"/>
                  </a:lnTo>
                  <a:lnTo>
                    <a:pt x="81" y="356"/>
                  </a:lnTo>
                  <a:lnTo>
                    <a:pt x="89" y="373"/>
                  </a:lnTo>
                  <a:lnTo>
                    <a:pt x="97" y="390"/>
                  </a:lnTo>
                  <a:lnTo>
                    <a:pt x="107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2"/>
                  </a:lnTo>
                  <a:lnTo>
                    <a:pt x="145" y="443"/>
                  </a:lnTo>
                  <a:lnTo>
                    <a:pt x="161" y="452"/>
                  </a:lnTo>
                  <a:lnTo>
                    <a:pt x="175" y="459"/>
                  </a:lnTo>
                  <a:lnTo>
                    <a:pt x="191" y="466"/>
                  </a:lnTo>
                  <a:lnTo>
                    <a:pt x="208" y="470"/>
                  </a:lnTo>
                  <a:lnTo>
                    <a:pt x="226" y="472"/>
                  </a:lnTo>
                  <a:lnTo>
                    <a:pt x="244" y="472"/>
                  </a:lnTo>
                  <a:lnTo>
                    <a:pt x="244" y="472"/>
                  </a:lnTo>
                  <a:lnTo>
                    <a:pt x="263" y="472"/>
                  </a:lnTo>
                  <a:lnTo>
                    <a:pt x="281" y="470"/>
                  </a:lnTo>
                  <a:lnTo>
                    <a:pt x="297" y="466"/>
                  </a:lnTo>
                  <a:lnTo>
                    <a:pt x="314" y="459"/>
                  </a:lnTo>
                  <a:lnTo>
                    <a:pt x="329" y="452"/>
                  </a:lnTo>
                  <a:lnTo>
                    <a:pt x="344" y="443"/>
                  </a:lnTo>
                  <a:lnTo>
                    <a:pt x="358" y="431"/>
                  </a:lnTo>
                  <a:lnTo>
                    <a:pt x="370" y="418"/>
                  </a:lnTo>
                  <a:lnTo>
                    <a:pt x="370" y="418"/>
                  </a:lnTo>
                  <a:lnTo>
                    <a:pt x="382" y="404"/>
                  </a:lnTo>
                  <a:lnTo>
                    <a:pt x="392" y="389"/>
                  </a:lnTo>
                  <a:lnTo>
                    <a:pt x="400" y="372"/>
                  </a:lnTo>
                  <a:lnTo>
                    <a:pt x="407" y="353"/>
                  </a:lnTo>
                  <a:lnTo>
                    <a:pt x="413" y="334"/>
                  </a:lnTo>
                  <a:lnTo>
                    <a:pt x="416" y="312"/>
                  </a:lnTo>
                  <a:lnTo>
                    <a:pt x="419" y="290"/>
                  </a:lnTo>
                  <a:lnTo>
                    <a:pt x="420" y="266"/>
                  </a:lnTo>
                  <a:lnTo>
                    <a:pt x="420" y="266"/>
                  </a:lnTo>
                  <a:lnTo>
                    <a:pt x="418" y="235"/>
                  </a:lnTo>
                  <a:lnTo>
                    <a:pt x="414" y="207"/>
                  </a:lnTo>
                  <a:lnTo>
                    <a:pt x="407" y="180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3" y="146"/>
                  </a:lnTo>
                  <a:lnTo>
                    <a:pt x="387" y="134"/>
                  </a:lnTo>
                  <a:lnTo>
                    <a:pt x="379" y="124"/>
                  </a:lnTo>
                  <a:lnTo>
                    <a:pt x="373" y="115"/>
                  </a:lnTo>
                  <a:lnTo>
                    <a:pt x="364" y="106"/>
                  </a:lnTo>
                  <a:lnTo>
                    <a:pt x="356" y="98"/>
                  </a:lnTo>
                  <a:lnTo>
                    <a:pt x="346" y="90"/>
                  </a:lnTo>
                  <a:lnTo>
                    <a:pt x="337" y="84"/>
                  </a:lnTo>
                  <a:lnTo>
                    <a:pt x="337" y="84"/>
                  </a:lnTo>
                  <a:lnTo>
                    <a:pt x="326" y="78"/>
                  </a:lnTo>
                  <a:lnTo>
                    <a:pt x="315" y="73"/>
                  </a:lnTo>
                  <a:lnTo>
                    <a:pt x="305" y="69"/>
                  </a:lnTo>
                  <a:lnTo>
                    <a:pt x="294" y="65"/>
                  </a:lnTo>
                  <a:lnTo>
                    <a:pt x="282" y="62"/>
                  </a:lnTo>
                  <a:lnTo>
                    <a:pt x="269" y="60"/>
                  </a:lnTo>
                  <a:lnTo>
                    <a:pt x="258" y="58"/>
                  </a:lnTo>
                  <a:lnTo>
                    <a:pt x="245" y="58"/>
                  </a:lnTo>
                  <a:lnTo>
                    <a:pt x="245" y="58"/>
                  </a:lnTo>
                  <a:lnTo>
                    <a:pt x="227" y="58"/>
                  </a:lnTo>
                  <a:lnTo>
                    <a:pt x="211" y="61"/>
                  </a:lnTo>
                  <a:lnTo>
                    <a:pt x="194" y="65"/>
                  </a:lnTo>
                  <a:lnTo>
                    <a:pt x="179" y="70"/>
                  </a:lnTo>
                  <a:lnTo>
                    <a:pt x="163" y="78"/>
                  </a:lnTo>
                  <a:lnTo>
                    <a:pt x="148" y="85"/>
                  </a:lnTo>
                  <a:lnTo>
                    <a:pt x="135" y="96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10" y="121"/>
                  </a:lnTo>
                  <a:lnTo>
                    <a:pt x="98" y="137"/>
                  </a:lnTo>
                  <a:lnTo>
                    <a:pt x="89" y="155"/>
                  </a:lnTo>
                  <a:lnTo>
                    <a:pt x="83" y="174"/>
                  </a:lnTo>
                  <a:lnTo>
                    <a:pt x="76" y="195"/>
                  </a:lnTo>
                  <a:lnTo>
                    <a:pt x="72" y="220"/>
                  </a:lnTo>
                  <a:lnTo>
                    <a:pt x="70" y="245"/>
                  </a:lnTo>
                  <a:lnTo>
                    <a:pt x="70" y="274"/>
                  </a:lnTo>
                  <a:lnTo>
                    <a:pt x="70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99"/>
            <p:cNvSpPr>
              <a:spLocks noEditPoints="1"/>
            </p:cNvSpPr>
            <p:nvPr/>
          </p:nvSpPr>
          <p:spPr bwMode="auto">
            <a:xfrm>
              <a:off x="1262063" y="2416176"/>
              <a:ext cx="309563" cy="407988"/>
            </a:xfrm>
            <a:custGeom>
              <a:avLst/>
              <a:gdLst>
                <a:gd name="T0" fmla="*/ 0 w 391"/>
                <a:gd name="T1" fmla="*/ 0 h 513"/>
                <a:gd name="T2" fmla="*/ 193 w 391"/>
                <a:gd name="T3" fmla="*/ 0 h 513"/>
                <a:gd name="T4" fmla="*/ 257 w 391"/>
                <a:gd name="T5" fmla="*/ 2 h 513"/>
                <a:gd name="T6" fmla="*/ 271 w 391"/>
                <a:gd name="T7" fmla="*/ 5 h 513"/>
                <a:gd name="T8" fmla="*/ 306 w 391"/>
                <a:gd name="T9" fmla="*/ 14 h 513"/>
                <a:gd name="T10" fmla="*/ 335 w 391"/>
                <a:gd name="T11" fmla="*/ 29 h 513"/>
                <a:gd name="T12" fmla="*/ 347 w 391"/>
                <a:gd name="T13" fmla="*/ 38 h 513"/>
                <a:gd name="T14" fmla="*/ 367 w 391"/>
                <a:gd name="T15" fmla="*/ 64 h 513"/>
                <a:gd name="T16" fmla="*/ 376 w 391"/>
                <a:gd name="T17" fmla="*/ 78 h 513"/>
                <a:gd name="T18" fmla="*/ 388 w 391"/>
                <a:gd name="T19" fmla="*/ 112 h 513"/>
                <a:gd name="T20" fmla="*/ 391 w 391"/>
                <a:gd name="T21" fmla="*/ 148 h 513"/>
                <a:gd name="T22" fmla="*/ 391 w 391"/>
                <a:gd name="T23" fmla="*/ 165 h 513"/>
                <a:gd name="T24" fmla="*/ 385 w 391"/>
                <a:gd name="T25" fmla="*/ 194 h 513"/>
                <a:gd name="T26" fmla="*/ 375 w 391"/>
                <a:gd name="T27" fmla="*/ 222 h 513"/>
                <a:gd name="T28" fmla="*/ 359 w 391"/>
                <a:gd name="T29" fmla="*/ 248 h 513"/>
                <a:gd name="T30" fmla="*/ 349 w 391"/>
                <a:gd name="T31" fmla="*/ 259 h 513"/>
                <a:gd name="T32" fmla="*/ 325 w 391"/>
                <a:gd name="T33" fmla="*/ 279 h 513"/>
                <a:gd name="T34" fmla="*/ 292 w 391"/>
                <a:gd name="T35" fmla="*/ 293 h 513"/>
                <a:gd name="T36" fmla="*/ 249 w 391"/>
                <a:gd name="T37" fmla="*/ 302 h 513"/>
                <a:gd name="T38" fmla="*/ 200 w 391"/>
                <a:gd name="T39" fmla="*/ 304 h 513"/>
                <a:gd name="T40" fmla="*/ 68 w 391"/>
                <a:gd name="T41" fmla="*/ 513 h 513"/>
                <a:gd name="T42" fmla="*/ 68 w 391"/>
                <a:gd name="T43" fmla="*/ 244 h 513"/>
                <a:gd name="T44" fmla="*/ 201 w 391"/>
                <a:gd name="T45" fmla="*/ 244 h 513"/>
                <a:gd name="T46" fmla="*/ 232 w 391"/>
                <a:gd name="T47" fmla="*/ 243 h 513"/>
                <a:gd name="T48" fmla="*/ 257 w 391"/>
                <a:gd name="T49" fmla="*/ 238 h 513"/>
                <a:gd name="T50" fmla="*/ 278 w 391"/>
                <a:gd name="T51" fmla="*/ 230 h 513"/>
                <a:gd name="T52" fmla="*/ 294 w 391"/>
                <a:gd name="T53" fmla="*/ 220 h 513"/>
                <a:gd name="T54" fmla="*/ 301 w 391"/>
                <a:gd name="T55" fmla="*/ 213 h 513"/>
                <a:gd name="T56" fmla="*/ 311 w 391"/>
                <a:gd name="T57" fmla="*/ 198 h 513"/>
                <a:gd name="T58" fmla="*/ 317 w 391"/>
                <a:gd name="T59" fmla="*/ 181 h 513"/>
                <a:gd name="T60" fmla="*/ 321 w 391"/>
                <a:gd name="T61" fmla="*/ 161 h 513"/>
                <a:gd name="T62" fmla="*/ 321 w 391"/>
                <a:gd name="T63" fmla="*/ 151 h 513"/>
                <a:gd name="T64" fmla="*/ 317 w 391"/>
                <a:gd name="T65" fmla="*/ 120 h 513"/>
                <a:gd name="T66" fmla="*/ 306 w 391"/>
                <a:gd name="T67" fmla="*/ 96 h 513"/>
                <a:gd name="T68" fmla="*/ 297 w 391"/>
                <a:gd name="T69" fmla="*/ 84 h 513"/>
                <a:gd name="T70" fmla="*/ 275 w 391"/>
                <a:gd name="T71" fmla="*/ 70 h 513"/>
                <a:gd name="T72" fmla="*/ 262 w 391"/>
                <a:gd name="T73" fmla="*/ 65 h 513"/>
                <a:gd name="T74" fmla="*/ 238 w 391"/>
                <a:gd name="T75" fmla="*/ 61 h 513"/>
                <a:gd name="T76" fmla="*/ 68 w 391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1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8" y="1"/>
                  </a:lnTo>
                  <a:lnTo>
                    <a:pt x="257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89" y="8"/>
                  </a:lnTo>
                  <a:lnTo>
                    <a:pt x="306" y="14"/>
                  </a:lnTo>
                  <a:lnTo>
                    <a:pt x="321" y="20"/>
                  </a:lnTo>
                  <a:lnTo>
                    <a:pt x="335" y="29"/>
                  </a:lnTo>
                  <a:lnTo>
                    <a:pt x="335" y="29"/>
                  </a:lnTo>
                  <a:lnTo>
                    <a:pt x="347" y="38"/>
                  </a:lnTo>
                  <a:lnTo>
                    <a:pt x="358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2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1" y="148"/>
                  </a:lnTo>
                  <a:lnTo>
                    <a:pt x="391" y="148"/>
                  </a:lnTo>
                  <a:lnTo>
                    <a:pt x="391" y="165"/>
                  </a:lnTo>
                  <a:lnTo>
                    <a:pt x="389" y="180"/>
                  </a:lnTo>
                  <a:lnTo>
                    <a:pt x="385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8" y="235"/>
                  </a:lnTo>
                  <a:lnTo>
                    <a:pt x="359" y="248"/>
                  </a:lnTo>
                  <a:lnTo>
                    <a:pt x="349" y="259"/>
                  </a:lnTo>
                  <a:lnTo>
                    <a:pt x="349" y="259"/>
                  </a:lnTo>
                  <a:lnTo>
                    <a:pt x="339" y="270"/>
                  </a:lnTo>
                  <a:lnTo>
                    <a:pt x="325" y="279"/>
                  </a:lnTo>
                  <a:lnTo>
                    <a:pt x="310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49" y="302"/>
                  </a:lnTo>
                  <a:lnTo>
                    <a:pt x="225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1" y="244"/>
                  </a:lnTo>
                  <a:lnTo>
                    <a:pt x="201" y="244"/>
                  </a:lnTo>
                  <a:lnTo>
                    <a:pt x="216" y="243"/>
                  </a:lnTo>
                  <a:lnTo>
                    <a:pt x="232" y="243"/>
                  </a:lnTo>
                  <a:lnTo>
                    <a:pt x="244" y="240"/>
                  </a:lnTo>
                  <a:lnTo>
                    <a:pt x="257" y="238"/>
                  </a:lnTo>
                  <a:lnTo>
                    <a:pt x="267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1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6" y="96"/>
                  </a:lnTo>
                  <a:lnTo>
                    <a:pt x="306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200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600"/>
            <p:cNvSpPr>
              <a:spLocks/>
            </p:cNvSpPr>
            <p:nvPr/>
          </p:nvSpPr>
          <p:spPr bwMode="auto">
            <a:xfrm>
              <a:off x="1622425" y="2416176"/>
              <a:ext cx="303213" cy="407988"/>
            </a:xfrm>
            <a:custGeom>
              <a:avLst/>
              <a:gdLst>
                <a:gd name="T0" fmla="*/ 0 w 382"/>
                <a:gd name="T1" fmla="*/ 513 h 513"/>
                <a:gd name="T2" fmla="*/ 0 w 382"/>
                <a:gd name="T3" fmla="*/ 0 h 513"/>
                <a:gd name="T4" fmla="*/ 371 w 382"/>
                <a:gd name="T5" fmla="*/ 0 h 513"/>
                <a:gd name="T6" fmla="*/ 371 w 382"/>
                <a:gd name="T7" fmla="*/ 60 h 513"/>
                <a:gd name="T8" fmla="*/ 68 w 382"/>
                <a:gd name="T9" fmla="*/ 60 h 513"/>
                <a:gd name="T10" fmla="*/ 68 w 382"/>
                <a:gd name="T11" fmla="*/ 217 h 513"/>
                <a:gd name="T12" fmla="*/ 352 w 382"/>
                <a:gd name="T13" fmla="*/ 217 h 513"/>
                <a:gd name="T14" fmla="*/ 352 w 382"/>
                <a:gd name="T15" fmla="*/ 277 h 513"/>
                <a:gd name="T16" fmla="*/ 68 w 382"/>
                <a:gd name="T17" fmla="*/ 277 h 513"/>
                <a:gd name="T18" fmla="*/ 68 w 382"/>
                <a:gd name="T19" fmla="*/ 453 h 513"/>
                <a:gd name="T20" fmla="*/ 382 w 382"/>
                <a:gd name="T21" fmla="*/ 453 h 513"/>
                <a:gd name="T22" fmla="*/ 382 w 382"/>
                <a:gd name="T23" fmla="*/ 513 h 513"/>
                <a:gd name="T24" fmla="*/ 0 w 382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513">
                  <a:moveTo>
                    <a:pt x="0" y="513"/>
                  </a:moveTo>
                  <a:lnTo>
                    <a:pt x="0" y="0"/>
                  </a:lnTo>
                  <a:lnTo>
                    <a:pt x="371" y="0"/>
                  </a:lnTo>
                  <a:lnTo>
                    <a:pt x="371" y="60"/>
                  </a:lnTo>
                  <a:lnTo>
                    <a:pt x="68" y="60"/>
                  </a:lnTo>
                  <a:lnTo>
                    <a:pt x="68" y="217"/>
                  </a:lnTo>
                  <a:lnTo>
                    <a:pt x="352" y="217"/>
                  </a:lnTo>
                  <a:lnTo>
                    <a:pt x="352" y="277"/>
                  </a:lnTo>
                  <a:lnTo>
                    <a:pt x="68" y="277"/>
                  </a:lnTo>
                  <a:lnTo>
                    <a:pt x="68" y="453"/>
                  </a:lnTo>
                  <a:lnTo>
                    <a:pt x="382" y="453"/>
                  </a:lnTo>
                  <a:lnTo>
                    <a:pt x="382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601"/>
            <p:cNvSpPr>
              <a:spLocks noEditPoints="1"/>
            </p:cNvSpPr>
            <p:nvPr/>
          </p:nvSpPr>
          <p:spPr bwMode="auto">
            <a:xfrm>
              <a:off x="1981200" y="2416176"/>
              <a:ext cx="358775" cy="407988"/>
            </a:xfrm>
            <a:custGeom>
              <a:avLst/>
              <a:gdLst>
                <a:gd name="T0" fmla="*/ 0 w 451"/>
                <a:gd name="T1" fmla="*/ 0 h 513"/>
                <a:gd name="T2" fmla="*/ 226 w 451"/>
                <a:gd name="T3" fmla="*/ 0 h 513"/>
                <a:gd name="T4" fmla="*/ 286 w 451"/>
                <a:gd name="T5" fmla="*/ 3 h 513"/>
                <a:gd name="T6" fmla="*/ 331 w 451"/>
                <a:gd name="T7" fmla="*/ 14 h 513"/>
                <a:gd name="T8" fmla="*/ 340 w 451"/>
                <a:gd name="T9" fmla="*/ 17 h 513"/>
                <a:gd name="T10" fmla="*/ 355 w 451"/>
                <a:gd name="T11" fmla="*/ 26 h 513"/>
                <a:gd name="T12" fmla="*/ 369 w 451"/>
                <a:gd name="T13" fmla="*/ 39 h 513"/>
                <a:gd name="T14" fmla="*/ 387 w 451"/>
                <a:gd name="T15" fmla="*/ 62 h 513"/>
                <a:gd name="T16" fmla="*/ 397 w 451"/>
                <a:gd name="T17" fmla="*/ 80 h 513"/>
                <a:gd name="T18" fmla="*/ 408 w 451"/>
                <a:gd name="T19" fmla="*/ 119 h 513"/>
                <a:gd name="T20" fmla="*/ 409 w 451"/>
                <a:gd name="T21" fmla="*/ 140 h 513"/>
                <a:gd name="T22" fmla="*/ 406 w 451"/>
                <a:gd name="T23" fmla="*/ 166 h 513"/>
                <a:gd name="T24" fmla="*/ 400 w 451"/>
                <a:gd name="T25" fmla="*/ 190 h 513"/>
                <a:gd name="T26" fmla="*/ 390 w 451"/>
                <a:gd name="T27" fmla="*/ 212 h 513"/>
                <a:gd name="T28" fmla="*/ 373 w 451"/>
                <a:gd name="T29" fmla="*/ 231 h 513"/>
                <a:gd name="T30" fmla="*/ 364 w 451"/>
                <a:gd name="T31" fmla="*/ 240 h 513"/>
                <a:gd name="T32" fmla="*/ 343 w 451"/>
                <a:gd name="T33" fmla="*/ 256 h 513"/>
                <a:gd name="T34" fmla="*/ 314 w 451"/>
                <a:gd name="T35" fmla="*/ 268 h 513"/>
                <a:gd name="T36" fmla="*/ 282 w 451"/>
                <a:gd name="T37" fmla="*/ 276 h 513"/>
                <a:gd name="T38" fmla="*/ 264 w 451"/>
                <a:gd name="T39" fmla="*/ 280 h 513"/>
                <a:gd name="T40" fmla="*/ 298 w 451"/>
                <a:gd name="T41" fmla="*/ 299 h 513"/>
                <a:gd name="T42" fmla="*/ 305 w 451"/>
                <a:gd name="T43" fmla="*/ 306 h 513"/>
                <a:gd name="T44" fmla="*/ 335 w 451"/>
                <a:gd name="T45" fmla="*/ 336 h 513"/>
                <a:gd name="T46" fmla="*/ 362 w 451"/>
                <a:gd name="T47" fmla="*/ 373 h 513"/>
                <a:gd name="T48" fmla="*/ 366 w 451"/>
                <a:gd name="T49" fmla="*/ 513 h 513"/>
                <a:gd name="T50" fmla="*/ 298 w 451"/>
                <a:gd name="T51" fmla="*/ 407 h 513"/>
                <a:gd name="T52" fmla="*/ 249 w 451"/>
                <a:gd name="T53" fmla="*/ 335 h 513"/>
                <a:gd name="T54" fmla="*/ 240 w 451"/>
                <a:gd name="T55" fmla="*/ 325 h 513"/>
                <a:gd name="T56" fmla="*/ 222 w 451"/>
                <a:gd name="T57" fmla="*/ 307 h 513"/>
                <a:gd name="T58" fmla="*/ 215 w 451"/>
                <a:gd name="T59" fmla="*/ 302 h 513"/>
                <a:gd name="T60" fmla="*/ 184 w 451"/>
                <a:gd name="T61" fmla="*/ 288 h 513"/>
                <a:gd name="T62" fmla="*/ 169 w 451"/>
                <a:gd name="T63" fmla="*/ 285 h 513"/>
                <a:gd name="T64" fmla="*/ 68 w 451"/>
                <a:gd name="T65" fmla="*/ 285 h 513"/>
                <a:gd name="T66" fmla="*/ 0 w 451"/>
                <a:gd name="T67" fmla="*/ 513 h 513"/>
                <a:gd name="T68" fmla="*/ 213 w 451"/>
                <a:gd name="T69" fmla="*/ 226 h 513"/>
                <a:gd name="T70" fmla="*/ 235 w 451"/>
                <a:gd name="T71" fmla="*/ 226 h 513"/>
                <a:gd name="T72" fmla="*/ 271 w 451"/>
                <a:gd name="T73" fmla="*/ 221 h 513"/>
                <a:gd name="T74" fmla="*/ 286 w 451"/>
                <a:gd name="T75" fmla="*/ 217 h 513"/>
                <a:gd name="T76" fmla="*/ 309 w 451"/>
                <a:gd name="T77" fmla="*/ 204 h 513"/>
                <a:gd name="T78" fmla="*/ 326 w 451"/>
                <a:gd name="T79" fmla="*/ 185 h 513"/>
                <a:gd name="T80" fmla="*/ 331 w 451"/>
                <a:gd name="T81" fmla="*/ 175 h 513"/>
                <a:gd name="T82" fmla="*/ 339 w 451"/>
                <a:gd name="T83" fmla="*/ 152 h 513"/>
                <a:gd name="T84" fmla="*/ 339 w 451"/>
                <a:gd name="T85" fmla="*/ 140 h 513"/>
                <a:gd name="T86" fmla="*/ 337 w 451"/>
                <a:gd name="T87" fmla="*/ 122 h 513"/>
                <a:gd name="T88" fmla="*/ 332 w 451"/>
                <a:gd name="T89" fmla="*/ 107 h 513"/>
                <a:gd name="T90" fmla="*/ 325 w 451"/>
                <a:gd name="T91" fmla="*/ 93 h 513"/>
                <a:gd name="T92" fmla="*/ 313 w 451"/>
                <a:gd name="T93" fmla="*/ 80 h 513"/>
                <a:gd name="T94" fmla="*/ 305 w 451"/>
                <a:gd name="T95" fmla="*/ 74 h 513"/>
                <a:gd name="T96" fmla="*/ 289 w 451"/>
                <a:gd name="T97" fmla="*/ 66 h 513"/>
                <a:gd name="T98" fmla="*/ 268 w 451"/>
                <a:gd name="T99" fmla="*/ 60 h 513"/>
                <a:gd name="T100" fmla="*/ 243 w 451"/>
                <a:gd name="T101" fmla="*/ 57 h 513"/>
                <a:gd name="T102" fmla="*/ 68 w 451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1" h="513">
                  <a:moveTo>
                    <a:pt x="0" y="5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9" y="1"/>
                  </a:lnTo>
                  <a:lnTo>
                    <a:pt x="286" y="3"/>
                  </a:lnTo>
                  <a:lnTo>
                    <a:pt x="311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5" y="26"/>
                  </a:lnTo>
                  <a:lnTo>
                    <a:pt x="363" y="33"/>
                  </a:lnTo>
                  <a:lnTo>
                    <a:pt x="369" y="39"/>
                  </a:lnTo>
                  <a:lnTo>
                    <a:pt x="376" y="46"/>
                  </a:lnTo>
                  <a:lnTo>
                    <a:pt x="387" y="62"/>
                  </a:lnTo>
                  <a:lnTo>
                    <a:pt x="387" y="62"/>
                  </a:lnTo>
                  <a:lnTo>
                    <a:pt x="397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6" y="166"/>
                  </a:lnTo>
                  <a:lnTo>
                    <a:pt x="404" y="179"/>
                  </a:lnTo>
                  <a:lnTo>
                    <a:pt x="400" y="190"/>
                  </a:lnTo>
                  <a:lnTo>
                    <a:pt x="395" y="202"/>
                  </a:lnTo>
                  <a:lnTo>
                    <a:pt x="390" y="212"/>
                  </a:lnTo>
                  <a:lnTo>
                    <a:pt x="382" y="222"/>
                  </a:lnTo>
                  <a:lnTo>
                    <a:pt x="373" y="231"/>
                  </a:lnTo>
                  <a:lnTo>
                    <a:pt x="373" y="231"/>
                  </a:lnTo>
                  <a:lnTo>
                    <a:pt x="364" y="240"/>
                  </a:lnTo>
                  <a:lnTo>
                    <a:pt x="354" y="249"/>
                  </a:lnTo>
                  <a:lnTo>
                    <a:pt x="343" y="256"/>
                  </a:lnTo>
                  <a:lnTo>
                    <a:pt x="328" y="262"/>
                  </a:lnTo>
                  <a:lnTo>
                    <a:pt x="314" y="268"/>
                  </a:lnTo>
                  <a:lnTo>
                    <a:pt x="299" y="272"/>
                  </a:lnTo>
                  <a:lnTo>
                    <a:pt x="282" y="276"/>
                  </a:lnTo>
                  <a:lnTo>
                    <a:pt x="264" y="280"/>
                  </a:lnTo>
                  <a:lnTo>
                    <a:pt x="264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5" y="306"/>
                  </a:lnTo>
                  <a:lnTo>
                    <a:pt x="305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2" y="373"/>
                  </a:lnTo>
                  <a:lnTo>
                    <a:pt x="451" y="513"/>
                  </a:lnTo>
                  <a:lnTo>
                    <a:pt x="366" y="513"/>
                  </a:lnTo>
                  <a:lnTo>
                    <a:pt x="298" y="407"/>
                  </a:lnTo>
                  <a:lnTo>
                    <a:pt x="298" y="407"/>
                  </a:lnTo>
                  <a:lnTo>
                    <a:pt x="271" y="366"/>
                  </a:lnTo>
                  <a:lnTo>
                    <a:pt x="249" y="335"/>
                  </a:lnTo>
                  <a:lnTo>
                    <a:pt x="249" y="335"/>
                  </a:lnTo>
                  <a:lnTo>
                    <a:pt x="240" y="325"/>
                  </a:lnTo>
                  <a:lnTo>
                    <a:pt x="231" y="315"/>
                  </a:lnTo>
                  <a:lnTo>
                    <a:pt x="222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199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6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3" y="226"/>
                  </a:lnTo>
                  <a:lnTo>
                    <a:pt x="213" y="226"/>
                  </a:lnTo>
                  <a:lnTo>
                    <a:pt x="235" y="226"/>
                  </a:lnTo>
                  <a:lnTo>
                    <a:pt x="254" y="224"/>
                  </a:lnTo>
                  <a:lnTo>
                    <a:pt x="271" y="221"/>
                  </a:lnTo>
                  <a:lnTo>
                    <a:pt x="286" y="217"/>
                  </a:lnTo>
                  <a:lnTo>
                    <a:pt x="286" y="217"/>
                  </a:lnTo>
                  <a:lnTo>
                    <a:pt x="298" y="211"/>
                  </a:lnTo>
                  <a:lnTo>
                    <a:pt x="309" y="204"/>
                  </a:lnTo>
                  <a:lnTo>
                    <a:pt x="318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1" y="175"/>
                  </a:lnTo>
                  <a:lnTo>
                    <a:pt x="336" y="163"/>
                  </a:lnTo>
                  <a:lnTo>
                    <a:pt x="339" y="152"/>
                  </a:lnTo>
                  <a:lnTo>
                    <a:pt x="339" y="140"/>
                  </a:lnTo>
                  <a:lnTo>
                    <a:pt x="339" y="140"/>
                  </a:lnTo>
                  <a:lnTo>
                    <a:pt x="339" y="131"/>
                  </a:lnTo>
                  <a:lnTo>
                    <a:pt x="337" y="122"/>
                  </a:lnTo>
                  <a:lnTo>
                    <a:pt x="335" y="115"/>
                  </a:lnTo>
                  <a:lnTo>
                    <a:pt x="332" y="107"/>
                  </a:lnTo>
                  <a:lnTo>
                    <a:pt x="328" y="99"/>
                  </a:lnTo>
                  <a:lnTo>
                    <a:pt x="325" y="93"/>
                  </a:lnTo>
                  <a:lnTo>
                    <a:pt x="319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5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79" y="62"/>
                  </a:lnTo>
                  <a:lnTo>
                    <a:pt x="268" y="60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30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2"/>
            <p:cNvSpPr>
              <a:spLocks/>
            </p:cNvSpPr>
            <p:nvPr/>
          </p:nvSpPr>
          <p:spPr bwMode="auto">
            <a:xfrm>
              <a:off x="2339975" y="2416176"/>
              <a:ext cx="323850" cy="407988"/>
            </a:xfrm>
            <a:custGeom>
              <a:avLst/>
              <a:gdLst>
                <a:gd name="T0" fmla="*/ 169 w 407"/>
                <a:gd name="T1" fmla="*/ 513 h 513"/>
                <a:gd name="T2" fmla="*/ 169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7 w 407"/>
                <a:gd name="T13" fmla="*/ 60 h 513"/>
                <a:gd name="T14" fmla="*/ 237 w 407"/>
                <a:gd name="T15" fmla="*/ 513 h 513"/>
                <a:gd name="T16" fmla="*/ 169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69" y="513"/>
                  </a:moveTo>
                  <a:lnTo>
                    <a:pt x="16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7" y="60"/>
                  </a:lnTo>
                  <a:lnTo>
                    <a:pt x="237" y="513"/>
                  </a:lnTo>
                  <a:lnTo>
                    <a:pt x="169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03"/>
            <p:cNvSpPr>
              <a:spLocks/>
            </p:cNvSpPr>
            <p:nvPr/>
          </p:nvSpPr>
          <p:spPr bwMode="auto">
            <a:xfrm>
              <a:off x="2687638" y="2416176"/>
              <a:ext cx="373063" cy="407988"/>
            </a:xfrm>
            <a:custGeom>
              <a:avLst/>
              <a:gdLst>
                <a:gd name="T0" fmla="*/ 197 w 469"/>
                <a:gd name="T1" fmla="*/ 513 h 513"/>
                <a:gd name="T2" fmla="*/ 197 w 469"/>
                <a:gd name="T3" fmla="*/ 295 h 513"/>
                <a:gd name="T4" fmla="*/ 0 w 469"/>
                <a:gd name="T5" fmla="*/ 0 h 513"/>
                <a:gd name="T6" fmla="*/ 82 w 469"/>
                <a:gd name="T7" fmla="*/ 0 h 513"/>
                <a:gd name="T8" fmla="*/ 183 w 469"/>
                <a:gd name="T9" fmla="*/ 154 h 513"/>
                <a:gd name="T10" fmla="*/ 183 w 469"/>
                <a:gd name="T11" fmla="*/ 154 h 513"/>
                <a:gd name="T12" fmla="*/ 210 w 469"/>
                <a:gd name="T13" fmla="*/ 198 h 513"/>
                <a:gd name="T14" fmla="*/ 235 w 469"/>
                <a:gd name="T15" fmla="*/ 242 h 513"/>
                <a:gd name="T16" fmla="*/ 235 w 469"/>
                <a:gd name="T17" fmla="*/ 242 h 513"/>
                <a:gd name="T18" fmla="*/ 261 w 469"/>
                <a:gd name="T19" fmla="*/ 198 h 513"/>
                <a:gd name="T20" fmla="*/ 291 w 469"/>
                <a:gd name="T21" fmla="*/ 151 h 513"/>
                <a:gd name="T22" fmla="*/ 390 w 469"/>
                <a:gd name="T23" fmla="*/ 0 h 513"/>
                <a:gd name="T24" fmla="*/ 469 w 469"/>
                <a:gd name="T25" fmla="*/ 0 h 513"/>
                <a:gd name="T26" fmla="*/ 265 w 469"/>
                <a:gd name="T27" fmla="*/ 295 h 513"/>
                <a:gd name="T28" fmla="*/ 265 w 469"/>
                <a:gd name="T29" fmla="*/ 513 h 513"/>
                <a:gd name="T30" fmla="*/ 197 w 469"/>
                <a:gd name="T3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513">
                  <a:moveTo>
                    <a:pt x="197" y="513"/>
                  </a:moveTo>
                  <a:lnTo>
                    <a:pt x="197" y="295"/>
                  </a:lnTo>
                  <a:lnTo>
                    <a:pt x="0" y="0"/>
                  </a:lnTo>
                  <a:lnTo>
                    <a:pt x="82" y="0"/>
                  </a:lnTo>
                  <a:lnTo>
                    <a:pt x="183" y="154"/>
                  </a:lnTo>
                  <a:lnTo>
                    <a:pt x="183" y="154"/>
                  </a:lnTo>
                  <a:lnTo>
                    <a:pt x="210" y="198"/>
                  </a:lnTo>
                  <a:lnTo>
                    <a:pt x="235" y="242"/>
                  </a:lnTo>
                  <a:lnTo>
                    <a:pt x="235" y="242"/>
                  </a:lnTo>
                  <a:lnTo>
                    <a:pt x="261" y="198"/>
                  </a:lnTo>
                  <a:lnTo>
                    <a:pt x="291" y="151"/>
                  </a:lnTo>
                  <a:lnTo>
                    <a:pt x="390" y="0"/>
                  </a:lnTo>
                  <a:lnTo>
                    <a:pt x="469" y="0"/>
                  </a:lnTo>
                  <a:lnTo>
                    <a:pt x="265" y="295"/>
                  </a:lnTo>
                  <a:lnTo>
                    <a:pt x="265" y="513"/>
                  </a:lnTo>
                  <a:lnTo>
                    <a:pt x="197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04"/>
            <p:cNvSpPr>
              <a:spLocks noEditPoints="1"/>
            </p:cNvSpPr>
            <p:nvPr/>
          </p:nvSpPr>
          <p:spPr bwMode="auto">
            <a:xfrm>
              <a:off x="3249613" y="2408238"/>
              <a:ext cx="390525" cy="422275"/>
            </a:xfrm>
            <a:custGeom>
              <a:avLst/>
              <a:gdLst>
                <a:gd name="T0" fmla="*/ 2 w 491"/>
                <a:gd name="T1" fmla="*/ 242 h 531"/>
                <a:gd name="T2" fmla="*/ 18 w 491"/>
                <a:gd name="T3" fmla="*/ 158 h 531"/>
                <a:gd name="T4" fmla="*/ 53 w 491"/>
                <a:gd name="T5" fmla="*/ 90 h 531"/>
                <a:gd name="T6" fmla="*/ 87 w 491"/>
                <a:gd name="T7" fmla="*/ 55 h 531"/>
                <a:gd name="T8" fmla="*/ 147 w 491"/>
                <a:gd name="T9" fmla="*/ 17 h 531"/>
                <a:gd name="T10" fmla="*/ 219 w 491"/>
                <a:gd name="T11" fmla="*/ 1 h 531"/>
                <a:gd name="T12" fmla="*/ 264 w 491"/>
                <a:gd name="T13" fmla="*/ 0 h 531"/>
                <a:gd name="T14" fmla="*/ 314 w 491"/>
                <a:gd name="T15" fmla="*/ 9 h 531"/>
                <a:gd name="T16" fmla="*/ 360 w 491"/>
                <a:gd name="T17" fmla="*/ 25 h 531"/>
                <a:gd name="T18" fmla="*/ 388 w 491"/>
                <a:gd name="T19" fmla="*/ 43 h 531"/>
                <a:gd name="T20" fmla="*/ 424 w 491"/>
                <a:gd name="T21" fmla="*/ 74 h 531"/>
                <a:gd name="T22" fmla="*/ 453 w 491"/>
                <a:gd name="T23" fmla="*/ 114 h 531"/>
                <a:gd name="T24" fmla="*/ 468 w 491"/>
                <a:gd name="T25" fmla="*/ 144 h 531"/>
                <a:gd name="T26" fmla="*/ 484 w 491"/>
                <a:gd name="T27" fmla="*/ 193 h 531"/>
                <a:gd name="T28" fmla="*/ 490 w 491"/>
                <a:gd name="T29" fmla="*/ 247 h 531"/>
                <a:gd name="T30" fmla="*/ 490 w 491"/>
                <a:gd name="T31" fmla="*/ 285 h 531"/>
                <a:gd name="T32" fmla="*/ 482 w 491"/>
                <a:gd name="T33" fmla="*/ 340 h 531"/>
                <a:gd name="T34" fmla="*/ 467 w 491"/>
                <a:gd name="T35" fmla="*/ 390 h 531"/>
                <a:gd name="T36" fmla="*/ 451 w 491"/>
                <a:gd name="T37" fmla="*/ 421 h 531"/>
                <a:gd name="T38" fmla="*/ 421 w 491"/>
                <a:gd name="T39" fmla="*/ 461 h 531"/>
                <a:gd name="T40" fmla="*/ 384 w 491"/>
                <a:gd name="T41" fmla="*/ 491 h 531"/>
                <a:gd name="T42" fmla="*/ 356 w 491"/>
                <a:gd name="T43" fmla="*/ 507 h 531"/>
                <a:gd name="T44" fmla="*/ 310 w 491"/>
                <a:gd name="T45" fmla="*/ 523 h 531"/>
                <a:gd name="T46" fmla="*/ 263 w 491"/>
                <a:gd name="T47" fmla="*/ 530 h 531"/>
                <a:gd name="T48" fmla="*/ 228 w 491"/>
                <a:gd name="T49" fmla="*/ 530 h 531"/>
                <a:gd name="T50" fmla="*/ 177 w 491"/>
                <a:gd name="T51" fmla="*/ 522 h 531"/>
                <a:gd name="T52" fmla="*/ 131 w 491"/>
                <a:gd name="T53" fmla="*/ 504 h 531"/>
                <a:gd name="T54" fmla="*/ 103 w 491"/>
                <a:gd name="T55" fmla="*/ 486 h 531"/>
                <a:gd name="T56" fmla="*/ 67 w 491"/>
                <a:gd name="T57" fmla="*/ 454 h 531"/>
                <a:gd name="T58" fmla="*/ 37 w 491"/>
                <a:gd name="T59" fmla="*/ 414 h 531"/>
                <a:gd name="T60" fmla="*/ 23 w 491"/>
                <a:gd name="T61" fmla="*/ 385 h 531"/>
                <a:gd name="T62" fmla="*/ 8 w 491"/>
                <a:gd name="T63" fmla="*/ 338 h 531"/>
                <a:gd name="T64" fmla="*/ 2 w 491"/>
                <a:gd name="T65" fmla="*/ 289 h 531"/>
                <a:gd name="T66" fmla="*/ 71 w 491"/>
                <a:gd name="T67" fmla="*/ 274 h 531"/>
                <a:gd name="T68" fmla="*/ 73 w 491"/>
                <a:gd name="T69" fmla="*/ 317 h 531"/>
                <a:gd name="T70" fmla="*/ 90 w 491"/>
                <a:gd name="T71" fmla="*/ 373 h 531"/>
                <a:gd name="T72" fmla="*/ 121 w 491"/>
                <a:gd name="T73" fmla="*/ 420 h 531"/>
                <a:gd name="T74" fmla="*/ 147 w 491"/>
                <a:gd name="T75" fmla="*/ 443 h 531"/>
                <a:gd name="T76" fmla="*/ 192 w 491"/>
                <a:gd name="T77" fmla="*/ 466 h 531"/>
                <a:gd name="T78" fmla="*/ 246 w 491"/>
                <a:gd name="T79" fmla="*/ 472 h 531"/>
                <a:gd name="T80" fmla="*/ 282 w 491"/>
                <a:gd name="T81" fmla="*/ 470 h 531"/>
                <a:gd name="T82" fmla="*/ 330 w 491"/>
                <a:gd name="T83" fmla="*/ 452 h 531"/>
                <a:gd name="T84" fmla="*/ 371 w 491"/>
                <a:gd name="T85" fmla="*/ 418 h 531"/>
                <a:gd name="T86" fmla="*/ 393 w 491"/>
                <a:gd name="T87" fmla="*/ 389 h 531"/>
                <a:gd name="T88" fmla="*/ 413 w 491"/>
                <a:gd name="T89" fmla="*/ 334 h 531"/>
                <a:gd name="T90" fmla="*/ 421 w 491"/>
                <a:gd name="T91" fmla="*/ 266 h 531"/>
                <a:gd name="T92" fmla="*/ 416 w 491"/>
                <a:gd name="T93" fmla="*/ 207 h 531"/>
                <a:gd name="T94" fmla="*/ 399 w 491"/>
                <a:gd name="T95" fmla="*/ 156 h 531"/>
                <a:gd name="T96" fmla="*/ 388 w 491"/>
                <a:gd name="T97" fmla="*/ 134 h 531"/>
                <a:gd name="T98" fmla="*/ 366 w 491"/>
                <a:gd name="T99" fmla="*/ 106 h 531"/>
                <a:gd name="T100" fmla="*/ 338 w 491"/>
                <a:gd name="T101" fmla="*/ 84 h 531"/>
                <a:gd name="T102" fmla="*/ 316 w 491"/>
                <a:gd name="T103" fmla="*/ 73 h 531"/>
                <a:gd name="T104" fmla="*/ 283 w 491"/>
                <a:gd name="T105" fmla="*/ 62 h 531"/>
                <a:gd name="T106" fmla="*/ 246 w 491"/>
                <a:gd name="T107" fmla="*/ 58 h 531"/>
                <a:gd name="T108" fmla="*/ 211 w 491"/>
                <a:gd name="T109" fmla="*/ 61 h 531"/>
                <a:gd name="T110" fmla="*/ 164 w 491"/>
                <a:gd name="T111" fmla="*/ 78 h 531"/>
                <a:gd name="T112" fmla="*/ 122 w 491"/>
                <a:gd name="T113" fmla="*/ 107 h 531"/>
                <a:gd name="T114" fmla="*/ 100 w 491"/>
                <a:gd name="T115" fmla="*/ 137 h 531"/>
                <a:gd name="T116" fmla="*/ 78 w 491"/>
                <a:gd name="T117" fmla="*/ 195 h 531"/>
                <a:gd name="T118" fmla="*/ 71 w 491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1" h="531">
                  <a:moveTo>
                    <a:pt x="0" y="272"/>
                  </a:moveTo>
                  <a:lnTo>
                    <a:pt x="0" y="272"/>
                  </a:lnTo>
                  <a:lnTo>
                    <a:pt x="2" y="242"/>
                  </a:lnTo>
                  <a:lnTo>
                    <a:pt x="5" y="212"/>
                  </a:lnTo>
                  <a:lnTo>
                    <a:pt x="11" y="184"/>
                  </a:lnTo>
                  <a:lnTo>
                    <a:pt x="18" y="158"/>
                  </a:lnTo>
                  <a:lnTo>
                    <a:pt x="27" y="134"/>
                  </a:lnTo>
                  <a:lnTo>
                    <a:pt x="39" y="111"/>
                  </a:lnTo>
                  <a:lnTo>
                    <a:pt x="53" y="90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7" y="55"/>
                  </a:lnTo>
                  <a:lnTo>
                    <a:pt x="106" y="41"/>
                  </a:lnTo>
                  <a:lnTo>
                    <a:pt x="126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5" y="5"/>
                  </a:lnTo>
                  <a:lnTo>
                    <a:pt x="219" y="1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64" y="0"/>
                  </a:lnTo>
                  <a:lnTo>
                    <a:pt x="280" y="2"/>
                  </a:lnTo>
                  <a:lnTo>
                    <a:pt x="297" y="5"/>
                  </a:lnTo>
                  <a:lnTo>
                    <a:pt x="314" y="9"/>
                  </a:lnTo>
                  <a:lnTo>
                    <a:pt x="329" y="12"/>
                  </a:lnTo>
                  <a:lnTo>
                    <a:pt x="344" y="19"/>
                  </a:lnTo>
                  <a:lnTo>
                    <a:pt x="360" y="25"/>
                  </a:lnTo>
                  <a:lnTo>
                    <a:pt x="374" y="34"/>
                  </a:lnTo>
                  <a:lnTo>
                    <a:pt x="374" y="34"/>
                  </a:lnTo>
                  <a:lnTo>
                    <a:pt x="388" y="43"/>
                  </a:lnTo>
                  <a:lnTo>
                    <a:pt x="401" y="52"/>
                  </a:lnTo>
                  <a:lnTo>
                    <a:pt x="413" y="62"/>
                  </a:lnTo>
                  <a:lnTo>
                    <a:pt x="424" y="74"/>
                  </a:lnTo>
                  <a:lnTo>
                    <a:pt x="435" y="87"/>
                  </a:lnTo>
                  <a:lnTo>
                    <a:pt x="444" y="99"/>
                  </a:lnTo>
                  <a:lnTo>
                    <a:pt x="453" y="114"/>
                  </a:lnTo>
                  <a:lnTo>
                    <a:pt x="461" y="129"/>
                  </a:lnTo>
                  <a:lnTo>
                    <a:pt x="461" y="129"/>
                  </a:lnTo>
                  <a:lnTo>
                    <a:pt x="468" y="144"/>
                  </a:lnTo>
                  <a:lnTo>
                    <a:pt x="474" y="160"/>
                  </a:lnTo>
                  <a:lnTo>
                    <a:pt x="479" y="176"/>
                  </a:lnTo>
                  <a:lnTo>
                    <a:pt x="484" y="193"/>
                  </a:lnTo>
                  <a:lnTo>
                    <a:pt x="486" y="211"/>
                  </a:lnTo>
                  <a:lnTo>
                    <a:pt x="489" y="229"/>
                  </a:lnTo>
                  <a:lnTo>
                    <a:pt x="490" y="247"/>
                  </a:lnTo>
                  <a:lnTo>
                    <a:pt x="491" y="266"/>
                  </a:lnTo>
                  <a:lnTo>
                    <a:pt x="491" y="266"/>
                  </a:lnTo>
                  <a:lnTo>
                    <a:pt x="490" y="285"/>
                  </a:lnTo>
                  <a:lnTo>
                    <a:pt x="489" y="304"/>
                  </a:lnTo>
                  <a:lnTo>
                    <a:pt x="486" y="322"/>
                  </a:lnTo>
                  <a:lnTo>
                    <a:pt x="482" y="340"/>
                  </a:lnTo>
                  <a:lnTo>
                    <a:pt x="479" y="357"/>
                  </a:lnTo>
                  <a:lnTo>
                    <a:pt x="474" y="373"/>
                  </a:lnTo>
                  <a:lnTo>
                    <a:pt x="467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1" y="421"/>
                  </a:lnTo>
                  <a:lnTo>
                    <a:pt x="442" y="435"/>
                  </a:lnTo>
                  <a:lnTo>
                    <a:pt x="433" y="448"/>
                  </a:lnTo>
                  <a:lnTo>
                    <a:pt x="421" y="461"/>
                  </a:lnTo>
                  <a:lnTo>
                    <a:pt x="410" y="471"/>
                  </a:lnTo>
                  <a:lnTo>
                    <a:pt x="397" y="481"/>
                  </a:lnTo>
                  <a:lnTo>
                    <a:pt x="384" y="491"/>
                  </a:lnTo>
                  <a:lnTo>
                    <a:pt x="370" y="499"/>
                  </a:lnTo>
                  <a:lnTo>
                    <a:pt x="370" y="499"/>
                  </a:lnTo>
                  <a:lnTo>
                    <a:pt x="356" y="507"/>
                  </a:lnTo>
                  <a:lnTo>
                    <a:pt x="341" y="513"/>
                  </a:lnTo>
                  <a:lnTo>
                    <a:pt x="325" y="518"/>
                  </a:lnTo>
                  <a:lnTo>
                    <a:pt x="310" y="523"/>
                  </a:lnTo>
                  <a:lnTo>
                    <a:pt x="294" y="526"/>
                  </a:lnTo>
                  <a:lnTo>
                    <a:pt x="279" y="528"/>
                  </a:lnTo>
                  <a:lnTo>
                    <a:pt x="263" y="530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28" y="530"/>
                  </a:lnTo>
                  <a:lnTo>
                    <a:pt x="210" y="528"/>
                  </a:lnTo>
                  <a:lnTo>
                    <a:pt x="193" y="526"/>
                  </a:lnTo>
                  <a:lnTo>
                    <a:pt x="177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1" y="504"/>
                  </a:lnTo>
                  <a:lnTo>
                    <a:pt x="117" y="496"/>
                  </a:lnTo>
                  <a:lnTo>
                    <a:pt x="117" y="496"/>
                  </a:lnTo>
                  <a:lnTo>
                    <a:pt x="103" y="486"/>
                  </a:lnTo>
                  <a:lnTo>
                    <a:pt x="90" y="477"/>
                  </a:lnTo>
                  <a:lnTo>
                    <a:pt x="77" y="466"/>
                  </a:lnTo>
                  <a:lnTo>
                    <a:pt x="67" y="454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30" y="400"/>
                  </a:lnTo>
                  <a:lnTo>
                    <a:pt x="30" y="400"/>
                  </a:lnTo>
                  <a:lnTo>
                    <a:pt x="23" y="385"/>
                  </a:lnTo>
                  <a:lnTo>
                    <a:pt x="17" y="370"/>
                  </a:lnTo>
                  <a:lnTo>
                    <a:pt x="12" y="354"/>
                  </a:lnTo>
                  <a:lnTo>
                    <a:pt x="8" y="338"/>
                  </a:lnTo>
                  <a:lnTo>
                    <a:pt x="4" y="322"/>
                  </a:lnTo>
                  <a:lnTo>
                    <a:pt x="3" y="306"/>
                  </a:lnTo>
                  <a:lnTo>
                    <a:pt x="2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1" y="274"/>
                  </a:moveTo>
                  <a:lnTo>
                    <a:pt x="71" y="274"/>
                  </a:lnTo>
                  <a:lnTo>
                    <a:pt x="71" y="295"/>
                  </a:lnTo>
                  <a:lnTo>
                    <a:pt x="73" y="317"/>
                  </a:lnTo>
                  <a:lnTo>
                    <a:pt x="77" y="338"/>
                  </a:lnTo>
                  <a:lnTo>
                    <a:pt x="83" y="356"/>
                  </a:lnTo>
                  <a:lnTo>
                    <a:pt x="90" y="373"/>
                  </a:lnTo>
                  <a:lnTo>
                    <a:pt x="99" y="390"/>
                  </a:lnTo>
                  <a:lnTo>
                    <a:pt x="109" y="406"/>
                  </a:lnTo>
                  <a:lnTo>
                    <a:pt x="121" y="420"/>
                  </a:lnTo>
                  <a:lnTo>
                    <a:pt x="121" y="420"/>
                  </a:lnTo>
                  <a:lnTo>
                    <a:pt x="133" y="432"/>
                  </a:lnTo>
                  <a:lnTo>
                    <a:pt x="147" y="443"/>
                  </a:lnTo>
                  <a:lnTo>
                    <a:pt x="161" y="452"/>
                  </a:lnTo>
                  <a:lnTo>
                    <a:pt x="177" y="459"/>
                  </a:lnTo>
                  <a:lnTo>
                    <a:pt x="192" y="466"/>
                  </a:lnTo>
                  <a:lnTo>
                    <a:pt x="209" y="470"/>
                  </a:lnTo>
                  <a:lnTo>
                    <a:pt x="227" y="472"/>
                  </a:lnTo>
                  <a:lnTo>
                    <a:pt x="246" y="472"/>
                  </a:lnTo>
                  <a:lnTo>
                    <a:pt x="246" y="472"/>
                  </a:lnTo>
                  <a:lnTo>
                    <a:pt x="264" y="472"/>
                  </a:lnTo>
                  <a:lnTo>
                    <a:pt x="282" y="470"/>
                  </a:lnTo>
                  <a:lnTo>
                    <a:pt x="300" y="466"/>
                  </a:lnTo>
                  <a:lnTo>
                    <a:pt x="315" y="459"/>
                  </a:lnTo>
                  <a:lnTo>
                    <a:pt x="330" y="452"/>
                  </a:lnTo>
                  <a:lnTo>
                    <a:pt x="344" y="443"/>
                  </a:lnTo>
                  <a:lnTo>
                    <a:pt x="358" y="431"/>
                  </a:lnTo>
                  <a:lnTo>
                    <a:pt x="371" y="418"/>
                  </a:lnTo>
                  <a:lnTo>
                    <a:pt x="371" y="418"/>
                  </a:lnTo>
                  <a:lnTo>
                    <a:pt x="383" y="404"/>
                  </a:lnTo>
                  <a:lnTo>
                    <a:pt x="393" y="389"/>
                  </a:lnTo>
                  <a:lnTo>
                    <a:pt x="402" y="372"/>
                  </a:lnTo>
                  <a:lnTo>
                    <a:pt x="408" y="353"/>
                  </a:lnTo>
                  <a:lnTo>
                    <a:pt x="413" y="334"/>
                  </a:lnTo>
                  <a:lnTo>
                    <a:pt x="417" y="312"/>
                  </a:lnTo>
                  <a:lnTo>
                    <a:pt x="420" y="290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20" y="235"/>
                  </a:lnTo>
                  <a:lnTo>
                    <a:pt x="416" y="207"/>
                  </a:lnTo>
                  <a:lnTo>
                    <a:pt x="410" y="180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4" y="146"/>
                  </a:lnTo>
                  <a:lnTo>
                    <a:pt x="388" y="134"/>
                  </a:lnTo>
                  <a:lnTo>
                    <a:pt x="381" y="124"/>
                  </a:lnTo>
                  <a:lnTo>
                    <a:pt x="374" y="115"/>
                  </a:lnTo>
                  <a:lnTo>
                    <a:pt x="366" y="106"/>
                  </a:lnTo>
                  <a:lnTo>
                    <a:pt x="357" y="98"/>
                  </a:lnTo>
                  <a:lnTo>
                    <a:pt x="348" y="90"/>
                  </a:lnTo>
                  <a:lnTo>
                    <a:pt x="338" y="84"/>
                  </a:lnTo>
                  <a:lnTo>
                    <a:pt x="338" y="84"/>
                  </a:lnTo>
                  <a:lnTo>
                    <a:pt x="328" y="78"/>
                  </a:lnTo>
                  <a:lnTo>
                    <a:pt x="316" y="73"/>
                  </a:lnTo>
                  <a:lnTo>
                    <a:pt x="306" y="69"/>
                  </a:lnTo>
                  <a:lnTo>
                    <a:pt x="294" y="65"/>
                  </a:lnTo>
                  <a:lnTo>
                    <a:pt x="283" y="62"/>
                  </a:lnTo>
                  <a:lnTo>
                    <a:pt x="271" y="60"/>
                  </a:lnTo>
                  <a:lnTo>
                    <a:pt x="259" y="58"/>
                  </a:lnTo>
                  <a:lnTo>
                    <a:pt x="246" y="58"/>
                  </a:lnTo>
                  <a:lnTo>
                    <a:pt x="246" y="58"/>
                  </a:lnTo>
                  <a:lnTo>
                    <a:pt x="229" y="58"/>
                  </a:lnTo>
                  <a:lnTo>
                    <a:pt x="211" y="61"/>
                  </a:lnTo>
                  <a:lnTo>
                    <a:pt x="195" y="65"/>
                  </a:lnTo>
                  <a:lnTo>
                    <a:pt x="179" y="70"/>
                  </a:lnTo>
                  <a:lnTo>
                    <a:pt x="164" y="78"/>
                  </a:lnTo>
                  <a:lnTo>
                    <a:pt x="150" y="85"/>
                  </a:lnTo>
                  <a:lnTo>
                    <a:pt x="136" y="96"/>
                  </a:lnTo>
                  <a:lnTo>
                    <a:pt x="122" y="107"/>
                  </a:lnTo>
                  <a:lnTo>
                    <a:pt x="122" y="107"/>
                  </a:lnTo>
                  <a:lnTo>
                    <a:pt x="110" y="121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8" y="195"/>
                  </a:lnTo>
                  <a:lnTo>
                    <a:pt x="73" y="220"/>
                  </a:lnTo>
                  <a:lnTo>
                    <a:pt x="71" y="245"/>
                  </a:lnTo>
                  <a:lnTo>
                    <a:pt x="71" y="274"/>
                  </a:lnTo>
                  <a:lnTo>
                    <a:pt x="71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605"/>
            <p:cNvSpPr>
              <a:spLocks/>
            </p:cNvSpPr>
            <p:nvPr/>
          </p:nvSpPr>
          <p:spPr bwMode="auto">
            <a:xfrm>
              <a:off x="3702050" y="2416176"/>
              <a:ext cx="273050" cy="407988"/>
            </a:xfrm>
            <a:custGeom>
              <a:avLst/>
              <a:gdLst>
                <a:gd name="T0" fmla="*/ 0 w 346"/>
                <a:gd name="T1" fmla="*/ 513 h 513"/>
                <a:gd name="T2" fmla="*/ 0 w 346"/>
                <a:gd name="T3" fmla="*/ 0 h 513"/>
                <a:gd name="T4" fmla="*/ 346 w 346"/>
                <a:gd name="T5" fmla="*/ 0 h 513"/>
                <a:gd name="T6" fmla="*/ 346 w 346"/>
                <a:gd name="T7" fmla="*/ 60 h 513"/>
                <a:gd name="T8" fmla="*/ 68 w 346"/>
                <a:gd name="T9" fmla="*/ 60 h 513"/>
                <a:gd name="T10" fmla="*/ 68 w 346"/>
                <a:gd name="T11" fmla="*/ 220 h 513"/>
                <a:gd name="T12" fmla="*/ 309 w 346"/>
                <a:gd name="T13" fmla="*/ 220 h 513"/>
                <a:gd name="T14" fmla="*/ 309 w 346"/>
                <a:gd name="T15" fmla="*/ 280 h 513"/>
                <a:gd name="T16" fmla="*/ 68 w 346"/>
                <a:gd name="T17" fmla="*/ 280 h 513"/>
                <a:gd name="T18" fmla="*/ 68 w 346"/>
                <a:gd name="T19" fmla="*/ 513 h 513"/>
                <a:gd name="T20" fmla="*/ 0 w 346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" h="513">
                  <a:moveTo>
                    <a:pt x="0" y="513"/>
                  </a:moveTo>
                  <a:lnTo>
                    <a:pt x="0" y="0"/>
                  </a:lnTo>
                  <a:lnTo>
                    <a:pt x="346" y="0"/>
                  </a:lnTo>
                  <a:lnTo>
                    <a:pt x="346" y="60"/>
                  </a:lnTo>
                  <a:lnTo>
                    <a:pt x="68" y="60"/>
                  </a:lnTo>
                  <a:lnTo>
                    <a:pt x="68" y="220"/>
                  </a:lnTo>
                  <a:lnTo>
                    <a:pt x="309" y="220"/>
                  </a:lnTo>
                  <a:lnTo>
                    <a:pt x="309" y="280"/>
                  </a:lnTo>
                  <a:lnTo>
                    <a:pt x="68" y="280"/>
                  </a:lnTo>
                  <a:lnTo>
                    <a:pt x="68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606"/>
            <p:cNvSpPr>
              <a:spLocks/>
            </p:cNvSpPr>
            <p:nvPr/>
          </p:nvSpPr>
          <p:spPr bwMode="auto">
            <a:xfrm>
              <a:off x="4189413" y="2408238"/>
              <a:ext cx="377825" cy="422275"/>
            </a:xfrm>
            <a:custGeom>
              <a:avLst/>
              <a:gdLst>
                <a:gd name="T0" fmla="*/ 474 w 474"/>
                <a:gd name="T1" fmla="*/ 260 h 531"/>
                <a:gd name="T2" fmla="*/ 448 w 474"/>
                <a:gd name="T3" fmla="*/ 470 h 531"/>
                <a:gd name="T4" fmla="*/ 370 w 474"/>
                <a:gd name="T5" fmla="*/ 511 h 531"/>
                <a:gd name="T6" fmla="*/ 317 w 474"/>
                <a:gd name="T7" fmla="*/ 526 h 531"/>
                <a:gd name="T8" fmla="*/ 262 w 474"/>
                <a:gd name="T9" fmla="*/ 531 h 531"/>
                <a:gd name="T10" fmla="*/ 207 w 474"/>
                <a:gd name="T11" fmla="*/ 526 h 531"/>
                <a:gd name="T12" fmla="*/ 156 w 474"/>
                <a:gd name="T13" fmla="*/ 513 h 531"/>
                <a:gd name="T14" fmla="*/ 125 w 474"/>
                <a:gd name="T15" fmla="*/ 499 h 531"/>
                <a:gd name="T16" fmla="*/ 83 w 474"/>
                <a:gd name="T17" fmla="*/ 470 h 531"/>
                <a:gd name="T18" fmla="*/ 48 w 474"/>
                <a:gd name="T19" fmla="*/ 434 h 531"/>
                <a:gd name="T20" fmla="*/ 32 w 474"/>
                <a:gd name="T21" fmla="*/ 404 h 531"/>
                <a:gd name="T22" fmla="*/ 12 w 474"/>
                <a:gd name="T23" fmla="*/ 357 h 531"/>
                <a:gd name="T24" fmla="*/ 2 w 474"/>
                <a:gd name="T25" fmla="*/ 304 h 531"/>
                <a:gd name="T26" fmla="*/ 0 w 474"/>
                <a:gd name="T27" fmla="*/ 267 h 531"/>
                <a:gd name="T28" fmla="*/ 5 w 474"/>
                <a:gd name="T29" fmla="*/ 213 h 531"/>
                <a:gd name="T30" fmla="*/ 17 w 474"/>
                <a:gd name="T31" fmla="*/ 161 h 531"/>
                <a:gd name="T32" fmla="*/ 32 w 474"/>
                <a:gd name="T33" fmla="*/ 128 h 531"/>
                <a:gd name="T34" fmla="*/ 58 w 474"/>
                <a:gd name="T35" fmla="*/ 84 h 531"/>
                <a:gd name="T36" fmla="*/ 93 w 474"/>
                <a:gd name="T37" fmla="*/ 49 h 531"/>
                <a:gd name="T38" fmla="*/ 121 w 474"/>
                <a:gd name="T39" fmla="*/ 32 h 531"/>
                <a:gd name="T40" fmla="*/ 167 w 474"/>
                <a:gd name="T41" fmla="*/ 12 h 531"/>
                <a:gd name="T42" fmla="*/ 220 w 474"/>
                <a:gd name="T43" fmla="*/ 2 h 531"/>
                <a:gd name="T44" fmla="*/ 257 w 474"/>
                <a:gd name="T45" fmla="*/ 0 h 531"/>
                <a:gd name="T46" fmla="*/ 333 w 474"/>
                <a:gd name="T47" fmla="*/ 10 h 531"/>
                <a:gd name="T48" fmla="*/ 378 w 474"/>
                <a:gd name="T49" fmla="*/ 28 h 531"/>
                <a:gd name="T50" fmla="*/ 427 w 474"/>
                <a:gd name="T51" fmla="*/ 69 h 531"/>
                <a:gd name="T52" fmla="*/ 450 w 474"/>
                <a:gd name="T53" fmla="*/ 106 h 531"/>
                <a:gd name="T54" fmla="*/ 405 w 474"/>
                <a:gd name="T55" fmla="*/ 169 h 531"/>
                <a:gd name="T56" fmla="*/ 392 w 474"/>
                <a:gd name="T57" fmla="*/ 134 h 531"/>
                <a:gd name="T58" fmla="*/ 377 w 474"/>
                <a:gd name="T59" fmla="*/ 107 h 531"/>
                <a:gd name="T60" fmla="*/ 342 w 474"/>
                <a:gd name="T61" fmla="*/ 79 h 531"/>
                <a:gd name="T62" fmla="*/ 310 w 474"/>
                <a:gd name="T63" fmla="*/ 66 h 531"/>
                <a:gd name="T64" fmla="*/ 257 w 474"/>
                <a:gd name="T65" fmla="*/ 58 h 531"/>
                <a:gd name="T66" fmla="*/ 213 w 474"/>
                <a:gd name="T67" fmla="*/ 61 h 531"/>
                <a:gd name="T68" fmla="*/ 176 w 474"/>
                <a:gd name="T69" fmla="*/ 73 h 531"/>
                <a:gd name="T70" fmla="*/ 133 w 474"/>
                <a:gd name="T71" fmla="*/ 98 h 531"/>
                <a:gd name="T72" fmla="*/ 112 w 474"/>
                <a:gd name="T73" fmla="*/ 121 h 531"/>
                <a:gd name="T74" fmla="*/ 89 w 474"/>
                <a:gd name="T75" fmla="*/ 161 h 531"/>
                <a:gd name="T76" fmla="*/ 75 w 474"/>
                <a:gd name="T77" fmla="*/ 210 h 531"/>
                <a:gd name="T78" fmla="*/ 70 w 474"/>
                <a:gd name="T79" fmla="*/ 263 h 531"/>
                <a:gd name="T80" fmla="*/ 72 w 474"/>
                <a:gd name="T81" fmla="*/ 312 h 531"/>
                <a:gd name="T82" fmla="*/ 83 w 474"/>
                <a:gd name="T83" fmla="*/ 354 h 531"/>
                <a:gd name="T84" fmla="*/ 93 w 474"/>
                <a:gd name="T85" fmla="*/ 379 h 531"/>
                <a:gd name="T86" fmla="*/ 113 w 474"/>
                <a:gd name="T87" fmla="*/ 409 h 531"/>
                <a:gd name="T88" fmla="*/ 140 w 474"/>
                <a:gd name="T89" fmla="*/ 435 h 531"/>
                <a:gd name="T90" fmla="*/ 162 w 474"/>
                <a:gd name="T91" fmla="*/ 446 h 531"/>
                <a:gd name="T92" fmla="*/ 232 w 474"/>
                <a:gd name="T93" fmla="*/ 468 h 531"/>
                <a:gd name="T94" fmla="*/ 280 w 474"/>
                <a:gd name="T95" fmla="*/ 468 h 531"/>
                <a:gd name="T96" fmla="*/ 344 w 474"/>
                <a:gd name="T97" fmla="*/ 453 h 531"/>
                <a:gd name="T98" fmla="*/ 381 w 474"/>
                <a:gd name="T99" fmla="*/ 435 h 531"/>
                <a:gd name="T100" fmla="*/ 408 w 474"/>
                <a:gd name="T101" fmla="*/ 32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4" h="531">
                  <a:moveTo>
                    <a:pt x="257" y="321"/>
                  </a:moveTo>
                  <a:lnTo>
                    <a:pt x="257" y="261"/>
                  </a:lnTo>
                  <a:lnTo>
                    <a:pt x="474" y="260"/>
                  </a:lnTo>
                  <a:lnTo>
                    <a:pt x="474" y="450"/>
                  </a:lnTo>
                  <a:lnTo>
                    <a:pt x="474" y="450"/>
                  </a:lnTo>
                  <a:lnTo>
                    <a:pt x="448" y="470"/>
                  </a:lnTo>
                  <a:lnTo>
                    <a:pt x="423" y="486"/>
                  </a:lnTo>
                  <a:lnTo>
                    <a:pt x="397" y="499"/>
                  </a:lnTo>
                  <a:lnTo>
                    <a:pt x="370" y="511"/>
                  </a:lnTo>
                  <a:lnTo>
                    <a:pt x="370" y="511"/>
                  </a:lnTo>
                  <a:lnTo>
                    <a:pt x="344" y="519"/>
                  </a:lnTo>
                  <a:lnTo>
                    <a:pt x="317" y="526"/>
                  </a:lnTo>
                  <a:lnTo>
                    <a:pt x="290" y="530"/>
                  </a:lnTo>
                  <a:lnTo>
                    <a:pt x="262" y="531"/>
                  </a:lnTo>
                  <a:lnTo>
                    <a:pt x="262" y="531"/>
                  </a:lnTo>
                  <a:lnTo>
                    <a:pt x="243" y="530"/>
                  </a:lnTo>
                  <a:lnTo>
                    <a:pt x="225" y="528"/>
                  </a:lnTo>
                  <a:lnTo>
                    <a:pt x="207" y="526"/>
                  </a:lnTo>
                  <a:lnTo>
                    <a:pt x="190" y="523"/>
                  </a:lnTo>
                  <a:lnTo>
                    <a:pt x="172" y="518"/>
                  </a:lnTo>
                  <a:lnTo>
                    <a:pt x="156" y="513"/>
                  </a:lnTo>
                  <a:lnTo>
                    <a:pt x="140" y="505"/>
                  </a:lnTo>
                  <a:lnTo>
                    <a:pt x="125" y="499"/>
                  </a:lnTo>
                  <a:lnTo>
                    <a:pt x="125" y="499"/>
                  </a:lnTo>
                  <a:lnTo>
                    <a:pt x="110" y="490"/>
                  </a:lnTo>
                  <a:lnTo>
                    <a:pt x="95" y="481"/>
                  </a:lnTo>
                  <a:lnTo>
                    <a:pt x="83" y="470"/>
                  </a:lnTo>
                  <a:lnTo>
                    <a:pt x="70" y="459"/>
                  </a:lnTo>
                  <a:lnTo>
                    <a:pt x="58" y="446"/>
                  </a:lnTo>
                  <a:lnTo>
                    <a:pt x="48" y="434"/>
                  </a:lnTo>
                  <a:lnTo>
                    <a:pt x="39" y="420"/>
                  </a:lnTo>
                  <a:lnTo>
                    <a:pt x="32" y="404"/>
                  </a:lnTo>
                  <a:lnTo>
                    <a:pt x="32" y="404"/>
                  </a:lnTo>
                  <a:lnTo>
                    <a:pt x="24" y="389"/>
                  </a:lnTo>
                  <a:lnTo>
                    <a:pt x="17" y="373"/>
                  </a:lnTo>
                  <a:lnTo>
                    <a:pt x="12" y="357"/>
                  </a:lnTo>
                  <a:lnTo>
                    <a:pt x="7" y="340"/>
                  </a:lnTo>
                  <a:lnTo>
                    <a:pt x="5" y="322"/>
                  </a:lnTo>
                  <a:lnTo>
                    <a:pt x="2" y="304"/>
                  </a:lnTo>
                  <a:lnTo>
                    <a:pt x="0" y="286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0" y="249"/>
                  </a:lnTo>
                  <a:lnTo>
                    <a:pt x="2" y="231"/>
                  </a:lnTo>
                  <a:lnTo>
                    <a:pt x="5" y="213"/>
                  </a:lnTo>
                  <a:lnTo>
                    <a:pt x="7" y="195"/>
                  </a:lnTo>
                  <a:lnTo>
                    <a:pt x="12" y="178"/>
                  </a:lnTo>
                  <a:lnTo>
                    <a:pt x="17" y="161"/>
                  </a:lnTo>
                  <a:lnTo>
                    <a:pt x="24" y="144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9" y="112"/>
                  </a:lnTo>
                  <a:lnTo>
                    <a:pt x="48" y="98"/>
                  </a:lnTo>
                  <a:lnTo>
                    <a:pt x="58" y="84"/>
                  </a:lnTo>
                  <a:lnTo>
                    <a:pt x="69" y="71"/>
                  </a:lnTo>
                  <a:lnTo>
                    <a:pt x="81" y="60"/>
                  </a:lnTo>
                  <a:lnTo>
                    <a:pt x="93" y="49"/>
                  </a:lnTo>
                  <a:lnTo>
                    <a:pt x="107" y="39"/>
                  </a:lnTo>
                  <a:lnTo>
                    <a:pt x="121" y="32"/>
                  </a:lnTo>
                  <a:lnTo>
                    <a:pt x="121" y="32"/>
                  </a:lnTo>
                  <a:lnTo>
                    <a:pt x="136" y="24"/>
                  </a:lnTo>
                  <a:lnTo>
                    <a:pt x="152" y="17"/>
                  </a:lnTo>
                  <a:lnTo>
                    <a:pt x="167" y="12"/>
                  </a:lnTo>
                  <a:lnTo>
                    <a:pt x="184" y="7"/>
                  </a:lnTo>
                  <a:lnTo>
                    <a:pt x="202" y="5"/>
                  </a:lnTo>
                  <a:lnTo>
                    <a:pt x="220" y="2"/>
                  </a:lnTo>
                  <a:lnTo>
                    <a:pt x="237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83" y="1"/>
                  </a:lnTo>
                  <a:lnTo>
                    <a:pt x="309" y="5"/>
                  </a:lnTo>
                  <a:lnTo>
                    <a:pt x="333" y="10"/>
                  </a:lnTo>
                  <a:lnTo>
                    <a:pt x="356" y="17"/>
                  </a:lnTo>
                  <a:lnTo>
                    <a:pt x="356" y="17"/>
                  </a:lnTo>
                  <a:lnTo>
                    <a:pt x="378" y="28"/>
                  </a:lnTo>
                  <a:lnTo>
                    <a:pt x="397" y="39"/>
                  </a:lnTo>
                  <a:lnTo>
                    <a:pt x="414" y="53"/>
                  </a:lnTo>
                  <a:lnTo>
                    <a:pt x="427" y="69"/>
                  </a:lnTo>
                  <a:lnTo>
                    <a:pt x="427" y="69"/>
                  </a:lnTo>
                  <a:lnTo>
                    <a:pt x="440" y="85"/>
                  </a:lnTo>
                  <a:lnTo>
                    <a:pt x="450" y="106"/>
                  </a:lnTo>
                  <a:lnTo>
                    <a:pt x="459" y="128"/>
                  </a:lnTo>
                  <a:lnTo>
                    <a:pt x="466" y="152"/>
                  </a:lnTo>
                  <a:lnTo>
                    <a:pt x="405" y="169"/>
                  </a:lnTo>
                  <a:lnTo>
                    <a:pt x="405" y="169"/>
                  </a:lnTo>
                  <a:lnTo>
                    <a:pt x="399" y="151"/>
                  </a:lnTo>
                  <a:lnTo>
                    <a:pt x="392" y="134"/>
                  </a:lnTo>
                  <a:lnTo>
                    <a:pt x="385" y="120"/>
                  </a:lnTo>
                  <a:lnTo>
                    <a:pt x="377" y="107"/>
                  </a:lnTo>
                  <a:lnTo>
                    <a:pt x="377" y="107"/>
                  </a:lnTo>
                  <a:lnTo>
                    <a:pt x="367" y="97"/>
                  </a:lnTo>
                  <a:lnTo>
                    <a:pt x="355" y="88"/>
                  </a:lnTo>
                  <a:lnTo>
                    <a:pt x="342" y="79"/>
                  </a:lnTo>
                  <a:lnTo>
                    <a:pt x="327" y="71"/>
                  </a:lnTo>
                  <a:lnTo>
                    <a:pt x="327" y="71"/>
                  </a:lnTo>
                  <a:lnTo>
                    <a:pt x="310" y="66"/>
                  </a:lnTo>
                  <a:lnTo>
                    <a:pt x="294" y="61"/>
                  </a:lnTo>
                  <a:lnTo>
                    <a:pt x="276" y="58"/>
                  </a:lnTo>
                  <a:lnTo>
                    <a:pt x="257" y="58"/>
                  </a:lnTo>
                  <a:lnTo>
                    <a:pt x="257" y="58"/>
                  </a:lnTo>
                  <a:lnTo>
                    <a:pt x="234" y="58"/>
                  </a:lnTo>
                  <a:lnTo>
                    <a:pt x="213" y="61"/>
                  </a:lnTo>
                  <a:lnTo>
                    <a:pt x="194" y="66"/>
                  </a:lnTo>
                  <a:lnTo>
                    <a:pt x="176" y="73"/>
                  </a:lnTo>
                  <a:lnTo>
                    <a:pt x="176" y="73"/>
                  </a:lnTo>
                  <a:lnTo>
                    <a:pt x="161" y="80"/>
                  </a:lnTo>
                  <a:lnTo>
                    <a:pt x="145" y="89"/>
                  </a:lnTo>
                  <a:lnTo>
                    <a:pt x="133" y="98"/>
                  </a:lnTo>
                  <a:lnTo>
                    <a:pt x="121" y="110"/>
                  </a:lnTo>
                  <a:lnTo>
                    <a:pt x="121" y="110"/>
                  </a:lnTo>
                  <a:lnTo>
                    <a:pt x="112" y="121"/>
                  </a:lnTo>
                  <a:lnTo>
                    <a:pt x="103" y="134"/>
                  </a:lnTo>
                  <a:lnTo>
                    <a:pt x="95" y="147"/>
                  </a:lnTo>
                  <a:lnTo>
                    <a:pt x="89" y="161"/>
                  </a:lnTo>
                  <a:lnTo>
                    <a:pt x="89" y="161"/>
                  </a:lnTo>
                  <a:lnTo>
                    <a:pt x="80" y="185"/>
                  </a:lnTo>
                  <a:lnTo>
                    <a:pt x="75" y="210"/>
                  </a:lnTo>
                  <a:lnTo>
                    <a:pt x="71" y="236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80"/>
                  </a:lnTo>
                  <a:lnTo>
                    <a:pt x="71" y="297"/>
                  </a:lnTo>
                  <a:lnTo>
                    <a:pt x="72" y="312"/>
                  </a:lnTo>
                  <a:lnTo>
                    <a:pt x="75" y="326"/>
                  </a:lnTo>
                  <a:lnTo>
                    <a:pt x="79" y="340"/>
                  </a:lnTo>
                  <a:lnTo>
                    <a:pt x="83" y="354"/>
                  </a:lnTo>
                  <a:lnTo>
                    <a:pt x="88" y="367"/>
                  </a:lnTo>
                  <a:lnTo>
                    <a:pt x="93" y="379"/>
                  </a:lnTo>
                  <a:lnTo>
                    <a:pt x="93" y="379"/>
                  </a:lnTo>
                  <a:lnTo>
                    <a:pt x="99" y="390"/>
                  </a:lnTo>
                  <a:lnTo>
                    <a:pt x="106" y="400"/>
                  </a:lnTo>
                  <a:lnTo>
                    <a:pt x="113" y="409"/>
                  </a:lnTo>
                  <a:lnTo>
                    <a:pt x="122" y="418"/>
                  </a:lnTo>
                  <a:lnTo>
                    <a:pt x="131" y="427"/>
                  </a:lnTo>
                  <a:lnTo>
                    <a:pt x="140" y="435"/>
                  </a:lnTo>
                  <a:lnTo>
                    <a:pt x="150" y="441"/>
                  </a:lnTo>
                  <a:lnTo>
                    <a:pt x="162" y="446"/>
                  </a:lnTo>
                  <a:lnTo>
                    <a:pt x="162" y="446"/>
                  </a:lnTo>
                  <a:lnTo>
                    <a:pt x="185" y="457"/>
                  </a:lnTo>
                  <a:lnTo>
                    <a:pt x="208" y="464"/>
                  </a:lnTo>
                  <a:lnTo>
                    <a:pt x="232" y="468"/>
                  </a:lnTo>
                  <a:lnTo>
                    <a:pt x="258" y="470"/>
                  </a:lnTo>
                  <a:lnTo>
                    <a:pt x="258" y="470"/>
                  </a:lnTo>
                  <a:lnTo>
                    <a:pt x="280" y="468"/>
                  </a:lnTo>
                  <a:lnTo>
                    <a:pt x="301" y="466"/>
                  </a:lnTo>
                  <a:lnTo>
                    <a:pt x="323" y="461"/>
                  </a:lnTo>
                  <a:lnTo>
                    <a:pt x="344" y="453"/>
                  </a:lnTo>
                  <a:lnTo>
                    <a:pt x="344" y="453"/>
                  </a:lnTo>
                  <a:lnTo>
                    <a:pt x="364" y="444"/>
                  </a:lnTo>
                  <a:lnTo>
                    <a:pt x="381" y="435"/>
                  </a:lnTo>
                  <a:lnTo>
                    <a:pt x="395" y="426"/>
                  </a:lnTo>
                  <a:lnTo>
                    <a:pt x="408" y="416"/>
                  </a:lnTo>
                  <a:lnTo>
                    <a:pt x="408" y="321"/>
                  </a:lnTo>
                  <a:lnTo>
                    <a:pt x="257" y="3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607"/>
            <p:cNvSpPr>
              <a:spLocks noEditPoints="1"/>
            </p:cNvSpPr>
            <p:nvPr/>
          </p:nvSpPr>
          <p:spPr bwMode="auto">
            <a:xfrm>
              <a:off x="4640263" y="2416176"/>
              <a:ext cx="357188" cy="407988"/>
            </a:xfrm>
            <a:custGeom>
              <a:avLst/>
              <a:gdLst>
                <a:gd name="T0" fmla="*/ 0 w 452"/>
                <a:gd name="T1" fmla="*/ 0 h 513"/>
                <a:gd name="T2" fmla="*/ 226 w 452"/>
                <a:gd name="T3" fmla="*/ 0 h 513"/>
                <a:gd name="T4" fmla="*/ 287 w 452"/>
                <a:gd name="T5" fmla="*/ 3 h 513"/>
                <a:gd name="T6" fmla="*/ 331 w 452"/>
                <a:gd name="T7" fmla="*/ 14 h 513"/>
                <a:gd name="T8" fmla="*/ 340 w 452"/>
                <a:gd name="T9" fmla="*/ 17 h 513"/>
                <a:gd name="T10" fmla="*/ 356 w 452"/>
                <a:gd name="T11" fmla="*/ 26 h 513"/>
                <a:gd name="T12" fmla="*/ 370 w 452"/>
                <a:gd name="T13" fmla="*/ 39 h 513"/>
                <a:gd name="T14" fmla="*/ 388 w 452"/>
                <a:gd name="T15" fmla="*/ 62 h 513"/>
                <a:gd name="T16" fmla="*/ 398 w 452"/>
                <a:gd name="T17" fmla="*/ 80 h 513"/>
                <a:gd name="T18" fmla="*/ 408 w 452"/>
                <a:gd name="T19" fmla="*/ 119 h 513"/>
                <a:gd name="T20" fmla="*/ 409 w 452"/>
                <a:gd name="T21" fmla="*/ 140 h 513"/>
                <a:gd name="T22" fmla="*/ 407 w 452"/>
                <a:gd name="T23" fmla="*/ 166 h 513"/>
                <a:gd name="T24" fmla="*/ 400 w 452"/>
                <a:gd name="T25" fmla="*/ 190 h 513"/>
                <a:gd name="T26" fmla="*/ 389 w 452"/>
                <a:gd name="T27" fmla="*/ 212 h 513"/>
                <a:gd name="T28" fmla="*/ 374 w 452"/>
                <a:gd name="T29" fmla="*/ 231 h 513"/>
                <a:gd name="T30" fmla="*/ 365 w 452"/>
                <a:gd name="T31" fmla="*/ 240 h 513"/>
                <a:gd name="T32" fmla="*/ 342 w 452"/>
                <a:gd name="T33" fmla="*/ 256 h 513"/>
                <a:gd name="T34" fmla="*/ 315 w 452"/>
                <a:gd name="T35" fmla="*/ 268 h 513"/>
                <a:gd name="T36" fmla="*/ 283 w 452"/>
                <a:gd name="T37" fmla="*/ 276 h 513"/>
                <a:gd name="T38" fmla="*/ 265 w 452"/>
                <a:gd name="T39" fmla="*/ 280 h 513"/>
                <a:gd name="T40" fmla="*/ 298 w 452"/>
                <a:gd name="T41" fmla="*/ 299 h 513"/>
                <a:gd name="T42" fmla="*/ 306 w 452"/>
                <a:gd name="T43" fmla="*/ 306 h 513"/>
                <a:gd name="T44" fmla="*/ 335 w 452"/>
                <a:gd name="T45" fmla="*/ 336 h 513"/>
                <a:gd name="T46" fmla="*/ 362 w 452"/>
                <a:gd name="T47" fmla="*/ 373 h 513"/>
                <a:gd name="T48" fmla="*/ 366 w 452"/>
                <a:gd name="T49" fmla="*/ 513 h 513"/>
                <a:gd name="T50" fmla="*/ 298 w 452"/>
                <a:gd name="T51" fmla="*/ 407 h 513"/>
                <a:gd name="T52" fmla="*/ 249 w 452"/>
                <a:gd name="T53" fmla="*/ 335 h 513"/>
                <a:gd name="T54" fmla="*/ 239 w 452"/>
                <a:gd name="T55" fmla="*/ 325 h 513"/>
                <a:gd name="T56" fmla="*/ 223 w 452"/>
                <a:gd name="T57" fmla="*/ 307 h 513"/>
                <a:gd name="T58" fmla="*/ 215 w 452"/>
                <a:gd name="T59" fmla="*/ 302 h 513"/>
                <a:gd name="T60" fmla="*/ 184 w 452"/>
                <a:gd name="T61" fmla="*/ 288 h 513"/>
                <a:gd name="T62" fmla="*/ 169 w 452"/>
                <a:gd name="T63" fmla="*/ 285 h 513"/>
                <a:gd name="T64" fmla="*/ 68 w 452"/>
                <a:gd name="T65" fmla="*/ 285 h 513"/>
                <a:gd name="T66" fmla="*/ 0 w 452"/>
                <a:gd name="T67" fmla="*/ 513 h 513"/>
                <a:gd name="T68" fmla="*/ 214 w 452"/>
                <a:gd name="T69" fmla="*/ 226 h 513"/>
                <a:gd name="T70" fmla="*/ 235 w 452"/>
                <a:gd name="T71" fmla="*/ 226 h 513"/>
                <a:gd name="T72" fmla="*/ 271 w 452"/>
                <a:gd name="T73" fmla="*/ 221 h 513"/>
                <a:gd name="T74" fmla="*/ 285 w 452"/>
                <a:gd name="T75" fmla="*/ 217 h 513"/>
                <a:gd name="T76" fmla="*/ 310 w 452"/>
                <a:gd name="T77" fmla="*/ 204 h 513"/>
                <a:gd name="T78" fmla="*/ 326 w 452"/>
                <a:gd name="T79" fmla="*/ 185 h 513"/>
                <a:gd name="T80" fmla="*/ 331 w 452"/>
                <a:gd name="T81" fmla="*/ 175 h 513"/>
                <a:gd name="T82" fmla="*/ 339 w 452"/>
                <a:gd name="T83" fmla="*/ 152 h 513"/>
                <a:gd name="T84" fmla="*/ 339 w 452"/>
                <a:gd name="T85" fmla="*/ 140 h 513"/>
                <a:gd name="T86" fmla="*/ 338 w 452"/>
                <a:gd name="T87" fmla="*/ 122 h 513"/>
                <a:gd name="T88" fmla="*/ 333 w 452"/>
                <a:gd name="T89" fmla="*/ 107 h 513"/>
                <a:gd name="T90" fmla="*/ 325 w 452"/>
                <a:gd name="T91" fmla="*/ 93 h 513"/>
                <a:gd name="T92" fmla="*/ 313 w 452"/>
                <a:gd name="T93" fmla="*/ 80 h 513"/>
                <a:gd name="T94" fmla="*/ 306 w 452"/>
                <a:gd name="T95" fmla="*/ 74 h 513"/>
                <a:gd name="T96" fmla="*/ 289 w 452"/>
                <a:gd name="T97" fmla="*/ 66 h 513"/>
                <a:gd name="T98" fmla="*/ 269 w 452"/>
                <a:gd name="T99" fmla="*/ 60 h 513"/>
                <a:gd name="T100" fmla="*/ 243 w 452"/>
                <a:gd name="T101" fmla="*/ 57 h 513"/>
                <a:gd name="T102" fmla="*/ 68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8" y="1"/>
                  </a:lnTo>
                  <a:lnTo>
                    <a:pt x="287" y="3"/>
                  </a:lnTo>
                  <a:lnTo>
                    <a:pt x="311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6" y="26"/>
                  </a:lnTo>
                  <a:lnTo>
                    <a:pt x="363" y="33"/>
                  </a:lnTo>
                  <a:lnTo>
                    <a:pt x="370" y="39"/>
                  </a:lnTo>
                  <a:lnTo>
                    <a:pt x="376" y="46"/>
                  </a:lnTo>
                  <a:lnTo>
                    <a:pt x="388" y="62"/>
                  </a:lnTo>
                  <a:lnTo>
                    <a:pt x="388" y="62"/>
                  </a:lnTo>
                  <a:lnTo>
                    <a:pt x="398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7" y="166"/>
                  </a:lnTo>
                  <a:lnTo>
                    <a:pt x="404" y="179"/>
                  </a:lnTo>
                  <a:lnTo>
                    <a:pt x="400" y="190"/>
                  </a:lnTo>
                  <a:lnTo>
                    <a:pt x="395" y="202"/>
                  </a:lnTo>
                  <a:lnTo>
                    <a:pt x="389" y="212"/>
                  </a:lnTo>
                  <a:lnTo>
                    <a:pt x="382" y="222"/>
                  </a:lnTo>
                  <a:lnTo>
                    <a:pt x="374" y="231"/>
                  </a:lnTo>
                  <a:lnTo>
                    <a:pt x="374" y="231"/>
                  </a:lnTo>
                  <a:lnTo>
                    <a:pt x="365" y="240"/>
                  </a:lnTo>
                  <a:lnTo>
                    <a:pt x="354" y="249"/>
                  </a:lnTo>
                  <a:lnTo>
                    <a:pt x="342" y="256"/>
                  </a:lnTo>
                  <a:lnTo>
                    <a:pt x="329" y="262"/>
                  </a:lnTo>
                  <a:lnTo>
                    <a:pt x="315" y="268"/>
                  </a:lnTo>
                  <a:lnTo>
                    <a:pt x="299" y="272"/>
                  </a:lnTo>
                  <a:lnTo>
                    <a:pt x="283" y="276"/>
                  </a:lnTo>
                  <a:lnTo>
                    <a:pt x="265" y="280"/>
                  </a:lnTo>
                  <a:lnTo>
                    <a:pt x="265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6" y="306"/>
                  </a:lnTo>
                  <a:lnTo>
                    <a:pt x="306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2" y="373"/>
                  </a:lnTo>
                  <a:lnTo>
                    <a:pt x="452" y="513"/>
                  </a:lnTo>
                  <a:lnTo>
                    <a:pt x="366" y="513"/>
                  </a:lnTo>
                  <a:lnTo>
                    <a:pt x="298" y="407"/>
                  </a:lnTo>
                  <a:lnTo>
                    <a:pt x="298" y="407"/>
                  </a:lnTo>
                  <a:lnTo>
                    <a:pt x="271" y="366"/>
                  </a:lnTo>
                  <a:lnTo>
                    <a:pt x="249" y="335"/>
                  </a:lnTo>
                  <a:lnTo>
                    <a:pt x="249" y="335"/>
                  </a:lnTo>
                  <a:lnTo>
                    <a:pt x="239" y="325"/>
                  </a:lnTo>
                  <a:lnTo>
                    <a:pt x="232" y="315"/>
                  </a:lnTo>
                  <a:lnTo>
                    <a:pt x="223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6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4" y="226"/>
                  </a:lnTo>
                  <a:lnTo>
                    <a:pt x="214" y="226"/>
                  </a:lnTo>
                  <a:lnTo>
                    <a:pt x="235" y="226"/>
                  </a:lnTo>
                  <a:lnTo>
                    <a:pt x="255" y="224"/>
                  </a:lnTo>
                  <a:lnTo>
                    <a:pt x="271" y="221"/>
                  </a:lnTo>
                  <a:lnTo>
                    <a:pt x="285" y="217"/>
                  </a:lnTo>
                  <a:lnTo>
                    <a:pt x="285" y="217"/>
                  </a:lnTo>
                  <a:lnTo>
                    <a:pt x="298" y="211"/>
                  </a:lnTo>
                  <a:lnTo>
                    <a:pt x="310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1" y="175"/>
                  </a:lnTo>
                  <a:lnTo>
                    <a:pt x="336" y="163"/>
                  </a:lnTo>
                  <a:lnTo>
                    <a:pt x="339" y="152"/>
                  </a:lnTo>
                  <a:lnTo>
                    <a:pt x="339" y="140"/>
                  </a:lnTo>
                  <a:lnTo>
                    <a:pt x="339" y="140"/>
                  </a:lnTo>
                  <a:lnTo>
                    <a:pt x="339" y="131"/>
                  </a:lnTo>
                  <a:lnTo>
                    <a:pt x="338" y="122"/>
                  </a:lnTo>
                  <a:lnTo>
                    <a:pt x="335" y="115"/>
                  </a:lnTo>
                  <a:lnTo>
                    <a:pt x="333" y="107"/>
                  </a:lnTo>
                  <a:lnTo>
                    <a:pt x="329" y="99"/>
                  </a:lnTo>
                  <a:lnTo>
                    <a:pt x="325" y="93"/>
                  </a:lnTo>
                  <a:lnTo>
                    <a:pt x="320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6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79" y="62"/>
                  </a:lnTo>
                  <a:lnTo>
                    <a:pt x="269" y="60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608"/>
            <p:cNvSpPr>
              <a:spLocks noEditPoints="1"/>
            </p:cNvSpPr>
            <p:nvPr/>
          </p:nvSpPr>
          <p:spPr bwMode="auto">
            <a:xfrm>
              <a:off x="5011738" y="2408238"/>
              <a:ext cx="388938" cy="422275"/>
            </a:xfrm>
            <a:custGeom>
              <a:avLst/>
              <a:gdLst>
                <a:gd name="T0" fmla="*/ 1 w 491"/>
                <a:gd name="T1" fmla="*/ 242 h 531"/>
                <a:gd name="T2" fmla="*/ 18 w 491"/>
                <a:gd name="T3" fmla="*/ 158 h 531"/>
                <a:gd name="T4" fmla="*/ 53 w 491"/>
                <a:gd name="T5" fmla="*/ 90 h 531"/>
                <a:gd name="T6" fmla="*/ 87 w 491"/>
                <a:gd name="T7" fmla="*/ 55 h 531"/>
                <a:gd name="T8" fmla="*/ 147 w 491"/>
                <a:gd name="T9" fmla="*/ 17 h 531"/>
                <a:gd name="T10" fmla="*/ 220 w 491"/>
                <a:gd name="T11" fmla="*/ 1 h 531"/>
                <a:gd name="T12" fmla="*/ 264 w 491"/>
                <a:gd name="T13" fmla="*/ 0 h 531"/>
                <a:gd name="T14" fmla="*/ 314 w 491"/>
                <a:gd name="T15" fmla="*/ 9 h 531"/>
                <a:gd name="T16" fmla="*/ 360 w 491"/>
                <a:gd name="T17" fmla="*/ 25 h 531"/>
                <a:gd name="T18" fmla="*/ 388 w 491"/>
                <a:gd name="T19" fmla="*/ 43 h 531"/>
                <a:gd name="T20" fmla="*/ 425 w 491"/>
                <a:gd name="T21" fmla="*/ 74 h 531"/>
                <a:gd name="T22" fmla="*/ 453 w 491"/>
                <a:gd name="T23" fmla="*/ 114 h 531"/>
                <a:gd name="T24" fmla="*/ 468 w 491"/>
                <a:gd name="T25" fmla="*/ 144 h 531"/>
                <a:gd name="T26" fmla="*/ 484 w 491"/>
                <a:gd name="T27" fmla="*/ 193 h 531"/>
                <a:gd name="T28" fmla="*/ 490 w 491"/>
                <a:gd name="T29" fmla="*/ 247 h 531"/>
                <a:gd name="T30" fmla="*/ 490 w 491"/>
                <a:gd name="T31" fmla="*/ 285 h 531"/>
                <a:gd name="T32" fmla="*/ 484 w 491"/>
                <a:gd name="T33" fmla="*/ 340 h 531"/>
                <a:gd name="T34" fmla="*/ 467 w 491"/>
                <a:gd name="T35" fmla="*/ 390 h 531"/>
                <a:gd name="T36" fmla="*/ 452 w 491"/>
                <a:gd name="T37" fmla="*/ 421 h 531"/>
                <a:gd name="T38" fmla="*/ 421 w 491"/>
                <a:gd name="T39" fmla="*/ 461 h 531"/>
                <a:gd name="T40" fmla="*/ 384 w 491"/>
                <a:gd name="T41" fmla="*/ 491 h 531"/>
                <a:gd name="T42" fmla="*/ 356 w 491"/>
                <a:gd name="T43" fmla="*/ 507 h 531"/>
                <a:gd name="T44" fmla="*/ 311 w 491"/>
                <a:gd name="T45" fmla="*/ 523 h 531"/>
                <a:gd name="T46" fmla="*/ 262 w 491"/>
                <a:gd name="T47" fmla="*/ 530 h 531"/>
                <a:gd name="T48" fmla="*/ 228 w 491"/>
                <a:gd name="T49" fmla="*/ 530 h 531"/>
                <a:gd name="T50" fmla="*/ 177 w 491"/>
                <a:gd name="T51" fmla="*/ 522 h 531"/>
                <a:gd name="T52" fmla="*/ 131 w 491"/>
                <a:gd name="T53" fmla="*/ 504 h 531"/>
                <a:gd name="T54" fmla="*/ 102 w 491"/>
                <a:gd name="T55" fmla="*/ 486 h 531"/>
                <a:gd name="T56" fmla="*/ 67 w 491"/>
                <a:gd name="T57" fmla="*/ 454 h 531"/>
                <a:gd name="T58" fmla="*/ 37 w 491"/>
                <a:gd name="T59" fmla="*/ 414 h 531"/>
                <a:gd name="T60" fmla="*/ 23 w 491"/>
                <a:gd name="T61" fmla="*/ 385 h 531"/>
                <a:gd name="T62" fmla="*/ 8 w 491"/>
                <a:gd name="T63" fmla="*/ 338 h 531"/>
                <a:gd name="T64" fmla="*/ 1 w 491"/>
                <a:gd name="T65" fmla="*/ 289 h 531"/>
                <a:gd name="T66" fmla="*/ 71 w 491"/>
                <a:gd name="T67" fmla="*/ 274 h 531"/>
                <a:gd name="T68" fmla="*/ 74 w 491"/>
                <a:gd name="T69" fmla="*/ 317 h 531"/>
                <a:gd name="T70" fmla="*/ 90 w 491"/>
                <a:gd name="T71" fmla="*/ 373 h 531"/>
                <a:gd name="T72" fmla="*/ 120 w 491"/>
                <a:gd name="T73" fmla="*/ 420 h 531"/>
                <a:gd name="T74" fmla="*/ 147 w 491"/>
                <a:gd name="T75" fmla="*/ 443 h 531"/>
                <a:gd name="T76" fmla="*/ 192 w 491"/>
                <a:gd name="T77" fmla="*/ 466 h 531"/>
                <a:gd name="T78" fmla="*/ 246 w 491"/>
                <a:gd name="T79" fmla="*/ 472 h 531"/>
                <a:gd name="T80" fmla="*/ 282 w 491"/>
                <a:gd name="T81" fmla="*/ 470 h 531"/>
                <a:gd name="T82" fmla="*/ 330 w 491"/>
                <a:gd name="T83" fmla="*/ 452 h 531"/>
                <a:gd name="T84" fmla="*/ 371 w 491"/>
                <a:gd name="T85" fmla="*/ 418 h 531"/>
                <a:gd name="T86" fmla="*/ 393 w 491"/>
                <a:gd name="T87" fmla="*/ 389 h 531"/>
                <a:gd name="T88" fmla="*/ 415 w 491"/>
                <a:gd name="T89" fmla="*/ 334 h 531"/>
                <a:gd name="T90" fmla="*/ 421 w 491"/>
                <a:gd name="T91" fmla="*/ 266 h 531"/>
                <a:gd name="T92" fmla="*/ 416 w 491"/>
                <a:gd name="T93" fmla="*/ 207 h 531"/>
                <a:gd name="T94" fmla="*/ 400 w 491"/>
                <a:gd name="T95" fmla="*/ 156 h 531"/>
                <a:gd name="T96" fmla="*/ 388 w 491"/>
                <a:gd name="T97" fmla="*/ 134 h 531"/>
                <a:gd name="T98" fmla="*/ 366 w 491"/>
                <a:gd name="T99" fmla="*/ 106 h 531"/>
                <a:gd name="T100" fmla="*/ 338 w 491"/>
                <a:gd name="T101" fmla="*/ 84 h 531"/>
                <a:gd name="T102" fmla="*/ 317 w 491"/>
                <a:gd name="T103" fmla="*/ 73 h 531"/>
                <a:gd name="T104" fmla="*/ 283 w 491"/>
                <a:gd name="T105" fmla="*/ 62 h 531"/>
                <a:gd name="T106" fmla="*/ 247 w 491"/>
                <a:gd name="T107" fmla="*/ 58 h 531"/>
                <a:gd name="T108" fmla="*/ 211 w 491"/>
                <a:gd name="T109" fmla="*/ 61 h 531"/>
                <a:gd name="T110" fmla="*/ 164 w 491"/>
                <a:gd name="T111" fmla="*/ 78 h 531"/>
                <a:gd name="T112" fmla="*/ 123 w 491"/>
                <a:gd name="T113" fmla="*/ 107 h 531"/>
                <a:gd name="T114" fmla="*/ 100 w 491"/>
                <a:gd name="T115" fmla="*/ 137 h 531"/>
                <a:gd name="T116" fmla="*/ 78 w 491"/>
                <a:gd name="T117" fmla="*/ 195 h 531"/>
                <a:gd name="T118" fmla="*/ 71 w 491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1" h="531">
                  <a:moveTo>
                    <a:pt x="0" y="272"/>
                  </a:moveTo>
                  <a:lnTo>
                    <a:pt x="0" y="272"/>
                  </a:lnTo>
                  <a:lnTo>
                    <a:pt x="1" y="242"/>
                  </a:lnTo>
                  <a:lnTo>
                    <a:pt x="5" y="212"/>
                  </a:lnTo>
                  <a:lnTo>
                    <a:pt x="10" y="184"/>
                  </a:lnTo>
                  <a:lnTo>
                    <a:pt x="18" y="158"/>
                  </a:lnTo>
                  <a:lnTo>
                    <a:pt x="27" y="134"/>
                  </a:lnTo>
                  <a:lnTo>
                    <a:pt x="40" y="111"/>
                  </a:lnTo>
                  <a:lnTo>
                    <a:pt x="53" y="90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7" y="55"/>
                  </a:lnTo>
                  <a:lnTo>
                    <a:pt x="106" y="41"/>
                  </a:lnTo>
                  <a:lnTo>
                    <a:pt x="127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5" y="5"/>
                  </a:lnTo>
                  <a:lnTo>
                    <a:pt x="220" y="1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64" y="0"/>
                  </a:lnTo>
                  <a:lnTo>
                    <a:pt x="280" y="2"/>
                  </a:lnTo>
                  <a:lnTo>
                    <a:pt x="297" y="5"/>
                  </a:lnTo>
                  <a:lnTo>
                    <a:pt x="314" y="9"/>
                  </a:lnTo>
                  <a:lnTo>
                    <a:pt x="329" y="12"/>
                  </a:lnTo>
                  <a:lnTo>
                    <a:pt x="344" y="19"/>
                  </a:lnTo>
                  <a:lnTo>
                    <a:pt x="360" y="25"/>
                  </a:lnTo>
                  <a:lnTo>
                    <a:pt x="374" y="34"/>
                  </a:lnTo>
                  <a:lnTo>
                    <a:pt x="374" y="34"/>
                  </a:lnTo>
                  <a:lnTo>
                    <a:pt x="388" y="43"/>
                  </a:lnTo>
                  <a:lnTo>
                    <a:pt x="400" y="52"/>
                  </a:lnTo>
                  <a:lnTo>
                    <a:pt x="413" y="62"/>
                  </a:lnTo>
                  <a:lnTo>
                    <a:pt x="425" y="74"/>
                  </a:lnTo>
                  <a:lnTo>
                    <a:pt x="435" y="87"/>
                  </a:lnTo>
                  <a:lnTo>
                    <a:pt x="444" y="99"/>
                  </a:lnTo>
                  <a:lnTo>
                    <a:pt x="453" y="114"/>
                  </a:lnTo>
                  <a:lnTo>
                    <a:pt x="461" y="129"/>
                  </a:lnTo>
                  <a:lnTo>
                    <a:pt x="461" y="129"/>
                  </a:lnTo>
                  <a:lnTo>
                    <a:pt x="468" y="144"/>
                  </a:lnTo>
                  <a:lnTo>
                    <a:pt x="475" y="160"/>
                  </a:lnTo>
                  <a:lnTo>
                    <a:pt x="480" y="176"/>
                  </a:lnTo>
                  <a:lnTo>
                    <a:pt x="484" y="193"/>
                  </a:lnTo>
                  <a:lnTo>
                    <a:pt x="486" y="211"/>
                  </a:lnTo>
                  <a:lnTo>
                    <a:pt x="489" y="229"/>
                  </a:lnTo>
                  <a:lnTo>
                    <a:pt x="490" y="247"/>
                  </a:lnTo>
                  <a:lnTo>
                    <a:pt x="491" y="266"/>
                  </a:lnTo>
                  <a:lnTo>
                    <a:pt x="491" y="266"/>
                  </a:lnTo>
                  <a:lnTo>
                    <a:pt x="490" y="285"/>
                  </a:lnTo>
                  <a:lnTo>
                    <a:pt x="489" y="304"/>
                  </a:lnTo>
                  <a:lnTo>
                    <a:pt x="486" y="322"/>
                  </a:lnTo>
                  <a:lnTo>
                    <a:pt x="484" y="340"/>
                  </a:lnTo>
                  <a:lnTo>
                    <a:pt x="478" y="357"/>
                  </a:lnTo>
                  <a:lnTo>
                    <a:pt x="473" y="373"/>
                  </a:lnTo>
                  <a:lnTo>
                    <a:pt x="467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2" y="421"/>
                  </a:lnTo>
                  <a:lnTo>
                    <a:pt x="443" y="435"/>
                  </a:lnTo>
                  <a:lnTo>
                    <a:pt x="432" y="448"/>
                  </a:lnTo>
                  <a:lnTo>
                    <a:pt x="421" y="461"/>
                  </a:lnTo>
                  <a:lnTo>
                    <a:pt x="409" y="471"/>
                  </a:lnTo>
                  <a:lnTo>
                    <a:pt x="398" y="481"/>
                  </a:lnTo>
                  <a:lnTo>
                    <a:pt x="384" y="491"/>
                  </a:lnTo>
                  <a:lnTo>
                    <a:pt x="370" y="499"/>
                  </a:lnTo>
                  <a:lnTo>
                    <a:pt x="370" y="499"/>
                  </a:lnTo>
                  <a:lnTo>
                    <a:pt x="356" y="507"/>
                  </a:lnTo>
                  <a:lnTo>
                    <a:pt x="340" y="513"/>
                  </a:lnTo>
                  <a:lnTo>
                    <a:pt x="326" y="518"/>
                  </a:lnTo>
                  <a:lnTo>
                    <a:pt x="311" y="523"/>
                  </a:lnTo>
                  <a:lnTo>
                    <a:pt x="294" y="526"/>
                  </a:lnTo>
                  <a:lnTo>
                    <a:pt x="279" y="528"/>
                  </a:lnTo>
                  <a:lnTo>
                    <a:pt x="262" y="530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28" y="530"/>
                  </a:lnTo>
                  <a:lnTo>
                    <a:pt x="211" y="528"/>
                  </a:lnTo>
                  <a:lnTo>
                    <a:pt x="193" y="526"/>
                  </a:lnTo>
                  <a:lnTo>
                    <a:pt x="177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1" y="504"/>
                  </a:lnTo>
                  <a:lnTo>
                    <a:pt x="117" y="496"/>
                  </a:lnTo>
                  <a:lnTo>
                    <a:pt x="117" y="496"/>
                  </a:lnTo>
                  <a:lnTo>
                    <a:pt x="102" y="486"/>
                  </a:lnTo>
                  <a:lnTo>
                    <a:pt x="90" y="477"/>
                  </a:lnTo>
                  <a:lnTo>
                    <a:pt x="78" y="466"/>
                  </a:lnTo>
                  <a:lnTo>
                    <a:pt x="67" y="454"/>
                  </a:lnTo>
                  <a:lnTo>
                    <a:pt x="56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30" y="400"/>
                  </a:lnTo>
                  <a:lnTo>
                    <a:pt x="30" y="400"/>
                  </a:lnTo>
                  <a:lnTo>
                    <a:pt x="23" y="385"/>
                  </a:lnTo>
                  <a:lnTo>
                    <a:pt x="17" y="370"/>
                  </a:lnTo>
                  <a:lnTo>
                    <a:pt x="12" y="354"/>
                  </a:lnTo>
                  <a:lnTo>
                    <a:pt x="8" y="338"/>
                  </a:lnTo>
                  <a:lnTo>
                    <a:pt x="5" y="322"/>
                  </a:lnTo>
                  <a:lnTo>
                    <a:pt x="3" y="306"/>
                  </a:lnTo>
                  <a:lnTo>
                    <a:pt x="1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1" y="274"/>
                  </a:moveTo>
                  <a:lnTo>
                    <a:pt x="71" y="274"/>
                  </a:lnTo>
                  <a:lnTo>
                    <a:pt x="72" y="295"/>
                  </a:lnTo>
                  <a:lnTo>
                    <a:pt x="74" y="317"/>
                  </a:lnTo>
                  <a:lnTo>
                    <a:pt x="78" y="338"/>
                  </a:lnTo>
                  <a:lnTo>
                    <a:pt x="83" y="356"/>
                  </a:lnTo>
                  <a:lnTo>
                    <a:pt x="90" y="373"/>
                  </a:lnTo>
                  <a:lnTo>
                    <a:pt x="99" y="390"/>
                  </a:lnTo>
                  <a:lnTo>
                    <a:pt x="109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2"/>
                  </a:lnTo>
                  <a:lnTo>
                    <a:pt x="147" y="443"/>
                  </a:lnTo>
                  <a:lnTo>
                    <a:pt x="161" y="452"/>
                  </a:lnTo>
                  <a:lnTo>
                    <a:pt x="177" y="459"/>
                  </a:lnTo>
                  <a:lnTo>
                    <a:pt x="192" y="466"/>
                  </a:lnTo>
                  <a:lnTo>
                    <a:pt x="210" y="470"/>
                  </a:lnTo>
                  <a:lnTo>
                    <a:pt x="227" y="472"/>
                  </a:lnTo>
                  <a:lnTo>
                    <a:pt x="246" y="472"/>
                  </a:lnTo>
                  <a:lnTo>
                    <a:pt x="246" y="472"/>
                  </a:lnTo>
                  <a:lnTo>
                    <a:pt x="264" y="472"/>
                  </a:lnTo>
                  <a:lnTo>
                    <a:pt x="282" y="470"/>
                  </a:lnTo>
                  <a:lnTo>
                    <a:pt x="299" y="466"/>
                  </a:lnTo>
                  <a:lnTo>
                    <a:pt x="315" y="459"/>
                  </a:lnTo>
                  <a:lnTo>
                    <a:pt x="330" y="452"/>
                  </a:lnTo>
                  <a:lnTo>
                    <a:pt x="345" y="443"/>
                  </a:lnTo>
                  <a:lnTo>
                    <a:pt x="358" y="431"/>
                  </a:lnTo>
                  <a:lnTo>
                    <a:pt x="371" y="418"/>
                  </a:lnTo>
                  <a:lnTo>
                    <a:pt x="371" y="418"/>
                  </a:lnTo>
                  <a:lnTo>
                    <a:pt x="383" y="404"/>
                  </a:lnTo>
                  <a:lnTo>
                    <a:pt x="393" y="389"/>
                  </a:lnTo>
                  <a:lnTo>
                    <a:pt x="402" y="372"/>
                  </a:lnTo>
                  <a:lnTo>
                    <a:pt x="408" y="353"/>
                  </a:lnTo>
                  <a:lnTo>
                    <a:pt x="415" y="334"/>
                  </a:lnTo>
                  <a:lnTo>
                    <a:pt x="418" y="312"/>
                  </a:lnTo>
                  <a:lnTo>
                    <a:pt x="420" y="290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20" y="235"/>
                  </a:lnTo>
                  <a:lnTo>
                    <a:pt x="416" y="207"/>
                  </a:lnTo>
                  <a:lnTo>
                    <a:pt x="409" y="180"/>
                  </a:lnTo>
                  <a:lnTo>
                    <a:pt x="404" y="169"/>
                  </a:lnTo>
                  <a:lnTo>
                    <a:pt x="400" y="156"/>
                  </a:lnTo>
                  <a:lnTo>
                    <a:pt x="400" y="156"/>
                  </a:lnTo>
                  <a:lnTo>
                    <a:pt x="394" y="146"/>
                  </a:lnTo>
                  <a:lnTo>
                    <a:pt x="388" y="134"/>
                  </a:lnTo>
                  <a:lnTo>
                    <a:pt x="381" y="124"/>
                  </a:lnTo>
                  <a:lnTo>
                    <a:pt x="374" y="115"/>
                  </a:lnTo>
                  <a:lnTo>
                    <a:pt x="366" y="106"/>
                  </a:lnTo>
                  <a:lnTo>
                    <a:pt x="357" y="98"/>
                  </a:lnTo>
                  <a:lnTo>
                    <a:pt x="348" y="90"/>
                  </a:lnTo>
                  <a:lnTo>
                    <a:pt x="338" y="84"/>
                  </a:lnTo>
                  <a:lnTo>
                    <a:pt x="338" y="84"/>
                  </a:lnTo>
                  <a:lnTo>
                    <a:pt x="328" y="78"/>
                  </a:lnTo>
                  <a:lnTo>
                    <a:pt x="317" y="73"/>
                  </a:lnTo>
                  <a:lnTo>
                    <a:pt x="306" y="69"/>
                  </a:lnTo>
                  <a:lnTo>
                    <a:pt x="294" y="65"/>
                  </a:lnTo>
                  <a:lnTo>
                    <a:pt x="283" y="62"/>
                  </a:lnTo>
                  <a:lnTo>
                    <a:pt x="271" y="60"/>
                  </a:lnTo>
                  <a:lnTo>
                    <a:pt x="259" y="58"/>
                  </a:lnTo>
                  <a:lnTo>
                    <a:pt x="247" y="58"/>
                  </a:lnTo>
                  <a:lnTo>
                    <a:pt x="247" y="58"/>
                  </a:lnTo>
                  <a:lnTo>
                    <a:pt x="229" y="58"/>
                  </a:lnTo>
                  <a:lnTo>
                    <a:pt x="211" y="61"/>
                  </a:lnTo>
                  <a:lnTo>
                    <a:pt x="196" y="65"/>
                  </a:lnTo>
                  <a:lnTo>
                    <a:pt x="179" y="70"/>
                  </a:lnTo>
                  <a:lnTo>
                    <a:pt x="164" y="78"/>
                  </a:lnTo>
                  <a:lnTo>
                    <a:pt x="150" y="85"/>
                  </a:lnTo>
                  <a:lnTo>
                    <a:pt x="136" y="96"/>
                  </a:lnTo>
                  <a:lnTo>
                    <a:pt x="123" y="107"/>
                  </a:lnTo>
                  <a:lnTo>
                    <a:pt x="123" y="107"/>
                  </a:lnTo>
                  <a:lnTo>
                    <a:pt x="110" y="121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8" y="195"/>
                  </a:lnTo>
                  <a:lnTo>
                    <a:pt x="74" y="220"/>
                  </a:lnTo>
                  <a:lnTo>
                    <a:pt x="72" y="245"/>
                  </a:lnTo>
                  <a:lnTo>
                    <a:pt x="71" y="274"/>
                  </a:lnTo>
                  <a:lnTo>
                    <a:pt x="71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609"/>
            <p:cNvSpPr>
              <a:spLocks/>
            </p:cNvSpPr>
            <p:nvPr/>
          </p:nvSpPr>
          <p:spPr bwMode="auto">
            <a:xfrm>
              <a:off x="5459413" y="2416176"/>
              <a:ext cx="320675" cy="414338"/>
            </a:xfrm>
            <a:custGeom>
              <a:avLst/>
              <a:gdLst>
                <a:gd name="T0" fmla="*/ 403 w 403"/>
                <a:gd name="T1" fmla="*/ 0 h 522"/>
                <a:gd name="T2" fmla="*/ 403 w 403"/>
                <a:gd name="T3" fmla="*/ 297 h 522"/>
                <a:gd name="T4" fmla="*/ 398 w 403"/>
                <a:gd name="T5" fmla="*/ 366 h 522"/>
                <a:gd name="T6" fmla="*/ 389 w 403"/>
                <a:gd name="T7" fmla="*/ 407 h 522"/>
                <a:gd name="T8" fmla="*/ 385 w 403"/>
                <a:gd name="T9" fmla="*/ 420 h 522"/>
                <a:gd name="T10" fmla="*/ 375 w 403"/>
                <a:gd name="T11" fmla="*/ 441 h 522"/>
                <a:gd name="T12" fmla="*/ 361 w 403"/>
                <a:gd name="T13" fmla="*/ 461 h 522"/>
                <a:gd name="T14" fmla="*/ 343 w 403"/>
                <a:gd name="T15" fmla="*/ 478 h 522"/>
                <a:gd name="T16" fmla="*/ 323 w 403"/>
                <a:gd name="T17" fmla="*/ 494 h 522"/>
                <a:gd name="T18" fmla="*/ 311 w 403"/>
                <a:gd name="T19" fmla="*/ 500 h 522"/>
                <a:gd name="T20" fmla="*/ 284 w 403"/>
                <a:gd name="T21" fmla="*/ 510 h 522"/>
                <a:gd name="T22" fmla="*/ 255 w 403"/>
                <a:gd name="T23" fmla="*/ 518 h 522"/>
                <a:gd name="T24" fmla="*/ 220 w 403"/>
                <a:gd name="T25" fmla="*/ 522 h 522"/>
                <a:gd name="T26" fmla="*/ 202 w 403"/>
                <a:gd name="T27" fmla="*/ 522 h 522"/>
                <a:gd name="T28" fmla="*/ 168 w 403"/>
                <a:gd name="T29" fmla="*/ 521 h 522"/>
                <a:gd name="T30" fmla="*/ 137 w 403"/>
                <a:gd name="T31" fmla="*/ 516 h 522"/>
                <a:gd name="T32" fmla="*/ 109 w 403"/>
                <a:gd name="T33" fmla="*/ 508 h 522"/>
                <a:gd name="T34" fmla="*/ 85 w 403"/>
                <a:gd name="T35" fmla="*/ 496 h 522"/>
                <a:gd name="T36" fmla="*/ 73 w 403"/>
                <a:gd name="T37" fmla="*/ 490 h 522"/>
                <a:gd name="T38" fmla="*/ 54 w 403"/>
                <a:gd name="T39" fmla="*/ 475 h 522"/>
                <a:gd name="T40" fmla="*/ 38 w 403"/>
                <a:gd name="T41" fmla="*/ 457 h 522"/>
                <a:gd name="T42" fmla="*/ 25 w 403"/>
                <a:gd name="T43" fmla="*/ 436 h 522"/>
                <a:gd name="T44" fmla="*/ 20 w 403"/>
                <a:gd name="T45" fmla="*/ 425 h 522"/>
                <a:gd name="T46" fmla="*/ 11 w 403"/>
                <a:gd name="T47" fmla="*/ 399 h 522"/>
                <a:gd name="T48" fmla="*/ 4 w 403"/>
                <a:gd name="T49" fmla="*/ 370 h 522"/>
                <a:gd name="T50" fmla="*/ 0 w 403"/>
                <a:gd name="T51" fmla="*/ 297 h 522"/>
                <a:gd name="T52" fmla="*/ 68 w 403"/>
                <a:gd name="T53" fmla="*/ 0 h 522"/>
                <a:gd name="T54" fmla="*/ 68 w 403"/>
                <a:gd name="T55" fmla="*/ 295 h 522"/>
                <a:gd name="T56" fmla="*/ 71 w 403"/>
                <a:gd name="T57" fmla="*/ 354 h 522"/>
                <a:gd name="T58" fmla="*/ 80 w 403"/>
                <a:gd name="T59" fmla="*/ 394 h 522"/>
                <a:gd name="T60" fmla="*/ 87 w 403"/>
                <a:gd name="T61" fmla="*/ 409 h 522"/>
                <a:gd name="T62" fmla="*/ 109 w 403"/>
                <a:gd name="T63" fmla="*/ 434 h 522"/>
                <a:gd name="T64" fmla="*/ 123 w 403"/>
                <a:gd name="T65" fmla="*/ 444 h 522"/>
                <a:gd name="T66" fmla="*/ 156 w 403"/>
                <a:gd name="T67" fmla="*/ 457 h 522"/>
                <a:gd name="T68" fmla="*/ 197 w 403"/>
                <a:gd name="T69" fmla="*/ 461 h 522"/>
                <a:gd name="T70" fmla="*/ 215 w 403"/>
                <a:gd name="T71" fmla="*/ 461 h 522"/>
                <a:gd name="T72" fmla="*/ 247 w 403"/>
                <a:gd name="T73" fmla="*/ 455 h 522"/>
                <a:gd name="T74" fmla="*/ 274 w 403"/>
                <a:gd name="T75" fmla="*/ 448 h 522"/>
                <a:gd name="T76" fmla="*/ 295 w 403"/>
                <a:gd name="T77" fmla="*/ 435 h 522"/>
                <a:gd name="T78" fmla="*/ 304 w 403"/>
                <a:gd name="T79" fmla="*/ 426 h 522"/>
                <a:gd name="T80" fmla="*/ 318 w 403"/>
                <a:gd name="T81" fmla="*/ 405 h 522"/>
                <a:gd name="T82" fmla="*/ 328 w 403"/>
                <a:gd name="T83" fmla="*/ 377 h 522"/>
                <a:gd name="T84" fmla="*/ 333 w 403"/>
                <a:gd name="T85" fmla="*/ 340 h 522"/>
                <a:gd name="T86" fmla="*/ 335 w 403"/>
                <a:gd name="T87" fmla="*/ 29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3" h="522">
                  <a:moveTo>
                    <a:pt x="335" y="0"/>
                  </a:moveTo>
                  <a:lnTo>
                    <a:pt x="403" y="0"/>
                  </a:lnTo>
                  <a:lnTo>
                    <a:pt x="403" y="297"/>
                  </a:lnTo>
                  <a:lnTo>
                    <a:pt x="403" y="297"/>
                  </a:lnTo>
                  <a:lnTo>
                    <a:pt x="402" y="332"/>
                  </a:lnTo>
                  <a:lnTo>
                    <a:pt x="398" y="366"/>
                  </a:lnTo>
                  <a:lnTo>
                    <a:pt x="393" y="394"/>
                  </a:lnTo>
                  <a:lnTo>
                    <a:pt x="389" y="407"/>
                  </a:lnTo>
                  <a:lnTo>
                    <a:pt x="385" y="420"/>
                  </a:lnTo>
                  <a:lnTo>
                    <a:pt x="385" y="420"/>
                  </a:lnTo>
                  <a:lnTo>
                    <a:pt x="380" y="430"/>
                  </a:lnTo>
                  <a:lnTo>
                    <a:pt x="375" y="441"/>
                  </a:lnTo>
                  <a:lnTo>
                    <a:pt x="369" y="452"/>
                  </a:lnTo>
                  <a:lnTo>
                    <a:pt x="361" y="461"/>
                  </a:lnTo>
                  <a:lnTo>
                    <a:pt x="353" y="469"/>
                  </a:lnTo>
                  <a:lnTo>
                    <a:pt x="343" y="478"/>
                  </a:lnTo>
                  <a:lnTo>
                    <a:pt x="333" y="486"/>
                  </a:lnTo>
                  <a:lnTo>
                    <a:pt x="323" y="494"/>
                  </a:lnTo>
                  <a:lnTo>
                    <a:pt x="323" y="494"/>
                  </a:lnTo>
                  <a:lnTo>
                    <a:pt x="311" y="500"/>
                  </a:lnTo>
                  <a:lnTo>
                    <a:pt x="298" y="505"/>
                  </a:lnTo>
                  <a:lnTo>
                    <a:pt x="284" y="510"/>
                  </a:lnTo>
                  <a:lnTo>
                    <a:pt x="270" y="514"/>
                  </a:lnTo>
                  <a:lnTo>
                    <a:pt x="255" y="518"/>
                  </a:lnTo>
                  <a:lnTo>
                    <a:pt x="238" y="519"/>
                  </a:lnTo>
                  <a:lnTo>
                    <a:pt x="220" y="522"/>
                  </a:lnTo>
                  <a:lnTo>
                    <a:pt x="202" y="522"/>
                  </a:lnTo>
                  <a:lnTo>
                    <a:pt x="202" y="522"/>
                  </a:lnTo>
                  <a:lnTo>
                    <a:pt x="185" y="522"/>
                  </a:lnTo>
                  <a:lnTo>
                    <a:pt x="168" y="521"/>
                  </a:lnTo>
                  <a:lnTo>
                    <a:pt x="153" y="518"/>
                  </a:lnTo>
                  <a:lnTo>
                    <a:pt x="137" y="516"/>
                  </a:lnTo>
                  <a:lnTo>
                    <a:pt x="123" y="512"/>
                  </a:lnTo>
                  <a:lnTo>
                    <a:pt x="109" y="508"/>
                  </a:lnTo>
                  <a:lnTo>
                    <a:pt x="96" y="503"/>
                  </a:lnTo>
                  <a:lnTo>
                    <a:pt x="85" y="496"/>
                  </a:lnTo>
                  <a:lnTo>
                    <a:pt x="85" y="496"/>
                  </a:lnTo>
                  <a:lnTo>
                    <a:pt x="73" y="490"/>
                  </a:lnTo>
                  <a:lnTo>
                    <a:pt x="63" y="484"/>
                  </a:lnTo>
                  <a:lnTo>
                    <a:pt x="54" y="475"/>
                  </a:lnTo>
                  <a:lnTo>
                    <a:pt x="45" y="467"/>
                  </a:lnTo>
                  <a:lnTo>
                    <a:pt x="38" y="457"/>
                  </a:lnTo>
                  <a:lnTo>
                    <a:pt x="31" y="448"/>
                  </a:lnTo>
                  <a:lnTo>
                    <a:pt x="25" y="436"/>
                  </a:lnTo>
                  <a:lnTo>
                    <a:pt x="20" y="425"/>
                  </a:lnTo>
                  <a:lnTo>
                    <a:pt x="20" y="425"/>
                  </a:lnTo>
                  <a:lnTo>
                    <a:pt x="15" y="413"/>
                  </a:lnTo>
                  <a:lnTo>
                    <a:pt x="11" y="399"/>
                  </a:lnTo>
                  <a:lnTo>
                    <a:pt x="8" y="385"/>
                  </a:lnTo>
                  <a:lnTo>
                    <a:pt x="4" y="370"/>
                  </a:lnTo>
                  <a:lnTo>
                    <a:pt x="2" y="335"/>
                  </a:lnTo>
                  <a:lnTo>
                    <a:pt x="0" y="297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295"/>
                  </a:lnTo>
                  <a:lnTo>
                    <a:pt x="68" y="295"/>
                  </a:lnTo>
                  <a:lnTo>
                    <a:pt x="68" y="327"/>
                  </a:lnTo>
                  <a:lnTo>
                    <a:pt x="71" y="354"/>
                  </a:lnTo>
                  <a:lnTo>
                    <a:pt x="75" y="376"/>
                  </a:lnTo>
                  <a:lnTo>
                    <a:pt x="80" y="394"/>
                  </a:lnTo>
                  <a:lnTo>
                    <a:pt x="80" y="394"/>
                  </a:lnTo>
                  <a:lnTo>
                    <a:pt x="87" y="409"/>
                  </a:lnTo>
                  <a:lnTo>
                    <a:pt x="98" y="422"/>
                  </a:lnTo>
                  <a:lnTo>
                    <a:pt x="109" y="43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39" y="450"/>
                  </a:lnTo>
                  <a:lnTo>
                    <a:pt x="156" y="457"/>
                  </a:lnTo>
                  <a:lnTo>
                    <a:pt x="176" y="459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215" y="461"/>
                  </a:lnTo>
                  <a:lnTo>
                    <a:pt x="232" y="458"/>
                  </a:lnTo>
                  <a:lnTo>
                    <a:pt x="247" y="455"/>
                  </a:lnTo>
                  <a:lnTo>
                    <a:pt x="261" y="452"/>
                  </a:lnTo>
                  <a:lnTo>
                    <a:pt x="274" y="448"/>
                  </a:lnTo>
                  <a:lnTo>
                    <a:pt x="284" y="441"/>
                  </a:lnTo>
                  <a:lnTo>
                    <a:pt x="295" y="435"/>
                  </a:lnTo>
                  <a:lnTo>
                    <a:pt x="304" y="426"/>
                  </a:lnTo>
                  <a:lnTo>
                    <a:pt x="304" y="426"/>
                  </a:lnTo>
                  <a:lnTo>
                    <a:pt x="311" y="417"/>
                  </a:lnTo>
                  <a:lnTo>
                    <a:pt x="318" y="405"/>
                  </a:lnTo>
                  <a:lnTo>
                    <a:pt x="323" y="393"/>
                  </a:lnTo>
                  <a:lnTo>
                    <a:pt x="328" y="377"/>
                  </a:lnTo>
                  <a:lnTo>
                    <a:pt x="330" y="359"/>
                  </a:lnTo>
                  <a:lnTo>
                    <a:pt x="333" y="340"/>
                  </a:lnTo>
                  <a:lnTo>
                    <a:pt x="334" y="320"/>
                  </a:lnTo>
                  <a:lnTo>
                    <a:pt x="335" y="29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610"/>
            <p:cNvSpPr>
              <a:spLocks noEditPoints="1"/>
            </p:cNvSpPr>
            <p:nvPr/>
          </p:nvSpPr>
          <p:spPr bwMode="auto">
            <a:xfrm>
              <a:off x="5859463" y="2416176"/>
              <a:ext cx="311150" cy="407988"/>
            </a:xfrm>
            <a:custGeom>
              <a:avLst/>
              <a:gdLst>
                <a:gd name="T0" fmla="*/ 0 w 392"/>
                <a:gd name="T1" fmla="*/ 0 h 513"/>
                <a:gd name="T2" fmla="*/ 193 w 392"/>
                <a:gd name="T3" fmla="*/ 0 h 513"/>
                <a:gd name="T4" fmla="*/ 256 w 392"/>
                <a:gd name="T5" fmla="*/ 2 h 513"/>
                <a:gd name="T6" fmla="*/ 271 w 392"/>
                <a:gd name="T7" fmla="*/ 5 h 513"/>
                <a:gd name="T8" fmla="*/ 306 w 392"/>
                <a:gd name="T9" fmla="*/ 14 h 513"/>
                <a:gd name="T10" fmla="*/ 334 w 392"/>
                <a:gd name="T11" fmla="*/ 29 h 513"/>
                <a:gd name="T12" fmla="*/ 347 w 392"/>
                <a:gd name="T13" fmla="*/ 38 h 513"/>
                <a:gd name="T14" fmla="*/ 367 w 392"/>
                <a:gd name="T15" fmla="*/ 64 h 513"/>
                <a:gd name="T16" fmla="*/ 376 w 392"/>
                <a:gd name="T17" fmla="*/ 78 h 513"/>
                <a:gd name="T18" fmla="*/ 388 w 392"/>
                <a:gd name="T19" fmla="*/ 112 h 513"/>
                <a:gd name="T20" fmla="*/ 392 w 392"/>
                <a:gd name="T21" fmla="*/ 148 h 513"/>
                <a:gd name="T22" fmla="*/ 390 w 392"/>
                <a:gd name="T23" fmla="*/ 165 h 513"/>
                <a:gd name="T24" fmla="*/ 385 w 392"/>
                <a:gd name="T25" fmla="*/ 194 h 513"/>
                <a:gd name="T26" fmla="*/ 375 w 392"/>
                <a:gd name="T27" fmla="*/ 222 h 513"/>
                <a:gd name="T28" fmla="*/ 360 w 392"/>
                <a:gd name="T29" fmla="*/ 248 h 513"/>
                <a:gd name="T30" fmla="*/ 349 w 392"/>
                <a:gd name="T31" fmla="*/ 259 h 513"/>
                <a:gd name="T32" fmla="*/ 325 w 392"/>
                <a:gd name="T33" fmla="*/ 279 h 513"/>
                <a:gd name="T34" fmla="*/ 292 w 392"/>
                <a:gd name="T35" fmla="*/ 293 h 513"/>
                <a:gd name="T36" fmla="*/ 250 w 392"/>
                <a:gd name="T37" fmla="*/ 302 h 513"/>
                <a:gd name="T38" fmla="*/ 200 w 392"/>
                <a:gd name="T39" fmla="*/ 304 h 513"/>
                <a:gd name="T40" fmla="*/ 68 w 392"/>
                <a:gd name="T41" fmla="*/ 513 h 513"/>
                <a:gd name="T42" fmla="*/ 68 w 392"/>
                <a:gd name="T43" fmla="*/ 244 h 513"/>
                <a:gd name="T44" fmla="*/ 200 w 392"/>
                <a:gd name="T45" fmla="*/ 244 h 513"/>
                <a:gd name="T46" fmla="*/ 231 w 392"/>
                <a:gd name="T47" fmla="*/ 243 h 513"/>
                <a:gd name="T48" fmla="*/ 256 w 392"/>
                <a:gd name="T49" fmla="*/ 238 h 513"/>
                <a:gd name="T50" fmla="*/ 278 w 392"/>
                <a:gd name="T51" fmla="*/ 230 h 513"/>
                <a:gd name="T52" fmla="*/ 293 w 392"/>
                <a:gd name="T53" fmla="*/ 220 h 513"/>
                <a:gd name="T54" fmla="*/ 301 w 392"/>
                <a:gd name="T55" fmla="*/ 213 h 513"/>
                <a:gd name="T56" fmla="*/ 311 w 392"/>
                <a:gd name="T57" fmla="*/ 198 h 513"/>
                <a:gd name="T58" fmla="*/ 317 w 392"/>
                <a:gd name="T59" fmla="*/ 181 h 513"/>
                <a:gd name="T60" fmla="*/ 321 w 392"/>
                <a:gd name="T61" fmla="*/ 161 h 513"/>
                <a:gd name="T62" fmla="*/ 321 w 392"/>
                <a:gd name="T63" fmla="*/ 151 h 513"/>
                <a:gd name="T64" fmla="*/ 317 w 392"/>
                <a:gd name="T65" fmla="*/ 120 h 513"/>
                <a:gd name="T66" fmla="*/ 305 w 392"/>
                <a:gd name="T67" fmla="*/ 96 h 513"/>
                <a:gd name="T68" fmla="*/ 297 w 392"/>
                <a:gd name="T69" fmla="*/ 84 h 513"/>
                <a:gd name="T70" fmla="*/ 275 w 392"/>
                <a:gd name="T71" fmla="*/ 70 h 513"/>
                <a:gd name="T72" fmla="*/ 262 w 392"/>
                <a:gd name="T73" fmla="*/ 65 h 513"/>
                <a:gd name="T74" fmla="*/ 238 w 392"/>
                <a:gd name="T75" fmla="*/ 61 h 513"/>
                <a:gd name="T76" fmla="*/ 68 w 392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8" y="1"/>
                  </a:lnTo>
                  <a:lnTo>
                    <a:pt x="256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89" y="8"/>
                  </a:lnTo>
                  <a:lnTo>
                    <a:pt x="306" y="14"/>
                  </a:lnTo>
                  <a:lnTo>
                    <a:pt x="321" y="20"/>
                  </a:lnTo>
                  <a:lnTo>
                    <a:pt x="334" y="29"/>
                  </a:lnTo>
                  <a:lnTo>
                    <a:pt x="334" y="29"/>
                  </a:lnTo>
                  <a:lnTo>
                    <a:pt x="347" y="38"/>
                  </a:lnTo>
                  <a:lnTo>
                    <a:pt x="357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3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90" y="165"/>
                  </a:lnTo>
                  <a:lnTo>
                    <a:pt x="389" y="180"/>
                  </a:lnTo>
                  <a:lnTo>
                    <a:pt x="385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7" y="235"/>
                  </a:lnTo>
                  <a:lnTo>
                    <a:pt x="360" y="248"/>
                  </a:lnTo>
                  <a:lnTo>
                    <a:pt x="349" y="259"/>
                  </a:lnTo>
                  <a:lnTo>
                    <a:pt x="349" y="259"/>
                  </a:lnTo>
                  <a:lnTo>
                    <a:pt x="338" y="270"/>
                  </a:lnTo>
                  <a:lnTo>
                    <a:pt x="325" y="279"/>
                  </a:lnTo>
                  <a:lnTo>
                    <a:pt x="309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50" y="302"/>
                  </a:lnTo>
                  <a:lnTo>
                    <a:pt x="225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0" y="244"/>
                  </a:lnTo>
                  <a:lnTo>
                    <a:pt x="200" y="244"/>
                  </a:lnTo>
                  <a:lnTo>
                    <a:pt x="216" y="243"/>
                  </a:lnTo>
                  <a:lnTo>
                    <a:pt x="231" y="243"/>
                  </a:lnTo>
                  <a:lnTo>
                    <a:pt x="245" y="240"/>
                  </a:lnTo>
                  <a:lnTo>
                    <a:pt x="256" y="238"/>
                  </a:lnTo>
                  <a:lnTo>
                    <a:pt x="268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3" y="220"/>
                  </a:lnTo>
                  <a:lnTo>
                    <a:pt x="293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0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5" y="96"/>
                  </a:lnTo>
                  <a:lnTo>
                    <a:pt x="305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199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611"/>
            <p:cNvSpPr>
              <a:spLocks/>
            </p:cNvSpPr>
            <p:nvPr/>
          </p:nvSpPr>
          <p:spPr bwMode="auto">
            <a:xfrm>
              <a:off x="6219825" y="2416176"/>
              <a:ext cx="303213" cy="407988"/>
            </a:xfrm>
            <a:custGeom>
              <a:avLst/>
              <a:gdLst>
                <a:gd name="T0" fmla="*/ 0 w 383"/>
                <a:gd name="T1" fmla="*/ 513 h 513"/>
                <a:gd name="T2" fmla="*/ 0 w 383"/>
                <a:gd name="T3" fmla="*/ 0 h 513"/>
                <a:gd name="T4" fmla="*/ 370 w 383"/>
                <a:gd name="T5" fmla="*/ 0 h 513"/>
                <a:gd name="T6" fmla="*/ 370 w 383"/>
                <a:gd name="T7" fmla="*/ 60 h 513"/>
                <a:gd name="T8" fmla="*/ 68 w 383"/>
                <a:gd name="T9" fmla="*/ 60 h 513"/>
                <a:gd name="T10" fmla="*/ 68 w 383"/>
                <a:gd name="T11" fmla="*/ 217 h 513"/>
                <a:gd name="T12" fmla="*/ 351 w 383"/>
                <a:gd name="T13" fmla="*/ 217 h 513"/>
                <a:gd name="T14" fmla="*/ 351 w 383"/>
                <a:gd name="T15" fmla="*/ 277 h 513"/>
                <a:gd name="T16" fmla="*/ 68 w 383"/>
                <a:gd name="T17" fmla="*/ 277 h 513"/>
                <a:gd name="T18" fmla="*/ 68 w 383"/>
                <a:gd name="T19" fmla="*/ 453 h 513"/>
                <a:gd name="T20" fmla="*/ 383 w 383"/>
                <a:gd name="T21" fmla="*/ 453 h 513"/>
                <a:gd name="T22" fmla="*/ 383 w 383"/>
                <a:gd name="T23" fmla="*/ 513 h 513"/>
                <a:gd name="T24" fmla="*/ 0 w 383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13">
                  <a:moveTo>
                    <a:pt x="0" y="513"/>
                  </a:moveTo>
                  <a:lnTo>
                    <a:pt x="0" y="0"/>
                  </a:lnTo>
                  <a:lnTo>
                    <a:pt x="370" y="0"/>
                  </a:lnTo>
                  <a:lnTo>
                    <a:pt x="370" y="60"/>
                  </a:lnTo>
                  <a:lnTo>
                    <a:pt x="68" y="60"/>
                  </a:lnTo>
                  <a:lnTo>
                    <a:pt x="68" y="217"/>
                  </a:lnTo>
                  <a:lnTo>
                    <a:pt x="351" y="217"/>
                  </a:lnTo>
                  <a:lnTo>
                    <a:pt x="351" y="277"/>
                  </a:lnTo>
                  <a:lnTo>
                    <a:pt x="68" y="277"/>
                  </a:lnTo>
                  <a:lnTo>
                    <a:pt x="68" y="453"/>
                  </a:lnTo>
                  <a:lnTo>
                    <a:pt x="383" y="453"/>
                  </a:lnTo>
                  <a:lnTo>
                    <a:pt x="383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612"/>
            <p:cNvSpPr>
              <a:spLocks noEditPoints="1"/>
            </p:cNvSpPr>
            <p:nvPr/>
          </p:nvSpPr>
          <p:spPr bwMode="auto">
            <a:xfrm>
              <a:off x="6756400" y="2416176"/>
              <a:ext cx="358775" cy="407988"/>
            </a:xfrm>
            <a:custGeom>
              <a:avLst/>
              <a:gdLst>
                <a:gd name="T0" fmla="*/ 0 w 452"/>
                <a:gd name="T1" fmla="*/ 0 h 513"/>
                <a:gd name="T2" fmla="*/ 227 w 452"/>
                <a:gd name="T3" fmla="*/ 0 h 513"/>
                <a:gd name="T4" fmla="*/ 287 w 452"/>
                <a:gd name="T5" fmla="*/ 3 h 513"/>
                <a:gd name="T6" fmla="*/ 332 w 452"/>
                <a:gd name="T7" fmla="*/ 14 h 513"/>
                <a:gd name="T8" fmla="*/ 340 w 452"/>
                <a:gd name="T9" fmla="*/ 17 h 513"/>
                <a:gd name="T10" fmla="*/ 356 w 452"/>
                <a:gd name="T11" fmla="*/ 26 h 513"/>
                <a:gd name="T12" fmla="*/ 370 w 452"/>
                <a:gd name="T13" fmla="*/ 39 h 513"/>
                <a:gd name="T14" fmla="*/ 388 w 452"/>
                <a:gd name="T15" fmla="*/ 62 h 513"/>
                <a:gd name="T16" fmla="*/ 397 w 452"/>
                <a:gd name="T17" fmla="*/ 80 h 513"/>
                <a:gd name="T18" fmla="*/ 409 w 452"/>
                <a:gd name="T19" fmla="*/ 119 h 513"/>
                <a:gd name="T20" fmla="*/ 410 w 452"/>
                <a:gd name="T21" fmla="*/ 140 h 513"/>
                <a:gd name="T22" fmla="*/ 408 w 452"/>
                <a:gd name="T23" fmla="*/ 166 h 513"/>
                <a:gd name="T24" fmla="*/ 401 w 452"/>
                <a:gd name="T25" fmla="*/ 190 h 513"/>
                <a:gd name="T26" fmla="*/ 390 w 452"/>
                <a:gd name="T27" fmla="*/ 212 h 513"/>
                <a:gd name="T28" fmla="*/ 374 w 452"/>
                <a:gd name="T29" fmla="*/ 231 h 513"/>
                <a:gd name="T30" fmla="*/ 365 w 452"/>
                <a:gd name="T31" fmla="*/ 240 h 513"/>
                <a:gd name="T32" fmla="*/ 342 w 452"/>
                <a:gd name="T33" fmla="*/ 256 h 513"/>
                <a:gd name="T34" fmla="*/ 315 w 452"/>
                <a:gd name="T35" fmla="*/ 268 h 513"/>
                <a:gd name="T36" fmla="*/ 283 w 452"/>
                <a:gd name="T37" fmla="*/ 276 h 513"/>
                <a:gd name="T38" fmla="*/ 266 w 452"/>
                <a:gd name="T39" fmla="*/ 280 h 513"/>
                <a:gd name="T40" fmla="*/ 299 w 452"/>
                <a:gd name="T41" fmla="*/ 299 h 513"/>
                <a:gd name="T42" fmla="*/ 306 w 452"/>
                <a:gd name="T43" fmla="*/ 306 h 513"/>
                <a:gd name="T44" fmla="*/ 336 w 452"/>
                <a:gd name="T45" fmla="*/ 336 h 513"/>
                <a:gd name="T46" fmla="*/ 363 w 452"/>
                <a:gd name="T47" fmla="*/ 373 h 513"/>
                <a:gd name="T48" fmla="*/ 367 w 452"/>
                <a:gd name="T49" fmla="*/ 513 h 513"/>
                <a:gd name="T50" fmla="*/ 299 w 452"/>
                <a:gd name="T51" fmla="*/ 407 h 513"/>
                <a:gd name="T52" fmla="*/ 250 w 452"/>
                <a:gd name="T53" fmla="*/ 335 h 513"/>
                <a:gd name="T54" fmla="*/ 240 w 452"/>
                <a:gd name="T55" fmla="*/ 325 h 513"/>
                <a:gd name="T56" fmla="*/ 223 w 452"/>
                <a:gd name="T57" fmla="*/ 307 h 513"/>
                <a:gd name="T58" fmla="*/ 216 w 452"/>
                <a:gd name="T59" fmla="*/ 302 h 513"/>
                <a:gd name="T60" fmla="*/ 184 w 452"/>
                <a:gd name="T61" fmla="*/ 288 h 513"/>
                <a:gd name="T62" fmla="*/ 170 w 452"/>
                <a:gd name="T63" fmla="*/ 285 h 513"/>
                <a:gd name="T64" fmla="*/ 67 w 452"/>
                <a:gd name="T65" fmla="*/ 285 h 513"/>
                <a:gd name="T66" fmla="*/ 0 w 452"/>
                <a:gd name="T67" fmla="*/ 513 h 513"/>
                <a:gd name="T68" fmla="*/ 213 w 452"/>
                <a:gd name="T69" fmla="*/ 226 h 513"/>
                <a:gd name="T70" fmla="*/ 236 w 452"/>
                <a:gd name="T71" fmla="*/ 226 h 513"/>
                <a:gd name="T72" fmla="*/ 272 w 452"/>
                <a:gd name="T73" fmla="*/ 221 h 513"/>
                <a:gd name="T74" fmla="*/ 286 w 452"/>
                <a:gd name="T75" fmla="*/ 217 h 513"/>
                <a:gd name="T76" fmla="*/ 309 w 452"/>
                <a:gd name="T77" fmla="*/ 204 h 513"/>
                <a:gd name="T78" fmla="*/ 326 w 452"/>
                <a:gd name="T79" fmla="*/ 185 h 513"/>
                <a:gd name="T80" fmla="*/ 332 w 452"/>
                <a:gd name="T81" fmla="*/ 175 h 513"/>
                <a:gd name="T82" fmla="*/ 338 w 452"/>
                <a:gd name="T83" fmla="*/ 152 h 513"/>
                <a:gd name="T84" fmla="*/ 340 w 452"/>
                <a:gd name="T85" fmla="*/ 140 h 513"/>
                <a:gd name="T86" fmla="*/ 338 w 452"/>
                <a:gd name="T87" fmla="*/ 122 h 513"/>
                <a:gd name="T88" fmla="*/ 333 w 452"/>
                <a:gd name="T89" fmla="*/ 107 h 513"/>
                <a:gd name="T90" fmla="*/ 326 w 452"/>
                <a:gd name="T91" fmla="*/ 93 h 513"/>
                <a:gd name="T92" fmla="*/ 313 w 452"/>
                <a:gd name="T93" fmla="*/ 80 h 513"/>
                <a:gd name="T94" fmla="*/ 306 w 452"/>
                <a:gd name="T95" fmla="*/ 74 h 513"/>
                <a:gd name="T96" fmla="*/ 290 w 452"/>
                <a:gd name="T97" fmla="*/ 66 h 513"/>
                <a:gd name="T98" fmla="*/ 268 w 452"/>
                <a:gd name="T99" fmla="*/ 60 h 513"/>
                <a:gd name="T100" fmla="*/ 244 w 452"/>
                <a:gd name="T101" fmla="*/ 57 h 513"/>
                <a:gd name="T102" fmla="*/ 67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59" y="1"/>
                  </a:lnTo>
                  <a:lnTo>
                    <a:pt x="287" y="3"/>
                  </a:lnTo>
                  <a:lnTo>
                    <a:pt x="312" y="7"/>
                  </a:lnTo>
                  <a:lnTo>
                    <a:pt x="332" y="14"/>
                  </a:lnTo>
                  <a:lnTo>
                    <a:pt x="332" y="14"/>
                  </a:lnTo>
                  <a:lnTo>
                    <a:pt x="340" y="17"/>
                  </a:lnTo>
                  <a:lnTo>
                    <a:pt x="349" y="21"/>
                  </a:lnTo>
                  <a:lnTo>
                    <a:pt x="356" y="26"/>
                  </a:lnTo>
                  <a:lnTo>
                    <a:pt x="364" y="33"/>
                  </a:lnTo>
                  <a:lnTo>
                    <a:pt x="370" y="39"/>
                  </a:lnTo>
                  <a:lnTo>
                    <a:pt x="377" y="46"/>
                  </a:lnTo>
                  <a:lnTo>
                    <a:pt x="388" y="62"/>
                  </a:lnTo>
                  <a:lnTo>
                    <a:pt x="388" y="62"/>
                  </a:lnTo>
                  <a:lnTo>
                    <a:pt x="397" y="80"/>
                  </a:lnTo>
                  <a:lnTo>
                    <a:pt x="405" y="99"/>
                  </a:lnTo>
                  <a:lnTo>
                    <a:pt x="409" y="119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409" y="153"/>
                  </a:lnTo>
                  <a:lnTo>
                    <a:pt x="408" y="166"/>
                  </a:lnTo>
                  <a:lnTo>
                    <a:pt x="405" y="179"/>
                  </a:lnTo>
                  <a:lnTo>
                    <a:pt x="401" y="190"/>
                  </a:lnTo>
                  <a:lnTo>
                    <a:pt x="396" y="202"/>
                  </a:lnTo>
                  <a:lnTo>
                    <a:pt x="390" y="212"/>
                  </a:lnTo>
                  <a:lnTo>
                    <a:pt x="383" y="222"/>
                  </a:lnTo>
                  <a:lnTo>
                    <a:pt x="374" y="231"/>
                  </a:lnTo>
                  <a:lnTo>
                    <a:pt x="374" y="231"/>
                  </a:lnTo>
                  <a:lnTo>
                    <a:pt x="365" y="240"/>
                  </a:lnTo>
                  <a:lnTo>
                    <a:pt x="355" y="249"/>
                  </a:lnTo>
                  <a:lnTo>
                    <a:pt x="342" y="256"/>
                  </a:lnTo>
                  <a:lnTo>
                    <a:pt x="329" y="262"/>
                  </a:lnTo>
                  <a:lnTo>
                    <a:pt x="315" y="268"/>
                  </a:lnTo>
                  <a:lnTo>
                    <a:pt x="300" y="272"/>
                  </a:lnTo>
                  <a:lnTo>
                    <a:pt x="283" y="276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89" y="293"/>
                  </a:lnTo>
                  <a:lnTo>
                    <a:pt x="299" y="299"/>
                  </a:lnTo>
                  <a:lnTo>
                    <a:pt x="306" y="306"/>
                  </a:lnTo>
                  <a:lnTo>
                    <a:pt x="306" y="306"/>
                  </a:lnTo>
                  <a:lnTo>
                    <a:pt x="321" y="320"/>
                  </a:lnTo>
                  <a:lnTo>
                    <a:pt x="336" y="336"/>
                  </a:lnTo>
                  <a:lnTo>
                    <a:pt x="349" y="354"/>
                  </a:lnTo>
                  <a:lnTo>
                    <a:pt x="363" y="373"/>
                  </a:lnTo>
                  <a:lnTo>
                    <a:pt x="452" y="513"/>
                  </a:lnTo>
                  <a:lnTo>
                    <a:pt x="367" y="513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72" y="366"/>
                  </a:lnTo>
                  <a:lnTo>
                    <a:pt x="250" y="335"/>
                  </a:lnTo>
                  <a:lnTo>
                    <a:pt x="250" y="335"/>
                  </a:lnTo>
                  <a:lnTo>
                    <a:pt x="240" y="325"/>
                  </a:lnTo>
                  <a:lnTo>
                    <a:pt x="231" y="315"/>
                  </a:lnTo>
                  <a:lnTo>
                    <a:pt x="223" y="307"/>
                  </a:lnTo>
                  <a:lnTo>
                    <a:pt x="216" y="302"/>
                  </a:lnTo>
                  <a:lnTo>
                    <a:pt x="216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70" y="285"/>
                  </a:lnTo>
                  <a:lnTo>
                    <a:pt x="147" y="285"/>
                  </a:lnTo>
                  <a:lnTo>
                    <a:pt x="67" y="285"/>
                  </a:lnTo>
                  <a:lnTo>
                    <a:pt x="67" y="513"/>
                  </a:lnTo>
                  <a:lnTo>
                    <a:pt x="0" y="513"/>
                  </a:lnTo>
                  <a:close/>
                  <a:moveTo>
                    <a:pt x="67" y="226"/>
                  </a:moveTo>
                  <a:lnTo>
                    <a:pt x="213" y="226"/>
                  </a:lnTo>
                  <a:lnTo>
                    <a:pt x="213" y="226"/>
                  </a:lnTo>
                  <a:lnTo>
                    <a:pt x="236" y="226"/>
                  </a:lnTo>
                  <a:lnTo>
                    <a:pt x="255" y="224"/>
                  </a:lnTo>
                  <a:lnTo>
                    <a:pt x="272" y="221"/>
                  </a:lnTo>
                  <a:lnTo>
                    <a:pt x="286" y="217"/>
                  </a:lnTo>
                  <a:lnTo>
                    <a:pt x="286" y="217"/>
                  </a:lnTo>
                  <a:lnTo>
                    <a:pt x="299" y="211"/>
                  </a:lnTo>
                  <a:lnTo>
                    <a:pt x="309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2" y="175"/>
                  </a:lnTo>
                  <a:lnTo>
                    <a:pt x="336" y="163"/>
                  </a:lnTo>
                  <a:lnTo>
                    <a:pt x="338" y="152"/>
                  </a:lnTo>
                  <a:lnTo>
                    <a:pt x="340" y="140"/>
                  </a:lnTo>
                  <a:lnTo>
                    <a:pt x="340" y="140"/>
                  </a:lnTo>
                  <a:lnTo>
                    <a:pt x="340" y="131"/>
                  </a:lnTo>
                  <a:lnTo>
                    <a:pt x="338" y="122"/>
                  </a:lnTo>
                  <a:lnTo>
                    <a:pt x="336" y="115"/>
                  </a:lnTo>
                  <a:lnTo>
                    <a:pt x="333" y="107"/>
                  </a:lnTo>
                  <a:lnTo>
                    <a:pt x="329" y="99"/>
                  </a:lnTo>
                  <a:lnTo>
                    <a:pt x="326" y="93"/>
                  </a:lnTo>
                  <a:lnTo>
                    <a:pt x="319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6" y="74"/>
                  </a:lnTo>
                  <a:lnTo>
                    <a:pt x="299" y="70"/>
                  </a:lnTo>
                  <a:lnTo>
                    <a:pt x="290" y="66"/>
                  </a:lnTo>
                  <a:lnTo>
                    <a:pt x="280" y="62"/>
                  </a:lnTo>
                  <a:lnTo>
                    <a:pt x="268" y="60"/>
                  </a:lnTo>
                  <a:lnTo>
                    <a:pt x="257" y="58"/>
                  </a:lnTo>
                  <a:lnTo>
                    <a:pt x="244" y="57"/>
                  </a:lnTo>
                  <a:lnTo>
                    <a:pt x="230" y="56"/>
                  </a:lnTo>
                  <a:lnTo>
                    <a:pt x="67" y="56"/>
                  </a:lnTo>
                  <a:lnTo>
                    <a:pt x="67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613"/>
            <p:cNvSpPr>
              <a:spLocks/>
            </p:cNvSpPr>
            <p:nvPr/>
          </p:nvSpPr>
          <p:spPr bwMode="auto">
            <a:xfrm>
              <a:off x="7156450" y="2416176"/>
              <a:ext cx="304800" cy="407988"/>
            </a:xfrm>
            <a:custGeom>
              <a:avLst/>
              <a:gdLst>
                <a:gd name="T0" fmla="*/ 0 w 382"/>
                <a:gd name="T1" fmla="*/ 513 h 513"/>
                <a:gd name="T2" fmla="*/ 0 w 382"/>
                <a:gd name="T3" fmla="*/ 0 h 513"/>
                <a:gd name="T4" fmla="*/ 369 w 382"/>
                <a:gd name="T5" fmla="*/ 0 h 513"/>
                <a:gd name="T6" fmla="*/ 369 w 382"/>
                <a:gd name="T7" fmla="*/ 60 h 513"/>
                <a:gd name="T8" fmla="*/ 67 w 382"/>
                <a:gd name="T9" fmla="*/ 60 h 513"/>
                <a:gd name="T10" fmla="*/ 67 w 382"/>
                <a:gd name="T11" fmla="*/ 217 h 513"/>
                <a:gd name="T12" fmla="*/ 350 w 382"/>
                <a:gd name="T13" fmla="*/ 217 h 513"/>
                <a:gd name="T14" fmla="*/ 350 w 382"/>
                <a:gd name="T15" fmla="*/ 277 h 513"/>
                <a:gd name="T16" fmla="*/ 67 w 382"/>
                <a:gd name="T17" fmla="*/ 277 h 513"/>
                <a:gd name="T18" fmla="*/ 67 w 382"/>
                <a:gd name="T19" fmla="*/ 453 h 513"/>
                <a:gd name="T20" fmla="*/ 382 w 382"/>
                <a:gd name="T21" fmla="*/ 453 h 513"/>
                <a:gd name="T22" fmla="*/ 382 w 382"/>
                <a:gd name="T23" fmla="*/ 513 h 513"/>
                <a:gd name="T24" fmla="*/ 0 w 382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513">
                  <a:moveTo>
                    <a:pt x="0" y="513"/>
                  </a:moveTo>
                  <a:lnTo>
                    <a:pt x="0" y="0"/>
                  </a:lnTo>
                  <a:lnTo>
                    <a:pt x="369" y="0"/>
                  </a:lnTo>
                  <a:lnTo>
                    <a:pt x="369" y="60"/>
                  </a:lnTo>
                  <a:lnTo>
                    <a:pt x="67" y="60"/>
                  </a:lnTo>
                  <a:lnTo>
                    <a:pt x="67" y="217"/>
                  </a:lnTo>
                  <a:lnTo>
                    <a:pt x="350" y="217"/>
                  </a:lnTo>
                  <a:lnTo>
                    <a:pt x="350" y="277"/>
                  </a:lnTo>
                  <a:lnTo>
                    <a:pt x="67" y="277"/>
                  </a:lnTo>
                  <a:lnTo>
                    <a:pt x="67" y="453"/>
                  </a:lnTo>
                  <a:lnTo>
                    <a:pt x="382" y="453"/>
                  </a:lnTo>
                  <a:lnTo>
                    <a:pt x="382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614"/>
            <p:cNvSpPr>
              <a:spLocks/>
            </p:cNvSpPr>
            <p:nvPr/>
          </p:nvSpPr>
          <p:spPr bwMode="auto">
            <a:xfrm>
              <a:off x="7515225" y="2416176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9 w 404"/>
                <a:gd name="T7" fmla="*/ 403 h 513"/>
                <a:gd name="T8" fmla="*/ 339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4 w 404"/>
                <a:gd name="T15" fmla="*/ 513 h 513"/>
                <a:gd name="T16" fmla="*/ 65 w 404"/>
                <a:gd name="T17" fmla="*/ 110 h 513"/>
                <a:gd name="T18" fmla="*/ 65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9" y="403"/>
                  </a:lnTo>
                  <a:lnTo>
                    <a:pt x="339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4" y="513"/>
                  </a:lnTo>
                  <a:lnTo>
                    <a:pt x="65" y="110"/>
                  </a:lnTo>
                  <a:lnTo>
                    <a:pt x="65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615"/>
            <p:cNvSpPr>
              <a:spLocks noEditPoints="1"/>
            </p:cNvSpPr>
            <p:nvPr/>
          </p:nvSpPr>
          <p:spPr bwMode="auto">
            <a:xfrm>
              <a:off x="7874000" y="2416176"/>
              <a:ext cx="381000" cy="407988"/>
            </a:xfrm>
            <a:custGeom>
              <a:avLst/>
              <a:gdLst>
                <a:gd name="T0" fmla="*/ 0 w 479"/>
                <a:gd name="T1" fmla="*/ 513 h 513"/>
                <a:gd name="T2" fmla="*/ 197 w 479"/>
                <a:gd name="T3" fmla="*/ 0 h 513"/>
                <a:gd name="T4" fmla="*/ 270 w 479"/>
                <a:gd name="T5" fmla="*/ 0 h 513"/>
                <a:gd name="T6" fmla="*/ 479 w 479"/>
                <a:gd name="T7" fmla="*/ 513 h 513"/>
                <a:gd name="T8" fmla="*/ 403 w 479"/>
                <a:gd name="T9" fmla="*/ 513 h 513"/>
                <a:gd name="T10" fmla="*/ 343 w 479"/>
                <a:gd name="T11" fmla="*/ 358 h 513"/>
                <a:gd name="T12" fmla="*/ 128 w 479"/>
                <a:gd name="T13" fmla="*/ 358 h 513"/>
                <a:gd name="T14" fmla="*/ 71 w 479"/>
                <a:gd name="T15" fmla="*/ 513 h 513"/>
                <a:gd name="T16" fmla="*/ 0 w 479"/>
                <a:gd name="T17" fmla="*/ 513 h 513"/>
                <a:gd name="T18" fmla="*/ 148 w 479"/>
                <a:gd name="T19" fmla="*/ 302 h 513"/>
                <a:gd name="T20" fmla="*/ 321 w 479"/>
                <a:gd name="T21" fmla="*/ 302 h 513"/>
                <a:gd name="T22" fmla="*/ 268 w 479"/>
                <a:gd name="T23" fmla="*/ 160 h 513"/>
                <a:gd name="T24" fmla="*/ 268 w 479"/>
                <a:gd name="T25" fmla="*/ 160 h 513"/>
                <a:gd name="T26" fmla="*/ 247 w 479"/>
                <a:gd name="T27" fmla="*/ 101 h 513"/>
                <a:gd name="T28" fmla="*/ 231 w 479"/>
                <a:gd name="T29" fmla="*/ 53 h 513"/>
                <a:gd name="T30" fmla="*/ 231 w 479"/>
                <a:gd name="T31" fmla="*/ 53 h 513"/>
                <a:gd name="T32" fmla="*/ 226 w 479"/>
                <a:gd name="T33" fmla="*/ 79 h 513"/>
                <a:gd name="T34" fmla="*/ 220 w 479"/>
                <a:gd name="T35" fmla="*/ 103 h 513"/>
                <a:gd name="T36" fmla="*/ 212 w 479"/>
                <a:gd name="T37" fmla="*/ 128 h 513"/>
                <a:gd name="T38" fmla="*/ 204 w 479"/>
                <a:gd name="T39" fmla="*/ 152 h 513"/>
                <a:gd name="T40" fmla="*/ 148 w 479"/>
                <a:gd name="T41" fmla="*/ 30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513">
                  <a:moveTo>
                    <a:pt x="0" y="513"/>
                  </a:moveTo>
                  <a:lnTo>
                    <a:pt x="197" y="0"/>
                  </a:lnTo>
                  <a:lnTo>
                    <a:pt x="270" y="0"/>
                  </a:lnTo>
                  <a:lnTo>
                    <a:pt x="479" y="513"/>
                  </a:lnTo>
                  <a:lnTo>
                    <a:pt x="403" y="513"/>
                  </a:lnTo>
                  <a:lnTo>
                    <a:pt x="343" y="358"/>
                  </a:lnTo>
                  <a:lnTo>
                    <a:pt x="128" y="358"/>
                  </a:lnTo>
                  <a:lnTo>
                    <a:pt x="71" y="513"/>
                  </a:lnTo>
                  <a:lnTo>
                    <a:pt x="0" y="513"/>
                  </a:lnTo>
                  <a:close/>
                  <a:moveTo>
                    <a:pt x="148" y="302"/>
                  </a:moveTo>
                  <a:lnTo>
                    <a:pt x="321" y="302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47" y="101"/>
                  </a:lnTo>
                  <a:lnTo>
                    <a:pt x="231" y="53"/>
                  </a:lnTo>
                  <a:lnTo>
                    <a:pt x="231" y="53"/>
                  </a:lnTo>
                  <a:lnTo>
                    <a:pt x="226" y="79"/>
                  </a:lnTo>
                  <a:lnTo>
                    <a:pt x="220" y="103"/>
                  </a:lnTo>
                  <a:lnTo>
                    <a:pt x="212" y="128"/>
                  </a:lnTo>
                  <a:lnTo>
                    <a:pt x="204" y="152"/>
                  </a:lnTo>
                  <a:lnTo>
                    <a:pt x="148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616"/>
            <p:cNvSpPr>
              <a:spLocks/>
            </p:cNvSpPr>
            <p:nvPr/>
          </p:nvSpPr>
          <p:spPr bwMode="auto">
            <a:xfrm>
              <a:off x="8270875" y="2416176"/>
              <a:ext cx="320675" cy="414338"/>
            </a:xfrm>
            <a:custGeom>
              <a:avLst/>
              <a:gdLst>
                <a:gd name="T0" fmla="*/ 403 w 403"/>
                <a:gd name="T1" fmla="*/ 0 h 522"/>
                <a:gd name="T2" fmla="*/ 403 w 403"/>
                <a:gd name="T3" fmla="*/ 297 h 522"/>
                <a:gd name="T4" fmla="*/ 399 w 403"/>
                <a:gd name="T5" fmla="*/ 366 h 522"/>
                <a:gd name="T6" fmla="*/ 390 w 403"/>
                <a:gd name="T7" fmla="*/ 407 h 522"/>
                <a:gd name="T8" fmla="*/ 386 w 403"/>
                <a:gd name="T9" fmla="*/ 420 h 522"/>
                <a:gd name="T10" fmla="*/ 375 w 403"/>
                <a:gd name="T11" fmla="*/ 441 h 522"/>
                <a:gd name="T12" fmla="*/ 361 w 403"/>
                <a:gd name="T13" fmla="*/ 461 h 522"/>
                <a:gd name="T14" fmla="*/ 344 w 403"/>
                <a:gd name="T15" fmla="*/ 478 h 522"/>
                <a:gd name="T16" fmla="*/ 322 w 403"/>
                <a:gd name="T17" fmla="*/ 494 h 522"/>
                <a:gd name="T18" fmla="*/ 311 w 403"/>
                <a:gd name="T19" fmla="*/ 500 h 522"/>
                <a:gd name="T20" fmla="*/ 284 w 403"/>
                <a:gd name="T21" fmla="*/ 510 h 522"/>
                <a:gd name="T22" fmla="*/ 254 w 403"/>
                <a:gd name="T23" fmla="*/ 518 h 522"/>
                <a:gd name="T24" fmla="*/ 221 w 403"/>
                <a:gd name="T25" fmla="*/ 522 h 522"/>
                <a:gd name="T26" fmla="*/ 203 w 403"/>
                <a:gd name="T27" fmla="*/ 522 h 522"/>
                <a:gd name="T28" fmla="*/ 169 w 403"/>
                <a:gd name="T29" fmla="*/ 521 h 522"/>
                <a:gd name="T30" fmla="*/ 137 w 403"/>
                <a:gd name="T31" fmla="*/ 516 h 522"/>
                <a:gd name="T32" fmla="*/ 110 w 403"/>
                <a:gd name="T33" fmla="*/ 508 h 522"/>
                <a:gd name="T34" fmla="*/ 84 w 403"/>
                <a:gd name="T35" fmla="*/ 496 h 522"/>
                <a:gd name="T36" fmla="*/ 74 w 403"/>
                <a:gd name="T37" fmla="*/ 490 h 522"/>
                <a:gd name="T38" fmla="*/ 54 w 403"/>
                <a:gd name="T39" fmla="*/ 475 h 522"/>
                <a:gd name="T40" fmla="*/ 38 w 403"/>
                <a:gd name="T41" fmla="*/ 457 h 522"/>
                <a:gd name="T42" fmla="*/ 24 w 403"/>
                <a:gd name="T43" fmla="*/ 436 h 522"/>
                <a:gd name="T44" fmla="*/ 19 w 403"/>
                <a:gd name="T45" fmla="*/ 425 h 522"/>
                <a:gd name="T46" fmla="*/ 11 w 403"/>
                <a:gd name="T47" fmla="*/ 399 h 522"/>
                <a:gd name="T48" fmla="*/ 5 w 403"/>
                <a:gd name="T49" fmla="*/ 370 h 522"/>
                <a:gd name="T50" fmla="*/ 0 w 403"/>
                <a:gd name="T51" fmla="*/ 297 h 522"/>
                <a:gd name="T52" fmla="*/ 68 w 403"/>
                <a:gd name="T53" fmla="*/ 0 h 522"/>
                <a:gd name="T54" fmla="*/ 68 w 403"/>
                <a:gd name="T55" fmla="*/ 295 h 522"/>
                <a:gd name="T56" fmla="*/ 70 w 403"/>
                <a:gd name="T57" fmla="*/ 354 h 522"/>
                <a:gd name="T58" fmla="*/ 80 w 403"/>
                <a:gd name="T59" fmla="*/ 394 h 522"/>
                <a:gd name="T60" fmla="*/ 87 w 403"/>
                <a:gd name="T61" fmla="*/ 409 h 522"/>
                <a:gd name="T62" fmla="*/ 109 w 403"/>
                <a:gd name="T63" fmla="*/ 434 h 522"/>
                <a:gd name="T64" fmla="*/ 123 w 403"/>
                <a:gd name="T65" fmla="*/ 444 h 522"/>
                <a:gd name="T66" fmla="*/ 156 w 403"/>
                <a:gd name="T67" fmla="*/ 457 h 522"/>
                <a:gd name="T68" fmla="*/ 197 w 403"/>
                <a:gd name="T69" fmla="*/ 461 h 522"/>
                <a:gd name="T70" fmla="*/ 215 w 403"/>
                <a:gd name="T71" fmla="*/ 461 h 522"/>
                <a:gd name="T72" fmla="*/ 247 w 403"/>
                <a:gd name="T73" fmla="*/ 455 h 522"/>
                <a:gd name="T74" fmla="*/ 274 w 403"/>
                <a:gd name="T75" fmla="*/ 448 h 522"/>
                <a:gd name="T76" fmla="*/ 295 w 403"/>
                <a:gd name="T77" fmla="*/ 435 h 522"/>
                <a:gd name="T78" fmla="*/ 303 w 403"/>
                <a:gd name="T79" fmla="*/ 426 h 522"/>
                <a:gd name="T80" fmla="*/ 317 w 403"/>
                <a:gd name="T81" fmla="*/ 405 h 522"/>
                <a:gd name="T82" fmla="*/ 327 w 403"/>
                <a:gd name="T83" fmla="*/ 377 h 522"/>
                <a:gd name="T84" fmla="*/ 334 w 403"/>
                <a:gd name="T85" fmla="*/ 340 h 522"/>
                <a:gd name="T86" fmla="*/ 335 w 403"/>
                <a:gd name="T87" fmla="*/ 29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3" h="522">
                  <a:moveTo>
                    <a:pt x="335" y="0"/>
                  </a:moveTo>
                  <a:lnTo>
                    <a:pt x="403" y="0"/>
                  </a:lnTo>
                  <a:lnTo>
                    <a:pt x="403" y="297"/>
                  </a:lnTo>
                  <a:lnTo>
                    <a:pt x="403" y="297"/>
                  </a:lnTo>
                  <a:lnTo>
                    <a:pt x="401" y="332"/>
                  </a:lnTo>
                  <a:lnTo>
                    <a:pt x="399" y="366"/>
                  </a:lnTo>
                  <a:lnTo>
                    <a:pt x="394" y="394"/>
                  </a:lnTo>
                  <a:lnTo>
                    <a:pt x="390" y="407"/>
                  </a:lnTo>
                  <a:lnTo>
                    <a:pt x="386" y="420"/>
                  </a:lnTo>
                  <a:lnTo>
                    <a:pt x="386" y="420"/>
                  </a:lnTo>
                  <a:lnTo>
                    <a:pt x="381" y="430"/>
                  </a:lnTo>
                  <a:lnTo>
                    <a:pt x="375" y="441"/>
                  </a:lnTo>
                  <a:lnTo>
                    <a:pt x="368" y="452"/>
                  </a:lnTo>
                  <a:lnTo>
                    <a:pt x="361" y="461"/>
                  </a:lnTo>
                  <a:lnTo>
                    <a:pt x="353" y="469"/>
                  </a:lnTo>
                  <a:lnTo>
                    <a:pt x="344" y="478"/>
                  </a:lnTo>
                  <a:lnTo>
                    <a:pt x="334" y="486"/>
                  </a:lnTo>
                  <a:lnTo>
                    <a:pt x="322" y="494"/>
                  </a:lnTo>
                  <a:lnTo>
                    <a:pt x="322" y="494"/>
                  </a:lnTo>
                  <a:lnTo>
                    <a:pt x="311" y="500"/>
                  </a:lnTo>
                  <a:lnTo>
                    <a:pt x="298" y="505"/>
                  </a:lnTo>
                  <a:lnTo>
                    <a:pt x="284" y="510"/>
                  </a:lnTo>
                  <a:lnTo>
                    <a:pt x="270" y="514"/>
                  </a:lnTo>
                  <a:lnTo>
                    <a:pt x="254" y="518"/>
                  </a:lnTo>
                  <a:lnTo>
                    <a:pt x="238" y="519"/>
                  </a:lnTo>
                  <a:lnTo>
                    <a:pt x="221" y="522"/>
                  </a:lnTo>
                  <a:lnTo>
                    <a:pt x="203" y="522"/>
                  </a:lnTo>
                  <a:lnTo>
                    <a:pt x="203" y="522"/>
                  </a:lnTo>
                  <a:lnTo>
                    <a:pt x="185" y="522"/>
                  </a:lnTo>
                  <a:lnTo>
                    <a:pt x="169" y="521"/>
                  </a:lnTo>
                  <a:lnTo>
                    <a:pt x="152" y="518"/>
                  </a:lnTo>
                  <a:lnTo>
                    <a:pt x="137" y="516"/>
                  </a:lnTo>
                  <a:lnTo>
                    <a:pt x="123" y="512"/>
                  </a:lnTo>
                  <a:lnTo>
                    <a:pt x="110" y="508"/>
                  </a:lnTo>
                  <a:lnTo>
                    <a:pt x="97" y="503"/>
                  </a:lnTo>
                  <a:lnTo>
                    <a:pt x="84" y="496"/>
                  </a:lnTo>
                  <a:lnTo>
                    <a:pt x="84" y="496"/>
                  </a:lnTo>
                  <a:lnTo>
                    <a:pt x="74" y="490"/>
                  </a:lnTo>
                  <a:lnTo>
                    <a:pt x="64" y="484"/>
                  </a:lnTo>
                  <a:lnTo>
                    <a:pt x="54" y="475"/>
                  </a:lnTo>
                  <a:lnTo>
                    <a:pt x="46" y="467"/>
                  </a:lnTo>
                  <a:lnTo>
                    <a:pt x="38" y="457"/>
                  </a:lnTo>
                  <a:lnTo>
                    <a:pt x="31" y="448"/>
                  </a:lnTo>
                  <a:lnTo>
                    <a:pt x="24" y="436"/>
                  </a:lnTo>
                  <a:lnTo>
                    <a:pt x="19" y="425"/>
                  </a:lnTo>
                  <a:lnTo>
                    <a:pt x="19" y="425"/>
                  </a:lnTo>
                  <a:lnTo>
                    <a:pt x="15" y="413"/>
                  </a:lnTo>
                  <a:lnTo>
                    <a:pt x="11" y="399"/>
                  </a:lnTo>
                  <a:lnTo>
                    <a:pt x="8" y="385"/>
                  </a:lnTo>
                  <a:lnTo>
                    <a:pt x="5" y="370"/>
                  </a:lnTo>
                  <a:lnTo>
                    <a:pt x="1" y="335"/>
                  </a:lnTo>
                  <a:lnTo>
                    <a:pt x="0" y="297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295"/>
                  </a:lnTo>
                  <a:lnTo>
                    <a:pt x="68" y="295"/>
                  </a:lnTo>
                  <a:lnTo>
                    <a:pt x="69" y="327"/>
                  </a:lnTo>
                  <a:lnTo>
                    <a:pt x="70" y="354"/>
                  </a:lnTo>
                  <a:lnTo>
                    <a:pt x="74" y="376"/>
                  </a:lnTo>
                  <a:lnTo>
                    <a:pt x="80" y="394"/>
                  </a:lnTo>
                  <a:lnTo>
                    <a:pt x="80" y="394"/>
                  </a:lnTo>
                  <a:lnTo>
                    <a:pt x="87" y="409"/>
                  </a:lnTo>
                  <a:lnTo>
                    <a:pt x="97" y="422"/>
                  </a:lnTo>
                  <a:lnTo>
                    <a:pt x="109" y="43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39" y="450"/>
                  </a:lnTo>
                  <a:lnTo>
                    <a:pt x="156" y="457"/>
                  </a:lnTo>
                  <a:lnTo>
                    <a:pt x="176" y="459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215" y="461"/>
                  </a:lnTo>
                  <a:lnTo>
                    <a:pt x="231" y="458"/>
                  </a:lnTo>
                  <a:lnTo>
                    <a:pt x="247" y="455"/>
                  </a:lnTo>
                  <a:lnTo>
                    <a:pt x="261" y="452"/>
                  </a:lnTo>
                  <a:lnTo>
                    <a:pt x="274" y="448"/>
                  </a:lnTo>
                  <a:lnTo>
                    <a:pt x="285" y="441"/>
                  </a:lnTo>
                  <a:lnTo>
                    <a:pt x="295" y="435"/>
                  </a:lnTo>
                  <a:lnTo>
                    <a:pt x="303" y="426"/>
                  </a:lnTo>
                  <a:lnTo>
                    <a:pt x="303" y="426"/>
                  </a:lnTo>
                  <a:lnTo>
                    <a:pt x="311" y="417"/>
                  </a:lnTo>
                  <a:lnTo>
                    <a:pt x="317" y="405"/>
                  </a:lnTo>
                  <a:lnTo>
                    <a:pt x="322" y="393"/>
                  </a:lnTo>
                  <a:lnTo>
                    <a:pt x="327" y="377"/>
                  </a:lnTo>
                  <a:lnTo>
                    <a:pt x="331" y="359"/>
                  </a:lnTo>
                  <a:lnTo>
                    <a:pt x="334" y="340"/>
                  </a:lnTo>
                  <a:lnTo>
                    <a:pt x="335" y="320"/>
                  </a:lnTo>
                  <a:lnTo>
                    <a:pt x="335" y="29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617"/>
            <p:cNvSpPr>
              <a:spLocks/>
            </p:cNvSpPr>
            <p:nvPr/>
          </p:nvSpPr>
          <p:spPr bwMode="auto">
            <a:xfrm>
              <a:off x="8670925" y="2416176"/>
              <a:ext cx="254000" cy="407988"/>
            </a:xfrm>
            <a:custGeom>
              <a:avLst/>
              <a:gdLst>
                <a:gd name="T0" fmla="*/ 0 w 321"/>
                <a:gd name="T1" fmla="*/ 513 h 513"/>
                <a:gd name="T2" fmla="*/ 0 w 321"/>
                <a:gd name="T3" fmla="*/ 0 h 513"/>
                <a:gd name="T4" fmla="*/ 68 w 321"/>
                <a:gd name="T5" fmla="*/ 0 h 513"/>
                <a:gd name="T6" fmla="*/ 68 w 321"/>
                <a:gd name="T7" fmla="*/ 453 h 513"/>
                <a:gd name="T8" fmla="*/ 321 w 321"/>
                <a:gd name="T9" fmla="*/ 453 h 513"/>
                <a:gd name="T10" fmla="*/ 321 w 321"/>
                <a:gd name="T11" fmla="*/ 513 h 513"/>
                <a:gd name="T12" fmla="*/ 0 w 321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513">
                  <a:moveTo>
                    <a:pt x="0" y="51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453"/>
                  </a:lnTo>
                  <a:lnTo>
                    <a:pt x="321" y="453"/>
                  </a:lnTo>
                  <a:lnTo>
                    <a:pt x="321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618"/>
            <p:cNvSpPr>
              <a:spLocks/>
            </p:cNvSpPr>
            <p:nvPr/>
          </p:nvSpPr>
          <p:spPr bwMode="auto">
            <a:xfrm>
              <a:off x="8885238" y="2416176"/>
              <a:ext cx="322263" cy="407988"/>
            </a:xfrm>
            <a:custGeom>
              <a:avLst/>
              <a:gdLst>
                <a:gd name="T0" fmla="*/ 169 w 407"/>
                <a:gd name="T1" fmla="*/ 513 h 513"/>
                <a:gd name="T2" fmla="*/ 169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7 w 407"/>
                <a:gd name="T13" fmla="*/ 60 h 513"/>
                <a:gd name="T14" fmla="*/ 237 w 407"/>
                <a:gd name="T15" fmla="*/ 513 h 513"/>
                <a:gd name="T16" fmla="*/ 169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69" y="513"/>
                  </a:moveTo>
                  <a:lnTo>
                    <a:pt x="16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7" y="60"/>
                  </a:lnTo>
                  <a:lnTo>
                    <a:pt x="237" y="513"/>
                  </a:lnTo>
                  <a:lnTo>
                    <a:pt x="169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17" name="Text Box 74"/>
          <p:cNvSpPr txBox="1">
            <a:spLocks noChangeArrowheads="1"/>
          </p:cNvSpPr>
          <p:nvPr/>
        </p:nvSpPr>
        <p:spPr bwMode="auto">
          <a:xfrm>
            <a:off x="2549363" y="8917667"/>
            <a:ext cx="72312" cy="7230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fr-FR" sz="5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57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600" y="509588"/>
            <a:ext cx="4146550" cy="23336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1600" y="3035808"/>
            <a:ext cx="6765803" cy="562749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dirty="0"/>
          </a:p>
        </p:txBody>
      </p:sp>
      <p:sp>
        <p:nvSpPr>
          <p:cNvPr id="12" name="Espace réservé du texte 7"/>
          <p:cNvSpPr txBox="1">
            <a:spLocks/>
          </p:cNvSpPr>
          <p:nvPr/>
        </p:nvSpPr>
        <p:spPr>
          <a:xfrm>
            <a:off x="101600" y="64298"/>
            <a:ext cx="6517830" cy="30350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dirty="0"/>
              <a:t>MODIFIEZ LES STYLES DU TEXTE DU MASQUE</a:t>
            </a:r>
          </a:p>
        </p:txBody>
      </p:sp>
      <p:sp>
        <p:nvSpPr>
          <p:cNvPr id="61" name="Rectangle 6"/>
          <p:cNvSpPr>
            <a:spLocks noChangeArrowheads="1"/>
          </p:cNvSpPr>
          <p:nvPr/>
        </p:nvSpPr>
        <p:spPr bwMode="auto">
          <a:xfrm>
            <a:off x="4982746" y="8987564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600" b="0" noProof="1">
                <a:solidFill>
                  <a:schemeClr val="tx1"/>
                </a:solidFill>
              </a:rPr>
              <a:pPr/>
              <a:t>‹N°›</a:t>
            </a:fld>
            <a:endParaRPr lang="fr-FR" sz="400" b="0" noProof="1">
              <a:solidFill>
                <a:schemeClr val="tx1"/>
              </a:solidFill>
            </a:endParaRPr>
          </a:p>
        </p:txBody>
      </p:sp>
      <p:grpSp>
        <p:nvGrpSpPr>
          <p:cNvPr id="62" name="Groupe 61"/>
          <p:cNvGrpSpPr>
            <a:grpSpLocks noChangeAspect="1"/>
          </p:cNvGrpSpPr>
          <p:nvPr/>
        </p:nvGrpSpPr>
        <p:grpSpPr>
          <a:xfrm>
            <a:off x="5805901" y="8974787"/>
            <a:ext cx="1080000" cy="112942"/>
            <a:chOff x="7712075" y="4803775"/>
            <a:chExt cx="1214438" cy="127001"/>
          </a:xfrm>
        </p:grpSpPr>
        <p:sp>
          <p:nvSpPr>
            <p:cNvPr id="63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76" name="Picture 18" descr="C:\Users\ARNAUD~1\AppData\Local\Temp\VMwareDnD\933dad87\3_brands_logotypes_bi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0" y="8941653"/>
            <a:ext cx="594000" cy="14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Connecteur droit 76"/>
          <p:cNvCxnSpPr/>
          <p:nvPr/>
        </p:nvCxnSpPr>
        <p:spPr>
          <a:xfrm>
            <a:off x="4906190" y="8922406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914353" y="8917643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23"/>
          <p:cNvSpPr txBox="1">
            <a:spLocks noChangeArrowheads="1"/>
          </p:cNvSpPr>
          <p:nvPr/>
        </p:nvSpPr>
        <p:spPr bwMode="auto">
          <a:xfrm>
            <a:off x="985946" y="8936225"/>
            <a:ext cx="564011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baseline="0" dirty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80" name="Connecteur droit 79"/>
          <p:cNvCxnSpPr/>
          <p:nvPr/>
        </p:nvCxnSpPr>
        <p:spPr>
          <a:xfrm>
            <a:off x="914353" y="8917643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>
            <a:off x="1866832" y="891766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e 81"/>
          <p:cNvGrpSpPr/>
          <p:nvPr/>
        </p:nvGrpSpPr>
        <p:grpSpPr>
          <a:xfrm>
            <a:off x="1937167" y="8939963"/>
            <a:ext cx="532100" cy="56525"/>
            <a:chOff x="63500" y="1725613"/>
            <a:chExt cx="3975100" cy="422275"/>
          </a:xfrm>
        </p:grpSpPr>
        <p:sp>
          <p:nvSpPr>
            <p:cNvPr id="83" name="Freeform 584"/>
            <p:cNvSpPr>
              <a:spLocks/>
            </p:cNvSpPr>
            <p:nvPr/>
          </p:nvSpPr>
          <p:spPr bwMode="auto">
            <a:xfrm>
              <a:off x="63500" y="1725613"/>
              <a:ext cx="358775" cy="422275"/>
            </a:xfrm>
            <a:custGeom>
              <a:avLst/>
              <a:gdLst>
                <a:gd name="T0" fmla="*/ 453 w 453"/>
                <a:gd name="T1" fmla="*/ 360 h 531"/>
                <a:gd name="T2" fmla="*/ 432 w 453"/>
                <a:gd name="T3" fmla="*/ 417 h 531"/>
                <a:gd name="T4" fmla="*/ 402 w 453"/>
                <a:gd name="T5" fmla="*/ 462 h 531"/>
                <a:gd name="T6" fmla="*/ 376 w 453"/>
                <a:gd name="T7" fmla="*/ 488 h 531"/>
                <a:gd name="T8" fmla="*/ 331 w 453"/>
                <a:gd name="T9" fmla="*/ 514 h 531"/>
                <a:gd name="T10" fmla="*/ 279 w 453"/>
                <a:gd name="T11" fmla="*/ 529 h 531"/>
                <a:gd name="T12" fmla="*/ 240 w 453"/>
                <a:gd name="T13" fmla="*/ 531 h 531"/>
                <a:gd name="T14" fmla="*/ 183 w 453"/>
                <a:gd name="T15" fmla="*/ 526 h 531"/>
                <a:gd name="T16" fmla="*/ 134 w 453"/>
                <a:gd name="T17" fmla="*/ 512 h 531"/>
                <a:gd name="T18" fmla="*/ 106 w 453"/>
                <a:gd name="T19" fmla="*/ 497 h 531"/>
                <a:gd name="T20" fmla="*/ 70 w 453"/>
                <a:gd name="T21" fmla="*/ 467 h 531"/>
                <a:gd name="T22" fmla="*/ 42 w 453"/>
                <a:gd name="T23" fmla="*/ 430 h 531"/>
                <a:gd name="T24" fmla="*/ 27 w 453"/>
                <a:gd name="T25" fmla="*/ 400 h 531"/>
                <a:gd name="T26" fmla="*/ 10 w 453"/>
                <a:gd name="T27" fmla="*/ 350 h 531"/>
                <a:gd name="T28" fmla="*/ 1 w 453"/>
                <a:gd name="T29" fmla="*/ 298 h 531"/>
                <a:gd name="T30" fmla="*/ 0 w 453"/>
                <a:gd name="T31" fmla="*/ 263 h 531"/>
                <a:gd name="T32" fmla="*/ 4 w 453"/>
                <a:gd name="T33" fmla="*/ 205 h 531"/>
                <a:gd name="T34" fmla="*/ 17 w 453"/>
                <a:gd name="T35" fmla="*/ 154 h 531"/>
                <a:gd name="T36" fmla="*/ 31 w 453"/>
                <a:gd name="T37" fmla="*/ 122 h 531"/>
                <a:gd name="T38" fmla="*/ 58 w 453"/>
                <a:gd name="T39" fmla="*/ 82 h 531"/>
                <a:gd name="T40" fmla="*/ 91 w 453"/>
                <a:gd name="T41" fmla="*/ 49 h 531"/>
                <a:gd name="T42" fmla="*/ 118 w 453"/>
                <a:gd name="T43" fmla="*/ 32 h 531"/>
                <a:gd name="T44" fmla="*/ 161 w 453"/>
                <a:gd name="T45" fmla="*/ 13 h 531"/>
                <a:gd name="T46" fmla="*/ 208 w 453"/>
                <a:gd name="T47" fmla="*/ 3 h 531"/>
                <a:gd name="T48" fmla="*/ 242 w 453"/>
                <a:gd name="T49" fmla="*/ 0 h 531"/>
                <a:gd name="T50" fmla="*/ 297 w 453"/>
                <a:gd name="T51" fmla="*/ 6 h 531"/>
                <a:gd name="T52" fmla="*/ 344 w 453"/>
                <a:gd name="T53" fmla="*/ 23 h 531"/>
                <a:gd name="T54" fmla="*/ 371 w 453"/>
                <a:gd name="T55" fmla="*/ 40 h 531"/>
                <a:gd name="T56" fmla="*/ 407 w 453"/>
                <a:gd name="T57" fmla="*/ 73 h 531"/>
                <a:gd name="T58" fmla="*/ 432 w 453"/>
                <a:gd name="T59" fmla="*/ 117 h 531"/>
                <a:gd name="T60" fmla="*/ 377 w 453"/>
                <a:gd name="T61" fmla="*/ 165 h 531"/>
                <a:gd name="T62" fmla="*/ 367 w 453"/>
                <a:gd name="T63" fmla="*/ 140 h 531"/>
                <a:gd name="T64" fmla="*/ 349 w 453"/>
                <a:gd name="T65" fmla="*/ 108 h 531"/>
                <a:gd name="T66" fmla="*/ 326 w 453"/>
                <a:gd name="T67" fmla="*/ 85 h 531"/>
                <a:gd name="T68" fmla="*/ 308 w 453"/>
                <a:gd name="T69" fmla="*/ 73 h 531"/>
                <a:gd name="T70" fmla="*/ 276 w 453"/>
                <a:gd name="T71" fmla="*/ 63 h 531"/>
                <a:gd name="T72" fmla="*/ 240 w 453"/>
                <a:gd name="T73" fmla="*/ 59 h 531"/>
                <a:gd name="T74" fmla="*/ 212 w 453"/>
                <a:gd name="T75" fmla="*/ 60 h 531"/>
                <a:gd name="T76" fmla="*/ 174 w 453"/>
                <a:gd name="T77" fmla="*/ 69 h 531"/>
                <a:gd name="T78" fmla="*/ 142 w 453"/>
                <a:gd name="T79" fmla="*/ 87 h 531"/>
                <a:gd name="T80" fmla="*/ 123 w 453"/>
                <a:gd name="T81" fmla="*/ 102 h 531"/>
                <a:gd name="T82" fmla="*/ 101 w 453"/>
                <a:gd name="T83" fmla="*/ 129 h 531"/>
                <a:gd name="T84" fmla="*/ 86 w 453"/>
                <a:gd name="T85" fmla="*/ 163 h 531"/>
                <a:gd name="T86" fmla="*/ 74 w 453"/>
                <a:gd name="T87" fmla="*/ 211 h 531"/>
                <a:gd name="T88" fmla="*/ 70 w 453"/>
                <a:gd name="T89" fmla="*/ 261 h 531"/>
                <a:gd name="T90" fmla="*/ 81 w 453"/>
                <a:gd name="T91" fmla="*/ 351 h 531"/>
                <a:gd name="T92" fmla="*/ 93 w 453"/>
                <a:gd name="T93" fmla="*/ 388 h 531"/>
                <a:gd name="T94" fmla="*/ 114 w 453"/>
                <a:gd name="T95" fmla="*/ 419 h 531"/>
                <a:gd name="T96" fmla="*/ 138 w 453"/>
                <a:gd name="T97" fmla="*/ 443 h 531"/>
                <a:gd name="T98" fmla="*/ 169 w 453"/>
                <a:gd name="T99" fmla="*/ 460 h 531"/>
                <a:gd name="T100" fmla="*/ 201 w 453"/>
                <a:gd name="T101" fmla="*/ 470 h 531"/>
                <a:gd name="T102" fmla="*/ 235 w 453"/>
                <a:gd name="T103" fmla="*/ 473 h 531"/>
                <a:gd name="T104" fmla="*/ 275 w 453"/>
                <a:gd name="T105" fmla="*/ 469 h 531"/>
                <a:gd name="T106" fmla="*/ 311 w 453"/>
                <a:gd name="T107" fmla="*/ 455 h 531"/>
                <a:gd name="T108" fmla="*/ 331 w 453"/>
                <a:gd name="T109" fmla="*/ 441 h 531"/>
                <a:gd name="T110" fmla="*/ 358 w 453"/>
                <a:gd name="T111" fmla="*/ 411 h 531"/>
                <a:gd name="T112" fmla="*/ 377 w 453"/>
                <a:gd name="T113" fmla="*/ 373 h 531"/>
                <a:gd name="T114" fmla="*/ 385 w 453"/>
                <a:gd name="T115" fmla="*/ 34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531">
                  <a:moveTo>
                    <a:pt x="385" y="342"/>
                  </a:moveTo>
                  <a:lnTo>
                    <a:pt x="453" y="360"/>
                  </a:lnTo>
                  <a:lnTo>
                    <a:pt x="453" y="360"/>
                  </a:lnTo>
                  <a:lnTo>
                    <a:pt x="448" y="380"/>
                  </a:lnTo>
                  <a:lnTo>
                    <a:pt x="440" y="400"/>
                  </a:lnTo>
                  <a:lnTo>
                    <a:pt x="432" y="417"/>
                  </a:lnTo>
                  <a:lnTo>
                    <a:pt x="423" y="433"/>
                  </a:lnTo>
                  <a:lnTo>
                    <a:pt x="413" y="448"/>
                  </a:lnTo>
                  <a:lnTo>
                    <a:pt x="402" y="462"/>
                  </a:lnTo>
                  <a:lnTo>
                    <a:pt x="390" y="475"/>
                  </a:lnTo>
                  <a:lnTo>
                    <a:pt x="376" y="488"/>
                  </a:lnTo>
                  <a:lnTo>
                    <a:pt x="376" y="488"/>
                  </a:lnTo>
                  <a:lnTo>
                    <a:pt x="362" y="498"/>
                  </a:lnTo>
                  <a:lnTo>
                    <a:pt x="347" y="507"/>
                  </a:lnTo>
                  <a:lnTo>
                    <a:pt x="331" y="514"/>
                  </a:lnTo>
                  <a:lnTo>
                    <a:pt x="315" y="520"/>
                  </a:lnTo>
                  <a:lnTo>
                    <a:pt x="298" y="525"/>
                  </a:lnTo>
                  <a:lnTo>
                    <a:pt x="279" y="529"/>
                  </a:lnTo>
                  <a:lnTo>
                    <a:pt x="261" y="530"/>
                  </a:lnTo>
                  <a:lnTo>
                    <a:pt x="240" y="531"/>
                  </a:lnTo>
                  <a:lnTo>
                    <a:pt x="240" y="531"/>
                  </a:lnTo>
                  <a:lnTo>
                    <a:pt x="220" y="530"/>
                  </a:lnTo>
                  <a:lnTo>
                    <a:pt x="201" y="529"/>
                  </a:lnTo>
                  <a:lnTo>
                    <a:pt x="183" y="526"/>
                  </a:lnTo>
                  <a:lnTo>
                    <a:pt x="166" y="522"/>
                  </a:lnTo>
                  <a:lnTo>
                    <a:pt x="150" y="519"/>
                  </a:lnTo>
                  <a:lnTo>
                    <a:pt x="134" y="512"/>
                  </a:lnTo>
                  <a:lnTo>
                    <a:pt x="119" y="506"/>
                  </a:lnTo>
                  <a:lnTo>
                    <a:pt x="106" y="497"/>
                  </a:lnTo>
                  <a:lnTo>
                    <a:pt x="106" y="497"/>
                  </a:lnTo>
                  <a:lnTo>
                    <a:pt x="93" y="488"/>
                  </a:lnTo>
                  <a:lnTo>
                    <a:pt x="82" y="479"/>
                  </a:lnTo>
                  <a:lnTo>
                    <a:pt x="70" y="467"/>
                  </a:lnTo>
                  <a:lnTo>
                    <a:pt x="60" y="456"/>
                  </a:lnTo>
                  <a:lnTo>
                    <a:pt x="51" y="443"/>
                  </a:lnTo>
                  <a:lnTo>
                    <a:pt x="42" y="430"/>
                  </a:lnTo>
                  <a:lnTo>
                    <a:pt x="35" y="415"/>
                  </a:lnTo>
                  <a:lnTo>
                    <a:pt x="27" y="400"/>
                  </a:lnTo>
                  <a:lnTo>
                    <a:pt x="27" y="400"/>
                  </a:lnTo>
                  <a:lnTo>
                    <a:pt x="20" y="383"/>
                  </a:lnTo>
                  <a:lnTo>
                    <a:pt x="15" y="368"/>
                  </a:lnTo>
                  <a:lnTo>
                    <a:pt x="10" y="350"/>
                  </a:lnTo>
                  <a:lnTo>
                    <a:pt x="6" y="333"/>
                  </a:lnTo>
                  <a:lnTo>
                    <a:pt x="4" y="316"/>
                  </a:lnTo>
                  <a:lnTo>
                    <a:pt x="1" y="298"/>
                  </a:lnTo>
                  <a:lnTo>
                    <a:pt x="0" y="28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0" y="242"/>
                  </a:lnTo>
                  <a:lnTo>
                    <a:pt x="1" y="223"/>
                  </a:lnTo>
                  <a:lnTo>
                    <a:pt x="4" y="205"/>
                  </a:lnTo>
                  <a:lnTo>
                    <a:pt x="8" y="187"/>
                  </a:lnTo>
                  <a:lnTo>
                    <a:pt x="12" y="170"/>
                  </a:lnTo>
                  <a:lnTo>
                    <a:pt x="17" y="154"/>
                  </a:lnTo>
                  <a:lnTo>
                    <a:pt x="23" y="137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8" y="108"/>
                  </a:lnTo>
                  <a:lnTo>
                    <a:pt x="47" y="93"/>
                  </a:lnTo>
                  <a:lnTo>
                    <a:pt x="58" y="82"/>
                  </a:lnTo>
                  <a:lnTo>
                    <a:pt x="68" y="69"/>
                  </a:lnTo>
                  <a:lnTo>
                    <a:pt x="79" y="59"/>
                  </a:lnTo>
                  <a:lnTo>
                    <a:pt x="91" y="49"/>
                  </a:lnTo>
                  <a:lnTo>
                    <a:pt x="104" y="40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32" y="24"/>
                  </a:lnTo>
                  <a:lnTo>
                    <a:pt x="147" y="18"/>
                  </a:lnTo>
                  <a:lnTo>
                    <a:pt x="161" y="13"/>
                  </a:lnTo>
                  <a:lnTo>
                    <a:pt x="176" y="8"/>
                  </a:lnTo>
                  <a:lnTo>
                    <a:pt x="193" y="5"/>
                  </a:lnTo>
                  <a:lnTo>
                    <a:pt x="208" y="3"/>
                  </a:lnTo>
                  <a:lnTo>
                    <a:pt x="225" y="1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61" y="1"/>
                  </a:lnTo>
                  <a:lnTo>
                    <a:pt x="279" y="3"/>
                  </a:lnTo>
                  <a:lnTo>
                    <a:pt x="297" y="6"/>
                  </a:lnTo>
                  <a:lnTo>
                    <a:pt x="312" y="10"/>
                  </a:lnTo>
                  <a:lnTo>
                    <a:pt x="329" y="15"/>
                  </a:lnTo>
                  <a:lnTo>
                    <a:pt x="344" y="23"/>
                  </a:lnTo>
                  <a:lnTo>
                    <a:pt x="358" y="31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84" y="50"/>
                  </a:lnTo>
                  <a:lnTo>
                    <a:pt x="395" y="61"/>
                  </a:lnTo>
                  <a:lnTo>
                    <a:pt x="407" y="73"/>
                  </a:lnTo>
                  <a:lnTo>
                    <a:pt x="416" y="87"/>
                  </a:lnTo>
                  <a:lnTo>
                    <a:pt x="425" y="101"/>
                  </a:lnTo>
                  <a:lnTo>
                    <a:pt x="432" y="117"/>
                  </a:lnTo>
                  <a:lnTo>
                    <a:pt x="439" y="133"/>
                  </a:lnTo>
                  <a:lnTo>
                    <a:pt x="444" y="150"/>
                  </a:lnTo>
                  <a:lnTo>
                    <a:pt x="377" y="165"/>
                  </a:lnTo>
                  <a:lnTo>
                    <a:pt x="377" y="165"/>
                  </a:lnTo>
                  <a:lnTo>
                    <a:pt x="373" y="152"/>
                  </a:lnTo>
                  <a:lnTo>
                    <a:pt x="367" y="140"/>
                  </a:lnTo>
                  <a:lnTo>
                    <a:pt x="362" y="128"/>
                  </a:lnTo>
                  <a:lnTo>
                    <a:pt x="356" y="118"/>
                  </a:lnTo>
                  <a:lnTo>
                    <a:pt x="349" y="108"/>
                  </a:lnTo>
                  <a:lnTo>
                    <a:pt x="341" y="99"/>
                  </a:lnTo>
                  <a:lnTo>
                    <a:pt x="334" y="91"/>
                  </a:lnTo>
                  <a:lnTo>
                    <a:pt x="326" y="85"/>
                  </a:lnTo>
                  <a:lnTo>
                    <a:pt x="326" y="85"/>
                  </a:lnTo>
                  <a:lnTo>
                    <a:pt x="317" y="78"/>
                  </a:lnTo>
                  <a:lnTo>
                    <a:pt x="308" y="73"/>
                  </a:lnTo>
                  <a:lnTo>
                    <a:pt x="298" y="69"/>
                  </a:lnTo>
                  <a:lnTo>
                    <a:pt x="288" y="65"/>
                  </a:lnTo>
                  <a:lnTo>
                    <a:pt x="276" y="63"/>
                  </a:lnTo>
                  <a:lnTo>
                    <a:pt x="265" y="60"/>
                  </a:lnTo>
                  <a:lnTo>
                    <a:pt x="253" y="59"/>
                  </a:lnTo>
                  <a:lnTo>
                    <a:pt x="240" y="59"/>
                  </a:lnTo>
                  <a:lnTo>
                    <a:pt x="240" y="59"/>
                  </a:lnTo>
                  <a:lnTo>
                    <a:pt x="226" y="59"/>
                  </a:lnTo>
                  <a:lnTo>
                    <a:pt x="212" y="60"/>
                  </a:lnTo>
                  <a:lnTo>
                    <a:pt x="198" y="63"/>
                  </a:lnTo>
                  <a:lnTo>
                    <a:pt x="187" y="65"/>
                  </a:lnTo>
                  <a:lnTo>
                    <a:pt x="174" y="69"/>
                  </a:lnTo>
                  <a:lnTo>
                    <a:pt x="162" y="74"/>
                  </a:lnTo>
                  <a:lnTo>
                    <a:pt x="152" y="81"/>
                  </a:lnTo>
                  <a:lnTo>
                    <a:pt x="142" y="87"/>
                  </a:lnTo>
                  <a:lnTo>
                    <a:pt x="142" y="87"/>
                  </a:lnTo>
                  <a:lnTo>
                    <a:pt x="132" y="95"/>
                  </a:lnTo>
                  <a:lnTo>
                    <a:pt x="123" y="102"/>
                  </a:lnTo>
                  <a:lnTo>
                    <a:pt x="115" y="111"/>
                  </a:lnTo>
                  <a:lnTo>
                    <a:pt x="107" y="120"/>
                  </a:lnTo>
                  <a:lnTo>
                    <a:pt x="101" y="129"/>
                  </a:lnTo>
                  <a:lnTo>
                    <a:pt x="96" y="141"/>
                  </a:lnTo>
                  <a:lnTo>
                    <a:pt x="91" y="151"/>
                  </a:lnTo>
                  <a:lnTo>
                    <a:pt x="86" y="163"/>
                  </a:lnTo>
                  <a:lnTo>
                    <a:pt x="86" y="163"/>
                  </a:lnTo>
                  <a:lnTo>
                    <a:pt x="79" y="187"/>
                  </a:lnTo>
                  <a:lnTo>
                    <a:pt x="74" y="211"/>
                  </a:lnTo>
                  <a:lnTo>
                    <a:pt x="70" y="237"/>
                  </a:lnTo>
                  <a:lnTo>
                    <a:pt x="70" y="261"/>
                  </a:lnTo>
                  <a:lnTo>
                    <a:pt x="70" y="261"/>
                  </a:lnTo>
                  <a:lnTo>
                    <a:pt x="72" y="293"/>
                  </a:lnTo>
                  <a:lnTo>
                    <a:pt x="74" y="323"/>
                  </a:lnTo>
                  <a:lnTo>
                    <a:pt x="81" y="351"/>
                  </a:lnTo>
                  <a:lnTo>
                    <a:pt x="88" y="376"/>
                  </a:lnTo>
                  <a:lnTo>
                    <a:pt x="88" y="376"/>
                  </a:lnTo>
                  <a:lnTo>
                    <a:pt x="93" y="388"/>
                  </a:lnTo>
                  <a:lnTo>
                    <a:pt x="100" y="398"/>
                  </a:lnTo>
                  <a:lnTo>
                    <a:pt x="106" y="409"/>
                  </a:lnTo>
                  <a:lnTo>
                    <a:pt x="114" y="419"/>
                  </a:lnTo>
                  <a:lnTo>
                    <a:pt x="121" y="428"/>
                  </a:lnTo>
                  <a:lnTo>
                    <a:pt x="129" y="435"/>
                  </a:lnTo>
                  <a:lnTo>
                    <a:pt x="138" y="443"/>
                  </a:lnTo>
                  <a:lnTo>
                    <a:pt x="148" y="449"/>
                  </a:lnTo>
                  <a:lnTo>
                    <a:pt x="148" y="449"/>
                  </a:lnTo>
                  <a:lnTo>
                    <a:pt x="169" y="460"/>
                  </a:lnTo>
                  <a:lnTo>
                    <a:pt x="179" y="464"/>
                  </a:lnTo>
                  <a:lnTo>
                    <a:pt x="191" y="467"/>
                  </a:lnTo>
                  <a:lnTo>
                    <a:pt x="201" y="470"/>
                  </a:lnTo>
                  <a:lnTo>
                    <a:pt x="212" y="471"/>
                  </a:lnTo>
                  <a:lnTo>
                    <a:pt x="235" y="473"/>
                  </a:lnTo>
                  <a:lnTo>
                    <a:pt x="235" y="473"/>
                  </a:lnTo>
                  <a:lnTo>
                    <a:pt x="249" y="473"/>
                  </a:lnTo>
                  <a:lnTo>
                    <a:pt x="262" y="471"/>
                  </a:lnTo>
                  <a:lnTo>
                    <a:pt x="275" y="469"/>
                  </a:lnTo>
                  <a:lnTo>
                    <a:pt x="288" y="465"/>
                  </a:lnTo>
                  <a:lnTo>
                    <a:pt x="299" y="460"/>
                  </a:lnTo>
                  <a:lnTo>
                    <a:pt x="311" y="455"/>
                  </a:lnTo>
                  <a:lnTo>
                    <a:pt x="321" y="448"/>
                  </a:lnTo>
                  <a:lnTo>
                    <a:pt x="331" y="441"/>
                  </a:lnTo>
                  <a:lnTo>
                    <a:pt x="331" y="441"/>
                  </a:lnTo>
                  <a:lnTo>
                    <a:pt x="341" y="432"/>
                  </a:lnTo>
                  <a:lnTo>
                    <a:pt x="350" y="421"/>
                  </a:lnTo>
                  <a:lnTo>
                    <a:pt x="358" y="411"/>
                  </a:lnTo>
                  <a:lnTo>
                    <a:pt x="364" y="400"/>
                  </a:lnTo>
                  <a:lnTo>
                    <a:pt x="371" y="387"/>
                  </a:lnTo>
                  <a:lnTo>
                    <a:pt x="377" y="373"/>
                  </a:lnTo>
                  <a:lnTo>
                    <a:pt x="381" y="359"/>
                  </a:lnTo>
                  <a:lnTo>
                    <a:pt x="385" y="342"/>
                  </a:lnTo>
                  <a:lnTo>
                    <a:pt x="385" y="3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585"/>
            <p:cNvSpPr>
              <a:spLocks noEditPoints="1"/>
            </p:cNvSpPr>
            <p:nvPr/>
          </p:nvSpPr>
          <p:spPr bwMode="auto">
            <a:xfrm>
              <a:off x="458788" y="1725613"/>
              <a:ext cx="388938" cy="422275"/>
            </a:xfrm>
            <a:custGeom>
              <a:avLst/>
              <a:gdLst>
                <a:gd name="T0" fmla="*/ 1 w 490"/>
                <a:gd name="T1" fmla="*/ 242 h 531"/>
                <a:gd name="T2" fmla="*/ 16 w 490"/>
                <a:gd name="T3" fmla="*/ 159 h 531"/>
                <a:gd name="T4" fmla="*/ 52 w 490"/>
                <a:gd name="T5" fmla="*/ 91 h 531"/>
                <a:gd name="T6" fmla="*/ 85 w 490"/>
                <a:gd name="T7" fmla="*/ 55 h 531"/>
                <a:gd name="T8" fmla="*/ 147 w 490"/>
                <a:gd name="T9" fmla="*/ 18 h 531"/>
                <a:gd name="T10" fmla="*/ 218 w 490"/>
                <a:gd name="T11" fmla="*/ 1 h 531"/>
                <a:gd name="T12" fmla="*/ 263 w 490"/>
                <a:gd name="T13" fmla="*/ 0 h 531"/>
                <a:gd name="T14" fmla="*/ 313 w 490"/>
                <a:gd name="T15" fmla="*/ 9 h 531"/>
                <a:gd name="T16" fmla="*/ 359 w 490"/>
                <a:gd name="T17" fmla="*/ 26 h 531"/>
                <a:gd name="T18" fmla="*/ 387 w 490"/>
                <a:gd name="T19" fmla="*/ 44 h 531"/>
                <a:gd name="T20" fmla="*/ 423 w 490"/>
                <a:gd name="T21" fmla="*/ 74 h 531"/>
                <a:gd name="T22" fmla="*/ 452 w 490"/>
                <a:gd name="T23" fmla="*/ 114 h 531"/>
                <a:gd name="T24" fmla="*/ 467 w 490"/>
                <a:gd name="T25" fmla="*/ 145 h 531"/>
                <a:gd name="T26" fmla="*/ 483 w 490"/>
                <a:gd name="T27" fmla="*/ 193 h 531"/>
                <a:gd name="T28" fmla="*/ 490 w 490"/>
                <a:gd name="T29" fmla="*/ 247 h 531"/>
                <a:gd name="T30" fmla="*/ 490 w 490"/>
                <a:gd name="T31" fmla="*/ 286 h 531"/>
                <a:gd name="T32" fmla="*/ 482 w 490"/>
                <a:gd name="T33" fmla="*/ 341 h 531"/>
                <a:gd name="T34" fmla="*/ 467 w 490"/>
                <a:gd name="T35" fmla="*/ 391 h 531"/>
                <a:gd name="T36" fmla="*/ 450 w 490"/>
                <a:gd name="T37" fmla="*/ 421 h 531"/>
                <a:gd name="T38" fmla="*/ 421 w 490"/>
                <a:gd name="T39" fmla="*/ 461 h 531"/>
                <a:gd name="T40" fmla="*/ 383 w 490"/>
                <a:gd name="T41" fmla="*/ 492 h 531"/>
                <a:gd name="T42" fmla="*/ 355 w 490"/>
                <a:gd name="T43" fmla="*/ 507 h 531"/>
                <a:gd name="T44" fmla="*/ 309 w 490"/>
                <a:gd name="T45" fmla="*/ 524 h 531"/>
                <a:gd name="T46" fmla="*/ 262 w 490"/>
                <a:gd name="T47" fmla="*/ 530 h 531"/>
                <a:gd name="T48" fmla="*/ 227 w 490"/>
                <a:gd name="T49" fmla="*/ 530 h 531"/>
                <a:gd name="T50" fmla="*/ 176 w 490"/>
                <a:gd name="T51" fmla="*/ 522 h 531"/>
                <a:gd name="T52" fmla="*/ 130 w 490"/>
                <a:gd name="T53" fmla="*/ 505 h 531"/>
                <a:gd name="T54" fmla="*/ 102 w 490"/>
                <a:gd name="T55" fmla="*/ 487 h 531"/>
                <a:gd name="T56" fmla="*/ 65 w 490"/>
                <a:gd name="T57" fmla="*/ 455 h 531"/>
                <a:gd name="T58" fmla="*/ 37 w 490"/>
                <a:gd name="T59" fmla="*/ 415 h 531"/>
                <a:gd name="T60" fmla="*/ 23 w 490"/>
                <a:gd name="T61" fmla="*/ 385 h 531"/>
                <a:gd name="T62" fmla="*/ 7 w 490"/>
                <a:gd name="T63" fmla="*/ 338 h 531"/>
                <a:gd name="T64" fmla="*/ 0 w 490"/>
                <a:gd name="T65" fmla="*/ 289 h 531"/>
                <a:gd name="T66" fmla="*/ 70 w 490"/>
                <a:gd name="T67" fmla="*/ 274 h 531"/>
                <a:gd name="T68" fmla="*/ 73 w 490"/>
                <a:gd name="T69" fmla="*/ 318 h 531"/>
                <a:gd name="T70" fmla="*/ 89 w 490"/>
                <a:gd name="T71" fmla="*/ 374 h 531"/>
                <a:gd name="T72" fmla="*/ 120 w 490"/>
                <a:gd name="T73" fmla="*/ 420 h 531"/>
                <a:gd name="T74" fmla="*/ 146 w 490"/>
                <a:gd name="T75" fmla="*/ 443 h 531"/>
                <a:gd name="T76" fmla="*/ 192 w 490"/>
                <a:gd name="T77" fmla="*/ 466 h 531"/>
                <a:gd name="T78" fmla="*/ 244 w 490"/>
                <a:gd name="T79" fmla="*/ 473 h 531"/>
                <a:gd name="T80" fmla="*/ 281 w 490"/>
                <a:gd name="T81" fmla="*/ 470 h 531"/>
                <a:gd name="T82" fmla="*/ 330 w 490"/>
                <a:gd name="T83" fmla="*/ 452 h 531"/>
                <a:gd name="T84" fmla="*/ 371 w 490"/>
                <a:gd name="T85" fmla="*/ 419 h 531"/>
                <a:gd name="T86" fmla="*/ 392 w 490"/>
                <a:gd name="T87" fmla="*/ 389 h 531"/>
                <a:gd name="T88" fmla="*/ 413 w 490"/>
                <a:gd name="T89" fmla="*/ 334 h 531"/>
                <a:gd name="T90" fmla="*/ 421 w 490"/>
                <a:gd name="T91" fmla="*/ 266 h 531"/>
                <a:gd name="T92" fmla="*/ 415 w 490"/>
                <a:gd name="T93" fmla="*/ 207 h 531"/>
                <a:gd name="T94" fmla="*/ 399 w 490"/>
                <a:gd name="T95" fmla="*/ 156 h 531"/>
                <a:gd name="T96" fmla="*/ 387 w 490"/>
                <a:gd name="T97" fmla="*/ 134 h 531"/>
                <a:gd name="T98" fmla="*/ 364 w 490"/>
                <a:gd name="T99" fmla="*/ 106 h 531"/>
                <a:gd name="T100" fmla="*/ 337 w 490"/>
                <a:gd name="T101" fmla="*/ 85 h 531"/>
                <a:gd name="T102" fmla="*/ 316 w 490"/>
                <a:gd name="T103" fmla="*/ 73 h 531"/>
                <a:gd name="T104" fmla="*/ 282 w 490"/>
                <a:gd name="T105" fmla="*/ 63 h 531"/>
                <a:gd name="T106" fmla="*/ 245 w 490"/>
                <a:gd name="T107" fmla="*/ 59 h 531"/>
                <a:gd name="T108" fmla="*/ 211 w 490"/>
                <a:gd name="T109" fmla="*/ 61 h 531"/>
                <a:gd name="T110" fmla="*/ 163 w 490"/>
                <a:gd name="T111" fmla="*/ 78 h 531"/>
                <a:gd name="T112" fmla="*/ 121 w 490"/>
                <a:gd name="T113" fmla="*/ 108 h 531"/>
                <a:gd name="T114" fmla="*/ 100 w 490"/>
                <a:gd name="T115" fmla="*/ 137 h 531"/>
                <a:gd name="T116" fmla="*/ 76 w 490"/>
                <a:gd name="T117" fmla="*/ 196 h 531"/>
                <a:gd name="T118" fmla="*/ 70 w 490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0" h="531">
                  <a:moveTo>
                    <a:pt x="0" y="273"/>
                  </a:moveTo>
                  <a:lnTo>
                    <a:pt x="0" y="273"/>
                  </a:lnTo>
                  <a:lnTo>
                    <a:pt x="1" y="242"/>
                  </a:lnTo>
                  <a:lnTo>
                    <a:pt x="4" y="213"/>
                  </a:lnTo>
                  <a:lnTo>
                    <a:pt x="10" y="184"/>
                  </a:lnTo>
                  <a:lnTo>
                    <a:pt x="16" y="159"/>
                  </a:lnTo>
                  <a:lnTo>
                    <a:pt x="27" y="134"/>
                  </a:lnTo>
                  <a:lnTo>
                    <a:pt x="38" y="111"/>
                  </a:lnTo>
                  <a:lnTo>
                    <a:pt x="52" y="91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5" y="55"/>
                  </a:lnTo>
                  <a:lnTo>
                    <a:pt x="105" y="41"/>
                  </a:lnTo>
                  <a:lnTo>
                    <a:pt x="125" y="28"/>
                  </a:lnTo>
                  <a:lnTo>
                    <a:pt x="147" y="18"/>
                  </a:lnTo>
                  <a:lnTo>
                    <a:pt x="170" y="10"/>
                  </a:lnTo>
                  <a:lnTo>
                    <a:pt x="194" y="5"/>
                  </a:lnTo>
                  <a:lnTo>
                    <a:pt x="218" y="1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63" y="0"/>
                  </a:lnTo>
                  <a:lnTo>
                    <a:pt x="280" y="3"/>
                  </a:lnTo>
                  <a:lnTo>
                    <a:pt x="296" y="5"/>
                  </a:lnTo>
                  <a:lnTo>
                    <a:pt x="313" y="9"/>
                  </a:lnTo>
                  <a:lnTo>
                    <a:pt x="328" y="13"/>
                  </a:lnTo>
                  <a:lnTo>
                    <a:pt x="344" y="19"/>
                  </a:lnTo>
                  <a:lnTo>
                    <a:pt x="359" y="26"/>
                  </a:lnTo>
                  <a:lnTo>
                    <a:pt x="373" y="35"/>
                  </a:lnTo>
                  <a:lnTo>
                    <a:pt x="373" y="35"/>
                  </a:lnTo>
                  <a:lnTo>
                    <a:pt x="387" y="44"/>
                  </a:lnTo>
                  <a:lnTo>
                    <a:pt x="400" y="53"/>
                  </a:lnTo>
                  <a:lnTo>
                    <a:pt x="412" y="63"/>
                  </a:lnTo>
                  <a:lnTo>
                    <a:pt x="423" y="74"/>
                  </a:lnTo>
                  <a:lnTo>
                    <a:pt x="433" y="87"/>
                  </a:lnTo>
                  <a:lnTo>
                    <a:pt x="444" y="100"/>
                  </a:lnTo>
                  <a:lnTo>
                    <a:pt x="452" y="114"/>
                  </a:lnTo>
                  <a:lnTo>
                    <a:pt x="460" y="129"/>
                  </a:lnTo>
                  <a:lnTo>
                    <a:pt x="460" y="129"/>
                  </a:lnTo>
                  <a:lnTo>
                    <a:pt x="467" y="145"/>
                  </a:lnTo>
                  <a:lnTo>
                    <a:pt x="473" y="160"/>
                  </a:lnTo>
                  <a:lnTo>
                    <a:pt x="478" y="177"/>
                  </a:lnTo>
                  <a:lnTo>
                    <a:pt x="483" y="193"/>
                  </a:lnTo>
                  <a:lnTo>
                    <a:pt x="486" y="211"/>
                  </a:lnTo>
                  <a:lnTo>
                    <a:pt x="488" y="229"/>
                  </a:lnTo>
                  <a:lnTo>
                    <a:pt x="490" y="247"/>
                  </a:lnTo>
                  <a:lnTo>
                    <a:pt x="490" y="266"/>
                  </a:lnTo>
                  <a:lnTo>
                    <a:pt x="490" y="266"/>
                  </a:lnTo>
                  <a:lnTo>
                    <a:pt x="490" y="286"/>
                  </a:lnTo>
                  <a:lnTo>
                    <a:pt x="488" y="305"/>
                  </a:lnTo>
                  <a:lnTo>
                    <a:pt x="486" y="323"/>
                  </a:lnTo>
                  <a:lnTo>
                    <a:pt x="482" y="341"/>
                  </a:lnTo>
                  <a:lnTo>
                    <a:pt x="478" y="357"/>
                  </a:lnTo>
                  <a:lnTo>
                    <a:pt x="473" y="374"/>
                  </a:lnTo>
                  <a:lnTo>
                    <a:pt x="467" y="391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0" y="421"/>
                  </a:lnTo>
                  <a:lnTo>
                    <a:pt x="441" y="435"/>
                  </a:lnTo>
                  <a:lnTo>
                    <a:pt x="431" y="448"/>
                  </a:lnTo>
                  <a:lnTo>
                    <a:pt x="421" y="461"/>
                  </a:lnTo>
                  <a:lnTo>
                    <a:pt x="409" y="471"/>
                  </a:lnTo>
                  <a:lnTo>
                    <a:pt x="396" y="482"/>
                  </a:lnTo>
                  <a:lnTo>
                    <a:pt x="383" y="492"/>
                  </a:lnTo>
                  <a:lnTo>
                    <a:pt x="369" y="499"/>
                  </a:lnTo>
                  <a:lnTo>
                    <a:pt x="369" y="499"/>
                  </a:lnTo>
                  <a:lnTo>
                    <a:pt x="355" y="507"/>
                  </a:lnTo>
                  <a:lnTo>
                    <a:pt x="340" y="514"/>
                  </a:lnTo>
                  <a:lnTo>
                    <a:pt x="325" y="519"/>
                  </a:lnTo>
                  <a:lnTo>
                    <a:pt x="309" y="524"/>
                  </a:lnTo>
                  <a:lnTo>
                    <a:pt x="294" y="526"/>
                  </a:lnTo>
                  <a:lnTo>
                    <a:pt x="277" y="529"/>
                  </a:lnTo>
                  <a:lnTo>
                    <a:pt x="262" y="530"/>
                  </a:lnTo>
                  <a:lnTo>
                    <a:pt x="245" y="531"/>
                  </a:lnTo>
                  <a:lnTo>
                    <a:pt x="245" y="531"/>
                  </a:lnTo>
                  <a:lnTo>
                    <a:pt x="227" y="530"/>
                  </a:lnTo>
                  <a:lnTo>
                    <a:pt x="209" y="529"/>
                  </a:lnTo>
                  <a:lnTo>
                    <a:pt x="193" y="526"/>
                  </a:lnTo>
                  <a:lnTo>
                    <a:pt x="176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0" y="505"/>
                  </a:lnTo>
                  <a:lnTo>
                    <a:pt x="115" y="497"/>
                  </a:lnTo>
                  <a:lnTo>
                    <a:pt x="115" y="497"/>
                  </a:lnTo>
                  <a:lnTo>
                    <a:pt x="102" y="487"/>
                  </a:lnTo>
                  <a:lnTo>
                    <a:pt x="89" y="478"/>
                  </a:lnTo>
                  <a:lnTo>
                    <a:pt x="76" y="466"/>
                  </a:lnTo>
                  <a:lnTo>
                    <a:pt x="65" y="455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5"/>
                  </a:lnTo>
                  <a:lnTo>
                    <a:pt x="29" y="401"/>
                  </a:lnTo>
                  <a:lnTo>
                    <a:pt x="29" y="401"/>
                  </a:lnTo>
                  <a:lnTo>
                    <a:pt x="23" y="385"/>
                  </a:lnTo>
                  <a:lnTo>
                    <a:pt x="16" y="370"/>
                  </a:lnTo>
                  <a:lnTo>
                    <a:pt x="11" y="355"/>
                  </a:lnTo>
                  <a:lnTo>
                    <a:pt x="7" y="338"/>
                  </a:lnTo>
                  <a:lnTo>
                    <a:pt x="4" y="323"/>
                  </a:lnTo>
                  <a:lnTo>
                    <a:pt x="1" y="306"/>
                  </a:lnTo>
                  <a:lnTo>
                    <a:pt x="0" y="289"/>
                  </a:lnTo>
                  <a:lnTo>
                    <a:pt x="0" y="273"/>
                  </a:lnTo>
                  <a:lnTo>
                    <a:pt x="0" y="273"/>
                  </a:lnTo>
                  <a:close/>
                  <a:moveTo>
                    <a:pt x="70" y="274"/>
                  </a:moveTo>
                  <a:lnTo>
                    <a:pt x="70" y="274"/>
                  </a:lnTo>
                  <a:lnTo>
                    <a:pt x="70" y="296"/>
                  </a:lnTo>
                  <a:lnTo>
                    <a:pt x="73" y="318"/>
                  </a:lnTo>
                  <a:lnTo>
                    <a:pt x="76" y="338"/>
                  </a:lnTo>
                  <a:lnTo>
                    <a:pt x="82" y="356"/>
                  </a:lnTo>
                  <a:lnTo>
                    <a:pt x="89" y="374"/>
                  </a:lnTo>
                  <a:lnTo>
                    <a:pt x="98" y="391"/>
                  </a:lnTo>
                  <a:lnTo>
                    <a:pt x="108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3"/>
                  </a:lnTo>
                  <a:lnTo>
                    <a:pt x="146" y="443"/>
                  </a:lnTo>
                  <a:lnTo>
                    <a:pt x="161" y="452"/>
                  </a:lnTo>
                  <a:lnTo>
                    <a:pt x="176" y="460"/>
                  </a:lnTo>
                  <a:lnTo>
                    <a:pt x="192" y="466"/>
                  </a:lnTo>
                  <a:lnTo>
                    <a:pt x="208" y="470"/>
                  </a:lnTo>
                  <a:lnTo>
                    <a:pt x="226" y="473"/>
                  </a:lnTo>
                  <a:lnTo>
                    <a:pt x="244" y="473"/>
                  </a:lnTo>
                  <a:lnTo>
                    <a:pt x="244" y="473"/>
                  </a:lnTo>
                  <a:lnTo>
                    <a:pt x="263" y="473"/>
                  </a:lnTo>
                  <a:lnTo>
                    <a:pt x="281" y="470"/>
                  </a:lnTo>
                  <a:lnTo>
                    <a:pt x="298" y="466"/>
                  </a:lnTo>
                  <a:lnTo>
                    <a:pt x="314" y="460"/>
                  </a:lnTo>
                  <a:lnTo>
                    <a:pt x="330" y="452"/>
                  </a:lnTo>
                  <a:lnTo>
                    <a:pt x="344" y="443"/>
                  </a:lnTo>
                  <a:lnTo>
                    <a:pt x="358" y="432"/>
                  </a:lnTo>
                  <a:lnTo>
                    <a:pt x="371" y="419"/>
                  </a:lnTo>
                  <a:lnTo>
                    <a:pt x="371" y="419"/>
                  </a:lnTo>
                  <a:lnTo>
                    <a:pt x="382" y="405"/>
                  </a:lnTo>
                  <a:lnTo>
                    <a:pt x="392" y="389"/>
                  </a:lnTo>
                  <a:lnTo>
                    <a:pt x="401" y="373"/>
                  </a:lnTo>
                  <a:lnTo>
                    <a:pt x="408" y="353"/>
                  </a:lnTo>
                  <a:lnTo>
                    <a:pt x="413" y="334"/>
                  </a:lnTo>
                  <a:lnTo>
                    <a:pt x="417" y="312"/>
                  </a:lnTo>
                  <a:lnTo>
                    <a:pt x="419" y="291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19" y="236"/>
                  </a:lnTo>
                  <a:lnTo>
                    <a:pt x="415" y="207"/>
                  </a:lnTo>
                  <a:lnTo>
                    <a:pt x="408" y="181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4" y="146"/>
                  </a:lnTo>
                  <a:lnTo>
                    <a:pt x="387" y="134"/>
                  </a:lnTo>
                  <a:lnTo>
                    <a:pt x="381" y="124"/>
                  </a:lnTo>
                  <a:lnTo>
                    <a:pt x="373" y="115"/>
                  </a:lnTo>
                  <a:lnTo>
                    <a:pt x="364" y="106"/>
                  </a:lnTo>
                  <a:lnTo>
                    <a:pt x="357" y="99"/>
                  </a:lnTo>
                  <a:lnTo>
                    <a:pt x="346" y="91"/>
                  </a:lnTo>
                  <a:lnTo>
                    <a:pt x="337" y="85"/>
                  </a:lnTo>
                  <a:lnTo>
                    <a:pt x="337" y="85"/>
                  </a:lnTo>
                  <a:lnTo>
                    <a:pt x="327" y="78"/>
                  </a:lnTo>
                  <a:lnTo>
                    <a:pt x="316" y="73"/>
                  </a:lnTo>
                  <a:lnTo>
                    <a:pt x="305" y="69"/>
                  </a:lnTo>
                  <a:lnTo>
                    <a:pt x="294" y="65"/>
                  </a:lnTo>
                  <a:lnTo>
                    <a:pt x="282" y="63"/>
                  </a:lnTo>
                  <a:lnTo>
                    <a:pt x="271" y="60"/>
                  </a:lnTo>
                  <a:lnTo>
                    <a:pt x="258" y="59"/>
                  </a:lnTo>
                  <a:lnTo>
                    <a:pt x="245" y="59"/>
                  </a:lnTo>
                  <a:lnTo>
                    <a:pt x="245" y="59"/>
                  </a:lnTo>
                  <a:lnTo>
                    <a:pt x="227" y="59"/>
                  </a:lnTo>
                  <a:lnTo>
                    <a:pt x="211" y="61"/>
                  </a:lnTo>
                  <a:lnTo>
                    <a:pt x="194" y="65"/>
                  </a:lnTo>
                  <a:lnTo>
                    <a:pt x="179" y="70"/>
                  </a:lnTo>
                  <a:lnTo>
                    <a:pt x="163" y="78"/>
                  </a:lnTo>
                  <a:lnTo>
                    <a:pt x="149" y="86"/>
                  </a:lnTo>
                  <a:lnTo>
                    <a:pt x="135" y="96"/>
                  </a:lnTo>
                  <a:lnTo>
                    <a:pt x="121" y="108"/>
                  </a:lnTo>
                  <a:lnTo>
                    <a:pt x="121" y="108"/>
                  </a:lnTo>
                  <a:lnTo>
                    <a:pt x="110" y="122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6" y="196"/>
                  </a:lnTo>
                  <a:lnTo>
                    <a:pt x="73" y="220"/>
                  </a:lnTo>
                  <a:lnTo>
                    <a:pt x="70" y="246"/>
                  </a:lnTo>
                  <a:lnTo>
                    <a:pt x="70" y="274"/>
                  </a:lnTo>
                  <a:lnTo>
                    <a:pt x="70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586"/>
            <p:cNvSpPr>
              <a:spLocks/>
            </p:cNvSpPr>
            <p:nvPr/>
          </p:nvSpPr>
          <p:spPr bwMode="auto">
            <a:xfrm>
              <a:off x="909638" y="1731963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9 w 404"/>
                <a:gd name="T7" fmla="*/ 403 h 513"/>
                <a:gd name="T8" fmla="*/ 339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4 w 404"/>
                <a:gd name="T15" fmla="*/ 513 h 513"/>
                <a:gd name="T16" fmla="*/ 66 w 404"/>
                <a:gd name="T17" fmla="*/ 110 h 513"/>
                <a:gd name="T18" fmla="*/ 66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9" y="403"/>
                  </a:lnTo>
                  <a:lnTo>
                    <a:pt x="339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4" y="513"/>
                  </a:lnTo>
                  <a:lnTo>
                    <a:pt x="66" y="110"/>
                  </a:lnTo>
                  <a:lnTo>
                    <a:pt x="66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587"/>
            <p:cNvSpPr>
              <a:spLocks/>
            </p:cNvSpPr>
            <p:nvPr/>
          </p:nvSpPr>
          <p:spPr bwMode="auto">
            <a:xfrm>
              <a:off x="1312863" y="1731963"/>
              <a:ext cx="274638" cy="407988"/>
            </a:xfrm>
            <a:custGeom>
              <a:avLst/>
              <a:gdLst>
                <a:gd name="T0" fmla="*/ 0 w 347"/>
                <a:gd name="T1" fmla="*/ 513 h 513"/>
                <a:gd name="T2" fmla="*/ 0 w 347"/>
                <a:gd name="T3" fmla="*/ 0 h 513"/>
                <a:gd name="T4" fmla="*/ 347 w 347"/>
                <a:gd name="T5" fmla="*/ 0 h 513"/>
                <a:gd name="T6" fmla="*/ 347 w 347"/>
                <a:gd name="T7" fmla="*/ 60 h 513"/>
                <a:gd name="T8" fmla="*/ 69 w 347"/>
                <a:gd name="T9" fmla="*/ 60 h 513"/>
                <a:gd name="T10" fmla="*/ 69 w 347"/>
                <a:gd name="T11" fmla="*/ 220 h 513"/>
                <a:gd name="T12" fmla="*/ 309 w 347"/>
                <a:gd name="T13" fmla="*/ 220 h 513"/>
                <a:gd name="T14" fmla="*/ 309 w 347"/>
                <a:gd name="T15" fmla="*/ 280 h 513"/>
                <a:gd name="T16" fmla="*/ 69 w 347"/>
                <a:gd name="T17" fmla="*/ 280 h 513"/>
                <a:gd name="T18" fmla="*/ 69 w 347"/>
                <a:gd name="T19" fmla="*/ 513 h 513"/>
                <a:gd name="T20" fmla="*/ 0 w 347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513">
                  <a:moveTo>
                    <a:pt x="0" y="513"/>
                  </a:moveTo>
                  <a:lnTo>
                    <a:pt x="0" y="0"/>
                  </a:lnTo>
                  <a:lnTo>
                    <a:pt x="347" y="0"/>
                  </a:lnTo>
                  <a:lnTo>
                    <a:pt x="347" y="60"/>
                  </a:lnTo>
                  <a:lnTo>
                    <a:pt x="69" y="60"/>
                  </a:lnTo>
                  <a:lnTo>
                    <a:pt x="69" y="220"/>
                  </a:lnTo>
                  <a:lnTo>
                    <a:pt x="309" y="220"/>
                  </a:lnTo>
                  <a:lnTo>
                    <a:pt x="309" y="280"/>
                  </a:lnTo>
                  <a:lnTo>
                    <a:pt x="69" y="280"/>
                  </a:lnTo>
                  <a:lnTo>
                    <a:pt x="69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Rectangle 588"/>
            <p:cNvSpPr>
              <a:spLocks noChangeArrowheads="1"/>
            </p:cNvSpPr>
            <p:nvPr/>
          </p:nvSpPr>
          <p:spPr bwMode="auto">
            <a:xfrm>
              <a:off x="1641475" y="1731963"/>
              <a:ext cx="53975" cy="407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589"/>
            <p:cNvSpPr>
              <a:spLocks noEditPoints="1"/>
            </p:cNvSpPr>
            <p:nvPr/>
          </p:nvSpPr>
          <p:spPr bwMode="auto">
            <a:xfrm>
              <a:off x="1778000" y="1731963"/>
              <a:ext cx="336550" cy="407988"/>
            </a:xfrm>
            <a:custGeom>
              <a:avLst/>
              <a:gdLst>
                <a:gd name="T0" fmla="*/ 0 w 423"/>
                <a:gd name="T1" fmla="*/ 0 h 513"/>
                <a:gd name="T2" fmla="*/ 176 w 423"/>
                <a:gd name="T3" fmla="*/ 0 h 513"/>
                <a:gd name="T4" fmla="*/ 229 w 423"/>
                <a:gd name="T5" fmla="*/ 3 h 513"/>
                <a:gd name="T6" fmla="*/ 267 w 423"/>
                <a:gd name="T7" fmla="*/ 8 h 513"/>
                <a:gd name="T8" fmla="*/ 289 w 423"/>
                <a:gd name="T9" fmla="*/ 14 h 513"/>
                <a:gd name="T10" fmla="*/ 326 w 423"/>
                <a:gd name="T11" fmla="*/ 32 h 513"/>
                <a:gd name="T12" fmla="*/ 343 w 423"/>
                <a:gd name="T13" fmla="*/ 45 h 513"/>
                <a:gd name="T14" fmla="*/ 362 w 423"/>
                <a:gd name="T15" fmla="*/ 63 h 513"/>
                <a:gd name="T16" fmla="*/ 379 w 423"/>
                <a:gd name="T17" fmla="*/ 83 h 513"/>
                <a:gd name="T18" fmla="*/ 393 w 423"/>
                <a:gd name="T19" fmla="*/ 106 h 513"/>
                <a:gd name="T20" fmla="*/ 404 w 423"/>
                <a:gd name="T21" fmla="*/ 132 h 513"/>
                <a:gd name="T22" fmla="*/ 412 w 423"/>
                <a:gd name="T23" fmla="*/ 160 h 513"/>
                <a:gd name="T24" fmla="*/ 422 w 423"/>
                <a:gd name="T25" fmla="*/ 220 h 513"/>
                <a:gd name="T26" fmla="*/ 423 w 423"/>
                <a:gd name="T27" fmla="*/ 254 h 513"/>
                <a:gd name="T28" fmla="*/ 421 w 423"/>
                <a:gd name="T29" fmla="*/ 309 h 513"/>
                <a:gd name="T30" fmla="*/ 411 w 423"/>
                <a:gd name="T31" fmla="*/ 357 h 513"/>
                <a:gd name="T32" fmla="*/ 403 w 423"/>
                <a:gd name="T33" fmla="*/ 379 h 513"/>
                <a:gd name="T34" fmla="*/ 385 w 423"/>
                <a:gd name="T35" fmla="*/ 416 h 513"/>
                <a:gd name="T36" fmla="*/ 375 w 423"/>
                <a:gd name="T37" fmla="*/ 433 h 513"/>
                <a:gd name="T38" fmla="*/ 353 w 423"/>
                <a:gd name="T39" fmla="*/ 458 h 513"/>
                <a:gd name="T40" fmla="*/ 329 w 423"/>
                <a:gd name="T41" fmla="*/ 479 h 513"/>
                <a:gd name="T42" fmla="*/ 315 w 423"/>
                <a:gd name="T43" fmla="*/ 487 h 513"/>
                <a:gd name="T44" fmla="*/ 284 w 423"/>
                <a:gd name="T45" fmla="*/ 499 h 513"/>
                <a:gd name="T46" fmla="*/ 267 w 423"/>
                <a:gd name="T47" fmla="*/ 505 h 513"/>
                <a:gd name="T48" fmla="*/ 229 w 423"/>
                <a:gd name="T49" fmla="*/ 511 h 513"/>
                <a:gd name="T50" fmla="*/ 185 w 423"/>
                <a:gd name="T51" fmla="*/ 513 h 513"/>
                <a:gd name="T52" fmla="*/ 68 w 423"/>
                <a:gd name="T53" fmla="*/ 453 h 513"/>
                <a:gd name="T54" fmla="*/ 178 w 423"/>
                <a:gd name="T55" fmla="*/ 453 h 513"/>
                <a:gd name="T56" fmla="*/ 223 w 423"/>
                <a:gd name="T57" fmla="*/ 451 h 513"/>
                <a:gd name="T58" fmla="*/ 257 w 423"/>
                <a:gd name="T59" fmla="*/ 443 h 513"/>
                <a:gd name="T60" fmla="*/ 270 w 423"/>
                <a:gd name="T61" fmla="*/ 438 h 513"/>
                <a:gd name="T62" fmla="*/ 293 w 423"/>
                <a:gd name="T63" fmla="*/ 425 h 513"/>
                <a:gd name="T64" fmla="*/ 303 w 423"/>
                <a:gd name="T65" fmla="*/ 417 h 513"/>
                <a:gd name="T66" fmla="*/ 324 w 423"/>
                <a:gd name="T67" fmla="*/ 388 h 513"/>
                <a:gd name="T68" fmla="*/ 340 w 423"/>
                <a:gd name="T69" fmla="*/ 352 h 513"/>
                <a:gd name="T70" fmla="*/ 347 w 423"/>
                <a:gd name="T71" fmla="*/ 330 h 513"/>
                <a:gd name="T72" fmla="*/ 353 w 423"/>
                <a:gd name="T73" fmla="*/ 280 h 513"/>
                <a:gd name="T74" fmla="*/ 354 w 423"/>
                <a:gd name="T75" fmla="*/ 254 h 513"/>
                <a:gd name="T76" fmla="*/ 352 w 423"/>
                <a:gd name="T77" fmla="*/ 215 h 513"/>
                <a:gd name="T78" fmla="*/ 347 w 423"/>
                <a:gd name="T79" fmla="*/ 182 h 513"/>
                <a:gd name="T80" fmla="*/ 339 w 423"/>
                <a:gd name="T81" fmla="*/ 154 h 513"/>
                <a:gd name="T82" fmla="*/ 327 w 423"/>
                <a:gd name="T83" fmla="*/ 129 h 513"/>
                <a:gd name="T84" fmla="*/ 321 w 423"/>
                <a:gd name="T85" fmla="*/ 119 h 513"/>
                <a:gd name="T86" fmla="*/ 306 w 423"/>
                <a:gd name="T87" fmla="*/ 101 h 513"/>
                <a:gd name="T88" fmla="*/ 290 w 423"/>
                <a:gd name="T89" fmla="*/ 86 h 513"/>
                <a:gd name="T90" fmla="*/ 272 w 423"/>
                <a:gd name="T91" fmla="*/ 76 h 513"/>
                <a:gd name="T92" fmla="*/ 263 w 423"/>
                <a:gd name="T93" fmla="*/ 72 h 513"/>
                <a:gd name="T94" fmla="*/ 228 w 423"/>
                <a:gd name="T95" fmla="*/ 64 h 513"/>
                <a:gd name="T96" fmla="*/ 175 w 423"/>
                <a:gd name="T97" fmla="*/ 60 h 513"/>
                <a:gd name="T98" fmla="*/ 68 w 423"/>
                <a:gd name="T99" fmla="*/ 45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3" h="513">
                  <a:moveTo>
                    <a:pt x="0" y="513"/>
                  </a:moveTo>
                  <a:lnTo>
                    <a:pt x="0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205" y="1"/>
                  </a:lnTo>
                  <a:lnTo>
                    <a:pt x="229" y="3"/>
                  </a:lnTo>
                  <a:lnTo>
                    <a:pt x="251" y="4"/>
                  </a:lnTo>
                  <a:lnTo>
                    <a:pt x="267" y="8"/>
                  </a:lnTo>
                  <a:lnTo>
                    <a:pt x="267" y="8"/>
                  </a:lnTo>
                  <a:lnTo>
                    <a:pt x="289" y="14"/>
                  </a:lnTo>
                  <a:lnTo>
                    <a:pt x="308" y="22"/>
                  </a:lnTo>
                  <a:lnTo>
                    <a:pt x="326" y="32"/>
                  </a:lnTo>
                  <a:lnTo>
                    <a:pt x="343" y="45"/>
                  </a:lnTo>
                  <a:lnTo>
                    <a:pt x="343" y="45"/>
                  </a:lnTo>
                  <a:lnTo>
                    <a:pt x="353" y="54"/>
                  </a:lnTo>
                  <a:lnTo>
                    <a:pt x="362" y="63"/>
                  </a:lnTo>
                  <a:lnTo>
                    <a:pt x="371" y="73"/>
                  </a:lnTo>
                  <a:lnTo>
                    <a:pt x="379" y="83"/>
                  </a:lnTo>
                  <a:lnTo>
                    <a:pt x="386" y="95"/>
                  </a:lnTo>
                  <a:lnTo>
                    <a:pt x="393" y="106"/>
                  </a:lnTo>
                  <a:lnTo>
                    <a:pt x="398" y="119"/>
                  </a:lnTo>
                  <a:lnTo>
                    <a:pt x="404" y="132"/>
                  </a:lnTo>
                  <a:lnTo>
                    <a:pt x="404" y="132"/>
                  </a:lnTo>
                  <a:lnTo>
                    <a:pt x="412" y="160"/>
                  </a:lnTo>
                  <a:lnTo>
                    <a:pt x="418" y="189"/>
                  </a:lnTo>
                  <a:lnTo>
                    <a:pt x="422" y="220"/>
                  </a:lnTo>
                  <a:lnTo>
                    <a:pt x="423" y="254"/>
                  </a:lnTo>
                  <a:lnTo>
                    <a:pt x="423" y="254"/>
                  </a:lnTo>
                  <a:lnTo>
                    <a:pt x="423" y="283"/>
                  </a:lnTo>
                  <a:lnTo>
                    <a:pt x="421" y="309"/>
                  </a:lnTo>
                  <a:lnTo>
                    <a:pt x="416" y="334"/>
                  </a:lnTo>
                  <a:lnTo>
                    <a:pt x="411" y="357"/>
                  </a:lnTo>
                  <a:lnTo>
                    <a:pt x="411" y="357"/>
                  </a:lnTo>
                  <a:lnTo>
                    <a:pt x="403" y="379"/>
                  </a:lnTo>
                  <a:lnTo>
                    <a:pt x="394" y="400"/>
                  </a:lnTo>
                  <a:lnTo>
                    <a:pt x="385" y="416"/>
                  </a:lnTo>
                  <a:lnTo>
                    <a:pt x="375" y="433"/>
                  </a:lnTo>
                  <a:lnTo>
                    <a:pt x="375" y="433"/>
                  </a:lnTo>
                  <a:lnTo>
                    <a:pt x="364" y="447"/>
                  </a:lnTo>
                  <a:lnTo>
                    <a:pt x="353" y="458"/>
                  </a:lnTo>
                  <a:lnTo>
                    <a:pt x="341" y="470"/>
                  </a:lnTo>
                  <a:lnTo>
                    <a:pt x="329" y="479"/>
                  </a:lnTo>
                  <a:lnTo>
                    <a:pt x="329" y="479"/>
                  </a:lnTo>
                  <a:lnTo>
                    <a:pt x="315" y="487"/>
                  </a:lnTo>
                  <a:lnTo>
                    <a:pt x="301" y="494"/>
                  </a:lnTo>
                  <a:lnTo>
                    <a:pt x="284" y="499"/>
                  </a:lnTo>
                  <a:lnTo>
                    <a:pt x="267" y="505"/>
                  </a:lnTo>
                  <a:lnTo>
                    <a:pt x="267" y="505"/>
                  </a:lnTo>
                  <a:lnTo>
                    <a:pt x="248" y="508"/>
                  </a:lnTo>
                  <a:lnTo>
                    <a:pt x="229" y="511"/>
                  </a:lnTo>
                  <a:lnTo>
                    <a:pt x="207" y="513"/>
                  </a:lnTo>
                  <a:lnTo>
                    <a:pt x="185" y="513"/>
                  </a:lnTo>
                  <a:lnTo>
                    <a:pt x="0" y="513"/>
                  </a:lnTo>
                  <a:close/>
                  <a:moveTo>
                    <a:pt x="68" y="453"/>
                  </a:moveTo>
                  <a:lnTo>
                    <a:pt x="178" y="453"/>
                  </a:lnTo>
                  <a:lnTo>
                    <a:pt x="178" y="453"/>
                  </a:lnTo>
                  <a:lnTo>
                    <a:pt x="201" y="452"/>
                  </a:lnTo>
                  <a:lnTo>
                    <a:pt x="223" y="451"/>
                  </a:lnTo>
                  <a:lnTo>
                    <a:pt x="240" y="448"/>
                  </a:lnTo>
                  <a:lnTo>
                    <a:pt x="257" y="443"/>
                  </a:lnTo>
                  <a:lnTo>
                    <a:pt x="257" y="443"/>
                  </a:lnTo>
                  <a:lnTo>
                    <a:pt x="270" y="438"/>
                  </a:lnTo>
                  <a:lnTo>
                    <a:pt x="283" y="432"/>
                  </a:lnTo>
                  <a:lnTo>
                    <a:pt x="293" y="425"/>
                  </a:lnTo>
                  <a:lnTo>
                    <a:pt x="303" y="417"/>
                  </a:lnTo>
                  <a:lnTo>
                    <a:pt x="303" y="417"/>
                  </a:lnTo>
                  <a:lnTo>
                    <a:pt x="315" y="403"/>
                  </a:lnTo>
                  <a:lnTo>
                    <a:pt x="324" y="388"/>
                  </a:lnTo>
                  <a:lnTo>
                    <a:pt x="333" y="371"/>
                  </a:lnTo>
                  <a:lnTo>
                    <a:pt x="340" y="352"/>
                  </a:lnTo>
                  <a:lnTo>
                    <a:pt x="340" y="352"/>
                  </a:lnTo>
                  <a:lnTo>
                    <a:pt x="347" y="330"/>
                  </a:lnTo>
                  <a:lnTo>
                    <a:pt x="350" y="307"/>
                  </a:lnTo>
                  <a:lnTo>
                    <a:pt x="353" y="280"/>
                  </a:lnTo>
                  <a:lnTo>
                    <a:pt x="354" y="254"/>
                  </a:lnTo>
                  <a:lnTo>
                    <a:pt x="354" y="254"/>
                  </a:lnTo>
                  <a:lnTo>
                    <a:pt x="353" y="233"/>
                  </a:lnTo>
                  <a:lnTo>
                    <a:pt x="352" y="215"/>
                  </a:lnTo>
                  <a:lnTo>
                    <a:pt x="350" y="198"/>
                  </a:lnTo>
                  <a:lnTo>
                    <a:pt x="347" y="182"/>
                  </a:lnTo>
                  <a:lnTo>
                    <a:pt x="344" y="166"/>
                  </a:lnTo>
                  <a:lnTo>
                    <a:pt x="339" y="154"/>
                  </a:lnTo>
                  <a:lnTo>
                    <a:pt x="334" y="141"/>
                  </a:lnTo>
                  <a:lnTo>
                    <a:pt x="327" y="129"/>
                  </a:lnTo>
                  <a:lnTo>
                    <a:pt x="327" y="129"/>
                  </a:lnTo>
                  <a:lnTo>
                    <a:pt x="321" y="119"/>
                  </a:lnTo>
                  <a:lnTo>
                    <a:pt x="313" y="109"/>
                  </a:lnTo>
                  <a:lnTo>
                    <a:pt x="306" y="101"/>
                  </a:lnTo>
                  <a:lnTo>
                    <a:pt x="298" y="93"/>
                  </a:lnTo>
                  <a:lnTo>
                    <a:pt x="290" y="86"/>
                  </a:lnTo>
                  <a:lnTo>
                    <a:pt x="281" y="81"/>
                  </a:lnTo>
                  <a:lnTo>
                    <a:pt x="272" y="76"/>
                  </a:lnTo>
                  <a:lnTo>
                    <a:pt x="263" y="72"/>
                  </a:lnTo>
                  <a:lnTo>
                    <a:pt x="263" y="72"/>
                  </a:lnTo>
                  <a:lnTo>
                    <a:pt x="248" y="67"/>
                  </a:lnTo>
                  <a:lnTo>
                    <a:pt x="228" y="64"/>
                  </a:lnTo>
                  <a:lnTo>
                    <a:pt x="203" y="61"/>
                  </a:lnTo>
                  <a:lnTo>
                    <a:pt x="175" y="60"/>
                  </a:lnTo>
                  <a:lnTo>
                    <a:pt x="68" y="60"/>
                  </a:lnTo>
                  <a:lnTo>
                    <a:pt x="68" y="4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590"/>
            <p:cNvSpPr>
              <a:spLocks/>
            </p:cNvSpPr>
            <p:nvPr/>
          </p:nvSpPr>
          <p:spPr bwMode="auto">
            <a:xfrm>
              <a:off x="2179638" y="1731963"/>
              <a:ext cx="303213" cy="407988"/>
            </a:xfrm>
            <a:custGeom>
              <a:avLst/>
              <a:gdLst>
                <a:gd name="T0" fmla="*/ 0 w 383"/>
                <a:gd name="T1" fmla="*/ 513 h 513"/>
                <a:gd name="T2" fmla="*/ 0 w 383"/>
                <a:gd name="T3" fmla="*/ 0 h 513"/>
                <a:gd name="T4" fmla="*/ 371 w 383"/>
                <a:gd name="T5" fmla="*/ 0 h 513"/>
                <a:gd name="T6" fmla="*/ 371 w 383"/>
                <a:gd name="T7" fmla="*/ 60 h 513"/>
                <a:gd name="T8" fmla="*/ 68 w 383"/>
                <a:gd name="T9" fmla="*/ 60 h 513"/>
                <a:gd name="T10" fmla="*/ 68 w 383"/>
                <a:gd name="T11" fmla="*/ 218 h 513"/>
                <a:gd name="T12" fmla="*/ 352 w 383"/>
                <a:gd name="T13" fmla="*/ 218 h 513"/>
                <a:gd name="T14" fmla="*/ 352 w 383"/>
                <a:gd name="T15" fmla="*/ 278 h 513"/>
                <a:gd name="T16" fmla="*/ 68 w 383"/>
                <a:gd name="T17" fmla="*/ 278 h 513"/>
                <a:gd name="T18" fmla="*/ 68 w 383"/>
                <a:gd name="T19" fmla="*/ 453 h 513"/>
                <a:gd name="T20" fmla="*/ 383 w 383"/>
                <a:gd name="T21" fmla="*/ 453 h 513"/>
                <a:gd name="T22" fmla="*/ 383 w 383"/>
                <a:gd name="T23" fmla="*/ 513 h 513"/>
                <a:gd name="T24" fmla="*/ 0 w 383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13">
                  <a:moveTo>
                    <a:pt x="0" y="513"/>
                  </a:moveTo>
                  <a:lnTo>
                    <a:pt x="0" y="0"/>
                  </a:lnTo>
                  <a:lnTo>
                    <a:pt x="371" y="0"/>
                  </a:lnTo>
                  <a:lnTo>
                    <a:pt x="371" y="60"/>
                  </a:lnTo>
                  <a:lnTo>
                    <a:pt x="68" y="60"/>
                  </a:lnTo>
                  <a:lnTo>
                    <a:pt x="68" y="218"/>
                  </a:lnTo>
                  <a:lnTo>
                    <a:pt x="352" y="218"/>
                  </a:lnTo>
                  <a:lnTo>
                    <a:pt x="352" y="278"/>
                  </a:lnTo>
                  <a:lnTo>
                    <a:pt x="68" y="278"/>
                  </a:lnTo>
                  <a:lnTo>
                    <a:pt x="68" y="453"/>
                  </a:lnTo>
                  <a:lnTo>
                    <a:pt x="383" y="453"/>
                  </a:lnTo>
                  <a:lnTo>
                    <a:pt x="383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91"/>
            <p:cNvSpPr>
              <a:spLocks/>
            </p:cNvSpPr>
            <p:nvPr/>
          </p:nvSpPr>
          <p:spPr bwMode="auto">
            <a:xfrm>
              <a:off x="2536825" y="1731963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8 w 404"/>
                <a:gd name="T7" fmla="*/ 403 h 513"/>
                <a:gd name="T8" fmla="*/ 338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3 w 404"/>
                <a:gd name="T15" fmla="*/ 513 h 513"/>
                <a:gd name="T16" fmla="*/ 65 w 404"/>
                <a:gd name="T17" fmla="*/ 110 h 513"/>
                <a:gd name="T18" fmla="*/ 65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8" y="403"/>
                  </a:lnTo>
                  <a:lnTo>
                    <a:pt x="338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3" y="513"/>
                  </a:lnTo>
                  <a:lnTo>
                    <a:pt x="65" y="110"/>
                  </a:lnTo>
                  <a:lnTo>
                    <a:pt x="65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92"/>
            <p:cNvSpPr>
              <a:spLocks/>
            </p:cNvSpPr>
            <p:nvPr/>
          </p:nvSpPr>
          <p:spPr bwMode="auto">
            <a:xfrm>
              <a:off x="2901950" y="1731963"/>
              <a:ext cx="323850" cy="407988"/>
            </a:xfrm>
            <a:custGeom>
              <a:avLst/>
              <a:gdLst>
                <a:gd name="T0" fmla="*/ 170 w 407"/>
                <a:gd name="T1" fmla="*/ 513 h 513"/>
                <a:gd name="T2" fmla="*/ 170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8 w 407"/>
                <a:gd name="T13" fmla="*/ 60 h 513"/>
                <a:gd name="T14" fmla="*/ 238 w 407"/>
                <a:gd name="T15" fmla="*/ 513 h 513"/>
                <a:gd name="T16" fmla="*/ 170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70" y="513"/>
                  </a:moveTo>
                  <a:lnTo>
                    <a:pt x="170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8" y="60"/>
                  </a:lnTo>
                  <a:lnTo>
                    <a:pt x="238" y="513"/>
                  </a:lnTo>
                  <a:lnTo>
                    <a:pt x="17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Rectangle 593"/>
            <p:cNvSpPr>
              <a:spLocks noChangeArrowheads="1"/>
            </p:cNvSpPr>
            <p:nvPr/>
          </p:nvSpPr>
          <p:spPr bwMode="auto">
            <a:xfrm>
              <a:off x="3273425" y="1731963"/>
              <a:ext cx="53975" cy="407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94"/>
            <p:cNvSpPr>
              <a:spLocks noEditPoints="1"/>
            </p:cNvSpPr>
            <p:nvPr/>
          </p:nvSpPr>
          <p:spPr bwMode="auto">
            <a:xfrm>
              <a:off x="3367088" y="1731963"/>
              <a:ext cx="381000" cy="407988"/>
            </a:xfrm>
            <a:custGeom>
              <a:avLst/>
              <a:gdLst>
                <a:gd name="T0" fmla="*/ 0 w 479"/>
                <a:gd name="T1" fmla="*/ 513 h 513"/>
                <a:gd name="T2" fmla="*/ 197 w 479"/>
                <a:gd name="T3" fmla="*/ 0 h 513"/>
                <a:gd name="T4" fmla="*/ 270 w 479"/>
                <a:gd name="T5" fmla="*/ 0 h 513"/>
                <a:gd name="T6" fmla="*/ 479 w 479"/>
                <a:gd name="T7" fmla="*/ 513 h 513"/>
                <a:gd name="T8" fmla="*/ 401 w 479"/>
                <a:gd name="T9" fmla="*/ 513 h 513"/>
                <a:gd name="T10" fmla="*/ 342 w 479"/>
                <a:gd name="T11" fmla="*/ 359 h 513"/>
                <a:gd name="T12" fmla="*/ 128 w 479"/>
                <a:gd name="T13" fmla="*/ 359 h 513"/>
                <a:gd name="T14" fmla="*/ 71 w 479"/>
                <a:gd name="T15" fmla="*/ 513 h 513"/>
                <a:gd name="T16" fmla="*/ 0 w 479"/>
                <a:gd name="T17" fmla="*/ 513 h 513"/>
                <a:gd name="T18" fmla="*/ 147 w 479"/>
                <a:gd name="T19" fmla="*/ 302 h 513"/>
                <a:gd name="T20" fmla="*/ 321 w 479"/>
                <a:gd name="T21" fmla="*/ 302 h 513"/>
                <a:gd name="T22" fmla="*/ 267 w 479"/>
                <a:gd name="T23" fmla="*/ 160 h 513"/>
                <a:gd name="T24" fmla="*/ 267 w 479"/>
                <a:gd name="T25" fmla="*/ 160 h 513"/>
                <a:gd name="T26" fmla="*/ 247 w 479"/>
                <a:gd name="T27" fmla="*/ 101 h 513"/>
                <a:gd name="T28" fmla="*/ 231 w 479"/>
                <a:gd name="T29" fmla="*/ 54 h 513"/>
                <a:gd name="T30" fmla="*/ 231 w 479"/>
                <a:gd name="T31" fmla="*/ 54 h 513"/>
                <a:gd name="T32" fmla="*/ 226 w 479"/>
                <a:gd name="T33" fmla="*/ 79 h 513"/>
                <a:gd name="T34" fmla="*/ 220 w 479"/>
                <a:gd name="T35" fmla="*/ 104 h 513"/>
                <a:gd name="T36" fmla="*/ 212 w 479"/>
                <a:gd name="T37" fmla="*/ 128 h 513"/>
                <a:gd name="T38" fmla="*/ 203 w 479"/>
                <a:gd name="T39" fmla="*/ 152 h 513"/>
                <a:gd name="T40" fmla="*/ 147 w 479"/>
                <a:gd name="T41" fmla="*/ 30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513">
                  <a:moveTo>
                    <a:pt x="0" y="513"/>
                  </a:moveTo>
                  <a:lnTo>
                    <a:pt x="197" y="0"/>
                  </a:lnTo>
                  <a:lnTo>
                    <a:pt x="270" y="0"/>
                  </a:lnTo>
                  <a:lnTo>
                    <a:pt x="479" y="513"/>
                  </a:lnTo>
                  <a:lnTo>
                    <a:pt x="401" y="513"/>
                  </a:lnTo>
                  <a:lnTo>
                    <a:pt x="342" y="359"/>
                  </a:lnTo>
                  <a:lnTo>
                    <a:pt x="128" y="359"/>
                  </a:lnTo>
                  <a:lnTo>
                    <a:pt x="71" y="513"/>
                  </a:lnTo>
                  <a:lnTo>
                    <a:pt x="0" y="513"/>
                  </a:lnTo>
                  <a:close/>
                  <a:moveTo>
                    <a:pt x="147" y="302"/>
                  </a:moveTo>
                  <a:lnTo>
                    <a:pt x="321" y="302"/>
                  </a:lnTo>
                  <a:lnTo>
                    <a:pt x="267" y="160"/>
                  </a:lnTo>
                  <a:lnTo>
                    <a:pt x="267" y="160"/>
                  </a:lnTo>
                  <a:lnTo>
                    <a:pt x="247" y="101"/>
                  </a:lnTo>
                  <a:lnTo>
                    <a:pt x="231" y="54"/>
                  </a:lnTo>
                  <a:lnTo>
                    <a:pt x="231" y="54"/>
                  </a:lnTo>
                  <a:lnTo>
                    <a:pt x="226" y="79"/>
                  </a:lnTo>
                  <a:lnTo>
                    <a:pt x="220" y="104"/>
                  </a:lnTo>
                  <a:lnTo>
                    <a:pt x="212" y="128"/>
                  </a:lnTo>
                  <a:lnTo>
                    <a:pt x="203" y="152"/>
                  </a:lnTo>
                  <a:lnTo>
                    <a:pt x="147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95"/>
            <p:cNvSpPr>
              <a:spLocks/>
            </p:cNvSpPr>
            <p:nvPr/>
          </p:nvSpPr>
          <p:spPr bwMode="auto">
            <a:xfrm>
              <a:off x="3784600" y="1731963"/>
              <a:ext cx="254000" cy="407988"/>
            </a:xfrm>
            <a:custGeom>
              <a:avLst/>
              <a:gdLst>
                <a:gd name="T0" fmla="*/ 0 w 320"/>
                <a:gd name="T1" fmla="*/ 513 h 513"/>
                <a:gd name="T2" fmla="*/ 0 w 320"/>
                <a:gd name="T3" fmla="*/ 0 h 513"/>
                <a:gd name="T4" fmla="*/ 68 w 320"/>
                <a:gd name="T5" fmla="*/ 0 h 513"/>
                <a:gd name="T6" fmla="*/ 68 w 320"/>
                <a:gd name="T7" fmla="*/ 453 h 513"/>
                <a:gd name="T8" fmla="*/ 320 w 320"/>
                <a:gd name="T9" fmla="*/ 453 h 513"/>
                <a:gd name="T10" fmla="*/ 320 w 320"/>
                <a:gd name="T11" fmla="*/ 513 h 513"/>
                <a:gd name="T12" fmla="*/ 0 w 320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513">
                  <a:moveTo>
                    <a:pt x="0" y="51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453"/>
                  </a:lnTo>
                  <a:lnTo>
                    <a:pt x="320" y="453"/>
                  </a:lnTo>
                  <a:lnTo>
                    <a:pt x="320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5" name="Groupe 94"/>
          <p:cNvGrpSpPr/>
          <p:nvPr/>
        </p:nvGrpSpPr>
        <p:grpSpPr>
          <a:xfrm>
            <a:off x="1939292" y="9031338"/>
            <a:ext cx="1221875" cy="56525"/>
            <a:chOff x="79375" y="2408238"/>
            <a:chExt cx="9128126" cy="422276"/>
          </a:xfrm>
        </p:grpSpPr>
        <p:sp>
          <p:nvSpPr>
            <p:cNvPr id="96" name="Freeform 596"/>
            <p:cNvSpPr>
              <a:spLocks noEditPoints="1"/>
            </p:cNvSpPr>
            <p:nvPr/>
          </p:nvSpPr>
          <p:spPr bwMode="auto">
            <a:xfrm>
              <a:off x="79375" y="2416176"/>
              <a:ext cx="309563" cy="407988"/>
            </a:xfrm>
            <a:custGeom>
              <a:avLst/>
              <a:gdLst>
                <a:gd name="T0" fmla="*/ 0 w 392"/>
                <a:gd name="T1" fmla="*/ 0 h 513"/>
                <a:gd name="T2" fmla="*/ 193 w 392"/>
                <a:gd name="T3" fmla="*/ 0 h 513"/>
                <a:gd name="T4" fmla="*/ 257 w 392"/>
                <a:gd name="T5" fmla="*/ 2 h 513"/>
                <a:gd name="T6" fmla="*/ 271 w 392"/>
                <a:gd name="T7" fmla="*/ 5 h 513"/>
                <a:gd name="T8" fmla="*/ 307 w 392"/>
                <a:gd name="T9" fmla="*/ 14 h 513"/>
                <a:gd name="T10" fmla="*/ 335 w 392"/>
                <a:gd name="T11" fmla="*/ 29 h 513"/>
                <a:gd name="T12" fmla="*/ 347 w 392"/>
                <a:gd name="T13" fmla="*/ 38 h 513"/>
                <a:gd name="T14" fmla="*/ 367 w 392"/>
                <a:gd name="T15" fmla="*/ 64 h 513"/>
                <a:gd name="T16" fmla="*/ 376 w 392"/>
                <a:gd name="T17" fmla="*/ 78 h 513"/>
                <a:gd name="T18" fmla="*/ 388 w 392"/>
                <a:gd name="T19" fmla="*/ 112 h 513"/>
                <a:gd name="T20" fmla="*/ 392 w 392"/>
                <a:gd name="T21" fmla="*/ 148 h 513"/>
                <a:gd name="T22" fmla="*/ 392 w 392"/>
                <a:gd name="T23" fmla="*/ 165 h 513"/>
                <a:gd name="T24" fmla="*/ 386 w 392"/>
                <a:gd name="T25" fmla="*/ 194 h 513"/>
                <a:gd name="T26" fmla="*/ 375 w 392"/>
                <a:gd name="T27" fmla="*/ 222 h 513"/>
                <a:gd name="T28" fmla="*/ 360 w 392"/>
                <a:gd name="T29" fmla="*/ 248 h 513"/>
                <a:gd name="T30" fmla="*/ 351 w 392"/>
                <a:gd name="T31" fmla="*/ 259 h 513"/>
                <a:gd name="T32" fmla="*/ 325 w 392"/>
                <a:gd name="T33" fmla="*/ 279 h 513"/>
                <a:gd name="T34" fmla="*/ 292 w 392"/>
                <a:gd name="T35" fmla="*/ 293 h 513"/>
                <a:gd name="T36" fmla="*/ 250 w 392"/>
                <a:gd name="T37" fmla="*/ 302 h 513"/>
                <a:gd name="T38" fmla="*/ 200 w 392"/>
                <a:gd name="T39" fmla="*/ 304 h 513"/>
                <a:gd name="T40" fmla="*/ 68 w 392"/>
                <a:gd name="T41" fmla="*/ 513 h 513"/>
                <a:gd name="T42" fmla="*/ 68 w 392"/>
                <a:gd name="T43" fmla="*/ 244 h 513"/>
                <a:gd name="T44" fmla="*/ 201 w 392"/>
                <a:gd name="T45" fmla="*/ 244 h 513"/>
                <a:gd name="T46" fmla="*/ 232 w 392"/>
                <a:gd name="T47" fmla="*/ 243 h 513"/>
                <a:gd name="T48" fmla="*/ 257 w 392"/>
                <a:gd name="T49" fmla="*/ 238 h 513"/>
                <a:gd name="T50" fmla="*/ 278 w 392"/>
                <a:gd name="T51" fmla="*/ 230 h 513"/>
                <a:gd name="T52" fmla="*/ 294 w 392"/>
                <a:gd name="T53" fmla="*/ 220 h 513"/>
                <a:gd name="T54" fmla="*/ 301 w 392"/>
                <a:gd name="T55" fmla="*/ 213 h 513"/>
                <a:gd name="T56" fmla="*/ 311 w 392"/>
                <a:gd name="T57" fmla="*/ 198 h 513"/>
                <a:gd name="T58" fmla="*/ 317 w 392"/>
                <a:gd name="T59" fmla="*/ 181 h 513"/>
                <a:gd name="T60" fmla="*/ 321 w 392"/>
                <a:gd name="T61" fmla="*/ 161 h 513"/>
                <a:gd name="T62" fmla="*/ 321 w 392"/>
                <a:gd name="T63" fmla="*/ 151 h 513"/>
                <a:gd name="T64" fmla="*/ 317 w 392"/>
                <a:gd name="T65" fmla="*/ 120 h 513"/>
                <a:gd name="T66" fmla="*/ 306 w 392"/>
                <a:gd name="T67" fmla="*/ 96 h 513"/>
                <a:gd name="T68" fmla="*/ 297 w 392"/>
                <a:gd name="T69" fmla="*/ 84 h 513"/>
                <a:gd name="T70" fmla="*/ 275 w 392"/>
                <a:gd name="T71" fmla="*/ 70 h 513"/>
                <a:gd name="T72" fmla="*/ 262 w 392"/>
                <a:gd name="T73" fmla="*/ 65 h 513"/>
                <a:gd name="T74" fmla="*/ 238 w 392"/>
                <a:gd name="T75" fmla="*/ 61 h 513"/>
                <a:gd name="T76" fmla="*/ 68 w 392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9" y="1"/>
                  </a:lnTo>
                  <a:lnTo>
                    <a:pt x="257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90" y="8"/>
                  </a:lnTo>
                  <a:lnTo>
                    <a:pt x="307" y="14"/>
                  </a:lnTo>
                  <a:lnTo>
                    <a:pt x="321" y="20"/>
                  </a:lnTo>
                  <a:lnTo>
                    <a:pt x="335" y="29"/>
                  </a:lnTo>
                  <a:lnTo>
                    <a:pt x="335" y="29"/>
                  </a:lnTo>
                  <a:lnTo>
                    <a:pt x="347" y="38"/>
                  </a:lnTo>
                  <a:lnTo>
                    <a:pt x="358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3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92" y="165"/>
                  </a:lnTo>
                  <a:lnTo>
                    <a:pt x="389" y="180"/>
                  </a:lnTo>
                  <a:lnTo>
                    <a:pt x="386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8" y="235"/>
                  </a:lnTo>
                  <a:lnTo>
                    <a:pt x="360" y="248"/>
                  </a:lnTo>
                  <a:lnTo>
                    <a:pt x="351" y="259"/>
                  </a:lnTo>
                  <a:lnTo>
                    <a:pt x="351" y="259"/>
                  </a:lnTo>
                  <a:lnTo>
                    <a:pt x="339" y="270"/>
                  </a:lnTo>
                  <a:lnTo>
                    <a:pt x="325" y="279"/>
                  </a:lnTo>
                  <a:lnTo>
                    <a:pt x="310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50" y="302"/>
                  </a:lnTo>
                  <a:lnTo>
                    <a:pt x="227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1" y="244"/>
                  </a:lnTo>
                  <a:lnTo>
                    <a:pt x="201" y="244"/>
                  </a:lnTo>
                  <a:lnTo>
                    <a:pt x="216" y="243"/>
                  </a:lnTo>
                  <a:lnTo>
                    <a:pt x="232" y="243"/>
                  </a:lnTo>
                  <a:lnTo>
                    <a:pt x="244" y="240"/>
                  </a:lnTo>
                  <a:lnTo>
                    <a:pt x="257" y="238"/>
                  </a:lnTo>
                  <a:lnTo>
                    <a:pt x="267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1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6" y="96"/>
                  </a:lnTo>
                  <a:lnTo>
                    <a:pt x="306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200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97"/>
            <p:cNvSpPr>
              <a:spLocks noEditPoints="1"/>
            </p:cNvSpPr>
            <p:nvPr/>
          </p:nvSpPr>
          <p:spPr bwMode="auto">
            <a:xfrm>
              <a:off x="439738" y="2416176"/>
              <a:ext cx="357188" cy="407988"/>
            </a:xfrm>
            <a:custGeom>
              <a:avLst/>
              <a:gdLst>
                <a:gd name="T0" fmla="*/ 0 w 452"/>
                <a:gd name="T1" fmla="*/ 0 h 513"/>
                <a:gd name="T2" fmla="*/ 228 w 452"/>
                <a:gd name="T3" fmla="*/ 0 h 513"/>
                <a:gd name="T4" fmla="*/ 288 w 452"/>
                <a:gd name="T5" fmla="*/ 3 h 513"/>
                <a:gd name="T6" fmla="*/ 331 w 452"/>
                <a:gd name="T7" fmla="*/ 14 h 513"/>
                <a:gd name="T8" fmla="*/ 340 w 452"/>
                <a:gd name="T9" fmla="*/ 17 h 513"/>
                <a:gd name="T10" fmla="*/ 357 w 452"/>
                <a:gd name="T11" fmla="*/ 26 h 513"/>
                <a:gd name="T12" fmla="*/ 371 w 452"/>
                <a:gd name="T13" fmla="*/ 39 h 513"/>
                <a:gd name="T14" fmla="*/ 389 w 452"/>
                <a:gd name="T15" fmla="*/ 62 h 513"/>
                <a:gd name="T16" fmla="*/ 398 w 452"/>
                <a:gd name="T17" fmla="*/ 80 h 513"/>
                <a:gd name="T18" fmla="*/ 408 w 452"/>
                <a:gd name="T19" fmla="*/ 119 h 513"/>
                <a:gd name="T20" fmla="*/ 409 w 452"/>
                <a:gd name="T21" fmla="*/ 140 h 513"/>
                <a:gd name="T22" fmla="*/ 408 w 452"/>
                <a:gd name="T23" fmla="*/ 166 h 513"/>
                <a:gd name="T24" fmla="*/ 402 w 452"/>
                <a:gd name="T25" fmla="*/ 190 h 513"/>
                <a:gd name="T26" fmla="*/ 390 w 452"/>
                <a:gd name="T27" fmla="*/ 212 h 513"/>
                <a:gd name="T28" fmla="*/ 375 w 452"/>
                <a:gd name="T29" fmla="*/ 231 h 513"/>
                <a:gd name="T30" fmla="*/ 365 w 452"/>
                <a:gd name="T31" fmla="*/ 240 h 513"/>
                <a:gd name="T32" fmla="*/ 343 w 452"/>
                <a:gd name="T33" fmla="*/ 256 h 513"/>
                <a:gd name="T34" fmla="*/ 316 w 452"/>
                <a:gd name="T35" fmla="*/ 268 h 513"/>
                <a:gd name="T36" fmla="*/ 283 w 452"/>
                <a:gd name="T37" fmla="*/ 276 h 513"/>
                <a:gd name="T38" fmla="*/ 266 w 452"/>
                <a:gd name="T39" fmla="*/ 280 h 513"/>
                <a:gd name="T40" fmla="*/ 298 w 452"/>
                <a:gd name="T41" fmla="*/ 299 h 513"/>
                <a:gd name="T42" fmla="*/ 307 w 452"/>
                <a:gd name="T43" fmla="*/ 306 h 513"/>
                <a:gd name="T44" fmla="*/ 335 w 452"/>
                <a:gd name="T45" fmla="*/ 336 h 513"/>
                <a:gd name="T46" fmla="*/ 363 w 452"/>
                <a:gd name="T47" fmla="*/ 373 h 513"/>
                <a:gd name="T48" fmla="*/ 367 w 452"/>
                <a:gd name="T49" fmla="*/ 513 h 513"/>
                <a:gd name="T50" fmla="*/ 299 w 452"/>
                <a:gd name="T51" fmla="*/ 407 h 513"/>
                <a:gd name="T52" fmla="*/ 250 w 452"/>
                <a:gd name="T53" fmla="*/ 335 h 513"/>
                <a:gd name="T54" fmla="*/ 241 w 452"/>
                <a:gd name="T55" fmla="*/ 325 h 513"/>
                <a:gd name="T56" fmla="*/ 223 w 452"/>
                <a:gd name="T57" fmla="*/ 307 h 513"/>
                <a:gd name="T58" fmla="*/ 215 w 452"/>
                <a:gd name="T59" fmla="*/ 302 h 513"/>
                <a:gd name="T60" fmla="*/ 184 w 452"/>
                <a:gd name="T61" fmla="*/ 288 h 513"/>
                <a:gd name="T62" fmla="*/ 169 w 452"/>
                <a:gd name="T63" fmla="*/ 285 h 513"/>
                <a:gd name="T64" fmla="*/ 68 w 452"/>
                <a:gd name="T65" fmla="*/ 285 h 513"/>
                <a:gd name="T66" fmla="*/ 0 w 452"/>
                <a:gd name="T67" fmla="*/ 513 h 513"/>
                <a:gd name="T68" fmla="*/ 214 w 452"/>
                <a:gd name="T69" fmla="*/ 226 h 513"/>
                <a:gd name="T70" fmla="*/ 235 w 452"/>
                <a:gd name="T71" fmla="*/ 226 h 513"/>
                <a:gd name="T72" fmla="*/ 273 w 452"/>
                <a:gd name="T73" fmla="*/ 221 h 513"/>
                <a:gd name="T74" fmla="*/ 287 w 452"/>
                <a:gd name="T75" fmla="*/ 217 h 513"/>
                <a:gd name="T76" fmla="*/ 310 w 452"/>
                <a:gd name="T77" fmla="*/ 204 h 513"/>
                <a:gd name="T78" fmla="*/ 326 w 452"/>
                <a:gd name="T79" fmla="*/ 185 h 513"/>
                <a:gd name="T80" fmla="*/ 333 w 452"/>
                <a:gd name="T81" fmla="*/ 175 h 513"/>
                <a:gd name="T82" fmla="*/ 339 w 452"/>
                <a:gd name="T83" fmla="*/ 152 h 513"/>
                <a:gd name="T84" fmla="*/ 340 w 452"/>
                <a:gd name="T85" fmla="*/ 140 h 513"/>
                <a:gd name="T86" fmla="*/ 338 w 452"/>
                <a:gd name="T87" fmla="*/ 122 h 513"/>
                <a:gd name="T88" fmla="*/ 334 w 452"/>
                <a:gd name="T89" fmla="*/ 107 h 513"/>
                <a:gd name="T90" fmla="*/ 325 w 452"/>
                <a:gd name="T91" fmla="*/ 93 h 513"/>
                <a:gd name="T92" fmla="*/ 314 w 452"/>
                <a:gd name="T93" fmla="*/ 80 h 513"/>
                <a:gd name="T94" fmla="*/ 307 w 452"/>
                <a:gd name="T95" fmla="*/ 74 h 513"/>
                <a:gd name="T96" fmla="*/ 289 w 452"/>
                <a:gd name="T97" fmla="*/ 66 h 513"/>
                <a:gd name="T98" fmla="*/ 269 w 452"/>
                <a:gd name="T99" fmla="*/ 60 h 513"/>
                <a:gd name="T100" fmla="*/ 244 w 452"/>
                <a:gd name="T101" fmla="*/ 57 h 513"/>
                <a:gd name="T102" fmla="*/ 68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60" y="1"/>
                  </a:lnTo>
                  <a:lnTo>
                    <a:pt x="288" y="3"/>
                  </a:lnTo>
                  <a:lnTo>
                    <a:pt x="312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7" y="26"/>
                  </a:lnTo>
                  <a:lnTo>
                    <a:pt x="363" y="33"/>
                  </a:lnTo>
                  <a:lnTo>
                    <a:pt x="371" y="39"/>
                  </a:lnTo>
                  <a:lnTo>
                    <a:pt x="377" y="46"/>
                  </a:lnTo>
                  <a:lnTo>
                    <a:pt x="389" y="62"/>
                  </a:lnTo>
                  <a:lnTo>
                    <a:pt x="389" y="62"/>
                  </a:lnTo>
                  <a:lnTo>
                    <a:pt x="398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8" y="166"/>
                  </a:lnTo>
                  <a:lnTo>
                    <a:pt x="406" y="179"/>
                  </a:lnTo>
                  <a:lnTo>
                    <a:pt x="402" y="190"/>
                  </a:lnTo>
                  <a:lnTo>
                    <a:pt x="397" y="202"/>
                  </a:lnTo>
                  <a:lnTo>
                    <a:pt x="390" y="212"/>
                  </a:lnTo>
                  <a:lnTo>
                    <a:pt x="383" y="222"/>
                  </a:lnTo>
                  <a:lnTo>
                    <a:pt x="375" y="231"/>
                  </a:lnTo>
                  <a:lnTo>
                    <a:pt x="375" y="231"/>
                  </a:lnTo>
                  <a:lnTo>
                    <a:pt x="365" y="240"/>
                  </a:lnTo>
                  <a:lnTo>
                    <a:pt x="354" y="249"/>
                  </a:lnTo>
                  <a:lnTo>
                    <a:pt x="343" y="256"/>
                  </a:lnTo>
                  <a:lnTo>
                    <a:pt x="330" y="262"/>
                  </a:lnTo>
                  <a:lnTo>
                    <a:pt x="316" y="268"/>
                  </a:lnTo>
                  <a:lnTo>
                    <a:pt x="301" y="272"/>
                  </a:lnTo>
                  <a:lnTo>
                    <a:pt x="283" y="276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7" y="306"/>
                  </a:lnTo>
                  <a:lnTo>
                    <a:pt x="307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3" y="373"/>
                  </a:lnTo>
                  <a:lnTo>
                    <a:pt x="452" y="513"/>
                  </a:lnTo>
                  <a:lnTo>
                    <a:pt x="367" y="513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71" y="366"/>
                  </a:lnTo>
                  <a:lnTo>
                    <a:pt x="250" y="335"/>
                  </a:lnTo>
                  <a:lnTo>
                    <a:pt x="250" y="335"/>
                  </a:lnTo>
                  <a:lnTo>
                    <a:pt x="241" y="325"/>
                  </a:lnTo>
                  <a:lnTo>
                    <a:pt x="232" y="315"/>
                  </a:lnTo>
                  <a:lnTo>
                    <a:pt x="223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7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4" y="226"/>
                  </a:lnTo>
                  <a:lnTo>
                    <a:pt x="214" y="226"/>
                  </a:lnTo>
                  <a:lnTo>
                    <a:pt x="235" y="226"/>
                  </a:lnTo>
                  <a:lnTo>
                    <a:pt x="255" y="224"/>
                  </a:lnTo>
                  <a:lnTo>
                    <a:pt x="273" y="221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99" y="211"/>
                  </a:lnTo>
                  <a:lnTo>
                    <a:pt x="310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3" y="175"/>
                  </a:lnTo>
                  <a:lnTo>
                    <a:pt x="337" y="163"/>
                  </a:lnTo>
                  <a:lnTo>
                    <a:pt x="339" y="152"/>
                  </a:lnTo>
                  <a:lnTo>
                    <a:pt x="340" y="140"/>
                  </a:lnTo>
                  <a:lnTo>
                    <a:pt x="340" y="140"/>
                  </a:lnTo>
                  <a:lnTo>
                    <a:pt x="339" y="131"/>
                  </a:lnTo>
                  <a:lnTo>
                    <a:pt x="338" y="122"/>
                  </a:lnTo>
                  <a:lnTo>
                    <a:pt x="337" y="115"/>
                  </a:lnTo>
                  <a:lnTo>
                    <a:pt x="334" y="107"/>
                  </a:lnTo>
                  <a:lnTo>
                    <a:pt x="330" y="99"/>
                  </a:lnTo>
                  <a:lnTo>
                    <a:pt x="325" y="93"/>
                  </a:lnTo>
                  <a:lnTo>
                    <a:pt x="320" y="87"/>
                  </a:lnTo>
                  <a:lnTo>
                    <a:pt x="314" y="80"/>
                  </a:lnTo>
                  <a:lnTo>
                    <a:pt x="314" y="80"/>
                  </a:lnTo>
                  <a:lnTo>
                    <a:pt x="307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80" y="62"/>
                  </a:lnTo>
                  <a:lnTo>
                    <a:pt x="269" y="60"/>
                  </a:lnTo>
                  <a:lnTo>
                    <a:pt x="257" y="58"/>
                  </a:lnTo>
                  <a:lnTo>
                    <a:pt x="244" y="57"/>
                  </a:lnTo>
                  <a:lnTo>
                    <a:pt x="230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98"/>
            <p:cNvSpPr>
              <a:spLocks noEditPoints="1"/>
            </p:cNvSpPr>
            <p:nvPr/>
          </p:nvSpPr>
          <p:spPr bwMode="auto">
            <a:xfrm>
              <a:off x="811213" y="2408238"/>
              <a:ext cx="388938" cy="422275"/>
            </a:xfrm>
            <a:custGeom>
              <a:avLst/>
              <a:gdLst>
                <a:gd name="T0" fmla="*/ 1 w 489"/>
                <a:gd name="T1" fmla="*/ 242 h 531"/>
                <a:gd name="T2" fmla="*/ 16 w 489"/>
                <a:gd name="T3" fmla="*/ 158 h 531"/>
                <a:gd name="T4" fmla="*/ 52 w 489"/>
                <a:gd name="T5" fmla="*/ 90 h 531"/>
                <a:gd name="T6" fmla="*/ 85 w 489"/>
                <a:gd name="T7" fmla="*/ 55 h 531"/>
                <a:gd name="T8" fmla="*/ 147 w 489"/>
                <a:gd name="T9" fmla="*/ 17 h 531"/>
                <a:gd name="T10" fmla="*/ 218 w 489"/>
                <a:gd name="T11" fmla="*/ 1 h 531"/>
                <a:gd name="T12" fmla="*/ 263 w 489"/>
                <a:gd name="T13" fmla="*/ 0 h 531"/>
                <a:gd name="T14" fmla="*/ 313 w 489"/>
                <a:gd name="T15" fmla="*/ 9 h 531"/>
                <a:gd name="T16" fmla="*/ 359 w 489"/>
                <a:gd name="T17" fmla="*/ 25 h 531"/>
                <a:gd name="T18" fmla="*/ 387 w 489"/>
                <a:gd name="T19" fmla="*/ 43 h 531"/>
                <a:gd name="T20" fmla="*/ 423 w 489"/>
                <a:gd name="T21" fmla="*/ 74 h 531"/>
                <a:gd name="T22" fmla="*/ 452 w 489"/>
                <a:gd name="T23" fmla="*/ 114 h 531"/>
                <a:gd name="T24" fmla="*/ 466 w 489"/>
                <a:gd name="T25" fmla="*/ 144 h 531"/>
                <a:gd name="T26" fmla="*/ 482 w 489"/>
                <a:gd name="T27" fmla="*/ 193 h 531"/>
                <a:gd name="T28" fmla="*/ 489 w 489"/>
                <a:gd name="T29" fmla="*/ 247 h 531"/>
                <a:gd name="T30" fmla="*/ 489 w 489"/>
                <a:gd name="T31" fmla="*/ 285 h 531"/>
                <a:gd name="T32" fmla="*/ 482 w 489"/>
                <a:gd name="T33" fmla="*/ 340 h 531"/>
                <a:gd name="T34" fmla="*/ 465 w 489"/>
                <a:gd name="T35" fmla="*/ 390 h 531"/>
                <a:gd name="T36" fmla="*/ 450 w 489"/>
                <a:gd name="T37" fmla="*/ 421 h 531"/>
                <a:gd name="T38" fmla="*/ 420 w 489"/>
                <a:gd name="T39" fmla="*/ 461 h 531"/>
                <a:gd name="T40" fmla="*/ 383 w 489"/>
                <a:gd name="T41" fmla="*/ 491 h 531"/>
                <a:gd name="T42" fmla="*/ 354 w 489"/>
                <a:gd name="T43" fmla="*/ 507 h 531"/>
                <a:gd name="T44" fmla="*/ 309 w 489"/>
                <a:gd name="T45" fmla="*/ 523 h 531"/>
                <a:gd name="T46" fmla="*/ 260 w 489"/>
                <a:gd name="T47" fmla="*/ 530 h 531"/>
                <a:gd name="T48" fmla="*/ 227 w 489"/>
                <a:gd name="T49" fmla="*/ 530 h 531"/>
                <a:gd name="T50" fmla="*/ 176 w 489"/>
                <a:gd name="T51" fmla="*/ 522 h 531"/>
                <a:gd name="T52" fmla="*/ 130 w 489"/>
                <a:gd name="T53" fmla="*/ 504 h 531"/>
                <a:gd name="T54" fmla="*/ 102 w 489"/>
                <a:gd name="T55" fmla="*/ 486 h 531"/>
                <a:gd name="T56" fmla="*/ 65 w 489"/>
                <a:gd name="T57" fmla="*/ 454 h 531"/>
                <a:gd name="T58" fmla="*/ 37 w 489"/>
                <a:gd name="T59" fmla="*/ 414 h 531"/>
                <a:gd name="T60" fmla="*/ 21 w 489"/>
                <a:gd name="T61" fmla="*/ 385 h 531"/>
                <a:gd name="T62" fmla="*/ 7 w 489"/>
                <a:gd name="T63" fmla="*/ 338 h 531"/>
                <a:gd name="T64" fmla="*/ 0 w 489"/>
                <a:gd name="T65" fmla="*/ 289 h 531"/>
                <a:gd name="T66" fmla="*/ 70 w 489"/>
                <a:gd name="T67" fmla="*/ 274 h 531"/>
                <a:gd name="T68" fmla="*/ 72 w 489"/>
                <a:gd name="T69" fmla="*/ 317 h 531"/>
                <a:gd name="T70" fmla="*/ 89 w 489"/>
                <a:gd name="T71" fmla="*/ 373 h 531"/>
                <a:gd name="T72" fmla="*/ 120 w 489"/>
                <a:gd name="T73" fmla="*/ 420 h 531"/>
                <a:gd name="T74" fmla="*/ 145 w 489"/>
                <a:gd name="T75" fmla="*/ 443 h 531"/>
                <a:gd name="T76" fmla="*/ 191 w 489"/>
                <a:gd name="T77" fmla="*/ 466 h 531"/>
                <a:gd name="T78" fmla="*/ 244 w 489"/>
                <a:gd name="T79" fmla="*/ 472 h 531"/>
                <a:gd name="T80" fmla="*/ 281 w 489"/>
                <a:gd name="T81" fmla="*/ 470 h 531"/>
                <a:gd name="T82" fmla="*/ 329 w 489"/>
                <a:gd name="T83" fmla="*/ 452 h 531"/>
                <a:gd name="T84" fmla="*/ 370 w 489"/>
                <a:gd name="T85" fmla="*/ 418 h 531"/>
                <a:gd name="T86" fmla="*/ 392 w 489"/>
                <a:gd name="T87" fmla="*/ 389 h 531"/>
                <a:gd name="T88" fmla="*/ 413 w 489"/>
                <a:gd name="T89" fmla="*/ 334 h 531"/>
                <a:gd name="T90" fmla="*/ 420 w 489"/>
                <a:gd name="T91" fmla="*/ 266 h 531"/>
                <a:gd name="T92" fmla="*/ 414 w 489"/>
                <a:gd name="T93" fmla="*/ 207 h 531"/>
                <a:gd name="T94" fmla="*/ 399 w 489"/>
                <a:gd name="T95" fmla="*/ 156 h 531"/>
                <a:gd name="T96" fmla="*/ 387 w 489"/>
                <a:gd name="T97" fmla="*/ 134 h 531"/>
                <a:gd name="T98" fmla="*/ 364 w 489"/>
                <a:gd name="T99" fmla="*/ 106 h 531"/>
                <a:gd name="T100" fmla="*/ 337 w 489"/>
                <a:gd name="T101" fmla="*/ 84 h 531"/>
                <a:gd name="T102" fmla="*/ 315 w 489"/>
                <a:gd name="T103" fmla="*/ 73 h 531"/>
                <a:gd name="T104" fmla="*/ 282 w 489"/>
                <a:gd name="T105" fmla="*/ 62 h 531"/>
                <a:gd name="T106" fmla="*/ 245 w 489"/>
                <a:gd name="T107" fmla="*/ 58 h 531"/>
                <a:gd name="T108" fmla="*/ 211 w 489"/>
                <a:gd name="T109" fmla="*/ 61 h 531"/>
                <a:gd name="T110" fmla="*/ 163 w 489"/>
                <a:gd name="T111" fmla="*/ 78 h 531"/>
                <a:gd name="T112" fmla="*/ 121 w 489"/>
                <a:gd name="T113" fmla="*/ 107 h 531"/>
                <a:gd name="T114" fmla="*/ 98 w 489"/>
                <a:gd name="T115" fmla="*/ 137 h 531"/>
                <a:gd name="T116" fmla="*/ 76 w 489"/>
                <a:gd name="T117" fmla="*/ 195 h 531"/>
                <a:gd name="T118" fmla="*/ 70 w 489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531">
                  <a:moveTo>
                    <a:pt x="0" y="272"/>
                  </a:moveTo>
                  <a:lnTo>
                    <a:pt x="0" y="272"/>
                  </a:lnTo>
                  <a:lnTo>
                    <a:pt x="1" y="242"/>
                  </a:lnTo>
                  <a:lnTo>
                    <a:pt x="3" y="212"/>
                  </a:lnTo>
                  <a:lnTo>
                    <a:pt x="8" y="184"/>
                  </a:lnTo>
                  <a:lnTo>
                    <a:pt x="16" y="158"/>
                  </a:lnTo>
                  <a:lnTo>
                    <a:pt x="26" y="134"/>
                  </a:lnTo>
                  <a:lnTo>
                    <a:pt x="38" y="111"/>
                  </a:lnTo>
                  <a:lnTo>
                    <a:pt x="52" y="90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85" y="55"/>
                  </a:lnTo>
                  <a:lnTo>
                    <a:pt x="104" y="41"/>
                  </a:lnTo>
                  <a:lnTo>
                    <a:pt x="125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3" y="5"/>
                  </a:lnTo>
                  <a:lnTo>
                    <a:pt x="218" y="1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63" y="0"/>
                  </a:lnTo>
                  <a:lnTo>
                    <a:pt x="280" y="2"/>
                  </a:lnTo>
                  <a:lnTo>
                    <a:pt x="296" y="5"/>
                  </a:lnTo>
                  <a:lnTo>
                    <a:pt x="313" y="9"/>
                  </a:lnTo>
                  <a:lnTo>
                    <a:pt x="328" y="12"/>
                  </a:lnTo>
                  <a:lnTo>
                    <a:pt x="344" y="19"/>
                  </a:lnTo>
                  <a:lnTo>
                    <a:pt x="359" y="25"/>
                  </a:lnTo>
                  <a:lnTo>
                    <a:pt x="373" y="34"/>
                  </a:lnTo>
                  <a:lnTo>
                    <a:pt x="373" y="34"/>
                  </a:lnTo>
                  <a:lnTo>
                    <a:pt x="387" y="43"/>
                  </a:lnTo>
                  <a:lnTo>
                    <a:pt x="400" y="52"/>
                  </a:lnTo>
                  <a:lnTo>
                    <a:pt x="411" y="62"/>
                  </a:lnTo>
                  <a:lnTo>
                    <a:pt x="423" y="74"/>
                  </a:lnTo>
                  <a:lnTo>
                    <a:pt x="433" y="87"/>
                  </a:lnTo>
                  <a:lnTo>
                    <a:pt x="443" y="99"/>
                  </a:lnTo>
                  <a:lnTo>
                    <a:pt x="452" y="114"/>
                  </a:lnTo>
                  <a:lnTo>
                    <a:pt x="460" y="129"/>
                  </a:lnTo>
                  <a:lnTo>
                    <a:pt x="460" y="129"/>
                  </a:lnTo>
                  <a:lnTo>
                    <a:pt x="466" y="144"/>
                  </a:lnTo>
                  <a:lnTo>
                    <a:pt x="473" y="160"/>
                  </a:lnTo>
                  <a:lnTo>
                    <a:pt x="478" y="176"/>
                  </a:lnTo>
                  <a:lnTo>
                    <a:pt x="482" y="193"/>
                  </a:lnTo>
                  <a:lnTo>
                    <a:pt x="485" y="211"/>
                  </a:lnTo>
                  <a:lnTo>
                    <a:pt x="488" y="229"/>
                  </a:lnTo>
                  <a:lnTo>
                    <a:pt x="489" y="247"/>
                  </a:lnTo>
                  <a:lnTo>
                    <a:pt x="489" y="266"/>
                  </a:lnTo>
                  <a:lnTo>
                    <a:pt x="489" y="266"/>
                  </a:lnTo>
                  <a:lnTo>
                    <a:pt x="489" y="285"/>
                  </a:lnTo>
                  <a:lnTo>
                    <a:pt x="488" y="304"/>
                  </a:lnTo>
                  <a:lnTo>
                    <a:pt x="485" y="322"/>
                  </a:lnTo>
                  <a:lnTo>
                    <a:pt x="482" y="340"/>
                  </a:lnTo>
                  <a:lnTo>
                    <a:pt x="478" y="357"/>
                  </a:lnTo>
                  <a:lnTo>
                    <a:pt x="471" y="373"/>
                  </a:lnTo>
                  <a:lnTo>
                    <a:pt x="465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0" y="421"/>
                  </a:lnTo>
                  <a:lnTo>
                    <a:pt x="441" y="435"/>
                  </a:lnTo>
                  <a:lnTo>
                    <a:pt x="430" y="448"/>
                  </a:lnTo>
                  <a:lnTo>
                    <a:pt x="420" y="461"/>
                  </a:lnTo>
                  <a:lnTo>
                    <a:pt x="409" y="471"/>
                  </a:lnTo>
                  <a:lnTo>
                    <a:pt x="396" y="481"/>
                  </a:lnTo>
                  <a:lnTo>
                    <a:pt x="383" y="491"/>
                  </a:lnTo>
                  <a:lnTo>
                    <a:pt x="369" y="499"/>
                  </a:lnTo>
                  <a:lnTo>
                    <a:pt x="369" y="499"/>
                  </a:lnTo>
                  <a:lnTo>
                    <a:pt x="354" y="507"/>
                  </a:lnTo>
                  <a:lnTo>
                    <a:pt x="340" y="513"/>
                  </a:lnTo>
                  <a:lnTo>
                    <a:pt x="324" y="518"/>
                  </a:lnTo>
                  <a:lnTo>
                    <a:pt x="309" y="523"/>
                  </a:lnTo>
                  <a:lnTo>
                    <a:pt x="294" y="526"/>
                  </a:lnTo>
                  <a:lnTo>
                    <a:pt x="277" y="528"/>
                  </a:lnTo>
                  <a:lnTo>
                    <a:pt x="260" y="530"/>
                  </a:lnTo>
                  <a:lnTo>
                    <a:pt x="245" y="531"/>
                  </a:lnTo>
                  <a:lnTo>
                    <a:pt x="245" y="531"/>
                  </a:lnTo>
                  <a:lnTo>
                    <a:pt x="227" y="530"/>
                  </a:lnTo>
                  <a:lnTo>
                    <a:pt x="209" y="528"/>
                  </a:lnTo>
                  <a:lnTo>
                    <a:pt x="193" y="526"/>
                  </a:lnTo>
                  <a:lnTo>
                    <a:pt x="176" y="522"/>
                  </a:lnTo>
                  <a:lnTo>
                    <a:pt x="159" y="517"/>
                  </a:lnTo>
                  <a:lnTo>
                    <a:pt x="144" y="511"/>
                  </a:lnTo>
                  <a:lnTo>
                    <a:pt x="130" y="504"/>
                  </a:lnTo>
                  <a:lnTo>
                    <a:pt x="115" y="496"/>
                  </a:lnTo>
                  <a:lnTo>
                    <a:pt x="115" y="496"/>
                  </a:lnTo>
                  <a:lnTo>
                    <a:pt x="102" y="486"/>
                  </a:lnTo>
                  <a:lnTo>
                    <a:pt x="88" y="477"/>
                  </a:lnTo>
                  <a:lnTo>
                    <a:pt x="76" y="466"/>
                  </a:lnTo>
                  <a:lnTo>
                    <a:pt x="65" y="454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29" y="400"/>
                  </a:lnTo>
                  <a:lnTo>
                    <a:pt x="29" y="400"/>
                  </a:lnTo>
                  <a:lnTo>
                    <a:pt x="21" y="385"/>
                  </a:lnTo>
                  <a:lnTo>
                    <a:pt x="16" y="370"/>
                  </a:lnTo>
                  <a:lnTo>
                    <a:pt x="11" y="354"/>
                  </a:lnTo>
                  <a:lnTo>
                    <a:pt x="7" y="338"/>
                  </a:lnTo>
                  <a:lnTo>
                    <a:pt x="3" y="322"/>
                  </a:lnTo>
                  <a:lnTo>
                    <a:pt x="1" y="306"/>
                  </a:lnTo>
                  <a:lnTo>
                    <a:pt x="0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0" y="274"/>
                  </a:moveTo>
                  <a:lnTo>
                    <a:pt x="70" y="274"/>
                  </a:lnTo>
                  <a:lnTo>
                    <a:pt x="70" y="295"/>
                  </a:lnTo>
                  <a:lnTo>
                    <a:pt x="72" y="317"/>
                  </a:lnTo>
                  <a:lnTo>
                    <a:pt x="76" y="338"/>
                  </a:lnTo>
                  <a:lnTo>
                    <a:pt x="81" y="356"/>
                  </a:lnTo>
                  <a:lnTo>
                    <a:pt x="89" y="373"/>
                  </a:lnTo>
                  <a:lnTo>
                    <a:pt x="97" y="390"/>
                  </a:lnTo>
                  <a:lnTo>
                    <a:pt x="107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2"/>
                  </a:lnTo>
                  <a:lnTo>
                    <a:pt x="145" y="443"/>
                  </a:lnTo>
                  <a:lnTo>
                    <a:pt x="161" y="452"/>
                  </a:lnTo>
                  <a:lnTo>
                    <a:pt x="175" y="459"/>
                  </a:lnTo>
                  <a:lnTo>
                    <a:pt x="191" y="466"/>
                  </a:lnTo>
                  <a:lnTo>
                    <a:pt x="208" y="470"/>
                  </a:lnTo>
                  <a:lnTo>
                    <a:pt x="226" y="472"/>
                  </a:lnTo>
                  <a:lnTo>
                    <a:pt x="244" y="472"/>
                  </a:lnTo>
                  <a:lnTo>
                    <a:pt x="244" y="472"/>
                  </a:lnTo>
                  <a:lnTo>
                    <a:pt x="263" y="472"/>
                  </a:lnTo>
                  <a:lnTo>
                    <a:pt x="281" y="470"/>
                  </a:lnTo>
                  <a:lnTo>
                    <a:pt x="297" y="466"/>
                  </a:lnTo>
                  <a:lnTo>
                    <a:pt x="314" y="459"/>
                  </a:lnTo>
                  <a:lnTo>
                    <a:pt x="329" y="452"/>
                  </a:lnTo>
                  <a:lnTo>
                    <a:pt x="344" y="443"/>
                  </a:lnTo>
                  <a:lnTo>
                    <a:pt x="358" y="431"/>
                  </a:lnTo>
                  <a:lnTo>
                    <a:pt x="370" y="418"/>
                  </a:lnTo>
                  <a:lnTo>
                    <a:pt x="370" y="418"/>
                  </a:lnTo>
                  <a:lnTo>
                    <a:pt x="382" y="404"/>
                  </a:lnTo>
                  <a:lnTo>
                    <a:pt x="392" y="389"/>
                  </a:lnTo>
                  <a:lnTo>
                    <a:pt x="400" y="372"/>
                  </a:lnTo>
                  <a:lnTo>
                    <a:pt x="407" y="353"/>
                  </a:lnTo>
                  <a:lnTo>
                    <a:pt x="413" y="334"/>
                  </a:lnTo>
                  <a:lnTo>
                    <a:pt x="416" y="312"/>
                  </a:lnTo>
                  <a:lnTo>
                    <a:pt x="419" y="290"/>
                  </a:lnTo>
                  <a:lnTo>
                    <a:pt x="420" y="266"/>
                  </a:lnTo>
                  <a:lnTo>
                    <a:pt x="420" y="266"/>
                  </a:lnTo>
                  <a:lnTo>
                    <a:pt x="418" y="235"/>
                  </a:lnTo>
                  <a:lnTo>
                    <a:pt x="414" y="207"/>
                  </a:lnTo>
                  <a:lnTo>
                    <a:pt x="407" y="180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3" y="146"/>
                  </a:lnTo>
                  <a:lnTo>
                    <a:pt x="387" y="134"/>
                  </a:lnTo>
                  <a:lnTo>
                    <a:pt x="379" y="124"/>
                  </a:lnTo>
                  <a:lnTo>
                    <a:pt x="373" y="115"/>
                  </a:lnTo>
                  <a:lnTo>
                    <a:pt x="364" y="106"/>
                  </a:lnTo>
                  <a:lnTo>
                    <a:pt x="356" y="98"/>
                  </a:lnTo>
                  <a:lnTo>
                    <a:pt x="346" y="90"/>
                  </a:lnTo>
                  <a:lnTo>
                    <a:pt x="337" y="84"/>
                  </a:lnTo>
                  <a:lnTo>
                    <a:pt x="337" y="84"/>
                  </a:lnTo>
                  <a:lnTo>
                    <a:pt x="326" y="78"/>
                  </a:lnTo>
                  <a:lnTo>
                    <a:pt x="315" y="73"/>
                  </a:lnTo>
                  <a:lnTo>
                    <a:pt x="305" y="69"/>
                  </a:lnTo>
                  <a:lnTo>
                    <a:pt x="294" y="65"/>
                  </a:lnTo>
                  <a:lnTo>
                    <a:pt x="282" y="62"/>
                  </a:lnTo>
                  <a:lnTo>
                    <a:pt x="269" y="60"/>
                  </a:lnTo>
                  <a:lnTo>
                    <a:pt x="258" y="58"/>
                  </a:lnTo>
                  <a:lnTo>
                    <a:pt x="245" y="58"/>
                  </a:lnTo>
                  <a:lnTo>
                    <a:pt x="245" y="58"/>
                  </a:lnTo>
                  <a:lnTo>
                    <a:pt x="227" y="58"/>
                  </a:lnTo>
                  <a:lnTo>
                    <a:pt x="211" y="61"/>
                  </a:lnTo>
                  <a:lnTo>
                    <a:pt x="194" y="65"/>
                  </a:lnTo>
                  <a:lnTo>
                    <a:pt x="179" y="70"/>
                  </a:lnTo>
                  <a:lnTo>
                    <a:pt x="163" y="78"/>
                  </a:lnTo>
                  <a:lnTo>
                    <a:pt x="148" y="85"/>
                  </a:lnTo>
                  <a:lnTo>
                    <a:pt x="135" y="96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10" y="121"/>
                  </a:lnTo>
                  <a:lnTo>
                    <a:pt x="98" y="137"/>
                  </a:lnTo>
                  <a:lnTo>
                    <a:pt x="89" y="155"/>
                  </a:lnTo>
                  <a:lnTo>
                    <a:pt x="83" y="174"/>
                  </a:lnTo>
                  <a:lnTo>
                    <a:pt x="76" y="195"/>
                  </a:lnTo>
                  <a:lnTo>
                    <a:pt x="72" y="220"/>
                  </a:lnTo>
                  <a:lnTo>
                    <a:pt x="70" y="245"/>
                  </a:lnTo>
                  <a:lnTo>
                    <a:pt x="70" y="274"/>
                  </a:lnTo>
                  <a:lnTo>
                    <a:pt x="70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9"/>
            <p:cNvSpPr>
              <a:spLocks noEditPoints="1"/>
            </p:cNvSpPr>
            <p:nvPr/>
          </p:nvSpPr>
          <p:spPr bwMode="auto">
            <a:xfrm>
              <a:off x="1262063" y="2416176"/>
              <a:ext cx="309563" cy="407988"/>
            </a:xfrm>
            <a:custGeom>
              <a:avLst/>
              <a:gdLst>
                <a:gd name="T0" fmla="*/ 0 w 391"/>
                <a:gd name="T1" fmla="*/ 0 h 513"/>
                <a:gd name="T2" fmla="*/ 193 w 391"/>
                <a:gd name="T3" fmla="*/ 0 h 513"/>
                <a:gd name="T4" fmla="*/ 257 w 391"/>
                <a:gd name="T5" fmla="*/ 2 h 513"/>
                <a:gd name="T6" fmla="*/ 271 w 391"/>
                <a:gd name="T7" fmla="*/ 5 h 513"/>
                <a:gd name="T8" fmla="*/ 306 w 391"/>
                <a:gd name="T9" fmla="*/ 14 h 513"/>
                <a:gd name="T10" fmla="*/ 335 w 391"/>
                <a:gd name="T11" fmla="*/ 29 h 513"/>
                <a:gd name="T12" fmla="*/ 347 w 391"/>
                <a:gd name="T13" fmla="*/ 38 h 513"/>
                <a:gd name="T14" fmla="*/ 367 w 391"/>
                <a:gd name="T15" fmla="*/ 64 h 513"/>
                <a:gd name="T16" fmla="*/ 376 w 391"/>
                <a:gd name="T17" fmla="*/ 78 h 513"/>
                <a:gd name="T18" fmla="*/ 388 w 391"/>
                <a:gd name="T19" fmla="*/ 112 h 513"/>
                <a:gd name="T20" fmla="*/ 391 w 391"/>
                <a:gd name="T21" fmla="*/ 148 h 513"/>
                <a:gd name="T22" fmla="*/ 391 w 391"/>
                <a:gd name="T23" fmla="*/ 165 h 513"/>
                <a:gd name="T24" fmla="*/ 385 w 391"/>
                <a:gd name="T25" fmla="*/ 194 h 513"/>
                <a:gd name="T26" fmla="*/ 375 w 391"/>
                <a:gd name="T27" fmla="*/ 222 h 513"/>
                <a:gd name="T28" fmla="*/ 359 w 391"/>
                <a:gd name="T29" fmla="*/ 248 h 513"/>
                <a:gd name="T30" fmla="*/ 349 w 391"/>
                <a:gd name="T31" fmla="*/ 259 h 513"/>
                <a:gd name="T32" fmla="*/ 325 w 391"/>
                <a:gd name="T33" fmla="*/ 279 h 513"/>
                <a:gd name="T34" fmla="*/ 292 w 391"/>
                <a:gd name="T35" fmla="*/ 293 h 513"/>
                <a:gd name="T36" fmla="*/ 249 w 391"/>
                <a:gd name="T37" fmla="*/ 302 h 513"/>
                <a:gd name="T38" fmla="*/ 200 w 391"/>
                <a:gd name="T39" fmla="*/ 304 h 513"/>
                <a:gd name="T40" fmla="*/ 68 w 391"/>
                <a:gd name="T41" fmla="*/ 513 h 513"/>
                <a:gd name="T42" fmla="*/ 68 w 391"/>
                <a:gd name="T43" fmla="*/ 244 h 513"/>
                <a:gd name="T44" fmla="*/ 201 w 391"/>
                <a:gd name="T45" fmla="*/ 244 h 513"/>
                <a:gd name="T46" fmla="*/ 232 w 391"/>
                <a:gd name="T47" fmla="*/ 243 h 513"/>
                <a:gd name="T48" fmla="*/ 257 w 391"/>
                <a:gd name="T49" fmla="*/ 238 h 513"/>
                <a:gd name="T50" fmla="*/ 278 w 391"/>
                <a:gd name="T51" fmla="*/ 230 h 513"/>
                <a:gd name="T52" fmla="*/ 294 w 391"/>
                <a:gd name="T53" fmla="*/ 220 h 513"/>
                <a:gd name="T54" fmla="*/ 301 w 391"/>
                <a:gd name="T55" fmla="*/ 213 h 513"/>
                <a:gd name="T56" fmla="*/ 311 w 391"/>
                <a:gd name="T57" fmla="*/ 198 h 513"/>
                <a:gd name="T58" fmla="*/ 317 w 391"/>
                <a:gd name="T59" fmla="*/ 181 h 513"/>
                <a:gd name="T60" fmla="*/ 321 w 391"/>
                <a:gd name="T61" fmla="*/ 161 h 513"/>
                <a:gd name="T62" fmla="*/ 321 w 391"/>
                <a:gd name="T63" fmla="*/ 151 h 513"/>
                <a:gd name="T64" fmla="*/ 317 w 391"/>
                <a:gd name="T65" fmla="*/ 120 h 513"/>
                <a:gd name="T66" fmla="*/ 306 w 391"/>
                <a:gd name="T67" fmla="*/ 96 h 513"/>
                <a:gd name="T68" fmla="*/ 297 w 391"/>
                <a:gd name="T69" fmla="*/ 84 h 513"/>
                <a:gd name="T70" fmla="*/ 275 w 391"/>
                <a:gd name="T71" fmla="*/ 70 h 513"/>
                <a:gd name="T72" fmla="*/ 262 w 391"/>
                <a:gd name="T73" fmla="*/ 65 h 513"/>
                <a:gd name="T74" fmla="*/ 238 w 391"/>
                <a:gd name="T75" fmla="*/ 61 h 513"/>
                <a:gd name="T76" fmla="*/ 68 w 391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1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8" y="1"/>
                  </a:lnTo>
                  <a:lnTo>
                    <a:pt x="257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89" y="8"/>
                  </a:lnTo>
                  <a:lnTo>
                    <a:pt x="306" y="14"/>
                  </a:lnTo>
                  <a:lnTo>
                    <a:pt x="321" y="20"/>
                  </a:lnTo>
                  <a:lnTo>
                    <a:pt x="335" y="29"/>
                  </a:lnTo>
                  <a:lnTo>
                    <a:pt x="335" y="29"/>
                  </a:lnTo>
                  <a:lnTo>
                    <a:pt x="347" y="38"/>
                  </a:lnTo>
                  <a:lnTo>
                    <a:pt x="358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2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1" y="148"/>
                  </a:lnTo>
                  <a:lnTo>
                    <a:pt x="391" y="148"/>
                  </a:lnTo>
                  <a:lnTo>
                    <a:pt x="391" y="165"/>
                  </a:lnTo>
                  <a:lnTo>
                    <a:pt x="389" y="180"/>
                  </a:lnTo>
                  <a:lnTo>
                    <a:pt x="385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8" y="235"/>
                  </a:lnTo>
                  <a:lnTo>
                    <a:pt x="359" y="248"/>
                  </a:lnTo>
                  <a:lnTo>
                    <a:pt x="349" y="259"/>
                  </a:lnTo>
                  <a:lnTo>
                    <a:pt x="349" y="259"/>
                  </a:lnTo>
                  <a:lnTo>
                    <a:pt x="339" y="270"/>
                  </a:lnTo>
                  <a:lnTo>
                    <a:pt x="325" y="279"/>
                  </a:lnTo>
                  <a:lnTo>
                    <a:pt x="310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49" y="302"/>
                  </a:lnTo>
                  <a:lnTo>
                    <a:pt x="225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1" y="244"/>
                  </a:lnTo>
                  <a:lnTo>
                    <a:pt x="201" y="244"/>
                  </a:lnTo>
                  <a:lnTo>
                    <a:pt x="216" y="243"/>
                  </a:lnTo>
                  <a:lnTo>
                    <a:pt x="232" y="243"/>
                  </a:lnTo>
                  <a:lnTo>
                    <a:pt x="244" y="240"/>
                  </a:lnTo>
                  <a:lnTo>
                    <a:pt x="257" y="238"/>
                  </a:lnTo>
                  <a:lnTo>
                    <a:pt x="267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1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6" y="96"/>
                  </a:lnTo>
                  <a:lnTo>
                    <a:pt x="306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200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0"/>
            <p:cNvSpPr>
              <a:spLocks/>
            </p:cNvSpPr>
            <p:nvPr/>
          </p:nvSpPr>
          <p:spPr bwMode="auto">
            <a:xfrm>
              <a:off x="1622425" y="2416176"/>
              <a:ext cx="303213" cy="407988"/>
            </a:xfrm>
            <a:custGeom>
              <a:avLst/>
              <a:gdLst>
                <a:gd name="T0" fmla="*/ 0 w 382"/>
                <a:gd name="T1" fmla="*/ 513 h 513"/>
                <a:gd name="T2" fmla="*/ 0 w 382"/>
                <a:gd name="T3" fmla="*/ 0 h 513"/>
                <a:gd name="T4" fmla="*/ 371 w 382"/>
                <a:gd name="T5" fmla="*/ 0 h 513"/>
                <a:gd name="T6" fmla="*/ 371 w 382"/>
                <a:gd name="T7" fmla="*/ 60 h 513"/>
                <a:gd name="T8" fmla="*/ 68 w 382"/>
                <a:gd name="T9" fmla="*/ 60 h 513"/>
                <a:gd name="T10" fmla="*/ 68 w 382"/>
                <a:gd name="T11" fmla="*/ 217 h 513"/>
                <a:gd name="T12" fmla="*/ 352 w 382"/>
                <a:gd name="T13" fmla="*/ 217 h 513"/>
                <a:gd name="T14" fmla="*/ 352 w 382"/>
                <a:gd name="T15" fmla="*/ 277 h 513"/>
                <a:gd name="T16" fmla="*/ 68 w 382"/>
                <a:gd name="T17" fmla="*/ 277 h 513"/>
                <a:gd name="T18" fmla="*/ 68 w 382"/>
                <a:gd name="T19" fmla="*/ 453 h 513"/>
                <a:gd name="T20" fmla="*/ 382 w 382"/>
                <a:gd name="T21" fmla="*/ 453 h 513"/>
                <a:gd name="T22" fmla="*/ 382 w 382"/>
                <a:gd name="T23" fmla="*/ 513 h 513"/>
                <a:gd name="T24" fmla="*/ 0 w 382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513">
                  <a:moveTo>
                    <a:pt x="0" y="513"/>
                  </a:moveTo>
                  <a:lnTo>
                    <a:pt x="0" y="0"/>
                  </a:lnTo>
                  <a:lnTo>
                    <a:pt x="371" y="0"/>
                  </a:lnTo>
                  <a:lnTo>
                    <a:pt x="371" y="60"/>
                  </a:lnTo>
                  <a:lnTo>
                    <a:pt x="68" y="60"/>
                  </a:lnTo>
                  <a:lnTo>
                    <a:pt x="68" y="217"/>
                  </a:lnTo>
                  <a:lnTo>
                    <a:pt x="352" y="217"/>
                  </a:lnTo>
                  <a:lnTo>
                    <a:pt x="352" y="277"/>
                  </a:lnTo>
                  <a:lnTo>
                    <a:pt x="68" y="277"/>
                  </a:lnTo>
                  <a:lnTo>
                    <a:pt x="68" y="453"/>
                  </a:lnTo>
                  <a:lnTo>
                    <a:pt x="382" y="453"/>
                  </a:lnTo>
                  <a:lnTo>
                    <a:pt x="382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01"/>
            <p:cNvSpPr>
              <a:spLocks noEditPoints="1"/>
            </p:cNvSpPr>
            <p:nvPr/>
          </p:nvSpPr>
          <p:spPr bwMode="auto">
            <a:xfrm>
              <a:off x="1981200" y="2416176"/>
              <a:ext cx="358775" cy="407988"/>
            </a:xfrm>
            <a:custGeom>
              <a:avLst/>
              <a:gdLst>
                <a:gd name="T0" fmla="*/ 0 w 451"/>
                <a:gd name="T1" fmla="*/ 0 h 513"/>
                <a:gd name="T2" fmla="*/ 226 w 451"/>
                <a:gd name="T3" fmla="*/ 0 h 513"/>
                <a:gd name="T4" fmla="*/ 286 w 451"/>
                <a:gd name="T5" fmla="*/ 3 h 513"/>
                <a:gd name="T6" fmla="*/ 331 w 451"/>
                <a:gd name="T7" fmla="*/ 14 h 513"/>
                <a:gd name="T8" fmla="*/ 340 w 451"/>
                <a:gd name="T9" fmla="*/ 17 h 513"/>
                <a:gd name="T10" fmla="*/ 355 w 451"/>
                <a:gd name="T11" fmla="*/ 26 h 513"/>
                <a:gd name="T12" fmla="*/ 369 w 451"/>
                <a:gd name="T13" fmla="*/ 39 h 513"/>
                <a:gd name="T14" fmla="*/ 387 w 451"/>
                <a:gd name="T15" fmla="*/ 62 h 513"/>
                <a:gd name="T16" fmla="*/ 397 w 451"/>
                <a:gd name="T17" fmla="*/ 80 h 513"/>
                <a:gd name="T18" fmla="*/ 408 w 451"/>
                <a:gd name="T19" fmla="*/ 119 h 513"/>
                <a:gd name="T20" fmla="*/ 409 w 451"/>
                <a:gd name="T21" fmla="*/ 140 h 513"/>
                <a:gd name="T22" fmla="*/ 406 w 451"/>
                <a:gd name="T23" fmla="*/ 166 h 513"/>
                <a:gd name="T24" fmla="*/ 400 w 451"/>
                <a:gd name="T25" fmla="*/ 190 h 513"/>
                <a:gd name="T26" fmla="*/ 390 w 451"/>
                <a:gd name="T27" fmla="*/ 212 h 513"/>
                <a:gd name="T28" fmla="*/ 373 w 451"/>
                <a:gd name="T29" fmla="*/ 231 h 513"/>
                <a:gd name="T30" fmla="*/ 364 w 451"/>
                <a:gd name="T31" fmla="*/ 240 h 513"/>
                <a:gd name="T32" fmla="*/ 343 w 451"/>
                <a:gd name="T33" fmla="*/ 256 h 513"/>
                <a:gd name="T34" fmla="*/ 314 w 451"/>
                <a:gd name="T35" fmla="*/ 268 h 513"/>
                <a:gd name="T36" fmla="*/ 282 w 451"/>
                <a:gd name="T37" fmla="*/ 276 h 513"/>
                <a:gd name="T38" fmla="*/ 264 w 451"/>
                <a:gd name="T39" fmla="*/ 280 h 513"/>
                <a:gd name="T40" fmla="*/ 298 w 451"/>
                <a:gd name="T41" fmla="*/ 299 h 513"/>
                <a:gd name="T42" fmla="*/ 305 w 451"/>
                <a:gd name="T43" fmla="*/ 306 h 513"/>
                <a:gd name="T44" fmla="*/ 335 w 451"/>
                <a:gd name="T45" fmla="*/ 336 h 513"/>
                <a:gd name="T46" fmla="*/ 362 w 451"/>
                <a:gd name="T47" fmla="*/ 373 h 513"/>
                <a:gd name="T48" fmla="*/ 366 w 451"/>
                <a:gd name="T49" fmla="*/ 513 h 513"/>
                <a:gd name="T50" fmla="*/ 298 w 451"/>
                <a:gd name="T51" fmla="*/ 407 h 513"/>
                <a:gd name="T52" fmla="*/ 249 w 451"/>
                <a:gd name="T53" fmla="*/ 335 h 513"/>
                <a:gd name="T54" fmla="*/ 240 w 451"/>
                <a:gd name="T55" fmla="*/ 325 h 513"/>
                <a:gd name="T56" fmla="*/ 222 w 451"/>
                <a:gd name="T57" fmla="*/ 307 h 513"/>
                <a:gd name="T58" fmla="*/ 215 w 451"/>
                <a:gd name="T59" fmla="*/ 302 h 513"/>
                <a:gd name="T60" fmla="*/ 184 w 451"/>
                <a:gd name="T61" fmla="*/ 288 h 513"/>
                <a:gd name="T62" fmla="*/ 169 w 451"/>
                <a:gd name="T63" fmla="*/ 285 h 513"/>
                <a:gd name="T64" fmla="*/ 68 w 451"/>
                <a:gd name="T65" fmla="*/ 285 h 513"/>
                <a:gd name="T66" fmla="*/ 0 w 451"/>
                <a:gd name="T67" fmla="*/ 513 h 513"/>
                <a:gd name="T68" fmla="*/ 213 w 451"/>
                <a:gd name="T69" fmla="*/ 226 h 513"/>
                <a:gd name="T70" fmla="*/ 235 w 451"/>
                <a:gd name="T71" fmla="*/ 226 h 513"/>
                <a:gd name="T72" fmla="*/ 271 w 451"/>
                <a:gd name="T73" fmla="*/ 221 h 513"/>
                <a:gd name="T74" fmla="*/ 286 w 451"/>
                <a:gd name="T75" fmla="*/ 217 h 513"/>
                <a:gd name="T76" fmla="*/ 309 w 451"/>
                <a:gd name="T77" fmla="*/ 204 h 513"/>
                <a:gd name="T78" fmla="*/ 326 w 451"/>
                <a:gd name="T79" fmla="*/ 185 h 513"/>
                <a:gd name="T80" fmla="*/ 331 w 451"/>
                <a:gd name="T81" fmla="*/ 175 h 513"/>
                <a:gd name="T82" fmla="*/ 339 w 451"/>
                <a:gd name="T83" fmla="*/ 152 h 513"/>
                <a:gd name="T84" fmla="*/ 339 w 451"/>
                <a:gd name="T85" fmla="*/ 140 h 513"/>
                <a:gd name="T86" fmla="*/ 337 w 451"/>
                <a:gd name="T87" fmla="*/ 122 h 513"/>
                <a:gd name="T88" fmla="*/ 332 w 451"/>
                <a:gd name="T89" fmla="*/ 107 h 513"/>
                <a:gd name="T90" fmla="*/ 325 w 451"/>
                <a:gd name="T91" fmla="*/ 93 h 513"/>
                <a:gd name="T92" fmla="*/ 313 w 451"/>
                <a:gd name="T93" fmla="*/ 80 h 513"/>
                <a:gd name="T94" fmla="*/ 305 w 451"/>
                <a:gd name="T95" fmla="*/ 74 h 513"/>
                <a:gd name="T96" fmla="*/ 289 w 451"/>
                <a:gd name="T97" fmla="*/ 66 h 513"/>
                <a:gd name="T98" fmla="*/ 268 w 451"/>
                <a:gd name="T99" fmla="*/ 60 h 513"/>
                <a:gd name="T100" fmla="*/ 243 w 451"/>
                <a:gd name="T101" fmla="*/ 57 h 513"/>
                <a:gd name="T102" fmla="*/ 68 w 451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1" h="513">
                  <a:moveTo>
                    <a:pt x="0" y="5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9" y="1"/>
                  </a:lnTo>
                  <a:lnTo>
                    <a:pt x="286" y="3"/>
                  </a:lnTo>
                  <a:lnTo>
                    <a:pt x="311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5" y="26"/>
                  </a:lnTo>
                  <a:lnTo>
                    <a:pt x="363" y="33"/>
                  </a:lnTo>
                  <a:lnTo>
                    <a:pt x="369" y="39"/>
                  </a:lnTo>
                  <a:lnTo>
                    <a:pt x="376" y="46"/>
                  </a:lnTo>
                  <a:lnTo>
                    <a:pt x="387" y="62"/>
                  </a:lnTo>
                  <a:lnTo>
                    <a:pt x="387" y="62"/>
                  </a:lnTo>
                  <a:lnTo>
                    <a:pt x="397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6" y="166"/>
                  </a:lnTo>
                  <a:lnTo>
                    <a:pt x="404" y="179"/>
                  </a:lnTo>
                  <a:lnTo>
                    <a:pt x="400" y="190"/>
                  </a:lnTo>
                  <a:lnTo>
                    <a:pt x="395" y="202"/>
                  </a:lnTo>
                  <a:lnTo>
                    <a:pt x="390" y="212"/>
                  </a:lnTo>
                  <a:lnTo>
                    <a:pt x="382" y="222"/>
                  </a:lnTo>
                  <a:lnTo>
                    <a:pt x="373" y="231"/>
                  </a:lnTo>
                  <a:lnTo>
                    <a:pt x="373" y="231"/>
                  </a:lnTo>
                  <a:lnTo>
                    <a:pt x="364" y="240"/>
                  </a:lnTo>
                  <a:lnTo>
                    <a:pt x="354" y="249"/>
                  </a:lnTo>
                  <a:lnTo>
                    <a:pt x="343" y="256"/>
                  </a:lnTo>
                  <a:lnTo>
                    <a:pt x="328" y="262"/>
                  </a:lnTo>
                  <a:lnTo>
                    <a:pt x="314" y="268"/>
                  </a:lnTo>
                  <a:lnTo>
                    <a:pt x="299" y="272"/>
                  </a:lnTo>
                  <a:lnTo>
                    <a:pt x="282" y="276"/>
                  </a:lnTo>
                  <a:lnTo>
                    <a:pt x="264" y="280"/>
                  </a:lnTo>
                  <a:lnTo>
                    <a:pt x="264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5" y="306"/>
                  </a:lnTo>
                  <a:lnTo>
                    <a:pt x="305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2" y="373"/>
                  </a:lnTo>
                  <a:lnTo>
                    <a:pt x="451" y="513"/>
                  </a:lnTo>
                  <a:lnTo>
                    <a:pt x="366" y="513"/>
                  </a:lnTo>
                  <a:lnTo>
                    <a:pt x="298" y="407"/>
                  </a:lnTo>
                  <a:lnTo>
                    <a:pt x="298" y="407"/>
                  </a:lnTo>
                  <a:lnTo>
                    <a:pt x="271" y="366"/>
                  </a:lnTo>
                  <a:lnTo>
                    <a:pt x="249" y="335"/>
                  </a:lnTo>
                  <a:lnTo>
                    <a:pt x="249" y="335"/>
                  </a:lnTo>
                  <a:lnTo>
                    <a:pt x="240" y="325"/>
                  </a:lnTo>
                  <a:lnTo>
                    <a:pt x="231" y="315"/>
                  </a:lnTo>
                  <a:lnTo>
                    <a:pt x="222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199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6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3" y="226"/>
                  </a:lnTo>
                  <a:lnTo>
                    <a:pt x="213" y="226"/>
                  </a:lnTo>
                  <a:lnTo>
                    <a:pt x="235" y="226"/>
                  </a:lnTo>
                  <a:lnTo>
                    <a:pt x="254" y="224"/>
                  </a:lnTo>
                  <a:lnTo>
                    <a:pt x="271" y="221"/>
                  </a:lnTo>
                  <a:lnTo>
                    <a:pt x="286" y="217"/>
                  </a:lnTo>
                  <a:lnTo>
                    <a:pt x="286" y="217"/>
                  </a:lnTo>
                  <a:lnTo>
                    <a:pt x="298" y="211"/>
                  </a:lnTo>
                  <a:lnTo>
                    <a:pt x="309" y="204"/>
                  </a:lnTo>
                  <a:lnTo>
                    <a:pt x="318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1" y="175"/>
                  </a:lnTo>
                  <a:lnTo>
                    <a:pt x="336" y="163"/>
                  </a:lnTo>
                  <a:lnTo>
                    <a:pt x="339" y="152"/>
                  </a:lnTo>
                  <a:lnTo>
                    <a:pt x="339" y="140"/>
                  </a:lnTo>
                  <a:lnTo>
                    <a:pt x="339" y="140"/>
                  </a:lnTo>
                  <a:lnTo>
                    <a:pt x="339" y="131"/>
                  </a:lnTo>
                  <a:lnTo>
                    <a:pt x="337" y="122"/>
                  </a:lnTo>
                  <a:lnTo>
                    <a:pt x="335" y="115"/>
                  </a:lnTo>
                  <a:lnTo>
                    <a:pt x="332" y="107"/>
                  </a:lnTo>
                  <a:lnTo>
                    <a:pt x="328" y="99"/>
                  </a:lnTo>
                  <a:lnTo>
                    <a:pt x="325" y="93"/>
                  </a:lnTo>
                  <a:lnTo>
                    <a:pt x="319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5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79" y="62"/>
                  </a:lnTo>
                  <a:lnTo>
                    <a:pt x="268" y="60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30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02"/>
            <p:cNvSpPr>
              <a:spLocks/>
            </p:cNvSpPr>
            <p:nvPr/>
          </p:nvSpPr>
          <p:spPr bwMode="auto">
            <a:xfrm>
              <a:off x="2339975" y="2416176"/>
              <a:ext cx="323850" cy="407988"/>
            </a:xfrm>
            <a:custGeom>
              <a:avLst/>
              <a:gdLst>
                <a:gd name="T0" fmla="*/ 169 w 407"/>
                <a:gd name="T1" fmla="*/ 513 h 513"/>
                <a:gd name="T2" fmla="*/ 169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7 w 407"/>
                <a:gd name="T13" fmla="*/ 60 h 513"/>
                <a:gd name="T14" fmla="*/ 237 w 407"/>
                <a:gd name="T15" fmla="*/ 513 h 513"/>
                <a:gd name="T16" fmla="*/ 169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69" y="513"/>
                  </a:moveTo>
                  <a:lnTo>
                    <a:pt x="16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7" y="60"/>
                  </a:lnTo>
                  <a:lnTo>
                    <a:pt x="237" y="513"/>
                  </a:lnTo>
                  <a:lnTo>
                    <a:pt x="169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603"/>
            <p:cNvSpPr>
              <a:spLocks/>
            </p:cNvSpPr>
            <p:nvPr/>
          </p:nvSpPr>
          <p:spPr bwMode="auto">
            <a:xfrm>
              <a:off x="2687638" y="2416176"/>
              <a:ext cx="373063" cy="407988"/>
            </a:xfrm>
            <a:custGeom>
              <a:avLst/>
              <a:gdLst>
                <a:gd name="T0" fmla="*/ 197 w 469"/>
                <a:gd name="T1" fmla="*/ 513 h 513"/>
                <a:gd name="T2" fmla="*/ 197 w 469"/>
                <a:gd name="T3" fmla="*/ 295 h 513"/>
                <a:gd name="T4" fmla="*/ 0 w 469"/>
                <a:gd name="T5" fmla="*/ 0 h 513"/>
                <a:gd name="T6" fmla="*/ 82 w 469"/>
                <a:gd name="T7" fmla="*/ 0 h 513"/>
                <a:gd name="T8" fmla="*/ 183 w 469"/>
                <a:gd name="T9" fmla="*/ 154 h 513"/>
                <a:gd name="T10" fmla="*/ 183 w 469"/>
                <a:gd name="T11" fmla="*/ 154 h 513"/>
                <a:gd name="T12" fmla="*/ 210 w 469"/>
                <a:gd name="T13" fmla="*/ 198 h 513"/>
                <a:gd name="T14" fmla="*/ 235 w 469"/>
                <a:gd name="T15" fmla="*/ 242 h 513"/>
                <a:gd name="T16" fmla="*/ 235 w 469"/>
                <a:gd name="T17" fmla="*/ 242 h 513"/>
                <a:gd name="T18" fmla="*/ 261 w 469"/>
                <a:gd name="T19" fmla="*/ 198 h 513"/>
                <a:gd name="T20" fmla="*/ 291 w 469"/>
                <a:gd name="T21" fmla="*/ 151 h 513"/>
                <a:gd name="T22" fmla="*/ 390 w 469"/>
                <a:gd name="T23" fmla="*/ 0 h 513"/>
                <a:gd name="T24" fmla="*/ 469 w 469"/>
                <a:gd name="T25" fmla="*/ 0 h 513"/>
                <a:gd name="T26" fmla="*/ 265 w 469"/>
                <a:gd name="T27" fmla="*/ 295 h 513"/>
                <a:gd name="T28" fmla="*/ 265 w 469"/>
                <a:gd name="T29" fmla="*/ 513 h 513"/>
                <a:gd name="T30" fmla="*/ 197 w 469"/>
                <a:gd name="T3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513">
                  <a:moveTo>
                    <a:pt x="197" y="513"/>
                  </a:moveTo>
                  <a:lnTo>
                    <a:pt x="197" y="295"/>
                  </a:lnTo>
                  <a:lnTo>
                    <a:pt x="0" y="0"/>
                  </a:lnTo>
                  <a:lnTo>
                    <a:pt x="82" y="0"/>
                  </a:lnTo>
                  <a:lnTo>
                    <a:pt x="183" y="154"/>
                  </a:lnTo>
                  <a:lnTo>
                    <a:pt x="183" y="154"/>
                  </a:lnTo>
                  <a:lnTo>
                    <a:pt x="210" y="198"/>
                  </a:lnTo>
                  <a:lnTo>
                    <a:pt x="235" y="242"/>
                  </a:lnTo>
                  <a:lnTo>
                    <a:pt x="235" y="242"/>
                  </a:lnTo>
                  <a:lnTo>
                    <a:pt x="261" y="198"/>
                  </a:lnTo>
                  <a:lnTo>
                    <a:pt x="291" y="151"/>
                  </a:lnTo>
                  <a:lnTo>
                    <a:pt x="390" y="0"/>
                  </a:lnTo>
                  <a:lnTo>
                    <a:pt x="469" y="0"/>
                  </a:lnTo>
                  <a:lnTo>
                    <a:pt x="265" y="295"/>
                  </a:lnTo>
                  <a:lnTo>
                    <a:pt x="265" y="513"/>
                  </a:lnTo>
                  <a:lnTo>
                    <a:pt x="197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604"/>
            <p:cNvSpPr>
              <a:spLocks noEditPoints="1"/>
            </p:cNvSpPr>
            <p:nvPr/>
          </p:nvSpPr>
          <p:spPr bwMode="auto">
            <a:xfrm>
              <a:off x="3249613" y="2408238"/>
              <a:ext cx="390525" cy="422275"/>
            </a:xfrm>
            <a:custGeom>
              <a:avLst/>
              <a:gdLst>
                <a:gd name="T0" fmla="*/ 2 w 491"/>
                <a:gd name="T1" fmla="*/ 242 h 531"/>
                <a:gd name="T2" fmla="*/ 18 w 491"/>
                <a:gd name="T3" fmla="*/ 158 h 531"/>
                <a:gd name="T4" fmla="*/ 53 w 491"/>
                <a:gd name="T5" fmla="*/ 90 h 531"/>
                <a:gd name="T6" fmla="*/ 87 w 491"/>
                <a:gd name="T7" fmla="*/ 55 h 531"/>
                <a:gd name="T8" fmla="*/ 147 w 491"/>
                <a:gd name="T9" fmla="*/ 17 h 531"/>
                <a:gd name="T10" fmla="*/ 219 w 491"/>
                <a:gd name="T11" fmla="*/ 1 h 531"/>
                <a:gd name="T12" fmla="*/ 264 w 491"/>
                <a:gd name="T13" fmla="*/ 0 h 531"/>
                <a:gd name="T14" fmla="*/ 314 w 491"/>
                <a:gd name="T15" fmla="*/ 9 h 531"/>
                <a:gd name="T16" fmla="*/ 360 w 491"/>
                <a:gd name="T17" fmla="*/ 25 h 531"/>
                <a:gd name="T18" fmla="*/ 388 w 491"/>
                <a:gd name="T19" fmla="*/ 43 h 531"/>
                <a:gd name="T20" fmla="*/ 424 w 491"/>
                <a:gd name="T21" fmla="*/ 74 h 531"/>
                <a:gd name="T22" fmla="*/ 453 w 491"/>
                <a:gd name="T23" fmla="*/ 114 h 531"/>
                <a:gd name="T24" fmla="*/ 468 w 491"/>
                <a:gd name="T25" fmla="*/ 144 h 531"/>
                <a:gd name="T26" fmla="*/ 484 w 491"/>
                <a:gd name="T27" fmla="*/ 193 h 531"/>
                <a:gd name="T28" fmla="*/ 490 w 491"/>
                <a:gd name="T29" fmla="*/ 247 h 531"/>
                <a:gd name="T30" fmla="*/ 490 w 491"/>
                <a:gd name="T31" fmla="*/ 285 h 531"/>
                <a:gd name="T32" fmla="*/ 482 w 491"/>
                <a:gd name="T33" fmla="*/ 340 h 531"/>
                <a:gd name="T34" fmla="*/ 467 w 491"/>
                <a:gd name="T35" fmla="*/ 390 h 531"/>
                <a:gd name="T36" fmla="*/ 451 w 491"/>
                <a:gd name="T37" fmla="*/ 421 h 531"/>
                <a:gd name="T38" fmla="*/ 421 w 491"/>
                <a:gd name="T39" fmla="*/ 461 h 531"/>
                <a:gd name="T40" fmla="*/ 384 w 491"/>
                <a:gd name="T41" fmla="*/ 491 h 531"/>
                <a:gd name="T42" fmla="*/ 356 w 491"/>
                <a:gd name="T43" fmla="*/ 507 h 531"/>
                <a:gd name="T44" fmla="*/ 310 w 491"/>
                <a:gd name="T45" fmla="*/ 523 h 531"/>
                <a:gd name="T46" fmla="*/ 263 w 491"/>
                <a:gd name="T47" fmla="*/ 530 h 531"/>
                <a:gd name="T48" fmla="*/ 228 w 491"/>
                <a:gd name="T49" fmla="*/ 530 h 531"/>
                <a:gd name="T50" fmla="*/ 177 w 491"/>
                <a:gd name="T51" fmla="*/ 522 h 531"/>
                <a:gd name="T52" fmla="*/ 131 w 491"/>
                <a:gd name="T53" fmla="*/ 504 h 531"/>
                <a:gd name="T54" fmla="*/ 103 w 491"/>
                <a:gd name="T55" fmla="*/ 486 h 531"/>
                <a:gd name="T56" fmla="*/ 67 w 491"/>
                <a:gd name="T57" fmla="*/ 454 h 531"/>
                <a:gd name="T58" fmla="*/ 37 w 491"/>
                <a:gd name="T59" fmla="*/ 414 h 531"/>
                <a:gd name="T60" fmla="*/ 23 w 491"/>
                <a:gd name="T61" fmla="*/ 385 h 531"/>
                <a:gd name="T62" fmla="*/ 8 w 491"/>
                <a:gd name="T63" fmla="*/ 338 h 531"/>
                <a:gd name="T64" fmla="*/ 2 w 491"/>
                <a:gd name="T65" fmla="*/ 289 h 531"/>
                <a:gd name="T66" fmla="*/ 71 w 491"/>
                <a:gd name="T67" fmla="*/ 274 h 531"/>
                <a:gd name="T68" fmla="*/ 73 w 491"/>
                <a:gd name="T69" fmla="*/ 317 h 531"/>
                <a:gd name="T70" fmla="*/ 90 w 491"/>
                <a:gd name="T71" fmla="*/ 373 h 531"/>
                <a:gd name="T72" fmla="*/ 121 w 491"/>
                <a:gd name="T73" fmla="*/ 420 h 531"/>
                <a:gd name="T74" fmla="*/ 147 w 491"/>
                <a:gd name="T75" fmla="*/ 443 h 531"/>
                <a:gd name="T76" fmla="*/ 192 w 491"/>
                <a:gd name="T77" fmla="*/ 466 h 531"/>
                <a:gd name="T78" fmla="*/ 246 w 491"/>
                <a:gd name="T79" fmla="*/ 472 h 531"/>
                <a:gd name="T80" fmla="*/ 282 w 491"/>
                <a:gd name="T81" fmla="*/ 470 h 531"/>
                <a:gd name="T82" fmla="*/ 330 w 491"/>
                <a:gd name="T83" fmla="*/ 452 h 531"/>
                <a:gd name="T84" fmla="*/ 371 w 491"/>
                <a:gd name="T85" fmla="*/ 418 h 531"/>
                <a:gd name="T86" fmla="*/ 393 w 491"/>
                <a:gd name="T87" fmla="*/ 389 h 531"/>
                <a:gd name="T88" fmla="*/ 413 w 491"/>
                <a:gd name="T89" fmla="*/ 334 h 531"/>
                <a:gd name="T90" fmla="*/ 421 w 491"/>
                <a:gd name="T91" fmla="*/ 266 h 531"/>
                <a:gd name="T92" fmla="*/ 416 w 491"/>
                <a:gd name="T93" fmla="*/ 207 h 531"/>
                <a:gd name="T94" fmla="*/ 399 w 491"/>
                <a:gd name="T95" fmla="*/ 156 h 531"/>
                <a:gd name="T96" fmla="*/ 388 w 491"/>
                <a:gd name="T97" fmla="*/ 134 h 531"/>
                <a:gd name="T98" fmla="*/ 366 w 491"/>
                <a:gd name="T99" fmla="*/ 106 h 531"/>
                <a:gd name="T100" fmla="*/ 338 w 491"/>
                <a:gd name="T101" fmla="*/ 84 h 531"/>
                <a:gd name="T102" fmla="*/ 316 w 491"/>
                <a:gd name="T103" fmla="*/ 73 h 531"/>
                <a:gd name="T104" fmla="*/ 283 w 491"/>
                <a:gd name="T105" fmla="*/ 62 h 531"/>
                <a:gd name="T106" fmla="*/ 246 w 491"/>
                <a:gd name="T107" fmla="*/ 58 h 531"/>
                <a:gd name="T108" fmla="*/ 211 w 491"/>
                <a:gd name="T109" fmla="*/ 61 h 531"/>
                <a:gd name="T110" fmla="*/ 164 w 491"/>
                <a:gd name="T111" fmla="*/ 78 h 531"/>
                <a:gd name="T112" fmla="*/ 122 w 491"/>
                <a:gd name="T113" fmla="*/ 107 h 531"/>
                <a:gd name="T114" fmla="*/ 100 w 491"/>
                <a:gd name="T115" fmla="*/ 137 h 531"/>
                <a:gd name="T116" fmla="*/ 78 w 491"/>
                <a:gd name="T117" fmla="*/ 195 h 531"/>
                <a:gd name="T118" fmla="*/ 71 w 491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1" h="531">
                  <a:moveTo>
                    <a:pt x="0" y="272"/>
                  </a:moveTo>
                  <a:lnTo>
                    <a:pt x="0" y="272"/>
                  </a:lnTo>
                  <a:lnTo>
                    <a:pt x="2" y="242"/>
                  </a:lnTo>
                  <a:lnTo>
                    <a:pt x="5" y="212"/>
                  </a:lnTo>
                  <a:lnTo>
                    <a:pt x="11" y="184"/>
                  </a:lnTo>
                  <a:lnTo>
                    <a:pt x="18" y="158"/>
                  </a:lnTo>
                  <a:lnTo>
                    <a:pt x="27" y="134"/>
                  </a:lnTo>
                  <a:lnTo>
                    <a:pt x="39" y="111"/>
                  </a:lnTo>
                  <a:lnTo>
                    <a:pt x="53" y="90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7" y="55"/>
                  </a:lnTo>
                  <a:lnTo>
                    <a:pt x="106" y="41"/>
                  </a:lnTo>
                  <a:lnTo>
                    <a:pt x="126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5" y="5"/>
                  </a:lnTo>
                  <a:lnTo>
                    <a:pt x="219" y="1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64" y="0"/>
                  </a:lnTo>
                  <a:lnTo>
                    <a:pt x="280" y="2"/>
                  </a:lnTo>
                  <a:lnTo>
                    <a:pt x="297" y="5"/>
                  </a:lnTo>
                  <a:lnTo>
                    <a:pt x="314" y="9"/>
                  </a:lnTo>
                  <a:lnTo>
                    <a:pt x="329" y="12"/>
                  </a:lnTo>
                  <a:lnTo>
                    <a:pt x="344" y="19"/>
                  </a:lnTo>
                  <a:lnTo>
                    <a:pt x="360" y="25"/>
                  </a:lnTo>
                  <a:lnTo>
                    <a:pt x="374" y="34"/>
                  </a:lnTo>
                  <a:lnTo>
                    <a:pt x="374" y="34"/>
                  </a:lnTo>
                  <a:lnTo>
                    <a:pt x="388" y="43"/>
                  </a:lnTo>
                  <a:lnTo>
                    <a:pt x="401" y="52"/>
                  </a:lnTo>
                  <a:lnTo>
                    <a:pt x="413" y="62"/>
                  </a:lnTo>
                  <a:lnTo>
                    <a:pt x="424" y="74"/>
                  </a:lnTo>
                  <a:lnTo>
                    <a:pt x="435" y="87"/>
                  </a:lnTo>
                  <a:lnTo>
                    <a:pt x="444" y="99"/>
                  </a:lnTo>
                  <a:lnTo>
                    <a:pt x="453" y="114"/>
                  </a:lnTo>
                  <a:lnTo>
                    <a:pt x="461" y="129"/>
                  </a:lnTo>
                  <a:lnTo>
                    <a:pt x="461" y="129"/>
                  </a:lnTo>
                  <a:lnTo>
                    <a:pt x="468" y="144"/>
                  </a:lnTo>
                  <a:lnTo>
                    <a:pt x="474" y="160"/>
                  </a:lnTo>
                  <a:lnTo>
                    <a:pt x="479" y="176"/>
                  </a:lnTo>
                  <a:lnTo>
                    <a:pt x="484" y="193"/>
                  </a:lnTo>
                  <a:lnTo>
                    <a:pt x="486" y="211"/>
                  </a:lnTo>
                  <a:lnTo>
                    <a:pt x="489" y="229"/>
                  </a:lnTo>
                  <a:lnTo>
                    <a:pt x="490" y="247"/>
                  </a:lnTo>
                  <a:lnTo>
                    <a:pt x="491" y="266"/>
                  </a:lnTo>
                  <a:lnTo>
                    <a:pt x="491" y="266"/>
                  </a:lnTo>
                  <a:lnTo>
                    <a:pt x="490" y="285"/>
                  </a:lnTo>
                  <a:lnTo>
                    <a:pt x="489" y="304"/>
                  </a:lnTo>
                  <a:lnTo>
                    <a:pt x="486" y="322"/>
                  </a:lnTo>
                  <a:lnTo>
                    <a:pt x="482" y="340"/>
                  </a:lnTo>
                  <a:lnTo>
                    <a:pt x="479" y="357"/>
                  </a:lnTo>
                  <a:lnTo>
                    <a:pt x="474" y="373"/>
                  </a:lnTo>
                  <a:lnTo>
                    <a:pt x="467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1" y="421"/>
                  </a:lnTo>
                  <a:lnTo>
                    <a:pt x="442" y="435"/>
                  </a:lnTo>
                  <a:lnTo>
                    <a:pt x="433" y="448"/>
                  </a:lnTo>
                  <a:lnTo>
                    <a:pt x="421" y="461"/>
                  </a:lnTo>
                  <a:lnTo>
                    <a:pt x="410" y="471"/>
                  </a:lnTo>
                  <a:lnTo>
                    <a:pt x="397" y="481"/>
                  </a:lnTo>
                  <a:lnTo>
                    <a:pt x="384" y="491"/>
                  </a:lnTo>
                  <a:lnTo>
                    <a:pt x="370" y="499"/>
                  </a:lnTo>
                  <a:lnTo>
                    <a:pt x="370" y="499"/>
                  </a:lnTo>
                  <a:lnTo>
                    <a:pt x="356" y="507"/>
                  </a:lnTo>
                  <a:lnTo>
                    <a:pt x="341" y="513"/>
                  </a:lnTo>
                  <a:lnTo>
                    <a:pt x="325" y="518"/>
                  </a:lnTo>
                  <a:lnTo>
                    <a:pt x="310" y="523"/>
                  </a:lnTo>
                  <a:lnTo>
                    <a:pt x="294" y="526"/>
                  </a:lnTo>
                  <a:lnTo>
                    <a:pt x="279" y="528"/>
                  </a:lnTo>
                  <a:lnTo>
                    <a:pt x="263" y="530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28" y="530"/>
                  </a:lnTo>
                  <a:lnTo>
                    <a:pt x="210" y="528"/>
                  </a:lnTo>
                  <a:lnTo>
                    <a:pt x="193" y="526"/>
                  </a:lnTo>
                  <a:lnTo>
                    <a:pt x="177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1" y="504"/>
                  </a:lnTo>
                  <a:lnTo>
                    <a:pt x="117" y="496"/>
                  </a:lnTo>
                  <a:lnTo>
                    <a:pt x="117" y="496"/>
                  </a:lnTo>
                  <a:lnTo>
                    <a:pt x="103" y="486"/>
                  </a:lnTo>
                  <a:lnTo>
                    <a:pt x="90" y="477"/>
                  </a:lnTo>
                  <a:lnTo>
                    <a:pt x="77" y="466"/>
                  </a:lnTo>
                  <a:lnTo>
                    <a:pt x="67" y="454"/>
                  </a:lnTo>
                  <a:lnTo>
                    <a:pt x="55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30" y="400"/>
                  </a:lnTo>
                  <a:lnTo>
                    <a:pt x="30" y="400"/>
                  </a:lnTo>
                  <a:lnTo>
                    <a:pt x="23" y="385"/>
                  </a:lnTo>
                  <a:lnTo>
                    <a:pt x="17" y="370"/>
                  </a:lnTo>
                  <a:lnTo>
                    <a:pt x="12" y="354"/>
                  </a:lnTo>
                  <a:lnTo>
                    <a:pt x="8" y="338"/>
                  </a:lnTo>
                  <a:lnTo>
                    <a:pt x="4" y="322"/>
                  </a:lnTo>
                  <a:lnTo>
                    <a:pt x="3" y="306"/>
                  </a:lnTo>
                  <a:lnTo>
                    <a:pt x="2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1" y="274"/>
                  </a:moveTo>
                  <a:lnTo>
                    <a:pt x="71" y="274"/>
                  </a:lnTo>
                  <a:lnTo>
                    <a:pt x="71" y="295"/>
                  </a:lnTo>
                  <a:lnTo>
                    <a:pt x="73" y="317"/>
                  </a:lnTo>
                  <a:lnTo>
                    <a:pt x="77" y="338"/>
                  </a:lnTo>
                  <a:lnTo>
                    <a:pt x="83" y="356"/>
                  </a:lnTo>
                  <a:lnTo>
                    <a:pt x="90" y="373"/>
                  </a:lnTo>
                  <a:lnTo>
                    <a:pt x="99" y="390"/>
                  </a:lnTo>
                  <a:lnTo>
                    <a:pt x="109" y="406"/>
                  </a:lnTo>
                  <a:lnTo>
                    <a:pt x="121" y="420"/>
                  </a:lnTo>
                  <a:lnTo>
                    <a:pt x="121" y="420"/>
                  </a:lnTo>
                  <a:lnTo>
                    <a:pt x="133" y="432"/>
                  </a:lnTo>
                  <a:lnTo>
                    <a:pt x="147" y="443"/>
                  </a:lnTo>
                  <a:lnTo>
                    <a:pt x="161" y="452"/>
                  </a:lnTo>
                  <a:lnTo>
                    <a:pt x="177" y="459"/>
                  </a:lnTo>
                  <a:lnTo>
                    <a:pt x="192" y="466"/>
                  </a:lnTo>
                  <a:lnTo>
                    <a:pt x="209" y="470"/>
                  </a:lnTo>
                  <a:lnTo>
                    <a:pt x="227" y="472"/>
                  </a:lnTo>
                  <a:lnTo>
                    <a:pt x="246" y="472"/>
                  </a:lnTo>
                  <a:lnTo>
                    <a:pt x="246" y="472"/>
                  </a:lnTo>
                  <a:lnTo>
                    <a:pt x="264" y="472"/>
                  </a:lnTo>
                  <a:lnTo>
                    <a:pt x="282" y="470"/>
                  </a:lnTo>
                  <a:lnTo>
                    <a:pt x="300" y="466"/>
                  </a:lnTo>
                  <a:lnTo>
                    <a:pt x="315" y="459"/>
                  </a:lnTo>
                  <a:lnTo>
                    <a:pt x="330" y="452"/>
                  </a:lnTo>
                  <a:lnTo>
                    <a:pt x="344" y="443"/>
                  </a:lnTo>
                  <a:lnTo>
                    <a:pt x="358" y="431"/>
                  </a:lnTo>
                  <a:lnTo>
                    <a:pt x="371" y="418"/>
                  </a:lnTo>
                  <a:lnTo>
                    <a:pt x="371" y="418"/>
                  </a:lnTo>
                  <a:lnTo>
                    <a:pt x="383" y="404"/>
                  </a:lnTo>
                  <a:lnTo>
                    <a:pt x="393" y="389"/>
                  </a:lnTo>
                  <a:lnTo>
                    <a:pt x="402" y="372"/>
                  </a:lnTo>
                  <a:lnTo>
                    <a:pt x="408" y="353"/>
                  </a:lnTo>
                  <a:lnTo>
                    <a:pt x="413" y="334"/>
                  </a:lnTo>
                  <a:lnTo>
                    <a:pt x="417" y="312"/>
                  </a:lnTo>
                  <a:lnTo>
                    <a:pt x="420" y="290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20" y="235"/>
                  </a:lnTo>
                  <a:lnTo>
                    <a:pt x="416" y="207"/>
                  </a:lnTo>
                  <a:lnTo>
                    <a:pt x="410" y="180"/>
                  </a:lnTo>
                  <a:lnTo>
                    <a:pt x="404" y="169"/>
                  </a:lnTo>
                  <a:lnTo>
                    <a:pt x="399" y="156"/>
                  </a:lnTo>
                  <a:lnTo>
                    <a:pt x="399" y="156"/>
                  </a:lnTo>
                  <a:lnTo>
                    <a:pt x="394" y="146"/>
                  </a:lnTo>
                  <a:lnTo>
                    <a:pt x="388" y="134"/>
                  </a:lnTo>
                  <a:lnTo>
                    <a:pt x="381" y="124"/>
                  </a:lnTo>
                  <a:lnTo>
                    <a:pt x="374" y="115"/>
                  </a:lnTo>
                  <a:lnTo>
                    <a:pt x="366" y="106"/>
                  </a:lnTo>
                  <a:lnTo>
                    <a:pt x="357" y="98"/>
                  </a:lnTo>
                  <a:lnTo>
                    <a:pt x="348" y="90"/>
                  </a:lnTo>
                  <a:lnTo>
                    <a:pt x="338" y="84"/>
                  </a:lnTo>
                  <a:lnTo>
                    <a:pt x="338" y="84"/>
                  </a:lnTo>
                  <a:lnTo>
                    <a:pt x="328" y="78"/>
                  </a:lnTo>
                  <a:lnTo>
                    <a:pt x="316" y="73"/>
                  </a:lnTo>
                  <a:lnTo>
                    <a:pt x="306" y="69"/>
                  </a:lnTo>
                  <a:lnTo>
                    <a:pt x="294" y="65"/>
                  </a:lnTo>
                  <a:lnTo>
                    <a:pt x="283" y="62"/>
                  </a:lnTo>
                  <a:lnTo>
                    <a:pt x="271" y="60"/>
                  </a:lnTo>
                  <a:lnTo>
                    <a:pt x="259" y="58"/>
                  </a:lnTo>
                  <a:lnTo>
                    <a:pt x="246" y="58"/>
                  </a:lnTo>
                  <a:lnTo>
                    <a:pt x="246" y="58"/>
                  </a:lnTo>
                  <a:lnTo>
                    <a:pt x="229" y="58"/>
                  </a:lnTo>
                  <a:lnTo>
                    <a:pt x="211" y="61"/>
                  </a:lnTo>
                  <a:lnTo>
                    <a:pt x="195" y="65"/>
                  </a:lnTo>
                  <a:lnTo>
                    <a:pt x="179" y="70"/>
                  </a:lnTo>
                  <a:lnTo>
                    <a:pt x="164" y="78"/>
                  </a:lnTo>
                  <a:lnTo>
                    <a:pt x="150" y="85"/>
                  </a:lnTo>
                  <a:lnTo>
                    <a:pt x="136" y="96"/>
                  </a:lnTo>
                  <a:lnTo>
                    <a:pt x="122" y="107"/>
                  </a:lnTo>
                  <a:lnTo>
                    <a:pt x="122" y="107"/>
                  </a:lnTo>
                  <a:lnTo>
                    <a:pt x="110" y="121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8" y="195"/>
                  </a:lnTo>
                  <a:lnTo>
                    <a:pt x="73" y="220"/>
                  </a:lnTo>
                  <a:lnTo>
                    <a:pt x="71" y="245"/>
                  </a:lnTo>
                  <a:lnTo>
                    <a:pt x="71" y="274"/>
                  </a:lnTo>
                  <a:lnTo>
                    <a:pt x="71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605"/>
            <p:cNvSpPr>
              <a:spLocks/>
            </p:cNvSpPr>
            <p:nvPr/>
          </p:nvSpPr>
          <p:spPr bwMode="auto">
            <a:xfrm>
              <a:off x="3702050" y="2416176"/>
              <a:ext cx="273050" cy="407988"/>
            </a:xfrm>
            <a:custGeom>
              <a:avLst/>
              <a:gdLst>
                <a:gd name="T0" fmla="*/ 0 w 346"/>
                <a:gd name="T1" fmla="*/ 513 h 513"/>
                <a:gd name="T2" fmla="*/ 0 w 346"/>
                <a:gd name="T3" fmla="*/ 0 h 513"/>
                <a:gd name="T4" fmla="*/ 346 w 346"/>
                <a:gd name="T5" fmla="*/ 0 h 513"/>
                <a:gd name="T6" fmla="*/ 346 w 346"/>
                <a:gd name="T7" fmla="*/ 60 h 513"/>
                <a:gd name="T8" fmla="*/ 68 w 346"/>
                <a:gd name="T9" fmla="*/ 60 h 513"/>
                <a:gd name="T10" fmla="*/ 68 w 346"/>
                <a:gd name="T11" fmla="*/ 220 h 513"/>
                <a:gd name="T12" fmla="*/ 309 w 346"/>
                <a:gd name="T13" fmla="*/ 220 h 513"/>
                <a:gd name="T14" fmla="*/ 309 w 346"/>
                <a:gd name="T15" fmla="*/ 280 h 513"/>
                <a:gd name="T16" fmla="*/ 68 w 346"/>
                <a:gd name="T17" fmla="*/ 280 h 513"/>
                <a:gd name="T18" fmla="*/ 68 w 346"/>
                <a:gd name="T19" fmla="*/ 513 h 513"/>
                <a:gd name="T20" fmla="*/ 0 w 346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" h="513">
                  <a:moveTo>
                    <a:pt x="0" y="513"/>
                  </a:moveTo>
                  <a:lnTo>
                    <a:pt x="0" y="0"/>
                  </a:lnTo>
                  <a:lnTo>
                    <a:pt x="346" y="0"/>
                  </a:lnTo>
                  <a:lnTo>
                    <a:pt x="346" y="60"/>
                  </a:lnTo>
                  <a:lnTo>
                    <a:pt x="68" y="60"/>
                  </a:lnTo>
                  <a:lnTo>
                    <a:pt x="68" y="220"/>
                  </a:lnTo>
                  <a:lnTo>
                    <a:pt x="309" y="220"/>
                  </a:lnTo>
                  <a:lnTo>
                    <a:pt x="309" y="280"/>
                  </a:lnTo>
                  <a:lnTo>
                    <a:pt x="68" y="280"/>
                  </a:lnTo>
                  <a:lnTo>
                    <a:pt x="68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606"/>
            <p:cNvSpPr>
              <a:spLocks/>
            </p:cNvSpPr>
            <p:nvPr/>
          </p:nvSpPr>
          <p:spPr bwMode="auto">
            <a:xfrm>
              <a:off x="4189413" y="2408238"/>
              <a:ext cx="377825" cy="422275"/>
            </a:xfrm>
            <a:custGeom>
              <a:avLst/>
              <a:gdLst>
                <a:gd name="T0" fmla="*/ 474 w 474"/>
                <a:gd name="T1" fmla="*/ 260 h 531"/>
                <a:gd name="T2" fmla="*/ 448 w 474"/>
                <a:gd name="T3" fmla="*/ 470 h 531"/>
                <a:gd name="T4" fmla="*/ 370 w 474"/>
                <a:gd name="T5" fmla="*/ 511 h 531"/>
                <a:gd name="T6" fmla="*/ 317 w 474"/>
                <a:gd name="T7" fmla="*/ 526 h 531"/>
                <a:gd name="T8" fmla="*/ 262 w 474"/>
                <a:gd name="T9" fmla="*/ 531 h 531"/>
                <a:gd name="T10" fmla="*/ 207 w 474"/>
                <a:gd name="T11" fmla="*/ 526 h 531"/>
                <a:gd name="T12" fmla="*/ 156 w 474"/>
                <a:gd name="T13" fmla="*/ 513 h 531"/>
                <a:gd name="T14" fmla="*/ 125 w 474"/>
                <a:gd name="T15" fmla="*/ 499 h 531"/>
                <a:gd name="T16" fmla="*/ 83 w 474"/>
                <a:gd name="T17" fmla="*/ 470 h 531"/>
                <a:gd name="T18" fmla="*/ 48 w 474"/>
                <a:gd name="T19" fmla="*/ 434 h 531"/>
                <a:gd name="T20" fmla="*/ 32 w 474"/>
                <a:gd name="T21" fmla="*/ 404 h 531"/>
                <a:gd name="T22" fmla="*/ 12 w 474"/>
                <a:gd name="T23" fmla="*/ 357 h 531"/>
                <a:gd name="T24" fmla="*/ 2 w 474"/>
                <a:gd name="T25" fmla="*/ 304 h 531"/>
                <a:gd name="T26" fmla="*/ 0 w 474"/>
                <a:gd name="T27" fmla="*/ 267 h 531"/>
                <a:gd name="T28" fmla="*/ 5 w 474"/>
                <a:gd name="T29" fmla="*/ 213 h 531"/>
                <a:gd name="T30" fmla="*/ 17 w 474"/>
                <a:gd name="T31" fmla="*/ 161 h 531"/>
                <a:gd name="T32" fmla="*/ 32 w 474"/>
                <a:gd name="T33" fmla="*/ 128 h 531"/>
                <a:gd name="T34" fmla="*/ 58 w 474"/>
                <a:gd name="T35" fmla="*/ 84 h 531"/>
                <a:gd name="T36" fmla="*/ 93 w 474"/>
                <a:gd name="T37" fmla="*/ 49 h 531"/>
                <a:gd name="T38" fmla="*/ 121 w 474"/>
                <a:gd name="T39" fmla="*/ 32 h 531"/>
                <a:gd name="T40" fmla="*/ 167 w 474"/>
                <a:gd name="T41" fmla="*/ 12 h 531"/>
                <a:gd name="T42" fmla="*/ 220 w 474"/>
                <a:gd name="T43" fmla="*/ 2 h 531"/>
                <a:gd name="T44" fmla="*/ 257 w 474"/>
                <a:gd name="T45" fmla="*/ 0 h 531"/>
                <a:gd name="T46" fmla="*/ 333 w 474"/>
                <a:gd name="T47" fmla="*/ 10 h 531"/>
                <a:gd name="T48" fmla="*/ 378 w 474"/>
                <a:gd name="T49" fmla="*/ 28 h 531"/>
                <a:gd name="T50" fmla="*/ 427 w 474"/>
                <a:gd name="T51" fmla="*/ 69 h 531"/>
                <a:gd name="T52" fmla="*/ 450 w 474"/>
                <a:gd name="T53" fmla="*/ 106 h 531"/>
                <a:gd name="T54" fmla="*/ 405 w 474"/>
                <a:gd name="T55" fmla="*/ 169 h 531"/>
                <a:gd name="T56" fmla="*/ 392 w 474"/>
                <a:gd name="T57" fmla="*/ 134 h 531"/>
                <a:gd name="T58" fmla="*/ 377 w 474"/>
                <a:gd name="T59" fmla="*/ 107 h 531"/>
                <a:gd name="T60" fmla="*/ 342 w 474"/>
                <a:gd name="T61" fmla="*/ 79 h 531"/>
                <a:gd name="T62" fmla="*/ 310 w 474"/>
                <a:gd name="T63" fmla="*/ 66 h 531"/>
                <a:gd name="T64" fmla="*/ 257 w 474"/>
                <a:gd name="T65" fmla="*/ 58 h 531"/>
                <a:gd name="T66" fmla="*/ 213 w 474"/>
                <a:gd name="T67" fmla="*/ 61 h 531"/>
                <a:gd name="T68" fmla="*/ 176 w 474"/>
                <a:gd name="T69" fmla="*/ 73 h 531"/>
                <a:gd name="T70" fmla="*/ 133 w 474"/>
                <a:gd name="T71" fmla="*/ 98 h 531"/>
                <a:gd name="T72" fmla="*/ 112 w 474"/>
                <a:gd name="T73" fmla="*/ 121 h 531"/>
                <a:gd name="T74" fmla="*/ 89 w 474"/>
                <a:gd name="T75" fmla="*/ 161 h 531"/>
                <a:gd name="T76" fmla="*/ 75 w 474"/>
                <a:gd name="T77" fmla="*/ 210 h 531"/>
                <a:gd name="T78" fmla="*/ 70 w 474"/>
                <a:gd name="T79" fmla="*/ 263 h 531"/>
                <a:gd name="T80" fmla="*/ 72 w 474"/>
                <a:gd name="T81" fmla="*/ 312 h 531"/>
                <a:gd name="T82" fmla="*/ 83 w 474"/>
                <a:gd name="T83" fmla="*/ 354 h 531"/>
                <a:gd name="T84" fmla="*/ 93 w 474"/>
                <a:gd name="T85" fmla="*/ 379 h 531"/>
                <a:gd name="T86" fmla="*/ 113 w 474"/>
                <a:gd name="T87" fmla="*/ 409 h 531"/>
                <a:gd name="T88" fmla="*/ 140 w 474"/>
                <a:gd name="T89" fmla="*/ 435 h 531"/>
                <a:gd name="T90" fmla="*/ 162 w 474"/>
                <a:gd name="T91" fmla="*/ 446 h 531"/>
                <a:gd name="T92" fmla="*/ 232 w 474"/>
                <a:gd name="T93" fmla="*/ 468 h 531"/>
                <a:gd name="T94" fmla="*/ 280 w 474"/>
                <a:gd name="T95" fmla="*/ 468 h 531"/>
                <a:gd name="T96" fmla="*/ 344 w 474"/>
                <a:gd name="T97" fmla="*/ 453 h 531"/>
                <a:gd name="T98" fmla="*/ 381 w 474"/>
                <a:gd name="T99" fmla="*/ 435 h 531"/>
                <a:gd name="T100" fmla="*/ 408 w 474"/>
                <a:gd name="T101" fmla="*/ 32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4" h="531">
                  <a:moveTo>
                    <a:pt x="257" y="321"/>
                  </a:moveTo>
                  <a:lnTo>
                    <a:pt x="257" y="261"/>
                  </a:lnTo>
                  <a:lnTo>
                    <a:pt x="474" y="260"/>
                  </a:lnTo>
                  <a:lnTo>
                    <a:pt x="474" y="450"/>
                  </a:lnTo>
                  <a:lnTo>
                    <a:pt x="474" y="450"/>
                  </a:lnTo>
                  <a:lnTo>
                    <a:pt x="448" y="470"/>
                  </a:lnTo>
                  <a:lnTo>
                    <a:pt x="423" y="486"/>
                  </a:lnTo>
                  <a:lnTo>
                    <a:pt x="397" y="499"/>
                  </a:lnTo>
                  <a:lnTo>
                    <a:pt x="370" y="511"/>
                  </a:lnTo>
                  <a:lnTo>
                    <a:pt x="370" y="511"/>
                  </a:lnTo>
                  <a:lnTo>
                    <a:pt x="344" y="519"/>
                  </a:lnTo>
                  <a:lnTo>
                    <a:pt x="317" y="526"/>
                  </a:lnTo>
                  <a:lnTo>
                    <a:pt x="290" y="530"/>
                  </a:lnTo>
                  <a:lnTo>
                    <a:pt x="262" y="531"/>
                  </a:lnTo>
                  <a:lnTo>
                    <a:pt x="262" y="531"/>
                  </a:lnTo>
                  <a:lnTo>
                    <a:pt x="243" y="530"/>
                  </a:lnTo>
                  <a:lnTo>
                    <a:pt x="225" y="528"/>
                  </a:lnTo>
                  <a:lnTo>
                    <a:pt x="207" y="526"/>
                  </a:lnTo>
                  <a:lnTo>
                    <a:pt x="190" y="523"/>
                  </a:lnTo>
                  <a:lnTo>
                    <a:pt x="172" y="518"/>
                  </a:lnTo>
                  <a:lnTo>
                    <a:pt x="156" y="513"/>
                  </a:lnTo>
                  <a:lnTo>
                    <a:pt x="140" y="505"/>
                  </a:lnTo>
                  <a:lnTo>
                    <a:pt x="125" y="499"/>
                  </a:lnTo>
                  <a:lnTo>
                    <a:pt x="125" y="499"/>
                  </a:lnTo>
                  <a:lnTo>
                    <a:pt x="110" y="490"/>
                  </a:lnTo>
                  <a:lnTo>
                    <a:pt x="95" y="481"/>
                  </a:lnTo>
                  <a:lnTo>
                    <a:pt x="83" y="470"/>
                  </a:lnTo>
                  <a:lnTo>
                    <a:pt x="70" y="459"/>
                  </a:lnTo>
                  <a:lnTo>
                    <a:pt x="58" y="446"/>
                  </a:lnTo>
                  <a:lnTo>
                    <a:pt x="48" y="434"/>
                  </a:lnTo>
                  <a:lnTo>
                    <a:pt x="39" y="420"/>
                  </a:lnTo>
                  <a:lnTo>
                    <a:pt x="32" y="404"/>
                  </a:lnTo>
                  <a:lnTo>
                    <a:pt x="32" y="404"/>
                  </a:lnTo>
                  <a:lnTo>
                    <a:pt x="24" y="389"/>
                  </a:lnTo>
                  <a:lnTo>
                    <a:pt x="17" y="373"/>
                  </a:lnTo>
                  <a:lnTo>
                    <a:pt x="12" y="357"/>
                  </a:lnTo>
                  <a:lnTo>
                    <a:pt x="7" y="340"/>
                  </a:lnTo>
                  <a:lnTo>
                    <a:pt x="5" y="322"/>
                  </a:lnTo>
                  <a:lnTo>
                    <a:pt x="2" y="304"/>
                  </a:lnTo>
                  <a:lnTo>
                    <a:pt x="0" y="286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0" y="249"/>
                  </a:lnTo>
                  <a:lnTo>
                    <a:pt x="2" y="231"/>
                  </a:lnTo>
                  <a:lnTo>
                    <a:pt x="5" y="213"/>
                  </a:lnTo>
                  <a:lnTo>
                    <a:pt x="7" y="195"/>
                  </a:lnTo>
                  <a:lnTo>
                    <a:pt x="12" y="178"/>
                  </a:lnTo>
                  <a:lnTo>
                    <a:pt x="17" y="161"/>
                  </a:lnTo>
                  <a:lnTo>
                    <a:pt x="24" y="144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9" y="112"/>
                  </a:lnTo>
                  <a:lnTo>
                    <a:pt x="48" y="98"/>
                  </a:lnTo>
                  <a:lnTo>
                    <a:pt x="58" y="84"/>
                  </a:lnTo>
                  <a:lnTo>
                    <a:pt x="69" y="71"/>
                  </a:lnTo>
                  <a:lnTo>
                    <a:pt x="81" y="60"/>
                  </a:lnTo>
                  <a:lnTo>
                    <a:pt x="93" y="49"/>
                  </a:lnTo>
                  <a:lnTo>
                    <a:pt x="107" y="39"/>
                  </a:lnTo>
                  <a:lnTo>
                    <a:pt x="121" y="32"/>
                  </a:lnTo>
                  <a:lnTo>
                    <a:pt x="121" y="32"/>
                  </a:lnTo>
                  <a:lnTo>
                    <a:pt x="136" y="24"/>
                  </a:lnTo>
                  <a:lnTo>
                    <a:pt x="152" y="17"/>
                  </a:lnTo>
                  <a:lnTo>
                    <a:pt x="167" y="12"/>
                  </a:lnTo>
                  <a:lnTo>
                    <a:pt x="184" y="7"/>
                  </a:lnTo>
                  <a:lnTo>
                    <a:pt x="202" y="5"/>
                  </a:lnTo>
                  <a:lnTo>
                    <a:pt x="220" y="2"/>
                  </a:lnTo>
                  <a:lnTo>
                    <a:pt x="237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83" y="1"/>
                  </a:lnTo>
                  <a:lnTo>
                    <a:pt x="309" y="5"/>
                  </a:lnTo>
                  <a:lnTo>
                    <a:pt x="333" y="10"/>
                  </a:lnTo>
                  <a:lnTo>
                    <a:pt x="356" y="17"/>
                  </a:lnTo>
                  <a:lnTo>
                    <a:pt x="356" y="17"/>
                  </a:lnTo>
                  <a:lnTo>
                    <a:pt x="378" y="28"/>
                  </a:lnTo>
                  <a:lnTo>
                    <a:pt x="397" y="39"/>
                  </a:lnTo>
                  <a:lnTo>
                    <a:pt x="414" y="53"/>
                  </a:lnTo>
                  <a:lnTo>
                    <a:pt x="427" y="69"/>
                  </a:lnTo>
                  <a:lnTo>
                    <a:pt x="427" y="69"/>
                  </a:lnTo>
                  <a:lnTo>
                    <a:pt x="440" y="85"/>
                  </a:lnTo>
                  <a:lnTo>
                    <a:pt x="450" y="106"/>
                  </a:lnTo>
                  <a:lnTo>
                    <a:pt x="459" y="128"/>
                  </a:lnTo>
                  <a:lnTo>
                    <a:pt x="466" y="152"/>
                  </a:lnTo>
                  <a:lnTo>
                    <a:pt x="405" y="169"/>
                  </a:lnTo>
                  <a:lnTo>
                    <a:pt x="405" y="169"/>
                  </a:lnTo>
                  <a:lnTo>
                    <a:pt x="399" y="151"/>
                  </a:lnTo>
                  <a:lnTo>
                    <a:pt x="392" y="134"/>
                  </a:lnTo>
                  <a:lnTo>
                    <a:pt x="385" y="120"/>
                  </a:lnTo>
                  <a:lnTo>
                    <a:pt x="377" y="107"/>
                  </a:lnTo>
                  <a:lnTo>
                    <a:pt x="377" y="107"/>
                  </a:lnTo>
                  <a:lnTo>
                    <a:pt x="367" y="97"/>
                  </a:lnTo>
                  <a:lnTo>
                    <a:pt x="355" y="88"/>
                  </a:lnTo>
                  <a:lnTo>
                    <a:pt x="342" y="79"/>
                  </a:lnTo>
                  <a:lnTo>
                    <a:pt x="327" y="71"/>
                  </a:lnTo>
                  <a:lnTo>
                    <a:pt x="327" y="71"/>
                  </a:lnTo>
                  <a:lnTo>
                    <a:pt x="310" y="66"/>
                  </a:lnTo>
                  <a:lnTo>
                    <a:pt x="294" y="61"/>
                  </a:lnTo>
                  <a:lnTo>
                    <a:pt x="276" y="58"/>
                  </a:lnTo>
                  <a:lnTo>
                    <a:pt x="257" y="58"/>
                  </a:lnTo>
                  <a:lnTo>
                    <a:pt x="257" y="58"/>
                  </a:lnTo>
                  <a:lnTo>
                    <a:pt x="234" y="58"/>
                  </a:lnTo>
                  <a:lnTo>
                    <a:pt x="213" y="61"/>
                  </a:lnTo>
                  <a:lnTo>
                    <a:pt x="194" y="66"/>
                  </a:lnTo>
                  <a:lnTo>
                    <a:pt x="176" y="73"/>
                  </a:lnTo>
                  <a:lnTo>
                    <a:pt x="176" y="73"/>
                  </a:lnTo>
                  <a:lnTo>
                    <a:pt x="161" y="80"/>
                  </a:lnTo>
                  <a:lnTo>
                    <a:pt x="145" y="89"/>
                  </a:lnTo>
                  <a:lnTo>
                    <a:pt x="133" y="98"/>
                  </a:lnTo>
                  <a:lnTo>
                    <a:pt x="121" y="110"/>
                  </a:lnTo>
                  <a:lnTo>
                    <a:pt x="121" y="110"/>
                  </a:lnTo>
                  <a:lnTo>
                    <a:pt x="112" y="121"/>
                  </a:lnTo>
                  <a:lnTo>
                    <a:pt x="103" y="134"/>
                  </a:lnTo>
                  <a:lnTo>
                    <a:pt x="95" y="147"/>
                  </a:lnTo>
                  <a:lnTo>
                    <a:pt x="89" y="161"/>
                  </a:lnTo>
                  <a:lnTo>
                    <a:pt x="89" y="161"/>
                  </a:lnTo>
                  <a:lnTo>
                    <a:pt x="80" y="185"/>
                  </a:lnTo>
                  <a:lnTo>
                    <a:pt x="75" y="210"/>
                  </a:lnTo>
                  <a:lnTo>
                    <a:pt x="71" y="236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80"/>
                  </a:lnTo>
                  <a:lnTo>
                    <a:pt x="71" y="297"/>
                  </a:lnTo>
                  <a:lnTo>
                    <a:pt x="72" y="312"/>
                  </a:lnTo>
                  <a:lnTo>
                    <a:pt x="75" y="326"/>
                  </a:lnTo>
                  <a:lnTo>
                    <a:pt x="79" y="340"/>
                  </a:lnTo>
                  <a:lnTo>
                    <a:pt x="83" y="354"/>
                  </a:lnTo>
                  <a:lnTo>
                    <a:pt x="88" y="367"/>
                  </a:lnTo>
                  <a:lnTo>
                    <a:pt x="93" y="379"/>
                  </a:lnTo>
                  <a:lnTo>
                    <a:pt x="93" y="379"/>
                  </a:lnTo>
                  <a:lnTo>
                    <a:pt x="99" y="390"/>
                  </a:lnTo>
                  <a:lnTo>
                    <a:pt x="106" y="400"/>
                  </a:lnTo>
                  <a:lnTo>
                    <a:pt x="113" y="409"/>
                  </a:lnTo>
                  <a:lnTo>
                    <a:pt x="122" y="418"/>
                  </a:lnTo>
                  <a:lnTo>
                    <a:pt x="131" y="427"/>
                  </a:lnTo>
                  <a:lnTo>
                    <a:pt x="140" y="435"/>
                  </a:lnTo>
                  <a:lnTo>
                    <a:pt x="150" y="441"/>
                  </a:lnTo>
                  <a:lnTo>
                    <a:pt x="162" y="446"/>
                  </a:lnTo>
                  <a:lnTo>
                    <a:pt x="162" y="446"/>
                  </a:lnTo>
                  <a:lnTo>
                    <a:pt x="185" y="457"/>
                  </a:lnTo>
                  <a:lnTo>
                    <a:pt x="208" y="464"/>
                  </a:lnTo>
                  <a:lnTo>
                    <a:pt x="232" y="468"/>
                  </a:lnTo>
                  <a:lnTo>
                    <a:pt x="258" y="470"/>
                  </a:lnTo>
                  <a:lnTo>
                    <a:pt x="258" y="470"/>
                  </a:lnTo>
                  <a:lnTo>
                    <a:pt x="280" y="468"/>
                  </a:lnTo>
                  <a:lnTo>
                    <a:pt x="301" y="466"/>
                  </a:lnTo>
                  <a:lnTo>
                    <a:pt x="323" y="461"/>
                  </a:lnTo>
                  <a:lnTo>
                    <a:pt x="344" y="453"/>
                  </a:lnTo>
                  <a:lnTo>
                    <a:pt x="344" y="453"/>
                  </a:lnTo>
                  <a:lnTo>
                    <a:pt x="364" y="444"/>
                  </a:lnTo>
                  <a:lnTo>
                    <a:pt x="381" y="435"/>
                  </a:lnTo>
                  <a:lnTo>
                    <a:pt x="395" y="426"/>
                  </a:lnTo>
                  <a:lnTo>
                    <a:pt x="408" y="416"/>
                  </a:lnTo>
                  <a:lnTo>
                    <a:pt x="408" y="321"/>
                  </a:lnTo>
                  <a:lnTo>
                    <a:pt x="257" y="3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607"/>
            <p:cNvSpPr>
              <a:spLocks noEditPoints="1"/>
            </p:cNvSpPr>
            <p:nvPr/>
          </p:nvSpPr>
          <p:spPr bwMode="auto">
            <a:xfrm>
              <a:off x="4640263" y="2416176"/>
              <a:ext cx="357188" cy="407988"/>
            </a:xfrm>
            <a:custGeom>
              <a:avLst/>
              <a:gdLst>
                <a:gd name="T0" fmla="*/ 0 w 452"/>
                <a:gd name="T1" fmla="*/ 0 h 513"/>
                <a:gd name="T2" fmla="*/ 226 w 452"/>
                <a:gd name="T3" fmla="*/ 0 h 513"/>
                <a:gd name="T4" fmla="*/ 287 w 452"/>
                <a:gd name="T5" fmla="*/ 3 h 513"/>
                <a:gd name="T6" fmla="*/ 331 w 452"/>
                <a:gd name="T7" fmla="*/ 14 h 513"/>
                <a:gd name="T8" fmla="*/ 340 w 452"/>
                <a:gd name="T9" fmla="*/ 17 h 513"/>
                <a:gd name="T10" fmla="*/ 356 w 452"/>
                <a:gd name="T11" fmla="*/ 26 h 513"/>
                <a:gd name="T12" fmla="*/ 370 w 452"/>
                <a:gd name="T13" fmla="*/ 39 h 513"/>
                <a:gd name="T14" fmla="*/ 388 w 452"/>
                <a:gd name="T15" fmla="*/ 62 h 513"/>
                <a:gd name="T16" fmla="*/ 398 w 452"/>
                <a:gd name="T17" fmla="*/ 80 h 513"/>
                <a:gd name="T18" fmla="*/ 408 w 452"/>
                <a:gd name="T19" fmla="*/ 119 h 513"/>
                <a:gd name="T20" fmla="*/ 409 w 452"/>
                <a:gd name="T21" fmla="*/ 140 h 513"/>
                <a:gd name="T22" fmla="*/ 407 w 452"/>
                <a:gd name="T23" fmla="*/ 166 h 513"/>
                <a:gd name="T24" fmla="*/ 400 w 452"/>
                <a:gd name="T25" fmla="*/ 190 h 513"/>
                <a:gd name="T26" fmla="*/ 389 w 452"/>
                <a:gd name="T27" fmla="*/ 212 h 513"/>
                <a:gd name="T28" fmla="*/ 374 w 452"/>
                <a:gd name="T29" fmla="*/ 231 h 513"/>
                <a:gd name="T30" fmla="*/ 365 w 452"/>
                <a:gd name="T31" fmla="*/ 240 h 513"/>
                <a:gd name="T32" fmla="*/ 342 w 452"/>
                <a:gd name="T33" fmla="*/ 256 h 513"/>
                <a:gd name="T34" fmla="*/ 315 w 452"/>
                <a:gd name="T35" fmla="*/ 268 h 513"/>
                <a:gd name="T36" fmla="*/ 283 w 452"/>
                <a:gd name="T37" fmla="*/ 276 h 513"/>
                <a:gd name="T38" fmla="*/ 265 w 452"/>
                <a:gd name="T39" fmla="*/ 280 h 513"/>
                <a:gd name="T40" fmla="*/ 298 w 452"/>
                <a:gd name="T41" fmla="*/ 299 h 513"/>
                <a:gd name="T42" fmla="*/ 306 w 452"/>
                <a:gd name="T43" fmla="*/ 306 h 513"/>
                <a:gd name="T44" fmla="*/ 335 w 452"/>
                <a:gd name="T45" fmla="*/ 336 h 513"/>
                <a:gd name="T46" fmla="*/ 362 w 452"/>
                <a:gd name="T47" fmla="*/ 373 h 513"/>
                <a:gd name="T48" fmla="*/ 366 w 452"/>
                <a:gd name="T49" fmla="*/ 513 h 513"/>
                <a:gd name="T50" fmla="*/ 298 w 452"/>
                <a:gd name="T51" fmla="*/ 407 h 513"/>
                <a:gd name="T52" fmla="*/ 249 w 452"/>
                <a:gd name="T53" fmla="*/ 335 h 513"/>
                <a:gd name="T54" fmla="*/ 239 w 452"/>
                <a:gd name="T55" fmla="*/ 325 h 513"/>
                <a:gd name="T56" fmla="*/ 223 w 452"/>
                <a:gd name="T57" fmla="*/ 307 h 513"/>
                <a:gd name="T58" fmla="*/ 215 w 452"/>
                <a:gd name="T59" fmla="*/ 302 h 513"/>
                <a:gd name="T60" fmla="*/ 184 w 452"/>
                <a:gd name="T61" fmla="*/ 288 h 513"/>
                <a:gd name="T62" fmla="*/ 169 w 452"/>
                <a:gd name="T63" fmla="*/ 285 h 513"/>
                <a:gd name="T64" fmla="*/ 68 w 452"/>
                <a:gd name="T65" fmla="*/ 285 h 513"/>
                <a:gd name="T66" fmla="*/ 0 w 452"/>
                <a:gd name="T67" fmla="*/ 513 h 513"/>
                <a:gd name="T68" fmla="*/ 214 w 452"/>
                <a:gd name="T69" fmla="*/ 226 h 513"/>
                <a:gd name="T70" fmla="*/ 235 w 452"/>
                <a:gd name="T71" fmla="*/ 226 h 513"/>
                <a:gd name="T72" fmla="*/ 271 w 452"/>
                <a:gd name="T73" fmla="*/ 221 h 513"/>
                <a:gd name="T74" fmla="*/ 285 w 452"/>
                <a:gd name="T75" fmla="*/ 217 h 513"/>
                <a:gd name="T76" fmla="*/ 310 w 452"/>
                <a:gd name="T77" fmla="*/ 204 h 513"/>
                <a:gd name="T78" fmla="*/ 326 w 452"/>
                <a:gd name="T79" fmla="*/ 185 h 513"/>
                <a:gd name="T80" fmla="*/ 331 w 452"/>
                <a:gd name="T81" fmla="*/ 175 h 513"/>
                <a:gd name="T82" fmla="*/ 339 w 452"/>
                <a:gd name="T83" fmla="*/ 152 h 513"/>
                <a:gd name="T84" fmla="*/ 339 w 452"/>
                <a:gd name="T85" fmla="*/ 140 h 513"/>
                <a:gd name="T86" fmla="*/ 338 w 452"/>
                <a:gd name="T87" fmla="*/ 122 h 513"/>
                <a:gd name="T88" fmla="*/ 333 w 452"/>
                <a:gd name="T89" fmla="*/ 107 h 513"/>
                <a:gd name="T90" fmla="*/ 325 w 452"/>
                <a:gd name="T91" fmla="*/ 93 h 513"/>
                <a:gd name="T92" fmla="*/ 313 w 452"/>
                <a:gd name="T93" fmla="*/ 80 h 513"/>
                <a:gd name="T94" fmla="*/ 306 w 452"/>
                <a:gd name="T95" fmla="*/ 74 h 513"/>
                <a:gd name="T96" fmla="*/ 289 w 452"/>
                <a:gd name="T97" fmla="*/ 66 h 513"/>
                <a:gd name="T98" fmla="*/ 269 w 452"/>
                <a:gd name="T99" fmla="*/ 60 h 513"/>
                <a:gd name="T100" fmla="*/ 243 w 452"/>
                <a:gd name="T101" fmla="*/ 57 h 513"/>
                <a:gd name="T102" fmla="*/ 68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8" y="1"/>
                  </a:lnTo>
                  <a:lnTo>
                    <a:pt x="287" y="3"/>
                  </a:lnTo>
                  <a:lnTo>
                    <a:pt x="311" y="7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40" y="17"/>
                  </a:lnTo>
                  <a:lnTo>
                    <a:pt x="348" y="21"/>
                  </a:lnTo>
                  <a:lnTo>
                    <a:pt x="356" y="26"/>
                  </a:lnTo>
                  <a:lnTo>
                    <a:pt x="363" y="33"/>
                  </a:lnTo>
                  <a:lnTo>
                    <a:pt x="370" y="39"/>
                  </a:lnTo>
                  <a:lnTo>
                    <a:pt x="376" y="46"/>
                  </a:lnTo>
                  <a:lnTo>
                    <a:pt x="388" y="62"/>
                  </a:lnTo>
                  <a:lnTo>
                    <a:pt x="388" y="62"/>
                  </a:lnTo>
                  <a:lnTo>
                    <a:pt x="398" y="80"/>
                  </a:lnTo>
                  <a:lnTo>
                    <a:pt x="404" y="99"/>
                  </a:lnTo>
                  <a:lnTo>
                    <a:pt x="408" y="119"/>
                  </a:lnTo>
                  <a:lnTo>
                    <a:pt x="409" y="140"/>
                  </a:lnTo>
                  <a:lnTo>
                    <a:pt x="409" y="140"/>
                  </a:lnTo>
                  <a:lnTo>
                    <a:pt x="409" y="153"/>
                  </a:lnTo>
                  <a:lnTo>
                    <a:pt x="407" y="166"/>
                  </a:lnTo>
                  <a:lnTo>
                    <a:pt x="404" y="179"/>
                  </a:lnTo>
                  <a:lnTo>
                    <a:pt x="400" y="190"/>
                  </a:lnTo>
                  <a:lnTo>
                    <a:pt x="395" y="202"/>
                  </a:lnTo>
                  <a:lnTo>
                    <a:pt x="389" y="212"/>
                  </a:lnTo>
                  <a:lnTo>
                    <a:pt x="382" y="222"/>
                  </a:lnTo>
                  <a:lnTo>
                    <a:pt x="374" y="231"/>
                  </a:lnTo>
                  <a:lnTo>
                    <a:pt x="374" y="231"/>
                  </a:lnTo>
                  <a:lnTo>
                    <a:pt x="365" y="240"/>
                  </a:lnTo>
                  <a:lnTo>
                    <a:pt x="354" y="249"/>
                  </a:lnTo>
                  <a:lnTo>
                    <a:pt x="342" y="256"/>
                  </a:lnTo>
                  <a:lnTo>
                    <a:pt x="329" y="262"/>
                  </a:lnTo>
                  <a:lnTo>
                    <a:pt x="315" y="268"/>
                  </a:lnTo>
                  <a:lnTo>
                    <a:pt x="299" y="272"/>
                  </a:lnTo>
                  <a:lnTo>
                    <a:pt x="283" y="276"/>
                  </a:lnTo>
                  <a:lnTo>
                    <a:pt x="265" y="280"/>
                  </a:lnTo>
                  <a:lnTo>
                    <a:pt x="265" y="280"/>
                  </a:lnTo>
                  <a:lnTo>
                    <a:pt x="289" y="293"/>
                  </a:lnTo>
                  <a:lnTo>
                    <a:pt x="298" y="299"/>
                  </a:lnTo>
                  <a:lnTo>
                    <a:pt x="306" y="306"/>
                  </a:lnTo>
                  <a:lnTo>
                    <a:pt x="306" y="306"/>
                  </a:lnTo>
                  <a:lnTo>
                    <a:pt x="321" y="320"/>
                  </a:lnTo>
                  <a:lnTo>
                    <a:pt x="335" y="336"/>
                  </a:lnTo>
                  <a:lnTo>
                    <a:pt x="349" y="354"/>
                  </a:lnTo>
                  <a:lnTo>
                    <a:pt x="362" y="373"/>
                  </a:lnTo>
                  <a:lnTo>
                    <a:pt x="452" y="513"/>
                  </a:lnTo>
                  <a:lnTo>
                    <a:pt x="366" y="513"/>
                  </a:lnTo>
                  <a:lnTo>
                    <a:pt x="298" y="407"/>
                  </a:lnTo>
                  <a:lnTo>
                    <a:pt x="298" y="407"/>
                  </a:lnTo>
                  <a:lnTo>
                    <a:pt x="271" y="366"/>
                  </a:lnTo>
                  <a:lnTo>
                    <a:pt x="249" y="335"/>
                  </a:lnTo>
                  <a:lnTo>
                    <a:pt x="249" y="335"/>
                  </a:lnTo>
                  <a:lnTo>
                    <a:pt x="239" y="325"/>
                  </a:lnTo>
                  <a:lnTo>
                    <a:pt x="232" y="315"/>
                  </a:lnTo>
                  <a:lnTo>
                    <a:pt x="223" y="307"/>
                  </a:lnTo>
                  <a:lnTo>
                    <a:pt x="215" y="302"/>
                  </a:lnTo>
                  <a:lnTo>
                    <a:pt x="215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9" y="285"/>
                  </a:lnTo>
                  <a:lnTo>
                    <a:pt x="146" y="285"/>
                  </a:lnTo>
                  <a:lnTo>
                    <a:pt x="68" y="285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26"/>
                  </a:moveTo>
                  <a:lnTo>
                    <a:pt x="214" y="226"/>
                  </a:lnTo>
                  <a:lnTo>
                    <a:pt x="214" y="226"/>
                  </a:lnTo>
                  <a:lnTo>
                    <a:pt x="235" y="226"/>
                  </a:lnTo>
                  <a:lnTo>
                    <a:pt x="255" y="224"/>
                  </a:lnTo>
                  <a:lnTo>
                    <a:pt x="271" y="221"/>
                  </a:lnTo>
                  <a:lnTo>
                    <a:pt x="285" y="217"/>
                  </a:lnTo>
                  <a:lnTo>
                    <a:pt x="285" y="217"/>
                  </a:lnTo>
                  <a:lnTo>
                    <a:pt x="298" y="211"/>
                  </a:lnTo>
                  <a:lnTo>
                    <a:pt x="310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1" y="175"/>
                  </a:lnTo>
                  <a:lnTo>
                    <a:pt x="336" y="163"/>
                  </a:lnTo>
                  <a:lnTo>
                    <a:pt x="339" y="152"/>
                  </a:lnTo>
                  <a:lnTo>
                    <a:pt x="339" y="140"/>
                  </a:lnTo>
                  <a:lnTo>
                    <a:pt x="339" y="140"/>
                  </a:lnTo>
                  <a:lnTo>
                    <a:pt x="339" y="131"/>
                  </a:lnTo>
                  <a:lnTo>
                    <a:pt x="338" y="122"/>
                  </a:lnTo>
                  <a:lnTo>
                    <a:pt x="335" y="115"/>
                  </a:lnTo>
                  <a:lnTo>
                    <a:pt x="333" y="107"/>
                  </a:lnTo>
                  <a:lnTo>
                    <a:pt x="329" y="99"/>
                  </a:lnTo>
                  <a:lnTo>
                    <a:pt x="325" y="93"/>
                  </a:lnTo>
                  <a:lnTo>
                    <a:pt x="320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6" y="74"/>
                  </a:lnTo>
                  <a:lnTo>
                    <a:pt x="298" y="70"/>
                  </a:lnTo>
                  <a:lnTo>
                    <a:pt x="289" y="66"/>
                  </a:lnTo>
                  <a:lnTo>
                    <a:pt x="279" y="62"/>
                  </a:lnTo>
                  <a:lnTo>
                    <a:pt x="269" y="60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6"/>
                  </a:lnTo>
                  <a:lnTo>
                    <a:pt x="68" y="56"/>
                  </a:lnTo>
                  <a:lnTo>
                    <a:pt x="68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608"/>
            <p:cNvSpPr>
              <a:spLocks noEditPoints="1"/>
            </p:cNvSpPr>
            <p:nvPr/>
          </p:nvSpPr>
          <p:spPr bwMode="auto">
            <a:xfrm>
              <a:off x="5011738" y="2408238"/>
              <a:ext cx="388938" cy="422275"/>
            </a:xfrm>
            <a:custGeom>
              <a:avLst/>
              <a:gdLst>
                <a:gd name="T0" fmla="*/ 1 w 491"/>
                <a:gd name="T1" fmla="*/ 242 h 531"/>
                <a:gd name="T2" fmla="*/ 18 w 491"/>
                <a:gd name="T3" fmla="*/ 158 h 531"/>
                <a:gd name="T4" fmla="*/ 53 w 491"/>
                <a:gd name="T5" fmla="*/ 90 h 531"/>
                <a:gd name="T6" fmla="*/ 87 w 491"/>
                <a:gd name="T7" fmla="*/ 55 h 531"/>
                <a:gd name="T8" fmla="*/ 147 w 491"/>
                <a:gd name="T9" fmla="*/ 17 h 531"/>
                <a:gd name="T10" fmla="*/ 220 w 491"/>
                <a:gd name="T11" fmla="*/ 1 h 531"/>
                <a:gd name="T12" fmla="*/ 264 w 491"/>
                <a:gd name="T13" fmla="*/ 0 h 531"/>
                <a:gd name="T14" fmla="*/ 314 w 491"/>
                <a:gd name="T15" fmla="*/ 9 h 531"/>
                <a:gd name="T16" fmla="*/ 360 w 491"/>
                <a:gd name="T17" fmla="*/ 25 h 531"/>
                <a:gd name="T18" fmla="*/ 388 w 491"/>
                <a:gd name="T19" fmla="*/ 43 h 531"/>
                <a:gd name="T20" fmla="*/ 425 w 491"/>
                <a:gd name="T21" fmla="*/ 74 h 531"/>
                <a:gd name="T22" fmla="*/ 453 w 491"/>
                <a:gd name="T23" fmla="*/ 114 h 531"/>
                <a:gd name="T24" fmla="*/ 468 w 491"/>
                <a:gd name="T25" fmla="*/ 144 h 531"/>
                <a:gd name="T26" fmla="*/ 484 w 491"/>
                <a:gd name="T27" fmla="*/ 193 h 531"/>
                <a:gd name="T28" fmla="*/ 490 w 491"/>
                <a:gd name="T29" fmla="*/ 247 h 531"/>
                <a:gd name="T30" fmla="*/ 490 w 491"/>
                <a:gd name="T31" fmla="*/ 285 h 531"/>
                <a:gd name="T32" fmla="*/ 484 w 491"/>
                <a:gd name="T33" fmla="*/ 340 h 531"/>
                <a:gd name="T34" fmla="*/ 467 w 491"/>
                <a:gd name="T35" fmla="*/ 390 h 531"/>
                <a:gd name="T36" fmla="*/ 452 w 491"/>
                <a:gd name="T37" fmla="*/ 421 h 531"/>
                <a:gd name="T38" fmla="*/ 421 w 491"/>
                <a:gd name="T39" fmla="*/ 461 h 531"/>
                <a:gd name="T40" fmla="*/ 384 w 491"/>
                <a:gd name="T41" fmla="*/ 491 h 531"/>
                <a:gd name="T42" fmla="*/ 356 w 491"/>
                <a:gd name="T43" fmla="*/ 507 h 531"/>
                <a:gd name="T44" fmla="*/ 311 w 491"/>
                <a:gd name="T45" fmla="*/ 523 h 531"/>
                <a:gd name="T46" fmla="*/ 262 w 491"/>
                <a:gd name="T47" fmla="*/ 530 h 531"/>
                <a:gd name="T48" fmla="*/ 228 w 491"/>
                <a:gd name="T49" fmla="*/ 530 h 531"/>
                <a:gd name="T50" fmla="*/ 177 w 491"/>
                <a:gd name="T51" fmla="*/ 522 h 531"/>
                <a:gd name="T52" fmla="*/ 131 w 491"/>
                <a:gd name="T53" fmla="*/ 504 h 531"/>
                <a:gd name="T54" fmla="*/ 102 w 491"/>
                <a:gd name="T55" fmla="*/ 486 h 531"/>
                <a:gd name="T56" fmla="*/ 67 w 491"/>
                <a:gd name="T57" fmla="*/ 454 h 531"/>
                <a:gd name="T58" fmla="*/ 37 w 491"/>
                <a:gd name="T59" fmla="*/ 414 h 531"/>
                <a:gd name="T60" fmla="*/ 23 w 491"/>
                <a:gd name="T61" fmla="*/ 385 h 531"/>
                <a:gd name="T62" fmla="*/ 8 w 491"/>
                <a:gd name="T63" fmla="*/ 338 h 531"/>
                <a:gd name="T64" fmla="*/ 1 w 491"/>
                <a:gd name="T65" fmla="*/ 289 h 531"/>
                <a:gd name="T66" fmla="*/ 71 w 491"/>
                <a:gd name="T67" fmla="*/ 274 h 531"/>
                <a:gd name="T68" fmla="*/ 74 w 491"/>
                <a:gd name="T69" fmla="*/ 317 h 531"/>
                <a:gd name="T70" fmla="*/ 90 w 491"/>
                <a:gd name="T71" fmla="*/ 373 h 531"/>
                <a:gd name="T72" fmla="*/ 120 w 491"/>
                <a:gd name="T73" fmla="*/ 420 h 531"/>
                <a:gd name="T74" fmla="*/ 147 w 491"/>
                <a:gd name="T75" fmla="*/ 443 h 531"/>
                <a:gd name="T76" fmla="*/ 192 w 491"/>
                <a:gd name="T77" fmla="*/ 466 h 531"/>
                <a:gd name="T78" fmla="*/ 246 w 491"/>
                <a:gd name="T79" fmla="*/ 472 h 531"/>
                <a:gd name="T80" fmla="*/ 282 w 491"/>
                <a:gd name="T81" fmla="*/ 470 h 531"/>
                <a:gd name="T82" fmla="*/ 330 w 491"/>
                <a:gd name="T83" fmla="*/ 452 h 531"/>
                <a:gd name="T84" fmla="*/ 371 w 491"/>
                <a:gd name="T85" fmla="*/ 418 h 531"/>
                <a:gd name="T86" fmla="*/ 393 w 491"/>
                <a:gd name="T87" fmla="*/ 389 h 531"/>
                <a:gd name="T88" fmla="*/ 415 w 491"/>
                <a:gd name="T89" fmla="*/ 334 h 531"/>
                <a:gd name="T90" fmla="*/ 421 w 491"/>
                <a:gd name="T91" fmla="*/ 266 h 531"/>
                <a:gd name="T92" fmla="*/ 416 w 491"/>
                <a:gd name="T93" fmla="*/ 207 h 531"/>
                <a:gd name="T94" fmla="*/ 400 w 491"/>
                <a:gd name="T95" fmla="*/ 156 h 531"/>
                <a:gd name="T96" fmla="*/ 388 w 491"/>
                <a:gd name="T97" fmla="*/ 134 h 531"/>
                <a:gd name="T98" fmla="*/ 366 w 491"/>
                <a:gd name="T99" fmla="*/ 106 h 531"/>
                <a:gd name="T100" fmla="*/ 338 w 491"/>
                <a:gd name="T101" fmla="*/ 84 h 531"/>
                <a:gd name="T102" fmla="*/ 317 w 491"/>
                <a:gd name="T103" fmla="*/ 73 h 531"/>
                <a:gd name="T104" fmla="*/ 283 w 491"/>
                <a:gd name="T105" fmla="*/ 62 h 531"/>
                <a:gd name="T106" fmla="*/ 247 w 491"/>
                <a:gd name="T107" fmla="*/ 58 h 531"/>
                <a:gd name="T108" fmla="*/ 211 w 491"/>
                <a:gd name="T109" fmla="*/ 61 h 531"/>
                <a:gd name="T110" fmla="*/ 164 w 491"/>
                <a:gd name="T111" fmla="*/ 78 h 531"/>
                <a:gd name="T112" fmla="*/ 123 w 491"/>
                <a:gd name="T113" fmla="*/ 107 h 531"/>
                <a:gd name="T114" fmla="*/ 100 w 491"/>
                <a:gd name="T115" fmla="*/ 137 h 531"/>
                <a:gd name="T116" fmla="*/ 78 w 491"/>
                <a:gd name="T117" fmla="*/ 195 h 531"/>
                <a:gd name="T118" fmla="*/ 71 w 491"/>
                <a:gd name="T119" fmla="*/ 27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1" h="531">
                  <a:moveTo>
                    <a:pt x="0" y="272"/>
                  </a:moveTo>
                  <a:lnTo>
                    <a:pt x="0" y="272"/>
                  </a:lnTo>
                  <a:lnTo>
                    <a:pt x="1" y="242"/>
                  </a:lnTo>
                  <a:lnTo>
                    <a:pt x="5" y="212"/>
                  </a:lnTo>
                  <a:lnTo>
                    <a:pt x="10" y="184"/>
                  </a:lnTo>
                  <a:lnTo>
                    <a:pt x="18" y="158"/>
                  </a:lnTo>
                  <a:lnTo>
                    <a:pt x="27" y="134"/>
                  </a:lnTo>
                  <a:lnTo>
                    <a:pt x="40" y="111"/>
                  </a:lnTo>
                  <a:lnTo>
                    <a:pt x="53" y="90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87" y="55"/>
                  </a:lnTo>
                  <a:lnTo>
                    <a:pt x="106" y="41"/>
                  </a:lnTo>
                  <a:lnTo>
                    <a:pt x="127" y="28"/>
                  </a:lnTo>
                  <a:lnTo>
                    <a:pt x="147" y="17"/>
                  </a:lnTo>
                  <a:lnTo>
                    <a:pt x="170" y="10"/>
                  </a:lnTo>
                  <a:lnTo>
                    <a:pt x="195" y="5"/>
                  </a:lnTo>
                  <a:lnTo>
                    <a:pt x="220" y="1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64" y="0"/>
                  </a:lnTo>
                  <a:lnTo>
                    <a:pt x="280" y="2"/>
                  </a:lnTo>
                  <a:lnTo>
                    <a:pt x="297" y="5"/>
                  </a:lnTo>
                  <a:lnTo>
                    <a:pt x="314" y="9"/>
                  </a:lnTo>
                  <a:lnTo>
                    <a:pt x="329" y="12"/>
                  </a:lnTo>
                  <a:lnTo>
                    <a:pt x="344" y="19"/>
                  </a:lnTo>
                  <a:lnTo>
                    <a:pt x="360" y="25"/>
                  </a:lnTo>
                  <a:lnTo>
                    <a:pt x="374" y="34"/>
                  </a:lnTo>
                  <a:lnTo>
                    <a:pt x="374" y="34"/>
                  </a:lnTo>
                  <a:lnTo>
                    <a:pt x="388" y="43"/>
                  </a:lnTo>
                  <a:lnTo>
                    <a:pt x="400" y="52"/>
                  </a:lnTo>
                  <a:lnTo>
                    <a:pt x="413" y="62"/>
                  </a:lnTo>
                  <a:lnTo>
                    <a:pt x="425" y="74"/>
                  </a:lnTo>
                  <a:lnTo>
                    <a:pt x="435" y="87"/>
                  </a:lnTo>
                  <a:lnTo>
                    <a:pt x="444" y="99"/>
                  </a:lnTo>
                  <a:lnTo>
                    <a:pt x="453" y="114"/>
                  </a:lnTo>
                  <a:lnTo>
                    <a:pt x="461" y="129"/>
                  </a:lnTo>
                  <a:lnTo>
                    <a:pt x="461" y="129"/>
                  </a:lnTo>
                  <a:lnTo>
                    <a:pt x="468" y="144"/>
                  </a:lnTo>
                  <a:lnTo>
                    <a:pt x="475" y="160"/>
                  </a:lnTo>
                  <a:lnTo>
                    <a:pt x="480" y="176"/>
                  </a:lnTo>
                  <a:lnTo>
                    <a:pt x="484" y="193"/>
                  </a:lnTo>
                  <a:lnTo>
                    <a:pt x="486" y="211"/>
                  </a:lnTo>
                  <a:lnTo>
                    <a:pt x="489" y="229"/>
                  </a:lnTo>
                  <a:lnTo>
                    <a:pt x="490" y="247"/>
                  </a:lnTo>
                  <a:lnTo>
                    <a:pt x="491" y="266"/>
                  </a:lnTo>
                  <a:lnTo>
                    <a:pt x="491" y="266"/>
                  </a:lnTo>
                  <a:lnTo>
                    <a:pt x="490" y="285"/>
                  </a:lnTo>
                  <a:lnTo>
                    <a:pt x="489" y="304"/>
                  </a:lnTo>
                  <a:lnTo>
                    <a:pt x="486" y="322"/>
                  </a:lnTo>
                  <a:lnTo>
                    <a:pt x="484" y="340"/>
                  </a:lnTo>
                  <a:lnTo>
                    <a:pt x="478" y="357"/>
                  </a:lnTo>
                  <a:lnTo>
                    <a:pt x="473" y="373"/>
                  </a:lnTo>
                  <a:lnTo>
                    <a:pt x="467" y="390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2" y="421"/>
                  </a:lnTo>
                  <a:lnTo>
                    <a:pt x="443" y="435"/>
                  </a:lnTo>
                  <a:lnTo>
                    <a:pt x="432" y="448"/>
                  </a:lnTo>
                  <a:lnTo>
                    <a:pt x="421" y="461"/>
                  </a:lnTo>
                  <a:lnTo>
                    <a:pt x="409" y="471"/>
                  </a:lnTo>
                  <a:lnTo>
                    <a:pt x="398" y="481"/>
                  </a:lnTo>
                  <a:lnTo>
                    <a:pt x="384" y="491"/>
                  </a:lnTo>
                  <a:lnTo>
                    <a:pt x="370" y="499"/>
                  </a:lnTo>
                  <a:lnTo>
                    <a:pt x="370" y="499"/>
                  </a:lnTo>
                  <a:lnTo>
                    <a:pt x="356" y="507"/>
                  </a:lnTo>
                  <a:lnTo>
                    <a:pt x="340" y="513"/>
                  </a:lnTo>
                  <a:lnTo>
                    <a:pt x="326" y="518"/>
                  </a:lnTo>
                  <a:lnTo>
                    <a:pt x="311" y="523"/>
                  </a:lnTo>
                  <a:lnTo>
                    <a:pt x="294" y="526"/>
                  </a:lnTo>
                  <a:lnTo>
                    <a:pt x="279" y="528"/>
                  </a:lnTo>
                  <a:lnTo>
                    <a:pt x="262" y="530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28" y="530"/>
                  </a:lnTo>
                  <a:lnTo>
                    <a:pt x="211" y="528"/>
                  </a:lnTo>
                  <a:lnTo>
                    <a:pt x="193" y="526"/>
                  </a:lnTo>
                  <a:lnTo>
                    <a:pt x="177" y="522"/>
                  </a:lnTo>
                  <a:lnTo>
                    <a:pt x="161" y="517"/>
                  </a:lnTo>
                  <a:lnTo>
                    <a:pt x="146" y="511"/>
                  </a:lnTo>
                  <a:lnTo>
                    <a:pt x="131" y="504"/>
                  </a:lnTo>
                  <a:lnTo>
                    <a:pt x="117" y="496"/>
                  </a:lnTo>
                  <a:lnTo>
                    <a:pt x="117" y="496"/>
                  </a:lnTo>
                  <a:lnTo>
                    <a:pt x="102" y="486"/>
                  </a:lnTo>
                  <a:lnTo>
                    <a:pt x="90" y="477"/>
                  </a:lnTo>
                  <a:lnTo>
                    <a:pt x="78" y="466"/>
                  </a:lnTo>
                  <a:lnTo>
                    <a:pt x="67" y="454"/>
                  </a:lnTo>
                  <a:lnTo>
                    <a:pt x="56" y="443"/>
                  </a:lnTo>
                  <a:lnTo>
                    <a:pt x="46" y="429"/>
                  </a:lnTo>
                  <a:lnTo>
                    <a:pt x="37" y="414"/>
                  </a:lnTo>
                  <a:lnTo>
                    <a:pt x="30" y="400"/>
                  </a:lnTo>
                  <a:lnTo>
                    <a:pt x="30" y="400"/>
                  </a:lnTo>
                  <a:lnTo>
                    <a:pt x="23" y="385"/>
                  </a:lnTo>
                  <a:lnTo>
                    <a:pt x="17" y="370"/>
                  </a:lnTo>
                  <a:lnTo>
                    <a:pt x="12" y="354"/>
                  </a:lnTo>
                  <a:lnTo>
                    <a:pt x="8" y="338"/>
                  </a:lnTo>
                  <a:lnTo>
                    <a:pt x="5" y="322"/>
                  </a:lnTo>
                  <a:lnTo>
                    <a:pt x="3" y="306"/>
                  </a:lnTo>
                  <a:lnTo>
                    <a:pt x="1" y="289"/>
                  </a:lnTo>
                  <a:lnTo>
                    <a:pt x="0" y="272"/>
                  </a:lnTo>
                  <a:lnTo>
                    <a:pt x="0" y="272"/>
                  </a:lnTo>
                  <a:close/>
                  <a:moveTo>
                    <a:pt x="71" y="274"/>
                  </a:moveTo>
                  <a:lnTo>
                    <a:pt x="71" y="274"/>
                  </a:lnTo>
                  <a:lnTo>
                    <a:pt x="72" y="295"/>
                  </a:lnTo>
                  <a:lnTo>
                    <a:pt x="74" y="317"/>
                  </a:lnTo>
                  <a:lnTo>
                    <a:pt x="78" y="338"/>
                  </a:lnTo>
                  <a:lnTo>
                    <a:pt x="83" y="356"/>
                  </a:lnTo>
                  <a:lnTo>
                    <a:pt x="90" y="373"/>
                  </a:lnTo>
                  <a:lnTo>
                    <a:pt x="99" y="390"/>
                  </a:lnTo>
                  <a:lnTo>
                    <a:pt x="109" y="406"/>
                  </a:lnTo>
                  <a:lnTo>
                    <a:pt x="120" y="420"/>
                  </a:lnTo>
                  <a:lnTo>
                    <a:pt x="120" y="420"/>
                  </a:lnTo>
                  <a:lnTo>
                    <a:pt x="133" y="432"/>
                  </a:lnTo>
                  <a:lnTo>
                    <a:pt x="147" y="443"/>
                  </a:lnTo>
                  <a:lnTo>
                    <a:pt x="161" y="452"/>
                  </a:lnTo>
                  <a:lnTo>
                    <a:pt x="177" y="459"/>
                  </a:lnTo>
                  <a:lnTo>
                    <a:pt x="192" y="466"/>
                  </a:lnTo>
                  <a:lnTo>
                    <a:pt x="210" y="470"/>
                  </a:lnTo>
                  <a:lnTo>
                    <a:pt x="227" y="472"/>
                  </a:lnTo>
                  <a:lnTo>
                    <a:pt x="246" y="472"/>
                  </a:lnTo>
                  <a:lnTo>
                    <a:pt x="246" y="472"/>
                  </a:lnTo>
                  <a:lnTo>
                    <a:pt x="264" y="472"/>
                  </a:lnTo>
                  <a:lnTo>
                    <a:pt x="282" y="470"/>
                  </a:lnTo>
                  <a:lnTo>
                    <a:pt x="299" y="466"/>
                  </a:lnTo>
                  <a:lnTo>
                    <a:pt x="315" y="459"/>
                  </a:lnTo>
                  <a:lnTo>
                    <a:pt x="330" y="452"/>
                  </a:lnTo>
                  <a:lnTo>
                    <a:pt x="345" y="443"/>
                  </a:lnTo>
                  <a:lnTo>
                    <a:pt x="358" y="431"/>
                  </a:lnTo>
                  <a:lnTo>
                    <a:pt x="371" y="418"/>
                  </a:lnTo>
                  <a:lnTo>
                    <a:pt x="371" y="418"/>
                  </a:lnTo>
                  <a:lnTo>
                    <a:pt x="383" y="404"/>
                  </a:lnTo>
                  <a:lnTo>
                    <a:pt x="393" y="389"/>
                  </a:lnTo>
                  <a:lnTo>
                    <a:pt x="402" y="372"/>
                  </a:lnTo>
                  <a:lnTo>
                    <a:pt x="408" y="353"/>
                  </a:lnTo>
                  <a:lnTo>
                    <a:pt x="415" y="334"/>
                  </a:lnTo>
                  <a:lnTo>
                    <a:pt x="418" y="312"/>
                  </a:lnTo>
                  <a:lnTo>
                    <a:pt x="420" y="290"/>
                  </a:lnTo>
                  <a:lnTo>
                    <a:pt x="421" y="266"/>
                  </a:lnTo>
                  <a:lnTo>
                    <a:pt x="421" y="266"/>
                  </a:lnTo>
                  <a:lnTo>
                    <a:pt x="420" y="235"/>
                  </a:lnTo>
                  <a:lnTo>
                    <a:pt x="416" y="207"/>
                  </a:lnTo>
                  <a:lnTo>
                    <a:pt x="409" y="180"/>
                  </a:lnTo>
                  <a:lnTo>
                    <a:pt x="404" y="169"/>
                  </a:lnTo>
                  <a:lnTo>
                    <a:pt x="400" y="156"/>
                  </a:lnTo>
                  <a:lnTo>
                    <a:pt x="400" y="156"/>
                  </a:lnTo>
                  <a:lnTo>
                    <a:pt x="394" y="146"/>
                  </a:lnTo>
                  <a:lnTo>
                    <a:pt x="388" y="134"/>
                  </a:lnTo>
                  <a:lnTo>
                    <a:pt x="381" y="124"/>
                  </a:lnTo>
                  <a:lnTo>
                    <a:pt x="374" y="115"/>
                  </a:lnTo>
                  <a:lnTo>
                    <a:pt x="366" y="106"/>
                  </a:lnTo>
                  <a:lnTo>
                    <a:pt x="357" y="98"/>
                  </a:lnTo>
                  <a:lnTo>
                    <a:pt x="348" y="90"/>
                  </a:lnTo>
                  <a:lnTo>
                    <a:pt x="338" y="84"/>
                  </a:lnTo>
                  <a:lnTo>
                    <a:pt x="338" y="84"/>
                  </a:lnTo>
                  <a:lnTo>
                    <a:pt x="328" y="78"/>
                  </a:lnTo>
                  <a:lnTo>
                    <a:pt x="317" y="73"/>
                  </a:lnTo>
                  <a:lnTo>
                    <a:pt x="306" y="69"/>
                  </a:lnTo>
                  <a:lnTo>
                    <a:pt x="294" y="65"/>
                  </a:lnTo>
                  <a:lnTo>
                    <a:pt x="283" y="62"/>
                  </a:lnTo>
                  <a:lnTo>
                    <a:pt x="271" y="60"/>
                  </a:lnTo>
                  <a:lnTo>
                    <a:pt x="259" y="58"/>
                  </a:lnTo>
                  <a:lnTo>
                    <a:pt x="247" y="58"/>
                  </a:lnTo>
                  <a:lnTo>
                    <a:pt x="247" y="58"/>
                  </a:lnTo>
                  <a:lnTo>
                    <a:pt x="229" y="58"/>
                  </a:lnTo>
                  <a:lnTo>
                    <a:pt x="211" y="61"/>
                  </a:lnTo>
                  <a:lnTo>
                    <a:pt x="196" y="65"/>
                  </a:lnTo>
                  <a:lnTo>
                    <a:pt x="179" y="70"/>
                  </a:lnTo>
                  <a:lnTo>
                    <a:pt x="164" y="78"/>
                  </a:lnTo>
                  <a:lnTo>
                    <a:pt x="150" y="85"/>
                  </a:lnTo>
                  <a:lnTo>
                    <a:pt x="136" y="96"/>
                  </a:lnTo>
                  <a:lnTo>
                    <a:pt x="123" y="107"/>
                  </a:lnTo>
                  <a:lnTo>
                    <a:pt x="123" y="107"/>
                  </a:lnTo>
                  <a:lnTo>
                    <a:pt x="110" y="121"/>
                  </a:lnTo>
                  <a:lnTo>
                    <a:pt x="100" y="137"/>
                  </a:lnTo>
                  <a:lnTo>
                    <a:pt x="91" y="155"/>
                  </a:lnTo>
                  <a:lnTo>
                    <a:pt x="83" y="174"/>
                  </a:lnTo>
                  <a:lnTo>
                    <a:pt x="78" y="195"/>
                  </a:lnTo>
                  <a:lnTo>
                    <a:pt x="74" y="220"/>
                  </a:lnTo>
                  <a:lnTo>
                    <a:pt x="72" y="245"/>
                  </a:lnTo>
                  <a:lnTo>
                    <a:pt x="71" y="274"/>
                  </a:lnTo>
                  <a:lnTo>
                    <a:pt x="71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609"/>
            <p:cNvSpPr>
              <a:spLocks/>
            </p:cNvSpPr>
            <p:nvPr/>
          </p:nvSpPr>
          <p:spPr bwMode="auto">
            <a:xfrm>
              <a:off x="5459413" y="2416176"/>
              <a:ext cx="320675" cy="414338"/>
            </a:xfrm>
            <a:custGeom>
              <a:avLst/>
              <a:gdLst>
                <a:gd name="T0" fmla="*/ 403 w 403"/>
                <a:gd name="T1" fmla="*/ 0 h 522"/>
                <a:gd name="T2" fmla="*/ 403 w 403"/>
                <a:gd name="T3" fmla="*/ 297 h 522"/>
                <a:gd name="T4" fmla="*/ 398 w 403"/>
                <a:gd name="T5" fmla="*/ 366 h 522"/>
                <a:gd name="T6" fmla="*/ 389 w 403"/>
                <a:gd name="T7" fmla="*/ 407 h 522"/>
                <a:gd name="T8" fmla="*/ 385 w 403"/>
                <a:gd name="T9" fmla="*/ 420 h 522"/>
                <a:gd name="T10" fmla="*/ 375 w 403"/>
                <a:gd name="T11" fmla="*/ 441 h 522"/>
                <a:gd name="T12" fmla="*/ 361 w 403"/>
                <a:gd name="T13" fmla="*/ 461 h 522"/>
                <a:gd name="T14" fmla="*/ 343 w 403"/>
                <a:gd name="T15" fmla="*/ 478 h 522"/>
                <a:gd name="T16" fmla="*/ 323 w 403"/>
                <a:gd name="T17" fmla="*/ 494 h 522"/>
                <a:gd name="T18" fmla="*/ 311 w 403"/>
                <a:gd name="T19" fmla="*/ 500 h 522"/>
                <a:gd name="T20" fmla="*/ 284 w 403"/>
                <a:gd name="T21" fmla="*/ 510 h 522"/>
                <a:gd name="T22" fmla="*/ 255 w 403"/>
                <a:gd name="T23" fmla="*/ 518 h 522"/>
                <a:gd name="T24" fmla="*/ 220 w 403"/>
                <a:gd name="T25" fmla="*/ 522 h 522"/>
                <a:gd name="T26" fmla="*/ 202 w 403"/>
                <a:gd name="T27" fmla="*/ 522 h 522"/>
                <a:gd name="T28" fmla="*/ 168 w 403"/>
                <a:gd name="T29" fmla="*/ 521 h 522"/>
                <a:gd name="T30" fmla="*/ 137 w 403"/>
                <a:gd name="T31" fmla="*/ 516 h 522"/>
                <a:gd name="T32" fmla="*/ 109 w 403"/>
                <a:gd name="T33" fmla="*/ 508 h 522"/>
                <a:gd name="T34" fmla="*/ 85 w 403"/>
                <a:gd name="T35" fmla="*/ 496 h 522"/>
                <a:gd name="T36" fmla="*/ 73 w 403"/>
                <a:gd name="T37" fmla="*/ 490 h 522"/>
                <a:gd name="T38" fmla="*/ 54 w 403"/>
                <a:gd name="T39" fmla="*/ 475 h 522"/>
                <a:gd name="T40" fmla="*/ 38 w 403"/>
                <a:gd name="T41" fmla="*/ 457 h 522"/>
                <a:gd name="T42" fmla="*/ 25 w 403"/>
                <a:gd name="T43" fmla="*/ 436 h 522"/>
                <a:gd name="T44" fmla="*/ 20 w 403"/>
                <a:gd name="T45" fmla="*/ 425 h 522"/>
                <a:gd name="T46" fmla="*/ 11 w 403"/>
                <a:gd name="T47" fmla="*/ 399 h 522"/>
                <a:gd name="T48" fmla="*/ 4 w 403"/>
                <a:gd name="T49" fmla="*/ 370 h 522"/>
                <a:gd name="T50" fmla="*/ 0 w 403"/>
                <a:gd name="T51" fmla="*/ 297 h 522"/>
                <a:gd name="T52" fmla="*/ 68 w 403"/>
                <a:gd name="T53" fmla="*/ 0 h 522"/>
                <a:gd name="T54" fmla="*/ 68 w 403"/>
                <a:gd name="T55" fmla="*/ 295 h 522"/>
                <a:gd name="T56" fmla="*/ 71 w 403"/>
                <a:gd name="T57" fmla="*/ 354 h 522"/>
                <a:gd name="T58" fmla="*/ 80 w 403"/>
                <a:gd name="T59" fmla="*/ 394 h 522"/>
                <a:gd name="T60" fmla="*/ 87 w 403"/>
                <a:gd name="T61" fmla="*/ 409 h 522"/>
                <a:gd name="T62" fmla="*/ 109 w 403"/>
                <a:gd name="T63" fmla="*/ 434 h 522"/>
                <a:gd name="T64" fmla="*/ 123 w 403"/>
                <a:gd name="T65" fmla="*/ 444 h 522"/>
                <a:gd name="T66" fmla="*/ 156 w 403"/>
                <a:gd name="T67" fmla="*/ 457 h 522"/>
                <a:gd name="T68" fmla="*/ 197 w 403"/>
                <a:gd name="T69" fmla="*/ 461 h 522"/>
                <a:gd name="T70" fmla="*/ 215 w 403"/>
                <a:gd name="T71" fmla="*/ 461 h 522"/>
                <a:gd name="T72" fmla="*/ 247 w 403"/>
                <a:gd name="T73" fmla="*/ 455 h 522"/>
                <a:gd name="T74" fmla="*/ 274 w 403"/>
                <a:gd name="T75" fmla="*/ 448 h 522"/>
                <a:gd name="T76" fmla="*/ 295 w 403"/>
                <a:gd name="T77" fmla="*/ 435 h 522"/>
                <a:gd name="T78" fmla="*/ 304 w 403"/>
                <a:gd name="T79" fmla="*/ 426 h 522"/>
                <a:gd name="T80" fmla="*/ 318 w 403"/>
                <a:gd name="T81" fmla="*/ 405 h 522"/>
                <a:gd name="T82" fmla="*/ 328 w 403"/>
                <a:gd name="T83" fmla="*/ 377 h 522"/>
                <a:gd name="T84" fmla="*/ 333 w 403"/>
                <a:gd name="T85" fmla="*/ 340 h 522"/>
                <a:gd name="T86" fmla="*/ 335 w 403"/>
                <a:gd name="T87" fmla="*/ 29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3" h="522">
                  <a:moveTo>
                    <a:pt x="335" y="0"/>
                  </a:moveTo>
                  <a:lnTo>
                    <a:pt x="403" y="0"/>
                  </a:lnTo>
                  <a:lnTo>
                    <a:pt x="403" y="297"/>
                  </a:lnTo>
                  <a:lnTo>
                    <a:pt x="403" y="297"/>
                  </a:lnTo>
                  <a:lnTo>
                    <a:pt x="402" y="332"/>
                  </a:lnTo>
                  <a:lnTo>
                    <a:pt x="398" y="366"/>
                  </a:lnTo>
                  <a:lnTo>
                    <a:pt x="393" y="394"/>
                  </a:lnTo>
                  <a:lnTo>
                    <a:pt x="389" y="407"/>
                  </a:lnTo>
                  <a:lnTo>
                    <a:pt x="385" y="420"/>
                  </a:lnTo>
                  <a:lnTo>
                    <a:pt x="385" y="420"/>
                  </a:lnTo>
                  <a:lnTo>
                    <a:pt x="380" y="430"/>
                  </a:lnTo>
                  <a:lnTo>
                    <a:pt x="375" y="441"/>
                  </a:lnTo>
                  <a:lnTo>
                    <a:pt x="369" y="452"/>
                  </a:lnTo>
                  <a:lnTo>
                    <a:pt x="361" y="461"/>
                  </a:lnTo>
                  <a:lnTo>
                    <a:pt x="353" y="469"/>
                  </a:lnTo>
                  <a:lnTo>
                    <a:pt x="343" y="478"/>
                  </a:lnTo>
                  <a:lnTo>
                    <a:pt x="333" y="486"/>
                  </a:lnTo>
                  <a:lnTo>
                    <a:pt x="323" y="494"/>
                  </a:lnTo>
                  <a:lnTo>
                    <a:pt x="323" y="494"/>
                  </a:lnTo>
                  <a:lnTo>
                    <a:pt x="311" y="500"/>
                  </a:lnTo>
                  <a:lnTo>
                    <a:pt x="298" y="505"/>
                  </a:lnTo>
                  <a:lnTo>
                    <a:pt x="284" y="510"/>
                  </a:lnTo>
                  <a:lnTo>
                    <a:pt x="270" y="514"/>
                  </a:lnTo>
                  <a:lnTo>
                    <a:pt x="255" y="518"/>
                  </a:lnTo>
                  <a:lnTo>
                    <a:pt x="238" y="519"/>
                  </a:lnTo>
                  <a:lnTo>
                    <a:pt x="220" y="522"/>
                  </a:lnTo>
                  <a:lnTo>
                    <a:pt x="202" y="522"/>
                  </a:lnTo>
                  <a:lnTo>
                    <a:pt x="202" y="522"/>
                  </a:lnTo>
                  <a:lnTo>
                    <a:pt x="185" y="522"/>
                  </a:lnTo>
                  <a:lnTo>
                    <a:pt x="168" y="521"/>
                  </a:lnTo>
                  <a:lnTo>
                    <a:pt x="153" y="518"/>
                  </a:lnTo>
                  <a:lnTo>
                    <a:pt x="137" y="516"/>
                  </a:lnTo>
                  <a:lnTo>
                    <a:pt x="123" y="512"/>
                  </a:lnTo>
                  <a:lnTo>
                    <a:pt x="109" y="508"/>
                  </a:lnTo>
                  <a:lnTo>
                    <a:pt x="96" y="503"/>
                  </a:lnTo>
                  <a:lnTo>
                    <a:pt x="85" y="496"/>
                  </a:lnTo>
                  <a:lnTo>
                    <a:pt x="85" y="496"/>
                  </a:lnTo>
                  <a:lnTo>
                    <a:pt x="73" y="490"/>
                  </a:lnTo>
                  <a:lnTo>
                    <a:pt x="63" y="484"/>
                  </a:lnTo>
                  <a:lnTo>
                    <a:pt x="54" y="475"/>
                  </a:lnTo>
                  <a:lnTo>
                    <a:pt x="45" y="467"/>
                  </a:lnTo>
                  <a:lnTo>
                    <a:pt x="38" y="457"/>
                  </a:lnTo>
                  <a:lnTo>
                    <a:pt x="31" y="448"/>
                  </a:lnTo>
                  <a:lnTo>
                    <a:pt x="25" y="436"/>
                  </a:lnTo>
                  <a:lnTo>
                    <a:pt x="20" y="425"/>
                  </a:lnTo>
                  <a:lnTo>
                    <a:pt x="20" y="425"/>
                  </a:lnTo>
                  <a:lnTo>
                    <a:pt x="15" y="413"/>
                  </a:lnTo>
                  <a:lnTo>
                    <a:pt x="11" y="399"/>
                  </a:lnTo>
                  <a:lnTo>
                    <a:pt x="8" y="385"/>
                  </a:lnTo>
                  <a:lnTo>
                    <a:pt x="4" y="370"/>
                  </a:lnTo>
                  <a:lnTo>
                    <a:pt x="2" y="335"/>
                  </a:lnTo>
                  <a:lnTo>
                    <a:pt x="0" y="297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295"/>
                  </a:lnTo>
                  <a:lnTo>
                    <a:pt x="68" y="295"/>
                  </a:lnTo>
                  <a:lnTo>
                    <a:pt x="68" y="327"/>
                  </a:lnTo>
                  <a:lnTo>
                    <a:pt x="71" y="354"/>
                  </a:lnTo>
                  <a:lnTo>
                    <a:pt x="75" y="376"/>
                  </a:lnTo>
                  <a:lnTo>
                    <a:pt x="80" y="394"/>
                  </a:lnTo>
                  <a:lnTo>
                    <a:pt x="80" y="394"/>
                  </a:lnTo>
                  <a:lnTo>
                    <a:pt x="87" y="409"/>
                  </a:lnTo>
                  <a:lnTo>
                    <a:pt x="98" y="422"/>
                  </a:lnTo>
                  <a:lnTo>
                    <a:pt x="109" y="43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39" y="450"/>
                  </a:lnTo>
                  <a:lnTo>
                    <a:pt x="156" y="457"/>
                  </a:lnTo>
                  <a:lnTo>
                    <a:pt x="176" y="459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215" y="461"/>
                  </a:lnTo>
                  <a:lnTo>
                    <a:pt x="232" y="458"/>
                  </a:lnTo>
                  <a:lnTo>
                    <a:pt x="247" y="455"/>
                  </a:lnTo>
                  <a:lnTo>
                    <a:pt x="261" y="452"/>
                  </a:lnTo>
                  <a:lnTo>
                    <a:pt x="274" y="448"/>
                  </a:lnTo>
                  <a:lnTo>
                    <a:pt x="284" y="441"/>
                  </a:lnTo>
                  <a:lnTo>
                    <a:pt x="295" y="435"/>
                  </a:lnTo>
                  <a:lnTo>
                    <a:pt x="304" y="426"/>
                  </a:lnTo>
                  <a:lnTo>
                    <a:pt x="304" y="426"/>
                  </a:lnTo>
                  <a:lnTo>
                    <a:pt x="311" y="417"/>
                  </a:lnTo>
                  <a:lnTo>
                    <a:pt x="318" y="405"/>
                  </a:lnTo>
                  <a:lnTo>
                    <a:pt x="323" y="393"/>
                  </a:lnTo>
                  <a:lnTo>
                    <a:pt x="328" y="377"/>
                  </a:lnTo>
                  <a:lnTo>
                    <a:pt x="330" y="359"/>
                  </a:lnTo>
                  <a:lnTo>
                    <a:pt x="333" y="340"/>
                  </a:lnTo>
                  <a:lnTo>
                    <a:pt x="334" y="320"/>
                  </a:lnTo>
                  <a:lnTo>
                    <a:pt x="335" y="29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610"/>
            <p:cNvSpPr>
              <a:spLocks noEditPoints="1"/>
            </p:cNvSpPr>
            <p:nvPr/>
          </p:nvSpPr>
          <p:spPr bwMode="auto">
            <a:xfrm>
              <a:off x="5859463" y="2416176"/>
              <a:ext cx="311150" cy="407988"/>
            </a:xfrm>
            <a:custGeom>
              <a:avLst/>
              <a:gdLst>
                <a:gd name="T0" fmla="*/ 0 w 392"/>
                <a:gd name="T1" fmla="*/ 0 h 513"/>
                <a:gd name="T2" fmla="*/ 193 w 392"/>
                <a:gd name="T3" fmla="*/ 0 h 513"/>
                <a:gd name="T4" fmla="*/ 256 w 392"/>
                <a:gd name="T5" fmla="*/ 2 h 513"/>
                <a:gd name="T6" fmla="*/ 271 w 392"/>
                <a:gd name="T7" fmla="*/ 5 h 513"/>
                <a:gd name="T8" fmla="*/ 306 w 392"/>
                <a:gd name="T9" fmla="*/ 14 h 513"/>
                <a:gd name="T10" fmla="*/ 334 w 392"/>
                <a:gd name="T11" fmla="*/ 29 h 513"/>
                <a:gd name="T12" fmla="*/ 347 w 392"/>
                <a:gd name="T13" fmla="*/ 38 h 513"/>
                <a:gd name="T14" fmla="*/ 367 w 392"/>
                <a:gd name="T15" fmla="*/ 64 h 513"/>
                <a:gd name="T16" fmla="*/ 376 w 392"/>
                <a:gd name="T17" fmla="*/ 78 h 513"/>
                <a:gd name="T18" fmla="*/ 388 w 392"/>
                <a:gd name="T19" fmla="*/ 112 h 513"/>
                <a:gd name="T20" fmla="*/ 392 w 392"/>
                <a:gd name="T21" fmla="*/ 148 h 513"/>
                <a:gd name="T22" fmla="*/ 390 w 392"/>
                <a:gd name="T23" fmla="*/ 165 h 513"/>
                <a:gd name="T24" fmla="*/ 385 w 392"/>
                <a:gd name="T25" fmla="*/ 194 h 513"/>
                <a:gd name="T26" fmla="*/ 375 w 392"/>
                <a:gd name="T27" fmla="*/ 222 h 513"/>
                <a:gd name="T28" fmla="*/ 360 w 392"/>
                <a:gd name="T29" fmla="*/ 248 h 513"/>
                <a:gd name="T30" fmla="*/ 349 w 392"/>
                <a:gd name="T31" fmla="*/ 259 h 513"/>
                <a:gd name="T32" fmla="*/ 325 w 392"/>
                <a:gd name="T33" fmla="*/ 279 h 513"/>
                <a:gd name="T34" fmla="*/ 292 w 392"/>
                <a:gd name="T35" fmla="*/ 293 h 513"/>
                <a:gd name="T36" fmla="*/ 250 w 392"/>
                <a:gd name="T37" fmla="*/ 302 h 513"/>
                <a:gd name="T38" fmla="*/ 200 w 392"/>
                <a:gd name="T39" fmla="*/ 304 h 513"/>
                <a:gd name="T40" fmla="*/ 68 w 392"/>
                <a:gd name="T41" fmla="*/ 513 h 513"/>
                <a:gd name="T42" fmla="*/ 68 w 392"/>
                <a:gd name="T43" fmla="*/ 244 h 513"/>
                <a:gd name="T44" fmla="*/ 200 w 392"/>
                <a:gd name="T45" fmla="*/ 244 h 513"/>
                <a:gd name="T46" fmla="*/ 231 w 392"/>
                <a:gd name="T47" fmla="*/ 243 h 513"/>
                <a:gd name="T48" fmla="*/ 256 w 392"/>
                <a:gd name="T49" fmla="*/ 238 h 513"/>
                <a:gd name="T50" fmla="*/ 278 w 392"/>
                <a:gd name="T51" fmla="*/ 230 h 513"/>
                <a:gd name="T52" fmla="*/ 293 w 392"/>
                <a:gd name="T53" fmla="*/ 220 h 513"/>
                <a:gd name="T54" fmla="*/ 301 w 392"/>
                <a:gd name="T55" fmla="*/ 213 h 513"/>
                <a:gd name="T56" fmla="*/ 311 w 392"/>
                <a:gd name="T57" fmla="*/ 198 h 513"/>
                <a:gd name="T58" fmla="*/ 317 w 392"/>
                <a:gd name="T59" fmla="*/ 181 h 513"/>
                <a:gd name="T60" fmla="*/ 321 w 392"/>
                <a:gd name="T61" fmla="*/ 161 h 513"/>
                <a:gd name="T62" fmla="*/ 321 w 392"/>
                <a:gd name="T63" fmla="*/ 151 h 513"/>
                <a:gd name="T64" fmla="*/ 317 w 392"/>
                <a:gd name="T65" fmla="*/ 120 h 513"/>
                <a:gd name="T66" fmla="*/ 305 w 392"/>
                <a:gd name="T67" fmla="*/ 96 h 513"/>
                <a:gd name="T68" fmla="*/ 297 w 392"/>
                <a:gd name="T69" fmla="*/ 84 h 513"/>
                <a:gd name="T70" fmla="*/ 275 w 392"/>
                <a:gd name="T71" fmla="*/ 70 h 513"/>
                <a:gd name="T72" fmla="*/ 262 w 392"/>
                <a:gd name="T73" fmla="*/ 65 h 513"/>
                <a:gd name="T74" fmla="*/ 238 w 392"/>
                <a:gd name="T75" fmla="*/ 61 h 513"/>
                <a:gd name="T76" fmla="*/ 68 w 392"/>
                <a:gd name="T77" fmla="*/ 6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" h="513">
                  <a:moveTo>
                    <a:pt x="0" y="513"/>
                  </a:moveTo>
                  <a:lnTo>
                    <a:pt x="0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38" y="1"/>
                  </a:lnTo>
                  <a:lnTo>
                    <a:pt x="256" y="2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89" y="8"/>
                  </a:lnTo>
                  <a:lnTo>
                    <a:pt x="306" y="14"/>
                  </a:lnTo>
                  <a:lnTo>
                    <a:pt x="321" y="20"/>
                  </a:lnTo>
                  <a:lnTo>
                    <a:pt x="334" y="29"/>
                  </a:lnTo>
                  <a:lnTo>
                    <a:pt x="334" y="29"/>
                  </a:lnTo>
                  <a:lnTo>
                    <a:pt x="347" y="38"/>
                  </a:lnTo>
                  <a:lnTo>
                    <a:pt x="357" y="49"/>
                  </a:lnTo>
                  <a:lnTo>
                    <a:pt x="367" y="64"/>
                  </a:lnTo>
                  <a:lnTo>
                    <a:pt x="376" y="78"/>
                  </a:lnTo>
                  <a:lnTo>
                    <a:pt x="376" y="78"/>
                  </a:lnTo>
                  <a:lnTo>
                    <a:pt x="383" y="94"/>
                  </a:lnTo>
                  <a:lnTo>
                    <a:pt x="388" y="112"/>
                  </a:lnTo>
                  <a:lnTo>
                    <a:pt x="390" y="130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90" y="165"/>
                  </a:lnTo>
                  <a:lnTo>
                    <a:pt x="389" y="180"/>
                  </a:lnTo>
                  <a:lnTo>
                    <a:pt x="385" y="194"/>
                  </a:lnTo>
                  <a:lnTo>
                    <a:pt x="381" y="208"/>
                  </a:lnTo>
                  <a:lnTo>
                    <a:pt x="375" y="222"/>
                  </a:lnTo>
                  <a:lnTo>
                    <a:pt x="367" y="235"/>
                  </a:lnTo>
                  <a:lnTo>
                    <a:pt x="360" y="248"/>
                  </a:lnTo>
                  <a:lnTo>
                    <a:pt x="349" y="259"/>
                  </a:lnTo>
                  <a:lnTo>
                    <a:pt x="349" y="259"/>
                  </a:lnTo>
                  <a:lnTo>
                    <a:pt x="338" y="270"/>
                  </a:lnTo>
                  <a:lnTo>
                    <a:pt x="325" y="279"/>
                  </a:lnTo>
                  <a:lnTo>
                    <a:pt x="309" y="286"/>
                  </a:lnTo>
                  <a:lnTo>
                    <a:pt x="292" y="293"/>
                  </a:lnTo>
                  <a:lnTo>
                    <a:pt x="271" y="298"/>
                  </a:lnTo>
                  <a:lnTo>
                    <a:pt x="250" y="302"/>
                  </a:lnTo>
                  <a:lnTo>
                    <a:pt x="225" y="303"/>
                  </a:lnTo>
                  <a:lnTo>
                    <a:pt x="200" y="304"/>
                  </a:lnTo>
                  <a:lnTo>
                    <a:pt x="68" y="304"/>
                  </a:lnTo>
                  <a:lnTo>
                    <a:pt x="68" y="513"/>
                  </a:lnTo>
                  <a:lnTo>
                    <a:pt x="0" y="513"/>
                  </a:lnTo>
                  <a:close/>
                  <a:moveTo>
                    <a:pt x="68" y="244"/>
                  </a:moveTo>
                  <a:lnTo>
                    <a:pt x="200" y="244"/>
                  </a:lnTo>
                  <a:lnTo>
                    <a:pt x="200" y="244"/>
                  </a:lnTo>
                  <a:lnTo>
                    <a:pt x="216" y="243"/>
                  </a:lnTo>
                  <a:lnTo>
                    <a:pt x="231" y="243"/>
                  </a:lnTo>
                  <a:lnTo>
                    <a:pt x="245" y="240"/>
                  </a:lnTo>
                  <a:lnTo>
                    <a:pt x="256" y="238"/>
                  </a:lnTo>
                  <a:lnTo>
                    <a:pt x="268" y="234"/>
                  </a:lnTo>
                  <a:lnTo>
                    <a:pt x="278" y="230"/>
                  </a:lnTo>
                  <a:lnTo>
                    <a:pt x="287" y="225"/>
                  </a:lnTo>
                  <a:lnTo>
                    <a:pt x="293" y="220"/>
                  </a:lnTo>
                  <a:lnTo>
                    <a:pt x="293" y="220"/>
                  </a:lnTo>
                  <a:lnTo>
                    <a:pt x="301" y="213"/>
                  </a:lnTo>
                  <a:lnTo>
                    <a:pt x="306" y="206"/>
                  </a:lnTo>
                  <a:lnTo>
                    <a:pt x="311" y="198"/>
                  </a:lnTo>
                  <a:lnTo>
                    <a:pt x="315" y="190"/>
                  </a:lnTo>
                  <a:lnTo>
                    <a:pt x="317" y="181"/>
                  </a:lnTo>
                  <a:lnTo>
                    <a:pt x="320" y="171"/>
                  </a:lnTo>
                  <a:lnTo>
                    <a:pt x="321" y="161"/>
                  </a:lnTo>
                  <a:lnTo>
                    <a:pt x="321" y="151"/>
                  </a:lnTo>
                  <a:lnTo>
                    <a:pt x="321" y="151"/>
                  </a:lnTo>
                  <a:lnTo>
                    <a:pt x="320" y="135"/>
                  </a:lnTo>
                  <a:lnTo>
                    <a:pt x="317" y="120"/>
                  </a:lnTo>
                  <a:lnTo>
                    <a:pt x="312" y="107"/>
                  </a:lnTo>
                  <a:lnTo>
                    <a:pt x="305" y="96"/>
                  </a:lnTo>
                  <a:lnTo>
                    <a:pt x="305" y="96"/>
                  </a:lnTo>
                  <a:lnTo>
                    <a:pt x="297" y="84"/>
                  </a:lnTo>
                  <a:lnTo>
                    <a:pt x="287" y="76"/>
                  </a:lnTo>
                  <a:lnTo>
                    <a:pt x="275" y="70"/>
                  </a:lnTo>
                  <a:lnTo>
                    <a:pt x="262" y="65"/>
                  </a:lnTo>
                  <a:lnTo>
                    <a:pt x="262" y="65"/>
                  </a:lnTo>
                  <a:lnTo>
                    <a:pt x="252" y="62"/>
                  </a:lnTo>
                  <a:lnTo>
                    <a:pt x="238" y="61"/>
                  </a:lnTo>
                  <a:lnTo>
                    <a:pt x="199" y="60"/>
                  </a:lnTo>
                  <a:lnTo>
                    <a:pt x="68" y="60"/>
                  </a:lnTo>
                  <a:lnTo>
                    <a:pt x="68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611"/>
            <p:cNvSpPr>
              <a:spLocks/>
            </p:cNvSpPr>
            <p:nvPr/>
          </p:nvSpPr>
          <p:spPr bwMode="auto">
            <a:xfrm>
              <a:off x="6219825" y="2416176"/>
              <a:ext cx="303213" cy="407988"/>
            </a:xfrm>
            <a:custGeom>
              <a:avLst/>
              <a:gdLst>
                <a:gd name="T0" fmla="*/ 0 w 383"/>
                <a:gd name="T1" fmla="*/ 513 h 513"/>
                <a:gd name="T2" fmla="*/ 0 w 383"/>
                <a:gd name="T3" fmla="*/ 0 h 513"/>
                <a:gd name="T4" fmla="*/ 370 w 383"/>
                <a:gd name="T5" fmla="*/ 0 h 513"/>
                <a:gd name="T6" fmla="*/ 370 w 383"/>
                <a:gd name="T7" fmla="*/ 60 h 513"/>
                <a:gd name="T8" fmla="*/ 68 w 383"/>
                <a:gd name="T9" fmla="*/ 60 h 513"/>
                <a:gd name="T10" fmla="*/ 68 w 383"/>
                <a:gd name="T11" fmla="*/ 217 h 513"/>
                <a:gd name="T12" fmla="*/ 351 w 383"/>
                <a:gd name="T13" fmla="*/ 217 h 513"/>
                <a:gd name="T14" fmla="*/ 351 w 383"/>
                <a:gd name="T15" fmla="*/ 277 h 513"/>
                <a:gd name="T16" fmla="*/ 68 w 383"/>
                <a:gd name="T17" fmla="*/ 277 h 513"/>
                <a:gd name="T18" fmla="*/ 68 w 383"/>
                <a:gd name="T19" fmla="*/ 453 h 513"/>
                <a:gd name="T20" fmla="*/ 383 w 383"/>
                <a:gd name="T21" fmla="*/ 453 h 513"/>
                <a:gd name="T22" fmla="*/ 383 w 383"/>
                <a:gd name="T23" fmla="*/ 513 h 513"/>
                <a:gd name="T24" fmla="*/ 0 w 383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513">
                  <a:moveTo>
                    <a:pt x="0" y="513"/>
                  </a:moveTo>
                  <a:lnTo>
                    <a:pt x="0" y="0"/>
                  </a:lnTo>
                  <a:lnTo>
                    <a:pt x="370" y="0"/>
                  </a:lnTo>
                  <a:lnTo>
                    <a:pt x="370" y="60"/>
                  </a:lnTo>
                  <a:lnTo>
                    <a:pt x="68" y="60"/>
                  </a:lnTo>
                  <a:lnTo>
                    <a:pt x="68" y="217"/>
                  </a:lnTo>
                  <a:lnTo>
                    <a:pt x="351" y="217"/>
                  </a:lnTo>
                  <a:lnTo>
                    <a:pt x="351" y="277"/>
                  </a:lnTo>
                  <a:lnTo>
                    <a:pt x="68" y="277"/>
                  </a:lnTo>
                  <a:lnTo>
                    <a:pt x="68" y="453"/>
                  </a:lnTo>
                  <a:lnTo>
                    <a:pt x="383" y="453"/>
                  </a:lnTo>
                  <a:lnTo>
                    <a:pt x="383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612"/>
            <p:cNvSpPr>
              <a:spLocks noEditPoints="1"/>
            </p:cNvSpPr>
            <p:nvPr/>
          </p:nvSpPr>
          <p:spPr bwMode="auto">
            <a:xfrm>
              <a:off x="6756400" y="2416176"/>
              <a:ext cx="358775" cy="407988"/>
            </a:xfrm>
            <a:custGeom>
              <a:avLst/>
              <a:gdLst>
                <a:gd name="T0" fmla="*/ 0 w 452"/>
                <a:gd name="T1" fmla="*/ 0 h 513"/>
                <a:gd name="T2" fmla="*/ 227 w 452"/>
                <a:gd name="T3" fmla="*/ 0 h 513"/>
                <a:gd name="T4" fmla="*/ 287 w 452"/>
                <a:gd name="T5" fmla="*/ 3 h 513"/>
                <a:gd name="T6" fmla="*/ 332 w 452"/>
                <a:gd name="T7" fmla="*/ 14 h 513"/>
                <a:gd name="T8" fmla="*/ 340 w 452"/>
                <a:gd name="T9" fmla="*/ 17 h 513"/>
                <a:gd name="T10" fmla="*/ 356 w 452"/>
                <a:gd name="T11" fmla="*/ 26 h 513"/>
                <a:gd name="T12" fmla="*/ 370 w 452"/>
                <a:gd name="T13" fmla="*/ 39 h 513"/>
                <a:gd name="T14" fmla="*/ 388 w 452"/>
                <a:gd name="T15" fmla="*/ 62 h 513"/>
                <a:gd name="T16" fmla="*/ 397 w 452"/>
                <a:gd name="T17" fmla="*/ 80 h 513"/>
                <a:gd name="T18" fmla="*/ 409 w 452"/>
                <a:gd name="T19" fmla="*/ 119 h 513"/>
                <a:gd name="T20" fmla="*/ 410 w 452"/>
                <a:gd name="T21" fmla="*/ 140 h 513"/>
                <a:gd name="T22" fmla="*/ 408 w 452"/>
                <a:gd name="T23" fmla="*/ 166 h 513"/>
                <a:gd name="T24" fmla="*/ 401 w 452"/>
                <a:gd name="T25" fmla="*/ 190 h 513"/>
                <a:gd name="T26" fmla="*/ 390 w 452"/>
                <a:gd name="T27" fmla="*/ 212 h 513"/>
                <a:gd name="T28" fmla="*/ 374 w 452"/>
                <a:gd name="T29" fmla="*/ 231 h 513"/>
                <a:gd name="T30" fmla="*/ 365 w 452"/>
                <a:gd name="T31" fmla="*/ 240 h 513"/>
                <a:gd name="T32" fmla="*/ 342 w 452"/>
                <a:gd name="T33" fmla="*/ 256 h 513"/>
                <a:gd name="T34" fmla="*/ 315 w 452"/>
                <a:gd name="T35" fmla="*/ 268 h 513"/>
                <a:gd name="T36" fmla="*/ 283 w 452"/>
                <a:gd name="T37" fmla="*/ 276 h 513"/>
                <a:gd name="T38" fmla="*/ 266 w 452"/>
                <a:gd name="T39" fmla="*/ 280 h 513"/>
                <a:gd name="T40" fmla="*/ 299 w 452"/>
                <a:gd name="T41" fmla="*/ 299 h 513"/>
                <a:gd name="T42" fmla="*/ 306 w 452"/>
                <a:gd name="T43" fmla="*/ 306 h 513"/>
                <a:gd name="T44" fmla="*/ 336 w 452"/>
                <a:gd name="T45" fmla="*/ 336 h 513"/>
                <a:gd name="T46" fmla="*/ 363 w 452"/>
                <a:gd name="T47" fmla="*/ 373 h 513"/>
                <a:gd name="T48" fmla="*/ 367 w 452"/>
                <a:gd name="T49" fmla="*/ 513 h 513"/>
                <a:gd name="T50" fmla="*/ 299 w 452"/>
                <a:gd name="T51" fmla="*/ 407 h 513"/>
                <a:gd name="T52" fmla="*/ 250 w 452"/>
                <a:gd name="T53" fmla="*/ 335 h 513"/>
                <a:gd name="T54" fmla="*/ 240 w 452"/>
                <a:gd name="T55" fmla="*/ 325 h 513"/>
                <a:gd name="T56" fmla="*/ 223 w 452"/>
                <a:gd name="T57" fmla="*/ 307 h 513"/>
                <a:gd name="T58" fmla="*/ 216 w 452"/>
                <a:gd name="T59" fmla="*/ 302 h 513"/>
                <a:gd name="T60" fmla="*/ 184 w 452"/>
                <a:gd name="T61" fmla="*/ 288 h 513"/>
                <a:gd name="T62" fmla="*/ 170 w 452"/>
                <a:gd name="T63" fmla="*/ 285 h 513"/>
                <a:gd name="T64" fmla="*/ 67 w 452"/>
                <a:gd name="T65" fmla="*/ 285 h 513"/>
                <a:gd name="T66" fmla="*/ 0 w 452"/>
                <a:gd name="T67" fmla="*/ 513 h 513"/>
                <a:gd name="T68" fmla="*/ 213 w 452"/>
                <a:gd name="T69" fmla="*/ 226 h 513"/>
                <a:gd name="T70" fmla="*/ 236 w 452"/>
                <a:gd name="T71" fmla="*/ 226 h 513"/>
                <a:gd name="T72" fmla="*/ 272 w 452"/>
                <a:gd name="T73" fmla="*/ 221 h 513"/>
                <a:gd name="T74" fmla="*/ 286 w 452"/>
                <a:gd name="T75" fmla="*/ 217 h 513"/>
                <a:gd name="T76" fmla="*/ 309 w 452"/>
                <a:gd name="T77" fmla="*/ 204 h 513"/>
                <a:gd name="T78" fmla="*/ 326 w 452"/>
                <a:gd name="T79" fmla="*/ 185 h 513"/>
                <a:gd name="T80" fmla="*/ 332 w 452"/>
                <a:gd name="T81" fmla="*/ 175 h 513"/>
                <a:gd name="T82" fmla="*/ 338 w 452"/>
                <a:gd name="T83" fmla="*/ 152 h 513"/>
                <a:gd name="T84" fmla="*/ 340 w 452"/>
                <a:gd name="T85" fmla="*/ 140 h 513"/>
                <a:gd name="T86" fmla="*/ 338 w 452"/>
                <a:gd name="T87" fmla="*/ 122 h 513"/>
                <a:gd name="T88" fmla="*/ 333 w 452"/>
                <a:gd name="T89" fmla="*/ 107 h 513"/>
                <a:gd name="T90" fmla="*/ 326 w 452"/>
                <a:gd name="T91" fmla="*/ 93 h 513"/>
                <a:gd name="T92" fmla="*/ 313 w 452"/>
                <a:gd name="T93" fmla="*/ 80 h 513"/>
                <a:gd name="T94" fmla="*/ 306 w 452"/>
                <a:gd name="T95" fmla="*/ 74 h 513"/>
                <a:gd name="T96" fmla="*/ 290 w 452"/>
                <a:gd name="T97" fmla="*/ 66 h 513"/>
                <a:gd name="T98" fmla="*/ 268 w 452"/>
                <a:gd name="T99" fmla="*/ 60 h 513"/>
                <a:gd name="T100" fmla="*/ 244 w 452"/>
                <a:gd name="T101" fmla="*/ 57 h 513"/>
                <a:gd name="T102" fmla="*/ 67 w 452"/>
                <a:gd name="T103" fmla="*/ 5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2" h="513">
                  <a:moveTo>
                    <a:pt x="0" y="51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59" y="1"/>
                  </a:lnTo>
                  <a:lnTo>
                    <a:pt x="287" y="3"/>
                  </a:lnTo>
                  <a:lnTo>
                    <a:pt x="312" y="7"/>
                  </a:lnTo>
                  <a:lnTo>
                    <a:pt x="332" y="14"/>
                  </a:lnTo>
                  <a:lnTo>
                    <a:pt x="332" y="14"/>
                  </a:lnTo>
                  <a:lnTo>
                    <a:pt x="340" y="17"/>
                  </a:lnTo>
                  <a:lnTo>
                    <a:pt x="349" y="21"/>
                  </a:lnTo>
                  <a:lnTo>
                    <a:pt x="356" y="26"/>
                  </a:lnTo>
                  <a:lnTo>
                    <a:pt x="364" y="33"/>
                  </a:lnTo>
                  <a:lnTo>
                    <a:pt x="370" y="39"/>
                  </a:lnTo>
                  <a:lnTo>
                    <a:pt x="377" y="46"/>
                  </a:lnTo>
                  <a:lnTo>
                    <a:pt x="388" y="62"/>
                  </a:lnTo>
                  <a:lnTo>
                    <a:pt x="388" y="62"/>
                  </a:lnTo>
                  <a:lnTo>
                    <a:pt x="397" y="80"/>
                  </a:lnTo>
                  <a:lnTo>
                    <a:pt x="405" y="99"/>
                  </a:lnTo>
                  <a:lnTo>
                    <a:pt x="409" y="119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409" y="153"/>
                  </a:lnTo>
                  <a:lnTo>
                    <a:pt x="408" y="166"/>
                  </a:lnTo>
                  <a:lnTo>
                    <a:pt x="405" y="179"/>
                  </a:lnTo>
                  <a:lnTo>
                    <a:pt x="401" y="190"/>
                  </a:lnTo>
                  <a:lnTo>
                    <a:pt x="396" y="202"/>
                  </a:lnTo>
                  <a:lnTo>
                    <a:pt x="390" y="212"/>
                  </a:lnTo>
                  <a:lnTo>
                    <a:pt x="383" y="222"/>
                  </a:lnTo>
                  <a:lnTo>
                    <a:pt x="374" y="231"/>
                  </a:lnTo>
                  <a:lnTo>
                    <a:pt x="374" y="231"/>
                  </a:lnTo>
                  <a:lnTo>
                    <a:pt x="365" y="240"/>
                  </a:lnTo>
                  <a:lnTo>
                    <a:pt x="355" y="249"/>
                  </a:lnTo>
                  <a:lnTo>
                    <a:pt x="342" y="256"/>
                  </a:lnTo>
                  <a:lnTo>
                    <a:pt x="329" y="262"/>
                  </a:lnTo>
                  <a:lnTo>
                    <a:pt x="315" y="268"/>
                  </a:lnTo>
                  <a:lnTo>
                    <a:pt x="300" y="272"/>
                  </a:lnTo>
                  <a:lnTo>
                    <a:pt x="283" y="276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89" y="293"/>
                  </a:lnTo>
                  <a:lnTo>
                    <a:pt x="299" y="299"/>
                  </a:lnTo>
                  <a:lnTo>
                    <a:pt x="306" y="306"/>
                  </a:lnTo>
                  <a:lnTo>
                    <a:pt x="306" y="306"/>
                  </a:lnTo>
                  <a:lnTo>
                    <a:pt x="321" y="320"/>
                  </a:lnTo>
                  <a:lnTo>
                    <a:pt x="336" y="336"/>
                  </a:lnTo>
                  <a:lnTo>
                    <a:pt x="349" y="354"/>
                  </a:lnTo>
                  <a:lnTo>
                    <a:pt x="363" y="373"/>
                  </a:lnTo>
                  <a:lnTo>
                    <a:pt x="452" y="513"/>
                  </a:lnTo>
                  <a:lnTo>
                    <a:pt x="367" y="513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72" y="366"/>
                  </a:lnTo>
                  <a:lnTo>
                    <a:pt x="250" y="335"/>
                  </a:lnTo>
                  <a:lnTo>
                    <a:pt x="250" y="335"/>
                  </a:lnTo>
                  <a:lnTo>
                    <a:pt x="240" y="325"/>
                  </a:lnTo>
                  <a:lnTo>
                    <a:pt x="231" y="315"/>
                  </a:lnTo>
                  <a:lnTo>
                    <a:pt x="223" y="307"/>
                  </a:lnTo>
                  <a:lnTo>
                    <a:pt x="216" y="302"/>
                  </a:lnTo>
                  <a:lnTo>
                    <a:pt x="216" y="302"/>
                  </a:lnTo>
                  <a:lnTo>
                    <a:pt x="200" y="293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70" y="285"/>
                  </a:lnTo>
                  <a:lnTo>
                    <a:pt x="147" y="285"/>
                  </a:lnTo>
                  <a:lnTo>
                    <a:pt x="67" y="285"/>
                  </a:lnTo>
                  <a:lnTo>
                    <a:pt x="67" y="513"/>
                  </a:lnTo>
                  <a:lnTo>
                    <a:pt x="0" y="513"/>
                  </a:lnTo>
                  <a:close/>
                  <a:moveTo>
                    <a:pt x="67" y="226"/>
                  </a:moveTo>
                  <a:lnTo>
                    <a:pt x="213" y="226"/>
                  </a:lnTo>
                  <a:lnTo>
                    <a:pt x="213" y="226"/>
                  </a:lnTo>
                  <a:lnTo>
                    <a:pt x="236" y="226"/>
                  </a:lnTo>
                  <a:lnTo>
                    <a:pt x="255" y="224"/>
                  </a:lnTo>
                  <a:lnTo>
                    <a:pt x="272" y="221"/>
                  </a:lnTo>
                  <a:lnTo>
                    <a:pt x="286" y="217"/>
                  </a:lnTo>
                  <a:lnTo>
                    <a:pt x="286" y="217"/>
                  </a:lnTo>
                  <a:lnTo>
                    <a:pt x="299" y="211"/>
                  </a:lnTo>
                  <a:lnTo>
                    <a:pt x="309" y="204"/>
                  </a:lnTo>
                  <a:lnTo>
                    <a:pt x="319" y="195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32" y="175"/>
                  </a:lnTo>
                  <a:lnTo>
                    <a:pt x="336" y="163"/>
                  </a:lnTo>
                  <a:lnTo>
                    <a:pt x="338" y="152"/>
                  </a:lnTo>
                  <a:lnTo>
                    <a:pt x="340" y="140"/>
                  </a:lnTo>
                  <a:lnTo>
                    <a:pt x="340" y="140"/>
                  </a:lnTo>
                  <a:lnTo>
                    <a:pt x="340" y="131"/>
                  </a:lnTo>
                  <a:lnTo>
                    <a:pt x="338" y="122"/>
                  </a:lnTo>
                  <a:lnTo>
                    <a:pt x="336" y="115"/>
                  </a:lnTo>
                  <a:lnTo>
                    <a:pt x="333" y="107"/>
                  </a:lnTo>
                  <a:lnTo>
                    <a:pt x="329" y="99"/>
                  </a:lnTo>
                  <a:lnTo>
                    <a:pt x="326" y="93"/>
                  </a:lnTo>
                  <a:lnTo>
                    <a:pt x="319" y="87"/>
                  </a:lnTo>
                  <a:lnTo>
                    <a:pt x="313" y="80"/>
                  </a:lnTo>
                  <a:lnTo>
                    <a:pt x="313" y="80"/>
                  </a:lnTo>
                  <a:lnTo>
                    <a:pt x="306" y="74"/>
                  </a:lnTo>
                  <a:lnTo>
                    <a:pt x="299" y="70"/>
                  </a:lnTo>
                  <a:lnTo>
                    <a:pt x="290" y="66"/>
                  </a:lnTo>
                  <a:lnTo>
                    <a:pt x="280" y="62"/>
                  </a:lnTo>
                  <a:lnTo>
                    <a:pt x="268" y="60"/>
                  </a:lnTo>
                  <a:lnTo>
                    <a:pt x="257" y="58"/>
                  </a:lnTo>
                  <a:lnTo>
                    <a:pt x="244" y="57"/>
                  </a:lnTo>
                  <a:lnTo>
                    <a:pt x="230" y="56"/>
                  </a:lnTo>
                  <a:lnTo>
                    <a:pt x="67" y="56"/>
                  </a:lnTo>
                  <a:lnTo>
                    <a:pt x="67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613"/>
            <p:cNvSpPr>
              <a:spLocks/>
            </p:cNvSpPr>
            <p:nvPr/>
          </p:nvSpPr>
          <p:spPr bwMode="auto">
            <a:xfrm>
              <a:off x="7156450" y="2416176"/>
              <a:ext cx="304800" cy="407988"/>
            </a:xfrm>
            <a:custGeom>
              <a:avLst/>
              <a:gdLst>
                <a:gd name="T0" fmla="*/ 0 w 382"/>
                <a:gd name="T1" fmla="*/ 513 h 513"/>
                <a:gd name="T2" fmla="*/ 0 w 382"/>
                <a:gd name="T3" fmla="*/ 0 h 513"/>
                <a:gd name="T4" fmla="*/ 369 w 382"/>
                <a:gd name="T5" fmla="*/ 0 h 513"/>
                <a:gd name="T6" fmla="*/ 369 w 382"/>
                <a:gd name="T7" fmla="*/ 60 h 513"/>
                <a:gd name="T8" fmla="*/ 67 w 382"/>
                <a:gd name="T9" fmla="*/ 60 h 513"/>
                <a:gd name="T10" fmla="*/ 67 w 382"/>
                <a:gd name="T11" fmla="*/ 217 h 513"/>
                <a:gd name="T12" fmla="*/ 350 w 382"/>
                <a:gd name="T13" fmla="*/ 217 h 513"/>
                <a:gd name="T14" fmla="*/ 350 w 382"/>
                <a:gd name="T15" fmla="*/ 277 h 513"/>
                <a:gd name="T16" fmla="*/ 67 w 382"/>
                <a:gd name="T17" fmla="*/ 277 h 513"/>
                <a:gd name="T18" fmla="*/ 67 w 382"/>
                <a:gd name="T19" fmla="*/ 453 h 513"/>
                <a:gd name="T20" fmla="*/ 382 w 382"/>
                <a:gd name="T21" fmla="*/ 453 h 513"/>
                <a:gd name="T22" fmla="*/ 382 w 382"/>
                <a:gd name="T23" fmla="*/ 513 h 513"/>
                <a:gd name="T24" fmla="*/ 0 w 382"/>
                <a:gd name="T2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513">
                  <a:moveTo>
                    <a:pt x="0" y="513"/>
                  </a:moveTo>
                  <a:lnTo>
                    <a:pt x="0" y="0"/>
                  </a:lnTo>
                  <a:lnTo>
                    <a:pt x="369" y="0"/>
                  </a:lnTo>
                  <a:lnTo>
                    <a:pt x="369" y="60"/>
                  </a:lnTo>
                  <a:lnTo>
                    <a:pt x="67" y="60"/>
                  </a:lnTo>
                  <a:lnTo>
                    <a:pt x="67" y="217"/>
                  </a:lnTo>
                  <a:lnTo>
                    <a:pt x="350" y="217"/>
                  </a:lnTo>
                  <a:lnTo>
                    <a:pt x="350" y="277"/>
                  </a:lnTo>
                  <a:lnTo>
                    <a:pt x="67" y="277"/>
                  </a:lnTo>
                  <a:lnTo>
                    <a:pt x="67" y="453"/>
                  </a:lnTo>
                  <a:lnTo>
                    <a:pt x="382" y="453"/>
                  </a:lnTo>
                  <a:lnTo>
                    <a:pt x="382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614"/>
            <p:cNvSpPr>
              <a:spLocks/>
            </p:cNvSpPr>
            <p:nvPr/>
          </p:nvSpPr>
          <p:spPr bwMode="auto">
            <a:xfrm>
              <a:off x="7515225" y="2416176"/>
              <a:ext cx="320675" cy="407988"/>
            </a:xfrm>
            <a:custGeom>
              <a:avLst/>
              <a:gdLst>
                <a:gd name="T0" fmla="*/ 0 w 404"/>
                <a:gd name="T1" fmla="*/ 513 h 513"/>
                <a:gd name="T2" fmla="*/ 0 w 404"/>
                <a:gd name="T3" fmla="*/ 0 h 513"/>
                <a:gd name="T4" fmla="*/ 69 w 404"/>
                <a:gd name="T5" fmla="*/ 0 h 513"/>
                <a:gd name="T6" fmla="*/ 339 w 404"/>
                <a:gd name="T7" fmla="*/ 403 h 513"/>
                <a:gd name="T8" fmla="*/ 339 w 404"/>
                <a:gd name="T9" fmla="*/ 0 h 513"/>
                <a:gd name="T10" fmla="*/ 404 w 404"/>
                <a:gd name="T11" fmla="*/ 0 h 513"/>
                <a:gd name="T12" fmla="*/ 404 w 404"/>
                <a:gd name="T13" fmla="*/ 513 h 513"/>
                <a:gd name="T14" fmla="*/ 334 w 404"/>
                <a:gd name="T15" fmla="*/ 513 h 513"/>
                <a:gd name="T16" fmla="*/ 65 w 404"/>
                <a:gd name="T17" fmla="*/ 110 h 513"/>
                <a:gd name="T18" fmla="*/ 65 w 404"/>
                <a:gd name="T19" fmla="*/ 513 h 513"/>
                <a:gd name="T20" fmla="*/ 0 w 404"/>
                <a:gd name="T21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13">
                  <a:moveTo>
                    <a:pt x="0" y="513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339" y="403"/>
                  </a:lnTo>
                  <a:lnTo>
                    <a:pt x="339" y="0"/>
                  </a:lnTo>
                  <a:lnTo>
                    <a:pt x="404" y="0"/>
                  </a:lnTo>
                  <a:lnTo>
                    <a:pt x="404" y="513"/>
                  </a:lnTo>
                  <a:lnTo>
                    <a:pt x="334" y="513"/>
                  </a:lnTo>
                  <a:lnTo>
                    <a:pt x="65" y="110"/>
                  </a:lnTo>
                  <a:lnTo>
                    <a:pt x="65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615"/>
            <p:cNvSpPr>
              <a:spLocks noEditPoints="1"/>
            </p:cNvSpPr>
            <p:nvPr/>
          </p:nvSpPr>
          <p:spPr bwMode="auto">
            <a:xfrm>
              <a:off x="7874000" y="2416176"/>
              <a:ext cx="381000" cy="407988"/>
            </a:xfrm>
            <a:custGeom>
              <a:avLst/>
              <a:gdLst>
                <a:gd name="T0" fmla="*/ 0 w 479"/>
                <a:gd name="T1" fmla="*/ 513 h 513"/>
                <a:gd name="T2" fmla="*/ 197 w 479"/>
                <a:gd name="T3" fmla="*/ 0 h 513"/>
                <a:gd name="T4" fmla="*/ 270 w 479"/>
                <a:gd name="T5" fmla="*/ 0 h 513"/>
                <a:gd name="T6" fmla="*/ 479 w 479"/>
                <a:gd name="T7" fmla="*/ 513 h 513"/>
                <a:gd name="T8" fmla="*/ 403 w 479"/>
                <a:gd name="T9" fmla="*/ 513 h 513"/>
                <a:gd name="T10" fmla="*/ 343 w 479"/>
                <a:gd name="T11" fmla="*/ 358 h 513"/>
                <a:gd name="T12" fmla="*/ 128 w 479"/>
                <a:gd name="T13" fmla="*/ 358 h 513"/>
                <a:gd name="T14" fmla="*/ 71 w 479"/>
                <a:gd name="T15" fmla="*/ 513 h 513"/>
                <a:gd name="T16" fmla="*/ 0 w 479"/>
                <a:gd name="T17" fmla="*/ 513 h 513"/>
                <a:gd name="T18" fmla="*/ 148 w 479"/>
                <a:gd name="T19" fmla="*/ 302 h 513"/>
                <a:gd name="T20" fmla="*/ 321 w 479"/>
                <a:gd name="T21" fmla="*/ 302 h 513"/>
                <a:gd name="T22" fmla="*/ 268 w 479"/>
                <a:gd name="T23" fmla="*/ 160 h 513"/>
                <a:gd name="T24" fmla="*/ 268 w 479"/>
                <a:gd name="T25" fmla="*/ 160 h 513"/>
                <a:gd name="T26" fmla="*/ 247 w 479"/>
                <a:gd name="T27" fmla="*/ 101 h 513"/>
                <a:gd name="T28" fmla="*/ 231 w 479"/>
                <a:gd name="T29" fmla="*/ 53 h 513"/>
                <a:gd name="T30" fmla="*/ 231 w 479"/>
                <a:gd name="T31" fmla="*/ 53 h 513"/>
                <a:gd name="T32" fmla="*/ 226 w 479"/>
                <a:gd name="T33" fmla="*/ 79 h 513"/>
                <a:gd name="T34" fmla="*/ 220 w 479"/>
                <a:gd name="T35" fmla="*/ 103 h 513"/>
                <a:gd name="T36" fmla="*/ 212 w 479"/>
                <a:gd name="T37" fmla="*/ 128 h 513"/>
                <a:gd name="T38" fmla="*/ 204 w 479"/>
                <a:gd name="T39" fmla="*/ 152 h 513"/>
                <a:gd name="T40" fmla="*/ 148 w 479"/>
                <a:gd name="T41" fmla="*/ 30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9" h="513">
                  <a:moveTo>
                    <a:pt x="0" y="513"/>
                  </a:moveTo>
                  <a:lnTo>
                    <a:pt x="197" y="0"/>
                  </a:lnTo>
                  <a:lnTo>
                    <a:pt x="270" y="0"/>
                  </a:lnTo>
                  <a:lnTo>
                    <a:pt x="479" y="513"/>
                  </a:lnTo>
                  <a:lnTo>
                    <a:pt x="403" y="513"/>
                  </a:lnTo>
                  <a:lnTo>
                    <a:pt x="343" y="358"/>
                  </a:lnTo>
                  <a:lnTo>
                    <a:pt x="128" y="358"/>
                  </a:lnTo>
                  <a:lnTo>
                    <a:pt x="71" y="513"/>
                  </a:lnTo>
                  <a:lnTo>
                    <a:pt x="0" y="513"/>
                  </a:lnTo>
                  <a:close/>
                  <a:moveTo>
                    <a:pt x="148" y="302"/>
                  </a:moveTo>
                  <a:lnTo>
                    <a:pt x="321" y="302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47" y="101"/>
                  </a:lnTo>
                  <a:lnTo>
                    <a:pt x="231" y="53"/>
                  </a:lnTo>
                  <a:lnTo>
                    <a:pt x="231" y="53"/>
                  </a:lnTo>
                  <a:lnTo>
                    <a:pt x="226" y="79"/>
                  </a:lnTo>
                  <a:lnTo>
                    <a:pt x="220" y="103"/>
                  </a:lnTo>
                  <a:lnTo>
                    <a:pt x="212" y="128"/>
                  </a:lnTo>
                  <a:lnTo>
                    <a:pt x="204" y="152"/>
                  </a:lnTo>
                  <a:lnTo>
                    <a:pt x="148" y="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616"/>
            <p:cNvSpPr>
              <a:spLocks/>
            </p:cNvSpPr>
            <p:nvPr/>
          </p:nvSpPr>
          <p:spPr bwMode="auto">
            <a:xfrm>
              <a:off x="8270875" y="2416176"/>
              <a:ext cx="320675" cy="414338"/>
            </a:xfrm>
            <a:custGeom>
              <a:avLst/>
              <a:gdLst>
                <a:gd name="T0" fmla="*/ 403 w 403"/>
                <a:gd name="T1" fmla="*/ 0 h 522"/>
                <a:gd name="T2" fmla="*/ 403 w 403"/>
                <a:gd name="T3" fmla="*/ 297 h 522"/>
                <a:gd name="T4" fmla="*/ 399 w 403"/>
                <a:gd name="T5" fmla="*/ 366 h 522"/>
                <a:gd name="T6" fmla="*/ 390 w 403"/>
                <a:gd name="T7" fmla="*/ 407 h 522"/>
                <a:gd name="T8" fmla="*/ 386 w 403"/>
                <a:gd name="T9" fmla="*/ 420 h 522"/>
                <a:gd name="T10" fmla="*/ 375 w 403"/>
                <a:gd name="T11" fmla="*/ 441 h 522"/>
                <a:gd name="T12" fmla="*/ 361 w 403"/>
                <a:gd name="T13" fmla="*/ 461 h 522"/>
                <a:gd name="T14" fmla="*/ 344 w 403"/>
                <a:gd name="T15" fmla="*/ 478 h 522"/>
                <a:gd name="T16" fmla="*/ 322 w 403"/>
                <a:gd name="T17" fmla="*/ 494 h 522"/>
                <a:gd name="T18" fmla="*/ 311 w 403"/>
                <a:gd name="T19" fmla="*/ 500 h 522"/>
                <a:gd name="T20" fmla="*/ 284 w 403"/>
                <a:gd name="T21" fmla="*/ 510 h 522"/>
                <a:gd name="T22" fmla="*/ 254 w 403"/>
                <a:gd name="T23" fmla="*/ 518 h 522"/>
                <a:gd name="T24" fmla="*/ 221 w 403"/>
                <a:gd name="T25" fmla="*/ 522 h 522"/>
                <a:gd name="T26" fmla="*/ 203 w 403"/>
                <a:gd name="T27" fmla="*/ 522 h 522"/>
                <a:gd name="T28" fmla="*/ 169 w 403"/>
                <a:gd name="T29" fmla="*/ 521 h 522"/>
                <a:gd name="T30" fmla="*/ 137 w 403"/>
                <a:gd name="T31" fmla="*/ 516 h 522"/>
                <a:gd name="T32" fmla="*/ 110 w 403"/>
                <a:gd name="T33" fmla="*/ 508 h 522"/>
                <a:gd name="T34" fmla="*/ 84 w 403"/>
                <a:gd name="T35" fmla="*/ 496 h 522"/>
                <a:gd name="T36" fmla="*/ 74 w 403"/>
                <a:gd name="T37" fmla="*/ 490 h 522"/>
                <a:gd name="T38" fmla="*/ 54 w 403"/>
                <a:gd name="T39" fmla="*/ 475 h 522"/>
                <a:gd name="T40" fmla="*/ 38 w 403"/>
                <a:gd name="T41" fmla="*/ 457 h 522"/>
                <a:gd name="T42" fmla="*/ 24 w 403"/>
                <a:gd name="T43" fmla="*/ 436 h 522"/>
                <a:gd name="T44" fmla="*/ 19 w 403"/>
                <a:gd name="T45" fmla="*/ 425 h 522"/>
                <a:gd name="T46" fmla="*/ 11 w 403"/>
                <a:gd name="T47" fmla="*/ 399 h 522"/>
                <a:gd name="T48" fmla="*/ 5 w 403"/>
                <a:gd name="T49" fmla="*/ 370 h 522"/>
                <a:gd name="T50" fmla="*/ 0 w 403"/>
                <a:gd name="T51" fmla="*/ 297 h 522"/>
                <a:gd name="T52" fmla="*/ 68 w 403"/>
                <a:gd name="T53" fmla="*/ 0 h 522"/>
                <a:gd name="T54" fmla="*/ 68 w 403"/>
                <a:gd name="T55" fmla="*/ 295 h 522"/>
                <a:gd name="T56" fmla="*/ 70 w 403"/>
                <a:gd name="T57" fmla="*/ 354 h 522"/>
                <a:gd name="T58" fmla="*/ 80 w 403"/>
                <a:gd name="T59" fmla="*/ 394 h 522"/>
                <a:gd name="T60" fmla="*/ 87 w 403"/>
                <a:gd name="T61" fmla="*/ 409 h 522"/>
                <a:gd name="T62" fmla="*/ 109 w 403"/>
                <a:gd name="T63" fmla="*/ 434 h 522"/>
                <a:gd name="T64" fmla="*/ 123 w 403"/>
                <a:gd name="T65" fmla="*/ 444 h 522"/>
                <a:gd name="T66" fmla="*/ 156 w 403"/>
                <a:gd name="T67" fmla="*/ 457 h 522"/>
                <a:gd name="T68" fmla="*/ 197 w 403"/>
                <a:gd name="T69" fmla="*/ 461 h 522"/>
                <a:gd name="T70" fmla="*/ 215 w 403"/>
                <a:gd name="T71" fmla="*/ 461 h 522"/>
                <a:gd name="T72" fmla="*/ 247 w 403"/>
                <a:gd name="T73" fmla="*/ 455 h 522"/>
                <a:gd name="T74" fmla="*/ 274 w 403"/>
                <a:gd name="T75" fmla="*/ 448 h 522"/>
                <a:gd name="T76" fmla="*/ 295 w 403"/>
                <a:gd name="T77" fmla="*/ 435 h 522"/>
                <a:gd name="T78" fmla="*/ 303 w 403"/>
                <a:gd name="T79" fmla="*/ 426 h 522"/>
                <a:gd name="T80" fmla="*/ 317 w 403"/>
                <a:gd name="T81" fmla="*/ 405 h 522"/>
                <a:gd name="T82" fmla="*/ 327 w 403"/>
                <a:gd name="T83" fmla="*/ 377 h 522"/>
                <a:gd name="T84" fmla="*/ 334 w 403"/>
                <a:gd name="T85" fmla="*/ 340 h 522"/>
                <a:gd name="T86" fmla="*/ 335 w 403"/>
                <a:gd name="T87" fmla="*/ 29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3" h="522">
                  <a:moveTo>
                    <a:pt x="335" y="0"/>
                  </a:moveTo>
                  <a:lnTo>
                    <a:pt x="403" y="0"/>
                  </a:lnTo>
                  <a:lnTo>
                    <a:pt x="403" y="297"/>
                  </a:lnTo>
                  <a:lnTo>
                    <a:pt x="403" y="297"/>
                  </a:lnTo>
                  <a:lnTo>
                    <a:pt x="401" y="332"/>
                  </a:lnTo>
                  <a:lnTo>
                    <a:pt x="399" y="366"/>
                  </a:lnTo>
                  <a:lnTo>
                    <a:pt x="394" y="394"/>
                  </a:lnTo>
                  <a:lnTo>
                    <a:pt x="390" y="407"/>
                  </a:lnTo>
                  <a:lnTo>
                    <a:pt x="386" y="420"/>
                  </a:lnTo>
                  <a:lnTo>
                    <a:pt x="386" y="420"/>
                  </a:lnTo>
                  <a:lnTo>
                    <a:pt x="381" y="430"/>
                  </a:lnTo>
                  <a:lnTo>
                    <a:pt x="375" y="441"/>
                  </a:lnTo>
                  <a:lnTo>
                    <a:pt x="368" y="452"/>
                  </a:lnTo>
                  <a:lnTo>
                    <a:pt x="361" y="461"/>
                  </a:lnTo>
                  <a:lnTo>
                    <a:pt x="353" y="469"/>
                  </a:lnTo>
                  <a:lnTo>
                    <a:pt x="344" y="478"/>
                  </a:lnTo>
                  <a:lnTo>
                    <a:pt x="334" y="486"/>
                  </a:lnTo>
                  <a:lnTo>
                    <a:pt x="322" y="494"/>
                  </a:lnTo>
                  <a:lnTo>
                    <a:pt x="322" y="494"/>
                  </a:lnTo>
                  <a:lnTo>
                    <a:pt x="311" y="500"/>
                  </a:lnTo>
                  <a:lnTo>
                    <a:pt x="298" y="505"/>
                  </a:lnTo>
                  <a:lnTo>
                    <a:pt x="284" y="510"/>
                  </a:lnTo>
                  <a:lnTo>
                    <a:pt x="270" y="514"/>
                  </a:lnTo>
                  <a:lnTo>
                    <a:pt x="254" y="518"/>
                  </a:lnTo>
                  <a:lnTo>
                    <a:pt x="238" y="519"/>
                  </a:lnTo>
                  <a:lnTo>
                    <a:pt x="221" y="522"/>
                  </a:lnTo>
                  <a:lnTo>
                    <a:pt x="203" y="522"/>
                  </a:lnTo>
                  <a:lnTo>
                    <a:pt x="203" y="522"/>
                  </a:lnTo>
                  <a:lnTo>
                    <a:pt x="185" y="522"/>
                  </a:lnTo>
                  <a:lnTo>
                    <a:pt x="169" y="521"/>
                  </a:lnTo>
                  <a:lnTo>
                    <a:pt x="152" y="518"/>
                  </a:lnTo>
                  <a:lnTo>
                    <a:pt x="137" y="516"/>
                  </a:lnTo>
                  <a:lnTo>
                    <a:pt x="123" y="512"/>
                  </a:lnTo>
                  <a:lnTo>
                    <a:pt x="110" y="508"/>
                  </a:lnTo>
                  <a:lnTo>
                    <a:pt x="97" y="503"/>
                  </a:lnTo>
                  <a:lnTo>
                    <a:pt x="84" y="496"/>
                  </a:lnTo>
                  <a:lnTo>
                    <a:pt x="84" y="496"/>
                  </a:lnTo>
                  <a:lnTo>
                    <a:pt x="74" y="490"/>
                  </a:lnTo>
                  <a:lnTo>
                    <a:pt x="64" y="484"/>
                  </a:lnTo>
                  <a:lnTo>
                    <a:pt x="54" y="475"/>
                  </a:lnTo>
                  <a:lnTo>
                    <a:pt x="46" y="467"/>
                  </a:lnTo>
                  <a:lnTo>
                    <a:pt x="38" y="457"/>
                  </a:lnTo>
                  <a:lnTo>
                    <a:pt x="31" y="448"/>
                  </a:lnTo>
                  <a:lnTo>
                    <a:pt x="24" y="436"/>
                  </a:lnTo>
                  <a:lnTo>
                    <a:pt x="19" y="425"/>
                  </a:lnTo>
                  <a:lnTo>
                    <a:pt x="19" y="425"/>
                  </a:lnTo>
                  <a:lnTo>
                    <a:pt x="15" y="413"/>
                  </a:lnTo>
                  <a:lnTo>
                    <a:pt x="11" y="399"/>
                  </a:lnTo>
                  <a:lnTo>
                    <a:pt x="8" y="385"/>
                  </a:lnTo>
                  <a:lnTo>
                    <a:pt x="5" y="370"/>
                  </a:lnTo>
                  <a:lnTo>
                    <a:pt x="1" y="335"/>
                  </a:lnTo>
                  <a:lnTo>
                    <a:pt x="0" y="297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295"/>
                  </a:lnTo>
                  <a:lnTo>
                    <a:pt x="68" y="295"/>
                  </a:lnTo>
                  <a:lnTo>
                    <a:pt x="69" y="327"/>
                  </a:lnTo>
                  <a:lnTo>
                    <a:pt x="70" y="354"/>
                  </a:lnTo>
                  <a:lnTo>
                    <a:pt x="74" y="376"/>
                  </a:lnTo>
                  <a:lnTo>
                    <a:pt x="80" y="394"/>
                  </a:lnTo>
                  <a:lnTo>
                    <a:pt x="80" y="394"/>
                  </a:lnTo>
                  <a:lnTo>
                    <a:pt x="87" y="409"/>
                  </a:lnTo>
                  <a:lnTo>
                    <a:pt x="97" y="422"/>
                  </a:lnTo>
                  <a:lnTo>
                    <a:pt x="109" y="43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39" y="450"/>
                  </a:lnTo>
                  <a:lnTo>
                    <a:pt x="156" y="457"/>
                  </a:lnTo>
                  <a:lnTo>
                    <a:pt x="176" y="459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215" y="461"/>
                  </a:lnTo>
                  <a:lnTo>
                    <a:pt x="231" y="458"/>
                  </a:lnTo>
                  <a:lnTo>
                    <a:pt x="247" y="455"/>
                  </a:lnTo>
                  <a:lnTo>
                    <a:pt x="261" y="452"/>
                  </a:lnTo>
                  <a:lnTo>
                    <a:pt x="274" y="448"/>
                  </a:lnTo>
                  <a:lnTo>
                    <a:pt x="285" y="441"/>
                  </a:lnTo>
                  <a:lnTo>
                    <a:pt x="295" y="435"/>
                  </a:lnTo>
                  <a:lnTo>
                    <a:pt x="303" y="426"/>
                  </a:lnTo>
                  <a:lnTo>
                    <a:pt x="303" y="426"/>
                  </a:lnTo>
                  <a:lnTo>
                    <a:pt x="311" y="417"/>
                  </a:lnTo>
                  <a:lnTo>
                    <a:pt x="317" y="405"/>
                  </a:lnTo>
                  <a:lnTo>
                    <a:pt x="322" y="393"/>
                  </a:lnTo>
                  <a:lnTo>
                    <a:pt x="327" y="377"/>
                  </a:lnTo>
                  <a:lnTo>
                    <a:pt x="331" y="359"/>
                  </a:lnTo>
                  <a:lnTo>
                    <a:pt x="334" y="340"/>
                  </a:lnTo>
                  <a:lnTo>
                    <a:pt x="335" y="320"/>
                  </a:lnTo>
                  <a:lnTo>
                    <a:pt x="335" y="29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617"/>
            <p:cNvSpPr>
              <a:spLocks/>
            </p:cNvSpPr>
            <p:nvPr/>
          </p:nvSpPr>
          <p:spPr bwMode="auto">
            <a:xfrm>
              <a:off x="8670925" y="2416176"/>
              <a:ext cx="254000" cy="407988"/>
            </a:xfrm>
            <a:custGeom>
              <a:avLst/>
              <a:gdLst>
                <a:gd name="T0" fmla="*/ 0 w 321"/>
                <a:gd name="T1" fmla="*/ 513 h 513"/>
                <a:gd name="T2" fmla="*/ 0 w 321"/>
                <a:gd name="T3" fmla="*/ 0 h 513"/>
                <a:gd name="T4" fmla="*/ 68 w 321"/>
                <a:gd name="T5" fmla="*/ 0 h 513"/>
                <a:gd name="T6" fmla="*/ 68 w 321"/>
                <a:gd name="T7" fmla="*/ 453 h 513"/>
                <a:gd name="T8" fmla="*/ 321 w 321"/>
                <a:gd name="T9" fmla="*/ 453 h 513"/>
                <a:gd name="T10" fmla="*/ 321 w 321"/>
                <a:gd name="T11" fmla="*/ 513 h 513"/>
                <a:gd name="T12" fmla="*/ 0 w 321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513">
                  <a:moveTo>
                    <a:pt x="0" y="51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453"/>
                  </a:lnTo>
                  <a:lnTo>
                    <a:pt x="321" y="453"/>
                  </a:lnTo>
                  <a:lnTo>
                    <a:pt x="321" y="51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618"/>
            <p:cNvSpPr>
              <a:spLocks/>
            </p:cNvSpPr>
            <p:nvPr/>
          </p:nvSpPr>
          <p:spPr bwMode="auto">
            <a:xfrm>
              <a:off x="8885238" y="2416176"/>
              <a:ext cx="322263" cy="407988"/>
            </a:xfrm>
            <a:custGeom>
              <a:avLst/>
              <a:gdLst>
                <a:gd name="T0" fmla="*/ 169 w 407"/>
                <a:gd name="T1" fmla="*/ 513 h 513"/>
                <a:gd name="T2" fmla="*/ 169 w 407"/>
                <a:gd name="T3" fmla="*/ 60 h 513"/>
                <a:gd name="T4" fmla="*/ 0 w 407"/>
                <a:gd name="T5" fmla="*/ 60 h 513"/>
                <a:gd name="T6" fmla="*/ 0 w 407"/>
                <a:gd name="T7" fmla="*/ 0 h 513"/>
                <a:gd name="T8" fmla="*/ 407 w 407"/>
                <a:gd name="T9" fmla="*/ 0 h 513"/>
                <a:gd name="T10" fmla="*/ 407 w 407"/>
                <a:gd name="T11" fmla="*/ 60 h 513"/>
                <a:gd name="T12" fmla="*/ 237 w 407"/>
                <a:gd name="T13" fmla="*/ 60 h 513"/>
                <a:gd name="T14" fmla="*/ 237 w 407"/>
                <a:gd name="T15" fmla="*/ 513 h 513"/>
                <a:gd name="T16" fmla="*/ 169 w 407"/>
                <a:gd name="T1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513">
                  <a:moveTo>
                    <a:pt x="169" y="513"/>
                  </a:moveTo>
                  <a:lnTo>
                    <a:pt x="16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407" y="0"/>
                  </a:lnTo>
                  <a:lnTo>
                    <a:pt x="407" y="60"/>
                  </a:lnTo>
                  <a:lnTo>
                    <a:pt x="237" y="60"/>
                  </a:lnTo>
                  <a:lnTo>
                    <a:pt x="237" y="513"/>
                  </a:lnTo>
                  <a:lnTo>
                    <a:pt x="169" y="5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23" name="Text Box 74"/>
          <p:cNvSpPr txBox="1">
            <a:spLocks noChangeArrowheads="1"/>
          </p:cNvSpPr>
          <p:nvPr/>
        </p:nvSpPr>
        <p:spPr bwMode="auto">
          <a:xfrm>
            <a:off x="2549363" y="8917667"/>
            <a:ext cx="72312" cy="7230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fr-FR" sz="5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433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Clr>
        <a:schemeClr val="accent1"/>
      </a:buClr>
      <a:buFont typeface="Wingdings" pitchFamily="2" charset="2"/>
      <a:defRPr sz="600" kern="1200">
        <a:solidFill>
          <a:schemeClr val="tx1"/>
        </a:solidFill>
        <a:latin typeface="Arial" pitchFamily="-28" charset="0"/>
        <a:ea typeface="MS PGothic" pitchFamily="34" charset="-128"/>
        <a:cs typeface="ＭＳ Ｐゴシック" pitchFamily="-28" charset="-128"/>
      </a:defRPr>
    </a:lvl1pPr>
    <a:lvl2pPr marL="557213" indent="-2143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2pPr>
    <a:lvl3pPr marL="8572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3pPr>
    <a:lvl4pPr marL="12001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4pPr>
    <a:lvl5pPr marL="15430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900</a:t>
            </a:r>
            <a:r>
              <a:rPr lang="fr-FR" baseline="0" dirty="0" smtClean="0"/>
              <a:t> </a:t>
            </a:r>
            <a:r>
              <a:rPr lang="fr-FR" dirty="0" err="1" smtClean="0"/>
              <a:t>cyclist</a:t>
            </a:r>
            <a:r>
              <a:rPr lang="fr-FR" dirty="0" smtClean="0"/>
              <a:t> and 1296 pedestrians</a:t>
            </a:r>
            <a:r>
              <a:rPr lang="fr-FR" baseline="0" dirty="0" smtClean="0"/>
              <a:t> </a:t>
            </a:r>
            <a:r>
              <a:rPr lang="fr-FR" dirty="0" err="1" smtClean="0"/>
              <a:t>fatalities</a:t>
            </a:r>
            <a:r>
              <a:rPr lang="fr-FR" dirty="0" smtClean="0"/>
              <a:t> in</a:t>
            </a:r>
            <a:r>
              <a:rPr lang="fr-FR" baseline="0" dirty="0" smtClean="0"/>
              <a:t> 5 </a:t>
            </a:r>
            <a:r>
              <a:rPr lang="fr-FR" baseline="0" dirty="0" err="1" smtClean="0"/>
              <a:t>years</a:t>
            </a:r>
            <a:endParaRPr lang="fr-FR" dirty="0" smtClean="0"/>
          </a:p>
          <a:p>
            <a:r>
              <a:rPr lang="fr-FR" dirty="0" smtClean="0"/>
              <a:t>N2 </a:t>
            </a:r>
            <a:r>
              <a:rPr lang="fr-FR" dirty="0" err="1" smtClean="0"/>
              <a:t>is</a:t>
            </a:r>
            <a:r>
              <a:rPr lang="fr-FR" dirty="0" smtClean="0"/>
              <a:t> N2&lt;7,5t</a:t>
            </a:r>
          </a:p>
          <a:p>
            <a:r>
              <a:rPr lang="fr-FR" dirty="0" smtClean="0"/>
              <a:t>N3 </a:t>
            </a:r>
            <a:r>
              <a:rPr lang="fr-FR" dirty="0" err="1" smtClean="0"/>
              <a:t>is</a:t>
            </a:r>
            <a:r>
              <a:rPr lang="fr-FR" dirty="0" smtClean="0"/>
              <a:t> N2&gt;7,5t and N3</a:t>
            </a:r>
          </a:p>
          <a:p>
            <a:r>
              <a:rPr lang="fr-FR" dirty="0" smtClean="0"/>
              <a:t>Speed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20km/h</a:t>
            </a:r>
          </a:p>
          <a:p>
            <a:r>
              <a:rPr lang="fr-FR" dirty="0" smtClean="0"/>
              <a:t>Figures</a:t>
            </a:r>
            <a:r>
              <a:rPr lang="fr-FR" baseline="0" dirty="0" smtClean="0"/>
              <a:t> for « </a:t>
            </a:r>
            <a:r>
              <a:rPr lang="fr-FR" baseline="0" dirty="0" err="1" smtClean="0"/>
              <a:t>take</a:t>
            </a:r>
            <a:r>
              <a:rPr lang="fr-FR" baseline="0" dirty="0" smtClean="0"/>
              <a:t> off » situation are </a:t>
            </a:r>
            <a:r>
              <a:rPr lang="fr-FR" baseline="0" dirty="0" err="1" smtClean="0"/>
              <a:t>available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5364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N2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appear</a:t>
            </a:r>
            <a:endParaRPr lang="fr-FR" baseline="0" dirty="0" smtClean="0"/>
          </a:p>
          <a:p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small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number</a:t>
            </a:r>
            <a:r>
              <a:rPr lang="fr-FR" baseline="0" dirty="0" smtClean="0"/>
              <a:t> of accidents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8912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Fatalities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change </a:t>
            </a:r>
            <a:r>
              <a:rPr lang="fr-FR" dirty="0" err="1" smtClean="0"/>
              <a:t>from</a:t>
            </a:r>
            <a:r>
              <a:rPr lang="fr-FR" dirty="0" smtClean="0"/>
              <a:t> one </a:t>
            </a:r>
            <a:r>
              <a:rPr lang="fr-FR" dirty="0" err="1" smtClean="0"/>
              <a:t>region</a:t>
            </a:r>
            <a:r>
              <a:rPr lang="fr-FR" dirty="0" smtClean="0"/>
              <a:t> to </a:t>
            </a:r>
            <a:r>
              <a:rPr lang="fr-FR" dirty="0" err="1" smtClean="0"/>
              <a:t>another</a:t>
            </a:r>
            <a:r>
              <a:rPr lang="fr-FR" dirty="0" smtClean="0"/>
              <a:t>.</a:t>
            </a:r>
            <a:r>
              <a:rPr lang="fr-FR" baseline="0" dirty="0" smtClean="0"/>
              <a:t> General </a:t>
            </a:r>
            <a:r>
              <a:rPr lang="fr-FR" baseline="0" dirty="0" err="1" smtClean="0"/>
              <a:t>rule</a:t>
            </a:r>
            <a:r>
              <a:rPr lang="fr-FR" baseline="0" dirty="0" smtClean="0"/>
              <a:t> : instant </a:t>
            </a:r>
            <a:r>
              <a:rPr lang="fr-FR" baseline="0" dirty="0" err="1" smtClean="0"/>
              <a:t>death</a:t>
            </a:r>
            <a:r>
              <a:rPr lang="fr-FR" baseline="0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5440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from</a:t>
            </a:r>
            <a:r>
              <a:rPr lang="fr-FR" dirty="0" smtClean="0"/>
              <a:t> : </a:t>
            </a:r>
            <a:r>
              <a:rPr lang="fr-FR" dirty="0" err="1" smtClean="0"/>
              <a:t>Belgium</a:t>
            </a:r>
            <a:r>
              <a:rPr lang="fr-FR" dirty="0" smtClean="0"/>
              <a:t> – </a:t>
            </a:r>
            <a:r>
              <a:rPr lang="fr-FR" dirty="0" err="1" smtClean="0"/>
              <a:t>Finland</a:t>
            </a:r>
            <a:r>
              <a:rPr lang="fr-FR" dirty="0" smtClean="0"/>
              <a:t> - France – </a:t>
            </a:r>
            <a:r>
              <a:rPr lang="fr-FR" dirty="0" err="1" smtClean="0"/>
              <a:t>Japan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3598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Data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: </a:t>
            </a:r>
            <a:r>
              <a:rPr lang="fr-FR" baseline="0" dirty="0" err="1" smtClean="0"/>
              <a:t>Hungary</a:t>
            </a:r>
            <a:r>
              <a:rPr lang="fr-FR" baseline="0" dirty="0" smtClean="0"/>
              <a:t> - Spain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6000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from</a:t>
            </a:r>
            <a:r>
              <a:rPr lang="fr-FR" dirty="0" smtClean="0"/>
              <a:t> : </a:t>
            </a:r>
            <a:r>
              <a:rPr lang="fr-FR" dirty="0" err="1" smtClean="0"/>
              <a:t>Belgium</a:t>
            </a:r>
            <a:r>
              <a:rPr lang="fr-FR" dirty="0" smtClean="0"/>
              <a:t> - Canada – </a:t>
            </a:r>
            <a:r>
              <a:rPr lang="fr-FR" dirty="0" err="1" smtClean="0"/>
              <a:t>Finland</a:t>
            </a:r>
            <a:r>
              <a:rPr lang="fr-FR" dirty="0" smtClean="0"/>
              <a:t> - France – </a:t>
            </a:r>
            <a:r>
              <a:rPr lang="fr-FR" dirty="0" err="1" smtClean="0"/>
              <a:t>Japan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3345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from</a:t>
            </a:r>
            <a:r>
              <a:rPr lang="fr-FR" dirty="0" smtClean="0"/>
              <a:t>:</a:t>
            </a:r>
            <a:r>
              <a:rPr lang="fr-FR" baseline="0" dirty="0" smtClean="0"/>
              <a:t> Germany – </a:t>
            </a:r>
            <a:r>
              <a:rPr lang="fr-FR" baseline="0" dirty="0" err="1" smtClean="0"/>
              <a:t>Hungary</a:t>
            </a:r>
            <a:r>
              <a:rPr lang="fr-FR" baseline="0" dirty="0" smtClean="0"/>
              <a:t> - Spain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7083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100%</a:t>
            </a:r>
            <a:r>
              <a:rPr lang="fr-FR" baseline="0" dirty="0" smtClean="0"/>
              <a:t> of fatal accidents are </a:t>
            </a:r>
            <a:r>
              <a:rPr lang="fr-FR" baseline="0" dirty="0" err="1" smtClean="0"/>
              <a:t>analysed</a:t>
            </a:r>
            <a:endParaRPr lang="fr-FR" baseline="0" dirty="0" smtClean="0"/>
          </a:p>
          <a:p>
            <a:r>
              <a:rPr lang="fr-FR" baseline="0" dirty="0" smtClean="0"/>
              <a:t>5% of injuries are </a:t>
            </a:r>
            <a:r>
              <a:rPr lang="fr-FR" baseline="0" dirty="0" err="1" smtClean="0"/>
              <a:t>analysed</a:t>
            </a:r>
            <a:r>
              <a:rPr lang="fr-FR" baseline="0" dirty="0" smtClean="0"/>
              <a:t> and « </a:t>
            </a:r>
            <a:r>
              <a:rPr lang="fr-FR" baseline="0" dirty="0" err="1" smtClean="0"/>
              <a:t>stretched</a:t>
            </a:r>
            <a:r>
              <a:rPr lang="fr-FR" baseline="0" dirty="0" smtClean="0"/>
              <a:t> » to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consistent %</a:t>
            </a:r>
            <a:r>
              <a:rPr lang="fr-FR" baseline="0" dirty="0" err="1" smtClean="0"/>
              <a:t>tages</a:t>
            </a:r>
            <a:endParaRPr lang="fr-FR" baseline="0" dirty="0" smtClean="0"/>
          </a:p>
          <a:p>
            <a:r>
              <a:rPr lang="fr-FR" baseline="0" dirty="0" smtClean="0"/>
              <a:t>0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mean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never</a:t>
            </a:r>
            <a:r>
              <a:rPr lang="fr-FR" baseline="0" dirty="0" smtClean="0"/>
              <a:t> » but « </a:t>
            </a:r>
            <a:r>
              <a:rPr lang="fr-FR" baseline="0" dirty="0" err="1" smtClean="0"/>
              <a:t>low</a:t>
            </a:r>
            <a:r>
              <a:rPr lang="fr-FR" baseline="0" dirty="0" smtClean="0"/>
              <a:t> occurrence »</a:t>
            </a:r>
          </a:p>
          <a:p>
            <a:r>
              <a:rPr lang="fr-FR" baseline="0" dirty="0" smtClean="0"/>
              <a:t>Light </a:t>
            </a:r>
            <a:r>
              <a:rPr lang="fr-FR" baseline="0" dirty="0" err="1" smtClean="0"/>
              <a:t>injury</a:t>
            </a:r>
            <a:r>
              <a:rPr lang="fr-FR" baseline="0" dirty="0" smtClean="0"/>
              <a:t> =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24h </a:t>
            </a:r>
            <a:r>
              <a:rPr lang="fr-FR" baseline="0" dirty="0" err="1" smtClean="0"/>
              <a:t>hospital</a:t>
            </a:r>
            <a:endParaRPr lang="fr-FR" baseline="0" dirty="0" smtClean="0"/>
          </a:p>
          <a:p>
            <a:r>
              <a:rPr lang="fr-FR" baseline="0" dirty="0" smtClean="0"/>
              <a:t>No possible </a:t>
            </a:r>
            <a:r>
              <a:rPr lang="fr-FR" baseline="0" dirty="0" err="1" smtClean="0"/>
              <a:t>differenciation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light and </a:t>
            </a:r>
            <a:r>
              <a:rPr lang="fr-FR" baseline="0" dirty="0" err="1" smtClean="0"/>
              <a:t>heavy</a:t>
            </a:r>
            <a:r>
              <a:rPr lang="fr-FR" baseline="0" dirty="0" smtClean="0"/>
              <a:t> N2</a:t>
            </a:r>
          </a:p>
          <a:p>
            <a:r>
              <a:rPr lang="fr-FR" baseline="0" dirty="0" smtClean="0"/>
              <a:t>6402 VRU </a:t>
            </a:r>
            <a:r>
              <a:rPr lang="fr-FR" baseline="0" dirty="0" err="1" smtClean="0"/>
              <a:t>concerned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low</a:t>
            </a:r>
            <a:r>
              <a:rPr lang="fr-FR" baseline="0" dirty="0" smtClean="0"/>
              <a:t> speed accidents – 295 </a:t>
            </a:r>
            <a:r>
              <a:rPr lang="fr-FR" baseline="0" dirty="0" err="1" smtClean="0"/>
              <a:t>fatalities</a:t>
            </a:r>
            <a:endParaRPr lang="fr-FR" baseline="0" dirty="0" smtClean="0"/>
          </a:p>
          <a:p>
            <a:r>
              <a:rPr lang="fr-FR" baseline="0" dirty="0" smtClean="0"/>
              <a:t>28 </a:t>
            </a:r>
            <a:r>
              <a:rPr lang="fr-FR" baseline="0" dirty="0" err="1" smtClean="0"/>
              <a:t>cyclists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killed</a:t>
            </a:r>
            <a:r>
              <a:rPr lang="fr-FR" baseline="0" dirty="0" smtClean="0"/>
              <a:t> by M1 to N3 </a:t>
            </a:r>
            <a:r>
              <a:rPr lang="fr-FR" baseline="0" dirty="0" err="1" smtClean="0"/>
              <a:t>vehicles</a:t>
            </a:r>
            <a:r>
              <a:rPr lang="fr-FR" baseline="0" dirty="0" smtClean="0"/>
              <a:t> on VRU-</a:t>
            </a:r>
            <a:r>
              <a:rPr lang="fr-FR" baseline="0" dirty="0" err="1" smtClean="0"/>
              <a:t>Proxi</a:t>
            </a:r>
            <a:r>
              <a:rPr lang="fr-FR" baseline="0" dirty="0" smtClean="0"/>
              <a:t> scenarios</a:t>
            </a:r>
          </a:p>
          <a:p>
            <a:r>
              <a:rPr lang="fr-FR" baseline="0" dirty="0" smtClean="0"/>
              <a:t>80% of pedestrians are </a:t>
            </a:r>
            <a:r>
              <a:rPr lang="fr-FR" baseline="0" dirty="0" err="1" smtClean="0"/>
              <a:t>killed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</a:t>
            </a:r>
            <a:r>
              <a:rPr lang="fr-FR" baseline="0" dirty="0" smtClean="0"/>
              <a:t> 30 km/h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2803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17257 </a:t>
            </a:r>
            <a:r>
              <a:rPr lang="fr-FR" dirty="0" err="1" smtClean="0"/>
              <a:t>fatalities</a:t>
            </a:r>
            <a:endParaRPr lang="fr-FR" dirty="0" smtClean="0"/>
          </a:p>
          <a:p>
            <a:r>
              <a:rPr lang="fr-FR" dirty="0" smtClean="0"/>
              <a:t>1506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cyclists</a:t>
            </a:r>
            <a:r>
              <a:rPr lang="fr-FR" baseline="0" dirty="0" smtClean="0"/>
              <a:t> in total </a:t>
            </a:r>
            <a:r>
              <a:rPr lang="fr-FR" baseline="0" dirty="0" err="1" smtClean="0"/>
              <a:t>yc</a:t>
            </a:r>
            <a:r>
              <a:rPr lang="fr-FR" baseline="0" dirty="0" smtClean="0"/>
              <a:t> stand </a:t>
            </a:r>
            <a:r>
              <a:rPr lang="fr-FR" baseline="0" dirty="0" err="1" smtClean="0"/>
              <a:t>alone</a:t>
            </a:r>
            <a:r>
              <a:rPr lang="fr-FR" baseline="0" dirty="0" smtClean="0"/>
              <a:t> accidents, 1323 vs M1 to N3 </a:t>
            </a:r>
            <a:r>
              <a:rPr lang="fr-FR" baseline="0" dirty="0" err="1" smtClean="0"/>
              <a:t>vehicles</a:t>
            </a:r>
            <a:r>
              <a:rPr lang="fr-FR" baseline="0" dirty="0" smtClean="0"/>
              <a:t> </a:t>
            </a:r>
          </a:p>
          <a:p>
            <a:r>
              <a:rPr lang="fr-FR" baseline="0" dirty="0" smtClean="0"/>
              <a:t>5282 </a:t>
            </a:r>
            <a:r>
              <a:rPr lang="fr-FR" baseline="0" dirty="0" err="1" smtClean="0"/>
              <a:t>fatalities</a:t>
            </a:r>
            <a:r>
              <a:rPr lang="fr-FR" baseline="0" dirty="0" smtClean="0"/>
              <a:t> for pedestrians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498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 smtClean="0"/>
              <a:t>Average of 187 road users killed per year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293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Low</a:t>
            </a:r>
            <a:r>
              <a:rPr lang="fr-FR" dirty="0" smtClean="0"/>
              <a:t> speed </a:t>
            </a:r>
            <a:r>
              <a:rPr lang="fr-FR" dirty="0" err="1" smtClean="0"/>
              <a:t>is</a:t>
            </a:r>
            <a:r>
              <a:rPr lang="fr-FR" dirty="0" smtClean="0"/>
              <a:t> &lt;40 km/h and not 30</a:t>
            </a:r>
          </a:p>
          <a:p>
            <a:r>
              <a:rPr lang="fr-FR" dirty="0" err="1" smtClean="0"/>
              <a:t>Categories</a:t>
            </a:r>
            <a:r>
              <a:rPr lang="fr-FR" dirty="0" smtClean="0"/>
              <a:t> are Canadian :</a:t>
            </a:r>
          </a:p>
          <a:p>
            <a:r>
              <a:rPr lang="fr-FR" dirty="0" smtClean="0"/>
              <a:t>LDV = M1 or</a:t>
            </a:r>
            <a:r>
              <a:rPr lang="fr-FR" baseline="0" dirty="0" smtClean="0"/>
              <a:t> N1</a:t>
            </a:r>
          </a:p>
          <a:p>
            <a:r>
              <a:rPr lang="fr-FR" baseline="0" dirty="0" smtClean="0"/>
              <a:t>HGV = N2 or N3</a:t>
            </a:r>
          </a:p>
          <a:p>
            <a:r>
              <a:rPr lang="fr-FR" baseline="0" dirty="0" smtClean="0"/>
              <a:t>Buses = M2 or M3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9632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Accidents VRU vs 1 </a:t>
            </a:r>
            <a:r>
              <a:rPr lang="fr-FR" dirty="0" err="1" smtClean="0"/>
              <a:t>vehicle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endParaRPr lang="fr-FR" dirty="0" smtClean="0"/>
          </a:p>
          <a:p>
            <a:r>
              <a:rPr lang="fr-FR" dirty="0" smtClean="0"/>
              <a:t>47 </a:t>
            </a:r>
            <a:r>
              <a:rPr lang="fr-FR" dirty="0" err="1" smtClean="0"/>
              <a:t>cyclists</a:t>
            </a:r>
            <a:r>
              <a:rPr lang="fr-FR" dirty="0" smtClean="0"/>
              <a:t> </a:t>
            </a:r>
            <a:r>
              <a:rPr lang="fr-FR" dirty="0" err="1" smtClean="0"/>
              <a:t>killed</a:t>
            </a:r>
            <a:r>
              <a:rPr lang="fr-FR" dirty="0" smtClean="0"/>
              <a:t> in 4 </a:t>
            </a:r>
            <a:r>
              <a:rPr lang="fr-FR" dirty="0" err="1" smtClean="0"/>
              <a:t>years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r>
              <a:rPr lang="fr-FR" dirty="0" smtClean="0"/>
              <a:t> 24 in « </a:t>
            </a:r>
            <a:r>
              <a:rPr lang="fr-FR" dirty="0" err="1" smtClean="0"/>
              <a:t>other</a:t>
            </a:r>
            <a:r>
              <a:rPr lang="fr-FR" dirty="0" smtClean="0"/>
              <a:t> cases » and 9 in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categories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few cases in total</a:t>
            </a:r>
            <a:endParaRPr lang="fr-FR" dirty="0" smtClean="0"/>
          </a:p>
          <a:p>
            <a:r>
              <a:rPr lang="fr-FR" dirty="0" smtClean="0"/>
              <a:t>477</a:t>
            </a:r>
            <a:r>
              <a:rPr lang="fr-FR" baseline="0" dirty="0" smtClean="0"/>
              <a:t> (</a:t>
            </a:r>
            <a:r>
              <a:rPr lang="fr-FR" dirty="0" smtClean="0"/>
              <a:t>897 if </a:t>
            </a:r>
            <a:r>
              <a:rPr lang="fr-FR" dirty="0" err="1" smtClean="0"/>
              <a:t>others</a:t>
            </a:r>
            <a:r>
              <a:rPr lang="fr-FR" dirty="0" smtClean="0"/>
              <a:t> 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included</a:t>
            </a:r>
            <a:r>
              <a:rPr lang="fr-FR" baseline="0" dirty="0" smtClean="0"/>
              <a:t>) pedestrians are </a:t>
            </a:r>
            <a:r>
              <a:rPr lang="fr-FR" baseline="0" dirty="0" err="1" smtClean="0"/>
              <a:t>killed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</a:t>
            </a:r>
            <a:r>
              <a:rPr lang="fr-FR" dirty="0" smtClean="0"/>
              <a:t>127 by « </a:t>
            </a:r>
            <a:r>
              <a:rPr lang="fr-FR" dirty="0" err="1" smtClean="0"/>
              <a:t>Others</a:t>
            </a:r>
            <a:r>
              <a:rPr lang="fr-FR" dirty="0" smtClean="0"/>
              <a:t>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8061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accidents and 90% of accidents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detailled</a:t>
            </a:r>
            <a:r>
              <a:rPr lang="fr-FR" dirty="0" smtClean="0"/>
              <a:t> (29 out of 32)</a:t>
            </a:r>
          </a:p>
          <a:p>
            <a:r>
              <a:rPr lang="fr-FR" dirty="0" smtClean="0"/>
              <a:t>Speed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vehicle</a:t>
            </a:r>
            <a:r>
              <a:rPr lang="fr-FR" dirty="0" smtClean="0"/>
              <a:t> speed but speed </a:t>
            </a:r>
            <a:r>
              <a:rPr lang="fr-FR" dirty="0" err="1" smtClean="0"/>
              <a:t>limit</a:t>
            </a:r>
            <a:r>
              <a:rPr lang="fr-FR" dirty="0" smtClean="0"/>
              <a:t> of the accident place</a:t>
            </a:r>
          </a:p>
          <a:p>
            <a:r>
              <a:rPr lang="fr-FR" dirty="0" smtClean="0"/>
              <a:t>High contribution of « </a:t>
            </a:r>
            <a:r>
              <a:rPr lang="fr-FR" dirty="0" err="1" smtClean="0"/>
              <a:t>others</a:t>
            </a:r>
            <a:r>
              <a:rPr lang="fr-FR" dirty="0" smtClean="0"/>
              <a:t> » , 5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cyclist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fatalities</a:t>
            </a:r>
            <a:r>
              <a:rPr lang="fr-FR" baseline="0" dirty="0" smtClean="0"/>
              <a:t> and 5 pedestrian </a:t>
            </a:r>
            <a:r>
              <a:rPr lang="fr-FR" baseline="0" dirty="0" err="1" smtClean="0"/>
              <a:t>fatalities</a:t>
            </a:r>
            <a:endParaRPr lang="fr-FR" dirty="0" smtClean="0"/>
          </a:p>
          <a:p>
            <a:r>
              <a:rPr lang="fr-FR" dirty="0" smtClean="0"/>
              <a:t>N2 and N3 are </a:t>
            </a:r>
            <a:r>
              <a:rPr lang="fr-FR" dirty="0" err="1" smtClean="0"/>
              <a:t>cumulated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583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No accident scenario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 smtClean="0"/>
          </a:p>
          <a:p>
            <a:r>
              <a:rPr lang="fr-FR" dirty="0" smtClean="0"/>
              <a:t>All speeds are </a:t>
            </a:r>
            <a:r>
              <a:rPr lang="fr-FR" dirty="0" err="1" smtClean="0"/>
              <a:t>considered</a:t>
            </a:r>
            <a:endParaRPr lang="fr-FR" dirty="0" smtClean="0"/>
          </a:p>
          <a:p>
            <a:r>
              <a:rPr lang="fr-FR" dirty="0" smtClean="0"/>
              <a:t>No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outcome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expected</a:t>
            </a:r>
            <a:r>
              <a:rPr lang="fr-FR" baseline="0" dirty="0" smtClean="0"/>
              <a:t> for VRU-</a:t>
            </a:r>
            <a:r>
              <a:rPr lang="fr-FR" baseline="0" dirty="0" err="1" smtClean="0"/>
              <a:t>Proxi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studies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769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Statistics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5 lands </a:t>
            </a:r>
            <a:r>
              <a:rPr lang="fr-FR" dirty="0" err="1" smtClean="0"/>
              <a:t>representing</a:t>
            </a:r>
            <a:r>
              <a:rPr lang="fr-FR" baseline="0" dirty="0" smtClean="0"/>
              <a:t> 42,8% of </a:t>
            </a:r>
            <a:r>
              <a:rPr lang="fr-FR" baseline="0" dirty="0" err="1" smtClean="0"/>
              <a:t>German</a:t>
            </a:r>
            <a:r>
              <a:rPr lang="fr-FR" baseline="0" dirty="0" smtClean="0"/>
              <a:t> population </a:t>
            </a:r>
            <a:r>
              <a:rPr lang="fr-FR" baseline="0" dirty="0" smtClean="0">
                <a:sym typeface="Wingdings" panose="05000000000000000000" pitchFamily="2" charset="2"/>
              </a:rPr>
              <a:t> ratio 2,34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No data for </a:t>
            </a:r>
            <a:r>
              <a:rPr lang="fr-FR" baseline="0" dirty="0" err="1" smtClean="0">
                <a:sym typeface="Wingdings" panose="05000000000000000000" pitchFamily="2" charset="2"/>
              </a:rPr>
              <a:t>cyclists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except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that</a:t>
            </a:r>
            <a:r>
              <a:rPr lang="fr-FR" baseline="0" dirty="0" smtClean="0">
                <a:sym typeface="Wingdings" panose="05000000000000000000" pitchFamily="2" charset="2"/>
              </a:rPr>
              <a:t> the </a:t>
            </a:r>
            <a:r>
              <a:rPr lang="fr-FR" baseline="0" dirty="0" err="1" smtClean="0">
                <a:sym typeface="Wingdings" panose="05000000000000000000" pitchFamily="2" charset="2"/>
              </a:rPr>
              <a:t>cyclists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that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killed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themselves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alone</a:t>
            </a:r>
            <a:r>
              <a:rPr lang="fr-FR" baseline="0" dirty="0" smtClean="0">
                <a:sym typeface="Wingdings" panose="05000000000000000000" pitchFamily="2" charset="2"/>
              </a:rPr>
              <a:t> are </a:t>
            </a:r>
            <a:r>
              <a:rPr lang="fr-FR" baseline="0" dirty="0" err="1" smtClean="0">
                <a:sym typeface="Wingdings" panose="05000000000000000000" pitchFamily="2" charset="2"/>
              </a:rPr>
              <a:t>excluded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FR" baseline="0" dirty="0" smtClean="0">
                <a:sym typeface="Wingdings" panose="05000000000000000000" pitchFamily="2" charset="2"/>
              </a:rPr>
              <a:t>All speeds are </a:t>
            </a:r>
            <a:r>
              <a:rPr lang="fr-FR" baseline="0" dirty="0" err="1" smtClean="0">
                <a:sym typeface="Wingdings" panose="05000000000000000000" pitchFamily="2" charset="2"/>
              </a:rPr>
              <a:t>concerned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so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low</a:t>
            </a:r>
            <a:r>
              <a:rPr lang="fr-FR" baseline="0" dirty="0" smtClean="0">
                <a:sym typeface="Wingdings" panose="05000000000000000000" pitchFamily="2" charset="2"/>
              </a:rPr>
              <a:t> speed %</a:t>
            </a:r>
            <a:r>
              <a:rPr lang="fr-FR" baseline="0" dirty="0" err="1" smtClean="0">
                <a:sym typeface="Wingdings" panose="05000000000000000000" pitchFamily="2" charset="2"/>
              </a:rPr>
              <a:t>tages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may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differ</a:t>
            </a:r>
            <a:r>
              <a:rPr lang="fr-FR" baseline="0" dirty="0" smtClean="0">
                <a:sym typeface="Wingdings" panose="05000000000000000000" pitchFamily="2" charset="2"/>
              </a:rPr>
              <a:t> a lot</a:t>
            </a:r>
          </a:p>
          <a:p>
            <a:r>
              <a:rPr lang="fr-FR" baseline="0" dirty="0" err="1" smtClean="0">
                <a:sym typeface="Wingdings" panose="05000000000000000000" pitchFamily="2" charset="2"/>
              </a:rPr>
              <a:t>Other</a:t>
            </a:r>
            <a:r>
              <a:rPr lang="fr-FR" baseline="0" dirty="0" smtClean="0">
                <a:sym typeface="Wingdings" panose="05000000000000000000" pitchFamily="2" charset="2"/>
              </a:rPr>
              <a:t> impacts </a:t>
            </a:r>
            <a:r>
              <a:rPr lang="fr-FR" baseline="0" dirty="0" err="1" smtClean="0">
                <a:sym typeface="Wingdings" panose="05000000000000000000" pitchFamily="2" charset="2"/>
              </a:rPr>
              <a:t>represent</a:t>
            </a:r>
            <a:r>
              <a:rPr lang="fr-FR" baseline="0" dirty="0" smtClean="0">
                <a:sym typeface="Wingdings" panose="05000000000000000000" pitchFamily="2" charset="2"/>
              </a:rPr>
              <a:t> 15% of </a:t>
            </a:r>
            <a:r>
              <a:rPr lang="fr-FR" baseline="0" dirty="0" err="1" smtClean="0">
                <a:sym typeface="Wingdings" panose="05000000000000000000" pitchFamily="2" charset="2"/>
              </a:rPr>
              <a:t>pedestriants</a:t>
            </a:r>
            <a:r>
              <a:rPr lang="fr-FR" baseline="0" dirty="0" smtClean="0">
                <a:sym typeface="Wingdings" panose="05000000000000000000" pitchFamily="2" charset="2"/>
              </a:rPr>
              <a:t> </a:t>
            </a:r>
            <a:r>
              <a:rPr lang="fr-FR" baseline="0" dirty="0" err="1" smtClean="0">
                <a:sym typeface="Wingdings" panose="05000000000000000000" pitchFamily="2" charset="2"/>
              </a:rPr>
              <a:t>killed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1329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 + Embl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20" y="179388"/>
            <a:ext cx="8779559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8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5883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 userDrawn="1">
          <p15:clr>
            <a:srgbClr val="FBAE40"/>
          </p15:clr>
        </p15:guide>
        <p15:guide id="2" orient="horz" pos="2445" userDrawn="1">
          <p15:clr>
            <a:srgbClr val="FBAE40"/>
          </p15:clr>
        </p15:guide>
        <p15:guide id="4" pos="3690" userDrawn="1">
          <p15:clr>
            <a:srgbClr val="FBAE40"/>
          </p15:clr>
        </p15:guide>
        <p15:guide id="5" orient="horz" pos="2788" userDrawn="1">
          <p15:clr>
            <a:srgbClr val="FBAE40"/>
          </p15:clr>
        </p15:guide>
        <p15:guide id="6" pos="113" userDrawn="1">
          <p15:clr>
            <a:srgbClr val="FBAE40"/>
          </p15:clr>
        </p15:guide>
        <p15:guide id="7" orient="horz" pos="113" userDrawn="1">
          <p15:clr>
            <a:srgbClr val="FBAE40"/>
          </p15:clr>
        </p15:guide>
        <p15:guide id="9" pos="56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4074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268161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82453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6100762" y="903600"/>
            <a:ext cx="2865439" cy="1710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23" hasCustomPrompt="1"/>
          </p:nvPr>
        </p:nvSpPr>
        <p:spPr>
          <a:xfrm>
            <a:off x="6102000" y="2713038"/>
            <a:ext cx="2865439" cy="171132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291482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 userDrawn="1">
          <p15:clr>
            <a:srgbClr val="FBAE40"/>
          </p15:clr>
        </p15:guide>
        <p15:guide id="2" pos="3782" userDrawn="1">
          <p15:clr>
            <a:srgbClr val="FBAE40"/>
          </p15:clr>
        </p15:guide>
        <p15:guide id="3" orient="horz" pos="1709" userDrawn="1">
          <p15:clr>
            <a:srgbClr val="FBAE40"/>
          </p15:clr>
        </p15:guide>
        <p15:guide id="4" orient="horz" pos="1649" userDrawn="1">
          <p15:clr>
            <a:srgbClr val="FBAE40"/>
          </p15:clr>
        </p15:guide>
        <p15:guide id="5" pos="113" userDrawn="1">
          <p15:clr>
            <a:srgbClr val="FBAE40"/>
          </p15:clr>
        </p15:guide>
        <p15:guide id="6" pos="5647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  <p15:guide id="8" orient="horz" pos="567" userDrawn="1">
          <p15:clr>
            <a:srgbClr val="FBAE40"/>
          </p15:clr>
        </p15:guide>
        <p15:guide id="9" orient="horz" pos="341" userDrawn="1">
          <p15:clr>
            <a:srgbClr val="FBAE40"/>
          </p15:clr>
        </p15:guide>
        <p15:guide id="10" orient="horz" pos="227" userDrawn="1">
          <p15:clr>
            <a:srgbClr val="FBAE40"/>
          </p15:clr>
        </p15:guide>
        <p15:guide id="11" orient="horz" pos="11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1258325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3763">
          <p15:clr>
            <a:srgbClr val="FBAE40"/>
          </p15:clr>
        </p15:guide>
        <p15:guide id="4" pos="3879">
          <p15:clr>
            <a:srgbClr val="FBAE40"/>
          </p15:clr>
        </p15:guide>
        <p15:guide id="5" pos="113" userDrawn="1">
          <p15:clr>
            <a:srgbClr val="FBAE40"/>
          </p15:clr>
        </p15:guide>
        <p15:guide id="6" pos="5647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  <p15:guide id="8" orient="horz" pos="567" userDrawn="1">
          <p15:clr>
            <a:srgbClr val="FBAE40"/>
          </p15:clr>
        </p15:guide>
        <p15:guide id="9" orient="horz" pos="341" userDrawn="1">
          <p15:clr>
            <a:srgbClr val="FBAE40"/>
          </p15:clr>
        </p15:guide>
        <p15:guide id="10" orient="horz" pos="227" userDrawn="1">
          <p15:clr>
            <a:srgbClr val="FBAE40"/>
          </p15:clr>
        </p15:guide>
        <p15:guide id="11" orient="horz" pos="11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4872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78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770010" y="2330533"/>
            <a:ext cx="1603980" cy="482435"/>
            <a:chOff x="3348" y="2012"/>
            <a:chExt cx="984" cy="29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8599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 userDrawn="1"/>
        </p:nvGrpSpPr>
        <p:grpSpPr>
          <a:xfrm>
            <a:off x="3136900" y="2330450"/>
            <a:ext cx="2870201" cy="482600"/>
            <a:chOff x="3136900" y="2330450"/>
            <a:chExt cx="2870201" cy="48260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1045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142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 + Embl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8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32618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587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1512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82756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0197149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pos="340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453">
          <p15:clr>
            <a:srgbClr val="FBAE40"/>
          </p15:clr>
        </p15:guide>
        <p15:guide id="9" orient="horz" pos="567">
          <p15:clr>
            <a:srgbClr val="FBAE40"/>
          </p15:clr>
        </p15:guide>
        <p15:guide id="10" orient="horz" pos="278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2974112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338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28410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78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9141592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27">
          <p15:clr>
            <a:srgbClr val="FBAE40"/>
          </p15:clr>
        </p15:guide>
        <p15:guide id="5" orient="horz" pos="341">
          <p15:clr>
            <a:srgbClr val="FBAE40"/>
          </p15:clr>
        </p15:guide>
        <p15:guide id="6" orient="horz" pos="453">
          <p15:clr>
            <a:srgbClr val="FBAE40"/>
          </p15:clr>
        </p15:guide>
        <p15:guide id="7" orient="horz" pos="278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1060875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51">
          <p15:clr>
            <a:srgbClr val="FBAE40"/>
          </p15:clr>
        </p15:guide>
        <p15:guide id="2" pos="290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5948989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5600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5937123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82453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6100762" y="903600"/>
            <a:ext cx="2865439" cy="1710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23" hasCustomPrompt="1"/>
          </p:nvPr>
        </p:nvSpPr>
        <p:spPr>
          <a:xfrm>
            <a:off x="6102000" y="2713038"/>
            <a:ext cx="2865439" cy="171132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2637855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  <p15:guide id="2" pos="3782">
          <p15:clr>
            <a:srgbClr val="FBAE40"/>
          </p15:clr>
        </p15:guide>
        <p15:guide id="3" orient="horz" pos="1709">
          <p15:clr>
            <a:srgbClr val="FBAE40"/>
          </p15:clr>
        </p15:guide>
        <p15:guide id="4" orient="horz" pos="1649">
          <p15:clr>
            <a:srgbClr val="FBAE40"/>
          </p15:clr>
        </p15:guide>
        <p15:guide id="5" pos="113">
          <p15:clr>
            <a:srgbClr val="FBAE40"/>
          </p15:clr>
        </p15:guide>
        <p15:guide id="6" pos="5647">
          <p15:clr>
            <a:srgbClr val="FBAE40"/>
          </p15:clr>
        </p15:guide>
        <p15:guide id="7" orient="horz" pos="2789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341">
          <p15:clr>
            <a:srgbClr val="FBAE40"/>
          </p15:clr>
        </p15:guide>
        <p15:guide id="10" orient="horz" pos="227">
          <p15:clr>
            <a:srgbClr val="FBAE40"/>
          </p15:clr>
        </p15:guide>
        <p15:guide id="11" orient="horz" pos="113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4362572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763">
          <p15:clr>
            <a:srgbClr val="FBAE40"/>
          </p15:clr>
        </p15:guide>
        <p15:guide id="2" pos="387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227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78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81893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770010" y="2330533"/>
            <a:ext cx="1603980" cy="482435"/>
            <a:chOff x="3348" y="2012"/>
            <a:chExt cx="984" cy="29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9988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 userDrawn="1"/>
        </p:nvGrpSpPr>
        <p:grpSpPr>
          <a:xfrm>
            <a:off x="3136900" y="2330450"/>
            <a:ext cx="2870201" cy="482600"/>
            <a:chOff x="3136900" y="2330450"/>
            <a:chExt cx="2870201" cy="48260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945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68422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 + Embl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8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17406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5076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75365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8235328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pos="340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453">
          <p15:clr>
            <a:srgbClr val="FBAE40"/>
          </p15:clr>
        </p15:guide>
        <p15:guide id="9" orient="horz" pos="567">
          <p15:clr>
            <a:srgbClr val="FBAE40"/>
          </p15:clr>
        </p15:guide>
        <p15:guide id="10" orient="horz" pos="2789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836121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338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85722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789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6515281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27">
          <p15:clr>
            <a:srgbClr val="FBAE40"/>
          </p15:clr>
        </p15:guide>
        <p15:guide id="5" orient="horz" pos="341">
          <p15:clr>
            <a:srgbClr val="FBAE40"/>
          </p15:clr>
        </p15:guide>
        <p15:guide id="6" orient="horz" pos="453">
          <p15:clr>
            <a:srgbClr val="FBAE40"/>
          </p15:clr>
        </p15:guide>
        <p15:guide id="7" orient="horz" pos="278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48662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pos="340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8" orient="horz" pos="453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2375759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51">
          <p15:clr>
            <a:srgbClr val="FBAE40"/>
          </p15:clr>
        </p15:guide>
        <p15:guide id="2" pos="290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6765589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5600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116694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82453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6100762" y="903600"/>
            <a:ext cx="2865439" cy="1710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23" hasCustomPrompt="1"/>
          </p:nvPr>
        </p:nvSpPr>
        <p:spPr>
          <a:xfrm>
            <a:off x="6102000" y="2713038"/>
            <a:ext cx="2865439" cy="171132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6515555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  <p15:guide id="2" pos="3782">
          <p15:clr>
            <a:srgbClr val="FBAE40"/>
          </p15:clr>
        </p15:guide>
        <p15:guide id="3" orient="horz" pos="1709">
          <p15:clr>
            <a:srgbClr val="FBAE40"/>
          </p15:clr>
        </p15:guide>
        <p15:guide id="4" orient="horz" pos="1649">
          <p15:clr>
            <a:srgbClr val="FBAE40"/>
          </p15:clr>
        </p15:guide>
        <p15:guide id="5" pos="113">
          <p15:clr>
            <a:srgbClr val="FBAE40"/>
          </p15:clr>
        </p15:guide>
        <p15:guide id="6" pos="5647">
          <p15:clr>
            <a:srgbClr val="FBAE40"/>
          </p15:clr>
        </p15:guide>
        <p15:guide id="7" orient="horz" pos="2789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341">
          <p15:clr>
            <a:srgbClr val="FBAE40"/>
          </p15:clr>
        </p15:guide>
        <p15:guide id="10" orient="horz" pos="227">
          <p15:clr>
            <a:srgbClr val="FBAE40"/>
          </p15:clr>
        </p15:guide>
        <p15:guide id="11" orient="horz" pos="113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9261631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763">
          <p15:clr>
            <a:srgbClr val="FBAE40"/>
          </p15:clr>
        </p15:guide>
        <p15:guide id="2" pos="387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56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789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770010" y="2330533"/>
            <a:ext cx="1603980" cy="482435"/>
            <a:chOff x="3348" y="2012"/>
            <a:chExt cx="984" cy="29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979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 userDrawn="1"/>
        </p:nvGrpSpPr>
        <p:grpSpPr>
          <a:xfrm>
            <a:off x="3136900" y="2330450"/>
            <a:ext cx="2870201" cy="482600"/>
            <a:chOff x="3136900" y="2330450"/>
            <a:chExt cx="2870201" cy="48260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0916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9702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 + Embl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8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27369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225774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2" userDrawn="1">
          <p15:clr>
            <a:srgbClr val="FBAE40"/>
          </p15:clr>
        </p15:guide>
        <p15:guide id="2" pos="340" userDrawn="1">
          <p15:clr>
            <a:srgbClr val="FBAE40"/>
          </p15:clr>
        </p15:guide>
        <p15:guide id="3" pos="5648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79388"/>
            <a:ext cx="8784336" cy="4247388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12438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3121200"/>
            <a:ext cx="9144000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0" rIns="540000" bIns="47520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PRESENTATION 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6435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3690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5959513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pos="340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453">
          <p15:clr>
            <a:srgbClr val="FBAE40"/>
          </p15:clr>
        </p15:guide>
        <p15:guide id="9" orient="horz" pos="567">
          <p15:clr>
            <a:srgbClr val="FBAE40"/>
          </p15:clr>
        </p15:guide>
        <p15:guide id="10" orient="horz" pos="2789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8363938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338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0973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789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2738805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27">
          <p15:clr>
            <a:srgbClr val="FBAE40"/>
          </p15:clr>
        </p15:guide>
        <p15:guide id="5" orient="horz" pos="341">
          <p15:clr>
            <a:srgbClr val="FBAE40"/>
          </p15:clr>
        </p15:guide>
        <p15:guide id="6" orient="horz" pos="453">
          <p15:clr>
            <a:srgbClr val="FBAE40"/>
          </p15:clr>
        </p15:guide>
        <p15:guide id="7" orient="horz" pos="2789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9896989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51">
          <p15:clr>
            <a:srgbClr val="FBAE40"/>
          </p15:clr>
        </p15:guide>
        <p15:guide id="2" pos="290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32471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5600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6652536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82453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6100762" y="903600"/>
            <a:ext cx="2865439" cy="1710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9" name="Espace réservé pour une image  6"/>
          <p:cNvSpPr>
            <a:spLocks noGrp="1"/>
          </p:cNvSpPr>
          <p:nvPr>
            <p:ph type="pic" sz="quarter" idx="23" hasCustomPrompt="1"/>
          </p:nvPr>
        </p:nvSpPr>
        <p:spPr>
          <a:xfrm>
            <a:off x="6102000" y="2713038"/>
            <a:ext cx="2865439" cy="171132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2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1472800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1">
          <p15:clr>
            <a:srgbClr val="FBAE40"/>
          </p15:clr>
        </p15:guide>
        <p15:guide id="2" pos="3782">
          <p15:clr>
            <a:srgbClr val="FBAE40"/>
          </p15:clr>
        </p15:guide>
        <p15:guide id="3" orient="horz" pos="1709">
          <p15:clr>
            <a:srgbClr val="FBAE40"/>
          </p15:clr>
        </p15:guide>
        <p15:guide id="4" orient="horz" pos="1649">
          <p15:clr>
            <a:srgbClr val="FBAE40"/>
          </p15:clr>
        </p15:guide>
        <p15:guide id="5" pos="113">
          <p15:clr>
            <a:srgbClr val="FBAE40"/>
          </p15:clr>
        </p15:guide>
        <p15:guide id="6" pos="5647">
          <p15:clr>
            <a:srgbClr val="FBAE40"/>
          </p15:clr>
        </p15:guide>
        <p15:guide id="7" orient="horz" pos="2789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341">
          <p15:clr>
            <a:srgbClr val="FBAE40"/>
          </p15:clr>
        </p15:guide>
        <p15:guide id="10" orient="horz" pos="227">
          <p15:clr>
            <a:srgbClr val="FBAE40"/>
          </p15:clr>
        </p15:guide>
        <p15:guide id="11" orient="horz" pos="11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338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5289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orient="horz" pos="113" userDrawn="1">
          <p15:clr>
            <a:srgbClr val="FBAE40"/>
          </p15:clr>
        </p15:guide>
        <p15:guide id="4" orient="horz" pos="2789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8556716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763">
          <p15:clr>
            <a:srgbClr val="FBAE40"/>
          </p15:clr>
        </p15:guide>
        <p15:guide id="2" pos="387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0830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789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3770010" y="2330533"/>
            <a:ext cx="1603980" cy="482435"/>
            <a:chOff x="3348" y="2012"/>
            <a:chExt cx="984" cy="29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43192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 userDrawn="1"/>
        </p:nvGrpSpPr>
        <p:grpSpPr>
          <a:xfrm>
            <a:off x="3136900" y="2330450"/>
            <a:ext cx="2870201" cy="482600"/>
            <a:chOff x="3136900" y="2330450"/>
            <a:chExt cx="2870201" cy="48260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78279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777856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10453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orient="horz" pos="113" userDrawn="1">
          <p15:clr>
            <a:srgbClr val="FBAE40"/>
          </p15:clr>
        </p15:guide>
        <p15:guide id="4" orient="horz" pos="227" userDrawn="1">
          <p15:clr>
            <a:srgbClr val="FBAE40"/>
          </p15:clr>
        </p15:guide>
        <p15:guide id="5" orient="horz" pos="341" userDrawn="1">
          <p15:clr>
            <a:srgbClr val="FBAE40"/>
          </p15:clr>
        </p15:guide>
        <p15:guide id="6" orient="horz" pos="453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7601154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51" userDrawn="1">
          <p15:clr>
            <a:srgbClr val="FBAE40"/>
          </p15:clr>
        </p15:guide>
        <p15:guide id="2" pos="2909" userDrawn="1">
          <p15:clr>
            <a:srgbClr val="FBAE40"/>
          </p15:clr>
        </p15:guide>
        <p15:guide id="3" pos="113" userDrawn="1">
          <p15:clr>
            <a:srgbClr val="FBAE40"/>
          </p15:clr>
        </p15:guide>
        <p15:guide id="4" pos="5647" userDrawn="1">
          <p15:clr>
            <a:srgbClr val="FBAE40"/>
          </p15:clr>
        </p15:guide>
        <p15:guide id="5" orient="horz" pos="2789" userDrawn="1">
          <p15:clr>
            <a:srgbClr val="FBAE40"/>
          </p15:clr>
        </p15:guide>
        <p15:guide id="6" orient="horz" pos="56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8" orient="horz" pos="227" userDrawn="1">
          <p15:clr>
            <a:srgbClr val="FBAE40"/>
          </p15:clr>
        </p15:guide>
        <p15:guide id="9" orient="horz" pos="11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0134598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13" name="Groupe 12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8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9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0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3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4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5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37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DEA-TR</a:t>
            </a:r>
            <a:r>
              <a:rPr lang="fr-FR" sz="600" b="0" cap="all" baseline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BOULAY François</a:t>
            </a:r>
            <a:endParaRPr lang="fr-FR" sz="600" b="0" cap="all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Connecteur droit 38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fr-FR" sz="600" b="0" cap="all" baseline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21st 2017</a:t>
            </a:r>
            <a:endParaRPr lang="fr-FR" sz="600" b="0" cap="all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Connecteur droit 122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5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4032" r:id="rId2"/>
    <p:sldLayoutId id="2147484033" r:id="rId3"/>
    <p:sldLayoutId id="2147483855" r:id="rId4"/>
    <p:sldLayoutId id="2147483856" r:id="rId5"/>
    <p:sldLayoutId id="2147483983" r:id="rId6"/>
    <p:sldLayoutId id="2147483959" r:id="rId7"/>
    <p:sldLayoutId id="2147483961" r:id="rId8"/>
    <p:sldLayoutId id="2147483960" r:id="rId9"/>
    <p:sldLayoutId id="2147483951" r:id="rId10"/>
    <p:sldLayoutId id="2147483859" r:id="rId11"/>
    <p:sldLayoutId id="2147483955" r:id="rId12"/>
    <p:sldLayoutId id="2147483862" r:id="rId13"/>
    <p:sldLayoutId id="2147483864" r:id="rId14"/>
    <p:sldLayoutId id="2147483865" r:id="rId15"/>
    <p:sldLayoutId id="214748398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1" fontAlgn="base" hangingPunct="1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23"/>
          <p:cNvSpPr txBox="1">
            <a:spLocks noChangeArrowheads="1"/>
          </p:cNvSpPr>
          <p:nvPr userDrawn="1"/>
        </p:nvSpPr>
        <p:spPr bwMode="auto">
          <a:xfrm>
            <a:off x="4915735" y="4767769"/>
            <a:ext cx="1047515" cy="147018"/>
          </a:xfrm>
          <a:prstGeom prst="rect">
            <a:avLst/>
          </a:prstGeom>
          <a:noFill/>
          <a:ln>
            <a:solidFill>
              <a:srgbClr val="FF0000"/>
            </a:solidFill>
          </a:ln>
          <a:extLst/>
        </p:spPr>
        <p:txBody>
          <a:bodyPr wrap="square" lIns="54000" tIns="36000" rIns="36000" bIns="36000" anchor="ctr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RENAULT</a:t>
            </a:r>
            <a:r>
              <a:rPr lang="fr-FR" sz="600" b="0" cap="all" baseline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" b="0" dirty="0">
                <a:solidFill>
                  <a:srgbClr val="FF0000"/>
                </a:solidFill>
              </a:rPr>
              <a:t>RESTRICTED B</a:t>
            </a:r>
            <a:endParaRPr lang="fr-FR" sz="600" b="0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 userDrawn="1"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41" name="Groupe 40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42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3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4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5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7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8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9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0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1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2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3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4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55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DIRECTION/REDACTOR</a:t>
            </a:r>
          </a:p>
        </p:txBody>
      </p:sp>
      <p:cxnSp>
        <p:nvCxnSpPr>
          <p:cNvPr id="56" name="Connecteur droit 55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58" name="Connecteur droit 57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27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  <p:sldLayoutId id="2147483999" r:id="rId14"/>
    <p:sldLayoutId id="2147484000" r:id="rId15"/>
    <p:sldLayoutId id="2147484001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0" fontAlgn="base" hangingPunct="0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23"/>
          <p:cNvSpPr txBox="1">
            <a:spLocks noChangeArrowheads="1"/>
          </p:cNvSpPr>
          <p:nvPr userDrawn="1"/>
        </p:nvSpPr>
        <p:spPr bwMode="auto">
          <a:xfrm>
            <a:off x="4915735" y="4767340"/>
            <a:ext cx="1110318" cy="147018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txBody>
          <a:bodyPr wrap="square" lIns="54000" tIns="36000" rIns="36000" bIns="36000" anchor="ctr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RENAULT CONFIDENTIAL C</a:t>
            </a:r>
          </a:p>
        </p:txBody>
      </p:sp>
      <p:sp>
        <p:nvSpPr>
          <p:cNvPr id="27" name="Rectangle 6"/>
          <p:cNvSpPr>
            <a:spLocks noChangeArrowheads="1"/>
          </p:cNvSpPr>
          <p:nvPr userDrawn="1"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41" name="Groupe 40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42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3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4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5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7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8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9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0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1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2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3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4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55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DIRECTION/REDACTOR</a:t>
            </a:r>
          </a:p>
        </p:txBody>
      </p:sp>
      <p:cxnSp>
        <p:nvCxnSpPr>
          <p:cNvPr id="56" name="Connecteur droit 55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58" name="Connecteur droit 57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62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  <p:sldLayoutId id="2147484013" r:id="rId13"/>
    <p:sldLayoutId id="2147484014" r:id="rId14"/>
    <p:sldLayoutId id="2147484015" r:id="rId15"/>
    <p:sldLayoutId id="2147484016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0" fontAlgn="base" hangingPunct="0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23"/>
          <p:cNvSpPr txBox="1">
            <a:spLocks noChangeArrowheads="1"/>
          </p:cNvSpPr>
          <p:nvPr userDrawn="1"/>
        </p:nvSpPr>
        <p:spPr bwMode="auto">
          <a:xfrm>
            <a:off x="4915735" y="4738125"/>
            <a:ext cx="1359340" cy="1470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36000" rIns="5400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RENAULT </a:t>
            </a:r>
            <a:r>
              <a:rPr lang="fr-FR" sz="600" b="0" dirty="0">
                <a:solidFill>
                  <a:srgbClr val="000000"/>
                </a:solidFill>
              </a:rPr>
              <a:t>INTERNAL</a:t>
            </a:r>
            <a:endParaRPr lang="fr-FR" sz="600" b="0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 userDrawn="1"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41" name="Groupe 40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42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3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4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5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7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8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9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0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1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2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3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54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55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DIRECTION/REDACTOR</a:t>
            </a:r>
          </a:p>
        </p:txBody>
      </p:sp>
      <p:cxnSp>
        <p:nvCxnSpPr>
          <p:cNvPr id="56" name="Connecteur droit 55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58" name="Connecteur droit 57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05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  <p:sldLayoutId id="2147484029" r:id="rId14"/>
    <p:sldLayoutId id="2147484030" r:id="rId15"/>
    <p:sldLayoutId id="2147484031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0" fontAlgn="base" hangingPunct="0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Poland%20GRSG-113-27e%20(OICA)%20VRU-Proxi%20matrix%20of%20accident%20data%20collection_PL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Latvia%20-%20GRSG-113-27e%20(OICA)%20VRU-Proxi%20matrix%20of%20accident%20data%20collection_LV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Canadian%20VRU%20Data%20-%20%20GRSG-113-27e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Spanish%20data%20-%20GRSG-113-27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Belgium%20-%20GRSG-113-27e%20VRU-Proxi%20matrix%20of%20accident%20data%20collection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Hungary%20COLL2014.xl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Germany%20Accident%20Figures%20-%20Reply%20to%20GRSG-113-27.xls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Finland%20GRSG-113-27e%20OTI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Russia%20-%20Road%20collision%202016%20All%20bicyclist%20(%20all%20type%20of%20injured)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kyle.hendershot@tc.gc.ca" TargetMode="External"/><Relationship Id="rId13" Type="http://schemas.openxmlformats.org/officeDocument/2006/relationships/hyperlink" Target="mailto:timo.karkkainen@trafi.fi" TargetMode="External"/><Relationship Id="rId3" Type="http://schemas.openxmlformats.org/officeDocument/2006/relationships/hyperlink" Target="mailto:enrique.alcala@upm.es" TargetMode="External"/><Relationship Id="rId7" Type="http://schemas.openxmlformats.org/officeDocument/2006/relationships/hyperlink" Target="mailto:saitoh-t2k6@mlit.go.jp" TargetMode="External"/><Relationship Id="rId12" Type="http://schemas.openxmlformats.org/officeDocument/2006/relationships/hyperlink" Target="mailto:tguiting@rdw.nl" TargetMode="External"/><Relationship Id="rId2" Type="http://schemas.openxmlformats.org/officeDocument/2006/relationships/hyperlink" Target="mailto:aurelie.wayenbergh@mobilit.fgov.be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mailto:cyril.chauvel@lab-france.com" TargetMode="External"/><Relationship Id="rId11" Type="http://schemas.openxmlformats.org/officeDocument/2006/relationships/hyperlink" Target="mailto:balazs.csonka@hu.tuv.com" TargetMode="External"/><Relationship Id="rId5" Type="http://schemas.openxmlformats.org/officeDocument/2006/relationships/hyperlink" Target="mailto:jerzy.kownacki@its.waw.pl" TargetMode="External"/><Relationship Id="rId10" Type="http://schemas.openxmlformats.org/officeDocument/2006/relationships/hyperlink" Target="mailto:heinz.berger@astra.admin.ch" TargetMode="External"/><Relationship Id="rId4" Type="http://schemas.openxmlformats.org/officeDocument/2006/relationships/hyperlink" Target="mailto:juris.dreimanis@csdd.gov.lv" TargetMode="External"/><Relationship Id="rId9" Type="http://schemas.openxmlformats.org/officeDocument/2006/relationships/hyperlink" Target="mailto:pavel.stankov@nami.ru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Japan%20GRSG-113-27e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Accidentology%20data/France%20-%20GRSG-113-27%20French%20analysis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VRU-</a:t>
            </a:r>
            <a:r>
              <a:rPr lang="en-US" dirty="0" err="1" smtClean="0"/>
              <a:t>Proxi</a:t>
            </a:r>
            <a:r>
              <a:rPr lang="en-US" dirty="0" smtClean="0"/>
              <a:t> 4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 smtClean="0"/>
              <a:t>ACCIDENTOLGY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85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Outcomes from POLAND data on CYCLISTS: 1251 fatalities</a:t>
            </a:r>
          </a:p>
          <a:p>
            <a:pPr lvl="1"/>
            <a:r>
              <a:rPr lang="en-US" dirty="0" smtClean="0"/>
              <a:t>Main contributors: M1-N1 (74%) – N2-N3-M2-M3 (26%) </a:t>
            </a:r>
          </a:p>
          <a:p>
            <a:pPr lvl="1"/>
            <a:r>
              <a:rPr lang="en-US" dirty="0" smtClean="0"/>
              <a:t>56% Cyclists are killed in side collision</a:t>
            </a:r>
          </a:p>
          <a:p>
            <a:pPr lvl="1"/>
            <a:r>
              <a:rPr lang="en-US" dirty="0" smtClean="0"/>
              <a:t>31% </a:t>
            </a:r>
            <a:r>
              <a:rPr lang="en-US" dirty="0"/>
              <a:t>Cyclists are killed in </a:t>
            </a:r>
            <a:r>
              <a:rPr lang="en-US" dirty="0" smtClean="0"/>
              <a:t>rear collision (forward-rearward)</a:t>
            </a:r>
          </a:p>
          <a:p>
            <a:pPr lvl="1"/>
            <a:r>
              <a:rPr lang="en-US" dirty="0" smtClean="0"/>
              <a:t>13% </a:t>
            </a:r>
            <a:r>
              <a:rPr lang="en-US" dirty="0"/>
              <a:t>Cyclists are killed in </a:t>
            </a:r>
            <a:r>
              <a:rPr lang="en-US" dirty="0" smtClean="0"/>
              <a:t>front collision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POLAND data </a:t>
            </a:r>
            <a:r>
              <a:rPr lang="en-US" dirty="0"/>
              <a:t>on </a:t>
            </a:r>
            <a:r>
              <a:rPr lang="en-US" dirty="0" smtClean="0"/>
              <a:t>PEDESTRIANS: 5282 fatalities</a:t>
            </a:r>
            <a:endParaRPr lang="en-US" dirty="0"/>
          </a:p>
          <a:p>
            <a:pPr lvl="1"/>
            <a:r>
              <a:rPr lang="en-US" dirty="0"/>
              <a:t>Main contributors: M1-N1 </a:t>
            </a:r>
            <a:r>
              <a:rPr lang="en-US" dirty="0" smtClean="0"/>
              <a:t>(82%) </a:t>
            </a:r>
            <a:r>
              <a:rPr lang="en-US" dirty="0"/>
              <a:t>– N2-N3-M2-M3 </a:t>
            </a:r>
            <a:r>
              <a:rPr lang="en-US" dirty="0" smtClean="0"/>
              <a:t>(18%) 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POLAND </a:t>
            </a:r>
            <a:r>
              <a:rPr lang="fr-FR" dirty="0" smtClean="0"/>
              <a:t>– POLICE DATA BASE – ALL Speeds – 2011-2015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96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Outcomes from LATVIA data on CYCLISTS: 91 fatalities</a:t>
            </a:r>
          </a:p>
          <a:p>
            <a:pPr lvl="1"/>
            <a:r>
              <a:rPr lang="en-US" dirty="0" smtClean="0"/>
              <a:t>Average of </a:t>
            </a:r>
            <a:r>
              <a:rPr lang="en-US" dirty="0"/>
              <a:t>13 </a:t>
            </a:r>
            <a:r>
              <a:rPr lang="en-US" dirty="0" smtClean="0"/>
              <a:t>cyclists killed per year</a:t>
            </a:r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LATVIA data </a:t>
            </a:r>
            <a:r>
              <a:rPr lang="en-US" dirty="0"/>
              <a:t>on </a:t>
            </a:r>
            <a:r>
              <a:rPr lang="en-US" dirty="0" smtClean="0"/>
              <a:t>PEDESTRIANS: 462 fatalities</a:t>
            </a:r>
            <a:endParaRPr lang="en-US" dirty="0"/>
          </a:p>
          <a:p>
            <a:pPr lvl="1"/>
            <a:r>
              <a:rPr lang="en-US" dirty="0"/>
              <a:t>Average of </a:t>
            </a:r>
            <a:r>
              <a:rPr lang="en-US" dirty="0" smtClean="0"/>
              <a:t>66 pedestrians killed </a:t>
            </a:r>
            <a:r>
              <a:rPr lang="en-US" dirty="0"/>
              <a:t>per year</a:t>
            </a:r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LATVIA </a:t>
            </a:r>
            <a:r>
              <a:rPr lang="fr-FR" dirty="0" smtClean="0"/>
              <a:t>– NATIONAL – ALL </a:t>
            </a:r>
            <a:r>
              <a:rPr lang="fr-FR" dirty="0" err="1" smtClean="0"/>
              <a:t>SpeedS</a:t>
            </a:r>
            <a:r>
              <a:rPr lang="fr-FR" dirty="0" smtClean="0"/>
              <a:t> – 2010-2016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48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Outcomes from CANADA data on CYCLISTS: 2 fatalities</a:t>
            </a:r>
          </a:p>
          <a:p>
            <a:pPr lvl="1"/>
            <a:r>
              <a:rPr lang="en-US" dirty="0" smtClean="0"/>
              <a:t>2 cyclists killed in 5 years</a:t>
            </a:r>
          </a:p>
          <a:p>
            <a:pPr lvl="1"/>
            <a:r>
              <a:rPr lang="en-US" dirty="0" smtClean="0"/>
              <a:t>1 on forward motion (S) by a LDV</a:t>
            </a:r>
          </a:p>
          <a:p>
            <a:pPr lvl="1"/>
            <a:r>
              <a:rPr lang="en-US" dirty="0" smtClean="0"/>
              <a:t>1 on forward motion (TODS) by a HGV</a:t>
            </a:r>
          </a:p>
          <a:p>
            <a:endParaRPr lang="en-US" dirty="0" smtClean="0"/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CANADA data </a:t>
            </a:r>
            <a:r>
              <a:rPr lang="en-US" dirty="0"/>
              <a:t>on </a:t>
            </a:r>
            <a:r>
              <a:rPr lang="en-US" dirty="0" smtClean="0"/>
              <a:t>PEDESTRIANS: 29 fatalities</a:t>
            </a:r>
            <a:endParaRPr lang="en-US" dirty="0"/>
          </a:p>
          <a:p>
            <a:pPr lvl="1"/>
            <a:r>
              <a:rPr lang="en-US" dirty="0"/>
              <a:t>Main contributors : </a:t>
            </a:r>
            <a:r>
              <a:rPr lang="en-US" dirty="0" smtClean="0"/>
              <a:t>LDV (80%) – HGV (13%) </a:t>
            </a:r>
            <a:r>
              <a:rPr lang="en-US" dirty="0"/>
              <a:t>– </a:t>
            </a:r>
            <a:r>
              <a:rPr lang="en-US" dirty="0" smtClean="0"/>
              <a:t>Buses (3%)</a:t>
            </a:r>
            <a:endParaRPr lang="en-US" dirty="0"/>
          </a:p>
          <a:p>
            <a:pPr lvl="1"/>
            <a:r>
              <a:rPr lang="en-US" dirty="0" smtClean="0"/>
              <a:t>63% Pedestrians are </a:t>
            </a:r>
            <a:r>
              <a:rPr lang="en-US" dirty="0"/>
              <a:t>killed in forward motion (</a:t>
            </a:r>
            <a:r>
              <a:rPr lang="en-US" dirty="0" smtClean="0"/>
              <a:t>S) by LDV (95%) – HGV(5%)</a:t>
            </a:r>
          </a:p>
          <a:p>
            <a:pPr lvl="1"/>
            <a:r>
              <a:rPr lang="en-US" dirty="0" smtClean="0"/>
              <a:t>13</a:t>
            </a:r>
            <a:r>
              <a:rPr lang="en-US" dirty="0"/>
              <a:t>% Pedestrians are killed in forward motion </a:t>
            </a:r>
            <a:r>
              <a:rPr lang="en-US" dirty="0" smtClean="0"/>
              <a:t>(TDS) </a:t>
            </a:r>
            <a:r>
              <a:rPr lang="en-US" dirty="0"/>
              <a:t>by </a:t>
            </a:r>
            <a:r>
              <a:rPr lang="en-US" dirty="0" smtClean="0"/>
              <a:t>LDV (100%)</a:t>
            </a:r>
            <a:endParaRPr lang="en-US" dirty="0"/>
          </a:p>
          <a:p>
            <a:pPr lvl="1"/>
            <a:r>
              <a:rPr lang="en-US" dirty="0"/>
              <a:t>7</a:t>
            </a:r>
            <a:r>
              <a:rPr lang="en-US" dirty="0" smtClean="0"/>
              <a:t>% </a:t>
            </a:r>
            <a:r>
              <a:rPr lang="en-US" dirty="0"/>
              <a:t>Pedestrians are killed in forward motion </a:t>
            </a:r>
            <a:r>
              <a:rPr lang="en-US" dirty="0" smtClean="0"/>
              <a:t>(TODS) </a:t>
            </a:r>
            <a:r>
              <a:rPr lang="en-US" dirty="0"/>
              <a:t>by </a:t>
            </a:r>
            <a:r>
              <a:rPr lang="en-US" dirty="0" smtClean="0"/>
              <a:t>LDV (50%) </a:t>
            </a:r>
            <a:r>
              <a:rPr lang="en-US" dirty="0"/>
              <a:t>– </a:t>
            </a:r>
            <a:r>
              <a:rPr lang="en-US" dirty="0" smtClean="0"/>
              <a:t>HGV (50%)</a:t>
            </a:r>
          </a:p>
          <a:p>
            <a:pPr lvl="1"/>
            <a:r>
              <a:rPr lang="en-US" dirty="0" smtClean="0"/>
              <a:t>3% Pedestrians </a:t>
            </a:r>
            <a:r>
              <a:rPr lang="en-US" dirty="0"/>
              <a:t>are killed </a:t>
            </a:r>
            <a:r>
              <a:rPr lang="en-US" dirty="0" smtClean="0"/>
              <a:t>(1 case) in rearward motion by a HGV</a:t>
            </a:r>
            <a:endParaRPr lang="en-US" dirty="0"/>
          </a:p>
          <a:p>
            <a:pPr marL="2667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CANADA </a:t>
            </a:r>
            <a:r>
              <a:rPr lang="fr-FR" dirty="0" smtClean="0"/>
              <a:t>– NATIONAL COLLISION DATA BASA – </a:t>
            </a:r>
            <a:r>
              <a:rPr lang="fr-FR" dirty="0" err="1" smtClean="0"/>
              <a:t>low</a:t>
            </a:r>
            <a:r>
              <a:rPr lang="fr-FR" dirty="0" smtClean="0"/>
              <a:t> Speed – 2011-2015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9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964612" cy="3823999"/>
          </a:xfrm>
        </p:spPr>
        <p:txBody>
          <a:bodyPr/>
          <a:lstStyle/>
          <a:p>
            <a:r>
              <a:rPr lang="en-US" dirty="0" smtClean="0"/>
              <a:t>Outcomes from SPAIN data on CYCLISTS: 19 fatalities</a:t>
            </a:r>
          </a:p>
          <a:p>
            <a:pPr lvl="1"/>
            <a:r>
              <a:rPr lang="en-US" dirty="0" smtClean="0"/>
              <a:t>Main contributors: M1 (84%) – N2-N3 (11%) </a:t>
            </a:r>
          </a:p>
          <a:p>
            <a:pPr lvl="1"/>
            <a:r>
              <a:rPr lang="en-US" dirty="0" smtClean="0"/>
              <a:t>90% Cyclists are killed in forward motion (S</a:t>
            </a:r>
            <a:r>
              <a:rPr lang="en-US" dirty="0"/>
              <a:t>) by M1 </a:t>
            </a:r>
            <a:r>
              <a:rPr lang="en-US" dirty="0" smtClean="0"/>
              <a:t>(88%) </a:t>
            </a:r>
            <a:r>
              <a:rPr lang="en-US" dirty="0"/>
              <a:t>– </a:t>
            </a:r>
            <a:r>
              <a:rPr lang="en-US" dirty="0" smtClean="0"/>
              <a:t>N2-N3 (6%) </a:t>
            </a:r>
            <a:r>
              <a:rPr lang="en-US" dirty="0"/>
              <a:t>– </a:t>
            </a:r>
            <a:r>
              <a:rPr lang="en-US" dirty="0" smtClean="0"/>
              <a:t>M2-M3 (6%)</a:t>
            </a:r>
          </a:p>
          <a:p>
            <a:pPr lvl="1"/>
            <a:r>
              <a:rPr lang="en-US" dirty="0" smtClean="0"/>
              <a:t>5% </a:t>
            </a:r>
            <a:r>
              <a:rPr lang="en-US" dirty="0"/>
              <a:t>Cyclists are killed in forward motion </a:t>
            </a:r>
            <a:r>
              <a:rPr lang="en-US" dirty="0" smtClean="0"/>
              <a:t>(TODS) by N2-N3 (100%) </a:t>
            </a:r>
          </a:p>
          <a:p>
            <a:pPr lvl="1"/>
            <a:r>
              <a:rPr lang="en-US" dirty="0"/>
              <a:t>5% Cyclists are killed in forward motion (</a:t>
            </a:r>
            <a:r>
              <a:rPr lang="en-US" dirty="0" smtClean="0"/>
              <a:t>TDS</a:t>
            </a:r>
            <a:r>
              <a:rPr lang="en-US" dirty="0"/>
              <a:t>) by </a:t>
            </a:r>
            <a:r>
              <a:rPr lang="en-US" dirty="0" smtClean="0"/>
              <a:t>M1 (100%)</a:t>
            </a:r>
            <a:endParaRPr lang="en-US" dirty="0"/>
          </a:p>
          <a:p>
            <a:pPr lvl="1"/>
            <a:r>
              <a:rPr lang="en-US" dirty="0" smtClean="0"/>
              <a:t>No fatalities in rearward motion</a:t>
            </a:r>
          </a:p>
          <a:p>
            <a:pPr marL="266700" lvl="1" indent="0">
              <a:buNone/>
            </a:pPr>
            <a:endParaRPr lang="en-US" dirty="0" smtClean="0"/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SPAIN data </a:t>
            </a:r>
            <a:r>
              <a:rPr lang="en-US" dirty="0"/>
              <a:t>on </a:t>
            </a:r>
            <a:r>
              <a:rPr lang="en-US" dirty="0" smtClean="0"/>
              <a:t>PEDESTRIANS: 477 fatalities</a:t>
            </a:r>
            <a:endParaRPr lang="en-US" dirty="0"/>
          </a:p>
          <a:p>
            <a:pPr lvl="1"/>
            <a:r>
              <a:rPr lang="en-US" dirty="0"/>
              <a:t>Main contributors : M1 </a:t>
            </a:r>
            <a:r>
              <a:rPr lang="en-US" dirty="0" smtClean="0"/>
              <a:t>(74%) – N1 (16%) </a:t>
            </a:r>
            <a:r>
              <a:rPr lang="en-US" dirty="0"/>
              <a:t>– </a:t>
            </a:r>
            <a:r>
              <a:rPr lang="en-US" dirty="0" smtClean="0"/>
              <a:t>M2-M3 (5%) - N2-N3 (5%)</a:t>
            </a:r>
            <a:endParaRPr lang="en-US" dirty="0"/>
          </a:p>
          <a:p>
            <a:pPr lvl="1"/>
            <a:r>
              <a:rPr lang="en-US" dirty="0" smtClean="0"/>
              <a:t>80% Pedestrians are </a:t>
            </a:r>
            <a:r>
              <a:rPr lang="en-US" dirty="0"/>
              <a:t>killed in forward motion (</a:t>
            </a:r>
            <a:r>
              <a:rPr lang="en-US" dirty="0" smtClean="0"/>
              <a:t>S) by M1 (79%) – N1 (12%) – M2-M3 (6%)</a:t>
            </a:r>
          </a:p>
          <a:p>
            <a:pPr lvl="1"/>
            <a:r>
              <a:rPr lang="en-US" dirty="0" smtClean="0"/>
              <a:t>6% </a:t>
            </a:r>
            <a:r>
              <a:rPr lang="en-US" dirty="0"/>
              <a:t>Pedestrians are killed in forward motion </a:t>
            </a:r>
            <a:r>
              <a:rPr lang="en-US" dirty="0" smtClean="0"/>
              <a:t>(TODS</a:t>
            </a:r>
            <a:r>
              <a:rPr lang="en-US" dirty="0"/>
              <a:t>) by </a:t>
            </a:r>
            <a:r>
              <a:rPr lang="en-US" dirty="0" smtClean="0"/>
              <a:t>M1 (62%) </a:t>
            </a:r>
            <a:r>
              <a:rPr lang="en-US" dirty="0"/>
              <a:t>– </a:t>
            </a:r>
            <a:r>
              <a:rPr lang="en-US" dirty="0" smtClean="0"/>
              <a:t>N1 (19%) </a:t>
            </a:r>
            <a:r>
              <a:rPr lang="en-US" dirty="0"/>
              <a:t>– </a:t>
            </a:r>
            <a:r>
              <a:rPr lang="en-US" dirty="0" smtClean="0"/>
              <a:t>N2-N3 (12%)</a:t>
            </a:r>
            <a:endParaRPr lang="en-US" dirty="0"/>
          </a:p>
          <a:p>
            <a:pPr lvl="1"/>
            <a:r>
              <a:rPr lang="en-US" dirty="0" smtClean="0"/>
              <a:t>12% Pedestrians </a:t>
            </a:r>
            <a:r>
              <a:rPr lang="en-US" dirty="0"/>
              <a:t>are killed in </a:t>
            </a:r>
            <a:r>
              <a:rPr lang="en-US" dirty="0" smtClean="0"/>
              <a:t>rearward motion by </a:t>
            </a:r>
            <a:r>
              <a:rPr lang="en-US" dirty="0"/>
              <a:t>M1 </a:t>
            </a:r>
            <a:r>
              <a:rPr lang="en-US" dirty="0" smtClean="0"/>
              <a:t>(41%) </a:t>
            </a:r>
            <a:r>
              <a:rPr lang="en-US" dirty="0"/>
              <a:t>– N1 </a:t>
            </a:r>
            <a:r>
              <a:rPr lang="en-US" dirty="0" smtClean="0"/>
              <a:t>(39%)  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SPAIN- </a:t>
            </a:r>
            <a:r>
              <a:rPr lang="fr-FR" dirty="0" smtClean="0"/>
              <a:t>NATIONAL ACCIDENT DATA BASE – ALL Speeds – 2010-2013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851708"/>
          </a:xfrm>
        </p:spPr>
        <p:txBody>
          <a:bodyPr/>
          <a:lstStyle/>
          <a:p>
            <a:r>
              <a:rPr lang="en-US" dirty="0" smtClean="0"/>
              <a:t>Outcomes from BELGIUM data on CYCLISTS: 4 fatalities</a:t>
            </a:r>
          </a:p>
          <a:p>
            <a:pPr lvl="1"/>
            <a:r>
              <a:rPr lang="en-US" dirty="0" smtClean="0"/>
              <a:t>Main contributors: </a:t>
            </a:r>
            <a:r>
              <a:rPr lang="en-US" dirty="0"/>
              <a:t>N3-N2 </a:t>
            </a:r>
            <a:r>
              <a:rPr lang="en-US" dirty="0" smtClean="0"/>
              <a:t>(75%)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– M1 (25%)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50% Cyclists are killed in forward motion (S) by M1 (50%)</a:t>
            </a:r>
            <a:r>
              <a:rPr lang="en-US" dirty="0"/>
              <a:t> – </a:t>
            </a:r>
            <a:r>
              <a:rPr lang="en-US" dirty="0" smtClean="0"/>
              <a:t>N3-N2 </a:t>
            </a:r>
            <a:r>
              <a:rPr lang="en-US" dirty="0"/>
              <a:t>(50%)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25% Cyclists are killed in forward motion (TDS) by N3-N2 (100%)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No fatality in forward motion TODS</a:t>
            </a:r>
          </a:p>
          <a:p>
            <a:pPr lvl="1"/>
            <a:r>
              <a:rPr lang="en-US" dirty="0" smtClean="0"/>
              <a:t>1 fatality in rearward motion (N2-N3)</a:t>
            </a:r>
          </a:p>
          <a:p>
            <a:pPr lvl="1"/>
            <a:r>
              <a:rPr lang="en-US" dirty="0" smtClean="0"/>
              <a:t>M2 – M3 did not kill cyclists</a:t>
            </a:r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BELGIUM data </a:t>
            </a:r>
            <a:r>
              <a:rPr lang="en-US" dirty="0"/>
              <a:t>on </a:t>
            </a:r>
            <a:r>
              <a:rPr lang="en-US" dirty="0" smtClean="0"/>
              <a:t>PEDESTRIANS: 15 fatalities</a:t>
            </a:r>
            <a:endParaRPr lang="en-US" dirty="0"/>
          </a:p>
          <a:p>
            <a:pPr lvl="1"/>
            <a:r>
              <a:rPr lang="en-US" dirty="0"/>
              <a:t>Main contributors : M1 </a:t>
            </a:r>
            <a:r>
              <a:rPr lang="en-US" dirty="0" smtClean="0"/>
              <a:t>(60%) – N2-N3 (33%) </a:t>
            </a:r>
            <a:r>
              <a:rPr lang="en-US" dirty="0"/>
              <a:t>– </a:t>
            </a:r>
            <a:r>
              <a:rPr lang="en-US" dirty="0" smtClean="0"/>
              <a:t>N1 (7%)</a:t>
            </a:r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53% Pedestrians are </a:t>
            </a:r>
            <a:r>
              <a:rPr lang="en-US" dirty="0"/>
              <a:t>killed in forward motion (</a:t>
            </a:r>
            <a:r>
              <a:rPr lang="en-US" dirty="0" smtClean="0"/>
              <a:t>S) by M1 (63%) – N2-N3 (17%) </a:t>
            </a:r>
          </a:p>
          <a:p>
            <a:pPr lvl="1"/>
            <a:r>
              <a:rPr lang="en-US" dirty="0" smtClean="0"/>
              <a:t>13</a:t>
            </a:r>
            <a:r>
              <a:rPr lang="en-US" dirty="0"/>
              <a:t>% Pedestrians are killed in forward motion </a:t>
            </a:r>
            <a:r>
              <a:rPr lang="en-US" dirty="0" smtClean="0"/>
              <a:t>(TDS+TOPDS) </a:t>
            </a:r>
            <a:r>
              <a:rPr lang="en-US" dirty="0"/>
              <a:t>by M1 </a:t>
            </a:r>
            <a:r>
              <a:rPr lang="en-US" dirty="0" smtClean="0"/>
              <a:t>(100%) </a:t>
            </a:r>
            <a:endParaRPr lang="en-US" dirty="0"/>
          </a:p>
          <a:p>
            <a:pPr lvl="1"/>
            <a:r>
              <a:rPr lang="en-US" dirty="0" smtClean="0"/>
              <a:t>13% Pedestrians </a:t>
            </a:r>
            <a:r>
              <a:rPr lang="en-US" dirty="0"/>
              <a:t>are killed in </a:t>
            </a:r>
            <a:r>
              <a:rPr lang="en-US" dirty="0" smtClean="0"/>
              <a:t>rearward motion by N1 (50%) </a:t>
            </a:r>
            <a:r>
              <a:rPr lang="en-US" dirty="0"/>
              <a:t>– </a:t>
            </a:r>
            <a:r>
              <a:rPr lang="en-US" dirty="0" smtClean="0"/>
              <a:t>N2-N3 (50%) </a:t>
            </a:r>
            <a:endParaRPr lang="en-US" dirty="0"/>
          </a:p>
          <a:p>
            <a:pPr lvl="1"/>
            <a:r>
              <a:rPr lang="en-US" dirty="0" smtClean="0"/>
              <a:t>M2 </a:t>
            </a:r>
            <a:r>
              <a:rPr lang="en-US" dirty="0"/>
              <a:t>– </a:t>
            </a:r>
            <a:r>
              <a:rPr lang="en-US" dirty="0" smtClean="0"/>
              <a:t>M3 did </a:t>
            </a:r>
            <a:r>
              <a:rPr lang="en-US" dirty="0"/>
              <a:t>not kill </a:t>
            </a:r>
            <a:r>
              <a:rPr lang="en-US" dirty="0" smtClean="0"/>
              <a:t>pedestrians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BELGIUM </a:t>
            </a:r>
            <a:r>
              <a:rPr lang="fr-FR" dirty="0" smtClean="0"/>
              <a:t>– NATIONAL DATA BASE – </a:t>
            </a:r>
            <a:r>
              <a:rPr lang="fr-FR" dirty="0" err="1" smtClean="0"/>
              <a:t>low</a:t>
            </a:r>
            <a:r>
              <a:rPr lang="fr-FR" dirty="0" smtClean="0"/>
              <a:t> Speed LIMITS – 2014-2016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8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865563"/>
          </a:xfrm>
        </p:spPr>
        <p:txBody>
          <a:bodyPr/>
          <a:lstStyle/>
          <a:p>
            <a:r>
              <a:rPr lang="en-US" dirty="0" smtClean="0"/>
              <a:t>Outcomes from HUNGARY data on CYCLISTS: 253 fatalities</a:t>
            </a:r>
          </a:p>
          <a:p>
            <a:pPr lvl="1"/>
            <a:r>
              <a:rPr lang="en-US" dirty="0" smtClean="0"/>
              <a:t>Cyclists are 13% of all road fatalities</a:t>
            </a:r>
          </a:p>
          <a:p>
            <a:pPr lvl="1"/>
            <a:r>
              <a:rPr lang="en-US" dirty="0" smtClean="0"/>
              <a:t>77% of the cyclists are killed by M1-M2-M3 and N1-N2-N3</a:t>
            </a:r>
          </a:p>
          <a:p>
            <a:pPr lvl="2"/>
            <a:r>
              <a:rPr lang="en-US" dirty="0" smtClean="0"/>
              <a:t>64% by M1-N1</a:t>
            </a:r>
          </a:p>
          <a:p>
            <a:pPr lvl="2"/>
            <a:r>
              <a:rPr lang="en-US" dirty="0" smtClean="0"/>
              <a:t>32% by N2-N3</a:t>
            </a:r>
          </a:p>
          <a:p>
            <a:pPr lvl="2"/>
            <a:r>
              <a:rPr lang="en-US" dirty="0" smtClean="0"/>
              <a:t>4% by M2-M3</a:t>
            </a:r>
          </a:p>
          <a:p>
            <a:endParaRPr lang="en-US" dirty="0" smtClean="0"/>
          </a:p>
          <a:p>
            <a:r>
              <a:rPr lang="en-US" dirty="0" smtClean="0"/>
              <a:t>Outcomes </a:t>
            </a:r>
            <a:r>
              <a:rPr lang="en-US" dirty="0"/>
              <a:t>from HUNGARY data on </a:t>
            </a:r>
            <a:r>
              <a:rPr lang="en-US" dirty="0" smtClean="0"/>
              <a:t>PEDESTRIANS: 453 fatalities</a:t>
            </a:r>
            <a:endParaRPr lang="en-US" dirty="0"/>
          </a:p>
          <a:p>
            <a:pPr lvl="1"/>
            <a:r>
              <a:rPr lang="en-US" dirty="0" smtClean="0"/>
              <a:t>Pedestrians are 24% </a:t>
            </a:r>
            <a:r>
              <a:rPr lang="en-US" dirty="0"/>
              <a:t>of all road fatalities</a:t>
            </a:r>
          </a:p>
          <a:p>
            <a:pPr lvl="1"/>
            <a:r>
              <a:rPr lang="en-US" dirty="0" smtClean="0"/>
              <a:t>92% </a:t>
            </a:r>
            <a:r>
              <a:rPr lang="en-US" dirty="0"/>
              <a:t>of the </a:t>
            </a:r>
            <a:r>
              <a:rPr lang="en-US" dirty="0" smtClean="0"/>
              <a:t>pedestrians are </a:t>
            </a:r>
            <a:r>
              <a:rPr lang="en-US" dirty="0"/>
              <a:t>killed by M1-M2-M3 and N1-N2-N3</a:t>
            </a:r>
          </a:p>
          <a:p>
            <a:pPr lvl="2"/>
            <a:r>
              <a:rPr lang="en-US" dirty="0" smtClean="0"/>
              <a:t>68% </a:t>
            </a:r>
            <a:r>
              <a:rPr lang="en-US" dirty="0"/>
              <a:t>by M1-N1</a:t>
            </a:r>
          </a:p>
          <a:p>
            <a:pPr lvl="2"/>
            <a:r>
              <a:rPr lang="en-US" dirty="0" smtClean="0"/>
              <a:t>26% </a:t>
            </a:r>
            <a:r>
              <a:rPr lang="en-US" dirty="0"/>
              <a:t>by N2-N3</a:t>
            </a:r>
          </a:p>
          <a:p>
            <a:pPr lvl="2"/>
            <a:r>
              <a:rPr lang="en-US" dirty="0" smtClean="0"/>
              <a:t>5% </a:t>
            </a:r>
            <a:r>
              <a:rPr lang="en-US" dirty="0"/>
              <a:t>by </a:t>
            </a:r>
            <a:r>
              <a:rPr lang="en-US" dirty="0" smtClean="0"/>
              <a:t>M2-M3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HUNGARY </a:t>
            </a:r>
            <a:r>
              <a:rPr lang="fr-FR" dirty="0" smtClean="0"/>
              <a:t>– national data base – all Speeds – 2014-2016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Outcomes from GERMANY data on CYCLISTS: 408 fatalities</a:t>
            </a:r>
          </a:p>
          <a:p>
            <a:pPr lvl="1"/>
            <a:r>
              <a:rPr lang="en-US" dirty="0" smtClean="0"/>
              <a:t>Cyclist represent 53% of VRU killed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Outcomes from GERMANY data on PEDESTRIANS: 1547 fatalities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contributors : M1 </a:t>
            </a:r>
            <a:r>
              <a:rPr lang="en-US" dirty="0" smtClean="0"/>
              <a:t>(77%) – </a:t>
            </a:r>
            <a:r>
              <a:rPr lang="en-US" dirty="0"/>
              <a:t>N</a:t>
            </a:r>
            <a:r>
              <a:rPr lang="en-US" dirty="0" smtClean="0"/>
              <a:t>3 (10%) </a:t>
            </a:r>
            <a:r>
              <a:rPr lang="en-US" dirty="0"/>
              <a:t>– </a:t>
            </a:r>
            <a:r>
              <a:rPr lang="en-US" dirty="0" smtClean="0"/>
              <a:t>N2 (6%) – N1(5%)</a:t>
            </a:r>
            <a:endParaRPr lang="en-US" dirty="0"/>
          </a:p>
          <a:p>
            <a:pPr lvl="1"/>
            <a:r>
              <a:rPr lang="en-US" dirty="0" smtClean="0"/>
              <a:t>70% Pedestrians are </a:t>
            </a:r>
            <a:r>
              <a:rPr lang="en-US" dirty="0"/>
              <a:t>killed in forward motion (</a:t>
            </a:r>
            <a:r>
              <a:rPr lang="en-US" dirty="0" smtClean="0"/>
              <a:t>S) by M1 (83%) – N3 (8%) – N1 (4%)</a:t>
            </a:r>
          </a:p>
          <a:p>
            <a:pPr lvl="1"/>
            <a:r>
              <a:rPr lang="en-US" dirty="0" smtClean="0"/>
              <a:t>4% </a:t>
            </a:r>
            <a:r>
              <a:rPr lang="en-US" dirty="0"/>
              <a:t>Pedestrians are killed in forward motion </a:t>
            </a:r>
            <a:r>
              <a:rPr lang="en-US" dirty="0" smtClean="0"/>
              <a:t>(TDS</a:t>
            </a:r>
            <a:r>
              <a:rPr lang="en-US" dirty="0"/>
              <a:t>) by </a:t>
            </a:r>
            <a:r>
              <a:rPr lang="en-US" dirty="0" smtClean="0"/>
              <a:t>M1 (70%) </a:t>
            </a:r>
            <a:r>
              <a:rPr lang="en-US" dirty="0"/>
              <a:t>– </a:t>
            </a:r>
            <a:r>
              <a:rPr lang="en-US" dirty="0" smtClean="0"/>
              <a:t>N3 (11%) </a:t>
            </a:r>
            <a:r>
              <a:rPr lang="en-US" dirty="0"/>
              <a:t>– N1 </a:t>
            </a:r>
            <a:r>
              <a:rPr lang="en-US" dirty="0" smtClean="0"/>
              <a:t>(7%)</a:t>
            </a:r>
          </a:p>
          <a:p>
            <a:pPr lvl="1"/>
            <a:r>
              <a:rPr lang="en-US" dirty="0" smtClean="0"/>
              <a:t>4% Pedestrians </a:t>
            </a:r>
            <a:r>
              <a:rPr lang="en-US" dirty="0"/>
              <a:t>are killed in </a:t>
            </a:r>
            <a:r>
              <a:rPr lang="en-US" dirty="0" smtClean="0"/>
              <a:t>rearward motion by </a:t>
            </a:r>
            <a:r>
              <a:rPr lang="en-US" dirty="0"/>
              <a:t>M1 </a:t>
            </a:r>
            <a:r>
              <a:rPr lang="en-US" dirty="0" smtClean="0"/>
              <a:t>(55%) </a:t>
            </a:r>
            <a:r>
              <a:rPr lang="en-US" dirty="0"/>
              <a:t>– </a:t>
            </a:r>
            <a:r>
              <a:rPr lang="en-US" dirty="0" smtClean="0"/>
              <a:t>N3 (17%) </a:t>
            </a:r>
            <a:r>
              <a:rPr lang="en-US" dirty="0"/>
              <a:t>– </a:t>
            </a:r>
            <a:r>
              <a:rPr lang="en-US" dirty="0" smtClean="0"/>
              <a:t>N2 (17%) </a:t>
            </a:r>
            <a:endParaRPr lang="en-US" dirty="0"/>
          </a:p>
          <a:p>
            <a:pPr lvl="1"/>
            <a:r>
              <a:rPr lang="en-US" dirty="0" smtClean="0"/>
              <a:t>M3 did </a:t>
            </a:r>
            <a:r>
              <a:rPr lang="en-US" dirty="0"/>
              <a:t>not kill </a:t>
            </a:r>
            <a:r>
              <a:rPr lang="en-US" dirty="0" smtClean="0"/>
              <a:t>pedestrians on rearward motion</a:t>
            </a:r>
          </a:p>
          <a:p>
            <a:pPr lvl="1"/>
            <a:r>
              <a:rPr lang="en-US" dirty="0" smtClean="0"/>
              <a:t>M2 did not kill pedestrians on forward motion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94777" y="302423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GERMANY </a:t>
            </a:r>
            <a:r>
              <a:rPr lang="fr-FR" dirty="0" smtClean="0"/>
              <a:t>– national </a:t>
            </a:r>
            <a:r>
              <a:rPr lang="fr-FR" dirty="0" err="1" smtClean="0"/>
              <a:t>statistics</a:t>
            </a:r>
            <a:r>
              <a:rPr lang="fr-FR" dirty="0" smtClean="0"/>
              <a:t> – ALL Speeds – 2010-2016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0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7" y="706437"/>
            <a:ext cx="8964613" cy="3810145"/>
          </a:xfrm>
        </p:spPr>
        <p:txBody>
          <a:bodyPr/>
          <a:lstStyle/>
          <a:p>
            <a:r>
              <a:rPr lang="en-US" dirty="0" smtClean="0"/>
              <a:t>Outcomes from FINLAND data on CYCLISTS: 73 fatalities</a:t>
            </a:r>
          </a:p>
          <a:p>
            <a:pPr lvl="1"/>
            <a:r>
              <a:rPr lang="en-US" dirty="0"/>
              <a:t>Main contributors : M1 </a:t>
            </a:r>
            <a:r>
              <a:rPr lang="en-US" dirty="0" smtClean="0"/>
              <a:t>(39%) </a:t>
            </a:r>
            <a:r>
              <a:rPr lang="en-US" dirty="0"/>
              <a:t>– N3 </a:t>
            </a:r>
            <a:r>
              <a:rPr lang="en-US" dirty="0" smtClean="0"/>
              <a:t>(35%) </a:t>
            </a:r>
            <a:r>
              <a:rPr lang="en-US" dirty="0"/>
              <a:t>– </a:t>
            </a:r>
            <a:r>
              <a:rPr lang="en-US" dirty="0" smtClean="0"/>
              <a:t>M3 (17%) </a:t>
            </a:r>
            <a:r>
              <a:rPr lang="en-US" dirty="0"/>
              <a:t>– </a:t>
            </a:r>
            <a:r>
              <a:rPr lang="en-US" dirty="0" smtClean="0"/>
              <a:t>N1(9%)</a:t>
            </a:r>
            <a:endParaRPr lang="en-US" dirty="0"/>
          </a:p>
          <a:p>
            <a:pPr lvl="1"/>
            <a:r>
              <a:rPr lang="en-US" dirty="0" smtClean="0"/>
              <a:t>43% </a:t>
            </a:r>
            <a:r>
              <a:rPr lang="en-US" dirty="0" smtClean="0"/>
              <a:t>Cyclists are </a:t>
            </a:r>
            <a:r>
              <a:rPr lang="en-US" dirty="0"/>
              <a:t>killed in forward motion </a:t>
            </a:r>
            <a:r>
              <a:rPr lang="en-US" dirty="0" smtClean="0"/>
              <a:t>(TODS) </a:t>
            </a:r>
            <a:r>
              <a:rPr lang="en-US" dirty="0"/>
              <a:t>by </a:t>
            </a:r>
            <a:r>
              <a:rPr lang="en-US" dirty="0" smtClean="0"/>
              <a:t>N3 (40%) </a:t>
            </a:r>
            <a:r>
              <a:rPr lang="en-US" dirty="0"/>
              <a:t>– </a:t>
            </a:r>
            <a:r>
              <a:rPr lang="en-US" dirty="0" smtClean="0"/>
              <a:t>M3 (30%) </a:t>
            </a:r>
            <a:r>
              <a:rPr lang="en-US" dirty="0"/>
              <a:t>– </a:t>
            </a:r>
            <a:r>
              <a:rPr lang="en-US" dirty="0" smtClean="0"/>
              <a:t>M1 (20%)</a:t>
            </a:r>
            <a:endParaRPr lang="en-US" dirty="0"/>
          </a:p>
          <a:p>
            <a:pPr lvl="1"/>
            <a:r>
              <a:rPr lang="en-US" dirty="0" smtClean="0"/>
              <a:t>35% </a:t>
            </a:r>
            <a:r>
              <a:rPr lang="en-US" dirty="0" smtClean="0"/>
              <a:t>Cyclists are </a:t>
            </a:r>
            <a:r>
              <a:rPr lang="en-US" dirty="0"/>
              <a:t>killed in forward motion </a:t>
            </a:r>
            <a:r>
              <a:rPr lang="en-US" dirty="0" smtClean="0"/>
              <a:t>(S</a:t>
            </a:r>
            <a:r>
              <a:rPr lang="en-US" dirty="0"/>
              <a:t>) by M1 </a:t>
            </a:r>
            <a:r>
              <a:rPr lang="en-US" dirty="0" smtClean="0"/>
              <a:t>(63%) </a:t>
            </a:r>
            <a:r>
              <a:rPr lang="en-US" dirty="0"/>
              <a:t>– </a:t>
            </a:r>
            <a:r>
              <a:rPr lang="en-US" dirty="0" smtClean="0"/>
              <a:t>M3 </a:t>
            </a:r>
            <a:r>
              <a:rPr lang="en-US" dirty="0"/>
              <a:t>(</a:t>
            </a:r>
            <a:r>
              <a:rPr lang="en-US" dirty="0" smtClean="0"/>
              <a:t>13%) </a:t>
            </a:r>
            <a:r>
              <a:rPr lang="en-US" dirty="0"/>
              <a:t>– </a:t>
            </a:r>
            <a:r>
              <a:rPr lang="en-US" dirty="0" smtClean="0"/>
              <a:t>N3 (13%)</a:t>
            </a:r>
            <a:r>
              <a:rPr lang="en-US" dirty="0"/>
              <a:t> – </a:t>
            </a:r>
            <a:r>
              <a:rPr lang="en-US" dirty="0" smtClean="0"/>
              <a:t>N1 </a:t>
            </a:r>
            <a:r>
              <a:rPr lang="en-US" dirty="0"/>
              <a:t>(13%)</a:t>
            </a:r>
          </a:p>
          <a:p>
            <a:pPr lvl="1"/>
            <a:r>
              <a:rPr lang="en-US" dirty="0" smtClean="0"/>
              <a:t>13% </a:t>
            </a:r>
            <a:r>
              <a:rPr lang="en-US" dirty="0" smtClean="0"/>
              <a:t>Cyclists are </a:t>
            </a:r>
            <a:r>
              <a:rPr lang="en-US" dirty="0"/>
              <a:t>killed in rearward motion by </a:t>
            </a:r>
            <a:r>
              <a:rPr lang="en-US" dirty="0" smtClean="0"/>
              <a:t>N3 (67%) </a:t>
            </a:r>
            <a:r>
              <a:rPr lang="en-US" dirty="0"/>
              <a:t>– </a:t>
            </a:r>
            <a:r>
              <a:rPr lang="en-US" dirty="0" smtClean="0"/>
              <a:t>M1 (33%) </a:t>
            </a: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r>
              <a:rPr lang="en-US" dirty="0" smtClean="0"/>
              <a:t>Outcomes from FINLAND data on PEDESTRIANS: 141 fatalities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contributors : M1 </a:t>
            </a:r>
            <a:r>
              <a:rPr lang="en-US" dirty="0" smtClean="0"/>
              <a:t>(</a:t>
            </a:r>
            <a:r>
              <a:rPr lang="en-US" dirty="0" smtClean="0"/>
              <a:t>54</a:t>
            </a:r>
            <a:r>
              <a:rPr lang="en-US" dirty="0" smtClean="0"/>
              <a:t>%) </a:t>
            </a:r>
            <a:r>
              <a:rPr lang="en-US" dirty="0" smtClean="0"/>
              <a:t>– </a:t>
            </a:r>
            <a:r>
              <a:rPr lang="en-US" dirty="0" smtClean="0"/>
              <a:t>N2-N3 </a:t>
            </a:r>
            <a:r>
              <a:rPr lang="en-US" dirty="0" smtClean="0"/>
              <a:t>(</a:t>
            </a:r>
            <a:r>
              <a:rPr lang="en-US" dirty="0" smtClean="0"/>
              <a:t>25%) </a:t>
            </a:r>
            <a:r>
              <a:rPr lang="en-US" dirty="0"/>
              <a:t>– </a:t>
            </a:r>
            <a:r>
              <a:rPr lang="en-US" dirty="0" smtClean="0"/>
              <a:t>N1 (12%) </a:t>
            </a:r>
            <a:r>
              <a:rPr lang="en-US" dirty="0" smtClean="0"/>
              <a:t>– </a:t>
            </a:r>
            <a:r>
              <a:rPr lang="en-US" dirty="0" smtClean="0"/>
              <a:t>M3</a:t>
            </a:r>
            <a:r>
              <a:rPr lang="en-US" dirty="0" smtClean="0"/>
              <a:t>(13%)</a:t>
            </a:r>
            <a:endParaRPr lang="en-US" dirty="0"/>
          </a:p>
          <a:p>
            <a:pPr lvl="1"/>
            <a:r>
              <a:rPr lang="en-US" dirty="0" smtClean="0"/>
              <a:t>66</a:t>
            </a:r>
            <a:r>
              <a:rPr lang="en-US" dirty="0" smtClean="0"/>
              <a:t>% Pedestrians are killed in forward motion (S) by M1 (68%) – N1 (8%) – N2-N3 (8%)</a:t>
            </a:r>
          </a:p>
          <a:p>
            <a:pPr lvl="1"/>
            <a:r>
              <a:rPr lang="en-US" dirty="0" smtClean="0"/>
              <a:t>16</a:t>
            </a:r>
            <a:r>
              <a:rPr lang="en-US" dirty="0" smtClean="0"/>
              <a:t>% </a:t>
            </a:r>
            <a:r>
              <a:rPr lang="en-US" dirty="0"/>
              <a:t>Pedestrians are killed in forward motion </a:t>
            </a:r>
            <a:r>
              <a:rPr lang="en-US" dirty="0" smtClean="0"/>
              <a:t>(</a:t>
            </a:r>
            <a:r>
              <a:rPr lang="en-US" dirty="0" smtClean="0"/>
              <a:t>TODS</a:t>
            </a:r>
            <a:r>
              <a:rPr lang="en-US" dirty="0"/>
              <a:t>) by </a:t>
            </a:r>
            <a:r>
              <a:rPr lang="en-US" dirty="0" smtClean="0"/>
              <a:t>N2-N3 (50%) </a:t>
            </a:r>
            <a:r>
              <a:rPr lang="en-US" dirty="0"/>
              <a:t>– </a:t>
            </a:r>
            <a:r>
              <a:rPr lang="en-US" dirty="0" smtClean="0"/>
              <a:t>M3 </a:t>
            </a:r>
            <a:r>
              <a:rPr lang="en-US" dirty="0" smtClean="0"/>
              <a:t>(33%) </a:t>
            </a:r>
            <a:r>
              <a:rPr lang="en-US" dirty="0"/>
              <a:t>– </a:t>
            </a:r>
            <a:r>
              <a:rPr lang="en-US" dirty="0" smtClean="0"/>
              <a:t>M1</a:t>
            </a:r>
            <a:r>
              <a:rPr lang="en-US" dirty="0" smtClean="0"/>
              <a:t> </a:t>
            </a:r>
            <a:r>
              <a:rPr lang="en-US" dirty="0" smtClean="0"/>
              <a:t>(15%)</a:t>
            </a:r>
          </a:p>
          <a:p>
            <a:pPr lvl="1"/>
            <a:r>
              <a:rPr lang="en-US" dirty="0" smtClean="0"/>
              <a:t>16% </a:t>
            </a:r>
            <a:r>
              <a:rPr lang="en-US" dirty="0" smtClean="0"/>
              <a:t>Pedestrians </a:t>
            </a:r>
            <a:r>
              <a:rPr lang="en-US" dirty="0"/>
              <a:t>are killed in </a:t>
            </a:r>
            <a:r>
              <a:rPr lang="en-US" dirty="0" smtClean="0"/>
              <a:t>rearward motion by </a:t>
            </a:r>
            <a:r>
              <a:rPr lang="en-US" dirty="0"/>
              <a:t>M1 </a:t>
            </a:r>
            <a:r>
              <a:rPr lang="en-US" dirty="0" smtClean="0"/>
              <a:t>(33%) </a:t>
            </a:r>
            <a:r>
              <a:rPr lang="en-US" dirty="0"/>
              <a:t>– </a:t>
            </a:r>
            <a:r>
              <a:rPr lang="en-US" dirty="0" smtClean="0"/>
              <a:t>N3 </a:t>
            </a:r>
            <a:r>
              <a:rPr lang="en-US" dirty="0" smtClean="0"/>
              <a:t>(33%) </a:t>
            </a:r>
            <a:r>
              <a:rPr lang="en-US" dirty="0"/>
              <a:t>– </a:t>
            </a:r>
            <a:r>
              <a:rPr lang="en-US" dirty="0" smtClean="0"/>
              <a:t>N1 </a:t>
            </a:r>
            <a:r>
              <a:rPr lang="en-US" dirty="0" smtClean="0"/>
              <a:t>(33%) </a:t>
            </a:r>
            <a:endParaRPr lang="en-US" dirty="0"/>
          </a:p>
          <a:p>
            <a:pPr marL="266700" lvl="1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94777" y="302423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FINLAND</a:t>
            </a:r>
            <a:r>
              <a:rPr lang="fr-FR" dirty="0" smtClean="0"/>
              <a:t> – OTI FINNISH CRASH DATA INSTITUTE – LOW Speed – 2015-2015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68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Outcomes from RUSSIA data on CYCLISTS: 426 fatalities</a:t>
            </a:r>
          </a:p>
          <a:p>
            <a:pPr lvl="1"/>
            <a:r>
              <a:rPr lang="en-US" dirty="0" smtClean="0"/>
              <a:t>5331 accidents</a:t>
            </a:r>
          </a:p>
          <a:p>
            <a:pPr lvl="1"/>
            <a:r>
              <a:rPr lang="en-US" dirty="0" smtClean="0"/>
              <a:t>8% fatalities in average</a:t>
            </a:r>
          </a:p>
          <a:p>
            <a:pPr lvl="1"/>
            <a:r>
              <a:rPr lang="en-US" dirty="0" smtClean="0"/>
              <a:t>May vary depending on region : from 3% to 16%</a:t>
            </a:r>
          </a:p>
          <a:p>
            <a:pPr marL="266700" lvl="1" indent="0">
              <a:buNone/>
            </a:pPr>
            <a:endParaRPr lang="en-US" dirty="0" smtClean="0"/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RUSSIA data </a:t>
            </a:r>
            <a:r>
              <a:rPr lang="en-US" dirty="0"/>
              <a:t>on </a:t>
            </a:r>
            <a:r>
              <a:rPr lang="en-US" dirty="0" smtClean="0"/>
              <a:t>PEDESTRIANS:</a:t>
            </a:r>
            <a:endParaRPr lang="en-US" dirty="0"/>
          </a:p>
          <a:p>
            <a:pPr lvl="1"/>
            <a:r>
              <a:rPr lang="en-US" dirty="0" smtClean="0"/>
              <a:t>No data available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RUSSIA </a:t>
            </a:r>
            <a:r>
              <a:rPr lang="fr-FR" dirty="0" smtClean="0"/>
              <a:t>– POLICE DATA BASE – ALL Speeds - 2016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6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3200" cap="all" dirty="0" smtClean="0">
                  <a:solidFill>
                    <a:schemeClr val="tx2"/>
                  </a:solidFill>
                  <a:latin typeface="Arial Narrow" pitchFamily="34" charset="0"/>
                </a:rPr>
                <a:t>OUTCOMES SYNTHESIS</a:t>
              </a:r>
              <a:endParaRPr lang="fr-FR" sz="3200" cap="all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>
                <a:buClr>
                  <a:srgbClr val="F7B100"/>
                </a:buClr>
              </a:pPr>
              <a:endParaRPr lang="en-GB" sz="3200" dirty="0">
                <a:latin typeface="Arial Narrow" pitchFamily="34" charset="0"/>
              </a:endParaRP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 smtClean="0">
                  <a:solidFill>
                    <a:srgbClr val="FFCD00"/>
                  </a:solidFill>
                </a:rPr>
                <a:t>03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95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517299" y="825349"/>
            <a:ext cx="3186861" cy="678656"/>
            <a:chOff x="417632" y="723902"/>
            <a:chExt cx="3186861" cy="678656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417632" y="723902"/>
              <a:ext cx="732330" cy="67865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sz="5000" dirty="0"/>
                <a:t>01</a:t>
              </a:r>
              <a:endParaRPr lang="en-US" sz="5000" b="0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1277709" y="920607"/>
              <a:ext cx="2326784" cy="378619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dirty="0" smtClean="0">
                  <a:solidFill>
                    <a:schemeClr val="tx1"/>
                  </a:solidFill>
                </a:rPr>
                <a:t>CONTRIBUTORS</a:t>
              </a:r>
              <a:endParaRPr lang="en-US" dirty="0">
                <a:solidFill>
                  <a:schemeClr val="tx1"/>
                </a:solidFill>
              </a:endParaRPr>
            </a:p>
            <a:p>
              <a:pPr>
                <a:tabLst>
                  <a:tab pos="1343025" algn="l"/>
                </a:tabLst>
              </a:pPr>
              <a:endParaRPr lang="en-US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517299" y="1574611"/>
            <a:ext cx="3186861" cy="678656"/>
            <a:chOff x="417632" y="1479949"/>
            <a:chExt cx="3186861" cy="678656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417632" y="1479949"/>
              <a:ext cx="732330" cy="67865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sz="5000" dirty="0"/>
                <a:t>02</a:t>
              </a:r>
              <a:endParaRPr lang="en-US" sz="5000" b="0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277709" y="1676654"/>
              <a:ext cx="2326784" cy="378619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dirty="0" smtClean="0">
                  <a:solidFill>
                    <a:schemeClr val="tx1"/>
                  </a:solidFill>
                </a:rPr>
                <a:t>DETAILLED OUTCOMES</a:t>
              </a:r>
              <a:endParaRPr lang="en-US" dirty="0">
                <a:solidFill>
                  <a:schemeClr val="tx1"/>
                </a:solidFill>
              </a:endParaRPr>
            </a:p>
            <a:p>
              <a:pPr>
                <a:tabLst>
                  <a:tab pos="1343025" algn="l"/>
                </a:tabLst>
              </a:pPr>
              <a:endParaRPr lang="en-US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517299" y="2354247"/>
            <a:ext cx="3186861" cy="678656"/>
            <a:chOff x="417632" y="2263381"/>
            <a:chExt cx="3186861" cy="678656"/>
          </a:xfrm>
        </p:grpSpPr>
        <p:sp>
          <p:nvSpPr>
            <p:cNvPr id="10" name="AutoShape 3"/>
            <p:cNvSpPr>
              <a:spLocks noChangeArrowheads="1"/>
            </p:cNvSpPr>
            <p:nvPr/>
          </p:nvSpPr>
          <p:spPr bwMode="auto">
            <a:xfrm>
              <a:off x="417632" y="2263381"/>
              <a:ext cx="732330" cy="67865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sz="5000" dirty="0"/>
                <a:t>03</a:t>
              </a:r>
              <a:endParaRPr lang="en-US" sz="5000" b="0" dirty="0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277709" y="2460085"/>
              <a:ext cx="2326784" cy="378619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dirty="0" smtClean="0">
                  <a:solidFill>
                    <a:schemeClr val="tx1"/>
                  </a:solidFill>
                </a:rPr>
                <a:t>OUTCOMES SYNTHESIS</a:t>
              </a:r>
              <a:endParaRPr lang="en-US" dirty="0">
                <a:solidFill>
                  <a:schemeClr val="accent5"/>
                </a:solidFill>
              </a:endParaRPr>
            </a:p>
            <a:p>
              <a:pPr>
                <a:tabLst>
                  <a:tab pos="1343025" algn="l"/>
                </a:tabLst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4734605" y="825349"/>
            <a:ext cx="3188054" cy="678656"/>
            <a:chOff x="416439" y="3019427"/>
            <a:chExt cx="3188054" cy="678656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16439" y="3019427"/>
              <a:ext cx="732329" cy="67865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sz="5000" dirty="0"/>
                <a:t>04</a:t>
              </a:r>
              <a:endParaRPr lang="en-US" sz="5000" b="0" dirty="0"/>
            </a:p>
          </p:txBody>
        </p:sp>
        <p:sp>
          <p:nvSpPr>
            <p:cNvPr id="13" name="AutoShape 7"/>
            <p:cNvSpPr>
              <a:spLocks noChangeArrowheads="1"/>
            </p:cNvSpPr>
            <p:nvPr/>
          </p:nvSpPr>
          <p:spPr bwMode="auto">
            <a:xfrm>
              <a:off x="1276518" y="3216132"/>
              <a:ext cx="2327975" cy="378619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dirty="0">
                  <a:solidFill>
                    <a:schemeClr val="tx1"/>
                  </a:solidFill>
                </a:rPr>
                <a:t>LOCAL </a:t>
              </a:r>
              <a:r>
                <a:rPr lang="en-US" dirty="0" smtClean="0">
                  <a:solidFill>
                    <a:schemeClr val="tx1"/>
                  </a:solidFill>
                </a:rPr>
                <a:t>PECULIARITIES</a:t>
              </a:r>
              <a:endParaRPr lang="en-US" dirty="0">
                <a:solidFill>
                  <a:schemeClr val="tx1"/>
                </a:solidFill>
              </a:endParaRPr>
            </a:p>
            <a:p>
              <a:pPr>
                <a:tabLst>
                  <a:tab pos="1343025" algn="l"/>
                </a:tabLst>
              </a:pPr>
              <a:endParaRPr lang="en-US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4741818" y="1574611"/>
            <a:ext cx="3180841" cy="678656"/>
            <a:chOff x="4627104" y="723902"/>
            <a:chExt cx="3180841" cy="678656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auto">
            <a:xfrm>
              <a:off x="4627104" y="723902"/>
              <a:ext cx="732330" cy="67865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sz="5000" dirty="0" smtClean="0"/>
                <a:t>05</a:t>
              </a:r>
              <a:endParaRPr lang="en-US" sz="5000" b="0" dirty="0"/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5481161" y="920607"/>
              <a:ext cx="2326784" cy="378619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b"/>
            <a:lstStyle/>
            <a:p>
              <a:pPr>
                <a:tabLst>
                  <a:tab pos="1343025" algn="l"/>
                </a:tabLst>
              </a:pPr>
              <a:r>
                <a:rPr lang="en-US" dirty="0" smtClean="0">
                  <a:solidFill>
                    <a:schemeClr val="tx1"/>
                  </a:solidFill>
                </a:rPr>
                <a:t>NEXT STEPS</a:t>
              </a:r>
            </a:p>
            <a:p>
              <a:pPr>
                <a:tabLst>
                  <a:tab pos="1343025" algn="l"/>
                </a:tabLst>
              </a:pPr>
              <a:endParaRPr lang="en-US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92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M1 and N3 are the main contributors for cyclist fatalities</a:t>
            </a:r>
          </a:p>
          <a:p>
            <a:r>
              <a:rPr lang="en-US" dirty="0" smtClean="0"/>
              <a:t>M2 and M3 are minor contributors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cyclists are killed when the opposite vehicle is moving forward and straight</a:t>
            </a:r>
          </a:p>
          <a:p>
            <a:r>
              <a:rPr lang="en-US" dirty="0" smtClean="0"/>
              <a:t>Cyclists are often killed </a:t>
            </a:r>
            <a:r>
              <a:rPr lang="en-US" dirty="0"/>
              <a:t>when the opposite vehicle is moving forward and </a:t>
            </a:r>
            <a:r>
              <a:rPr lang="en-US" dirty="0" smtClean="0"/>
              <a:t>turn opposite to driver side</a:t>
            </a:r>
          </a:p>
          <a:p>
            <a:r>
              <a:rPr lang="en-US" dirty="0" smtClean="0"/>
              <a:t>Cyclists killed </a:t>
            </a:r>
            <a:r>
              <a:rPr lang="en-US" dirty="0"/>
              <a:t>when the opposite vehicle is moving </a:t>
            </a:r>
            <a:r>
              <a:rPr lang="en-US" dirty="0" smtClean="0"/>
              <a:t>backwards are not common (see peculiarities)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MAIN TRENDS </a:t>
            </a:r>
            <a:r>
              <a:rPr lang="fr-FR" dirty="0" err="1" smtClean="0"/>
              <a:t>so</a:t>
            </a:r>
            <a:r>
              <a:rPr lang="fr-FR" dirty="0" smtClean="0"/>
              <a:t> far for </a:t>
            </a:r>
            <a:r>
              <a:rPr lang="fr-FR" dirty="0" err="1" smtClean="0"/>
              <a:t>cyclists</a:t>
            </a:r>
            <a:r>
              <a:rPr lang="fr-FR" dirty="0" smtClean="0"/>
              <a:t> – </a:t>
            </a:r>
            <a:r>
              <a:rPr lang="fr-FR" dirty="0" err="1" smtClean="0"/>
              <a:t>low</a:t>
            </a:r>
            <a:r>
              <a:rPr lang="fr-FR" dirty="0" smtClean="0"/>
              <a:t> speed accidents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OUTCOMES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M1 and N3 are the main contributors for cyclist fatalities</a:t>
            </a:r>
          </a:p>
          <a:p>
            <a:r>
              <a:rPr lang="en-US" dirty="0" smtClean="0"/>
              <a:t>N1, M2 and M3 are very minor contributors</a:t>
            </a:r>
          </a:p>
          <a:p>
            <a:endParaRPr lang="en-US" dirty="0" smtClean="0"/>
          </a:p>
          <a:p>
            <a:r>
              <a:rPr lang="en-US" dirty="0" smtClean="0"/>
              <a:t>90% cyclists are killed when the opposite vehicle is moving forward and straight</a:t>
            </a:r>
          </a:p>
          <a:p>
            <a:r>
              <a:rPr lang="en-US" dirty="0" smtClean="0"/>
              <a:t>Cyclists happen to be killed </a:t>
            </a:r>
            <a:r>
              <a:rPr lang="en-US" dirty="0"/>
              <a:t>when the opposite vehicle is moving forward and </a:t>
            </a:r>
            <a:r>
              <a:rPr lang="en-US" dirty="0" smtClean="0"/>
              <a:t>turn to driver side or opposite to driver side</a:t>
            </a:r>
          </a:p>
          <a:p>
            <a:r>
              <a:rPr lang="en-US" dirty="0" smtClean="0"/>
              <a:t>Cyclists killed </a:t>
            </a:r>
            <a:r>
              <a:rPr lang="en-US" dirty="0"/>
              <a:t>when the opposite vehicle is moving </a:t>
            </a:r>
            <a:r>
              <a:rPr lang="en-US" dirty="0" smtClean="0"/>
              <a:t>backwards are rare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MAIN TRENDS </a:t>
            </a:r>
            <a:r>
              <a:rPr lang="fr-FR" dirty="0" err="1" smtClean="0"/>
              <a:t>so</a:t>
            </a:r>
            <a:r>
              <a:rPr lang="fr-FR" dirty="0" smtClean="0"/>
              <a:t> far for </a:t>
            </a:r>
            <a:r>
              <a:rPr lang="fr-FR" dirty="0" err="1" smtClean="0"/>
              <a:t>cyclists</a:t>
            </a:r>
            <a:r>
              <a:rPr lang="fr-FR" dirty="0" smtClean="0"/>
              <a:t> – All speeds accidents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OUTCOMES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3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/>
              <a:t>M1 </a:t>
            </a:r>
            <a:r>
              <a:rPr lang="en-US" dirty="0" smtClean="0"/>
              <a:t>is </a:t>
            </a:r>
            <a:r>
              <a:rPr lang="en-US" dirty="0"/>
              <a:t>the main </a:t>
            </a:r>
            <a:r>
              <a:rPr lang="en-US" dirty="0" smtClean="0"/>
              <a:t>contributor </a:t>
            </a:r>
            <a:r>
              <a:rPr lang="en-US" dirty="0"/>
              <a:t>for </a:t>
            </a:r>
            <a:r>
              <a:rPr lang="en-US" dirty="0" smtClean="0"/>
              <a:t>pedestrian fatalities</a:t>
            </a:r>
          </a:p>
          <a:p>
            <a:r>
              <a:rPr lang="en-US" dirty="0" smtClean="0"/>
              <a:t>N2-N3 are altogether a danger for pedestrians </a:t>
            </a:r>
            <a:endParaRPr lang="en-US" dirty="0"/>
          </a:p>
          <a:p>
            <a:r>
              <a:rPr lang="en-US" dirty="0" smtClean="0"/>
              <a:t>M2 </a:t>
            </a:r>
            <a:r>
              <a:rPr lang="en-US" dirty="0"/>
              <a:t>and M3 are minor contributors</a:t>
            </a:r>
          </a:p>
          <a:p>
            <a:endParaRPr lang="en-US" dirty="0"/>
          </a:p>
          <a:p>
            <a:r>
              <a:rPr lang="en-US" dirty="0" smtClean="0"/>
              <a:t>Pedestrians are often killed </a:t>
            </a:r>
            <a:r>
              <a:rPr lang="en-US" dirty="0"/>
              <a:t>when the opposite vehicle is moving forward and </a:t>
            </a:r>
            <a:r>
              <a:rPr lang="en-US" dirty="0" smtClean="0"/>
              <a:t>straight</a:t>
            </a:r>
            <a:endParaRPr lang="en-US" dirty="0"/>
          </a:p>
          <a:p>
            <a:r>
              <a:rPr lang="en-US" dirty="0" smtClean="0"/>
              <a:t>Pedestrians are </a:t>
            </a:r>
            <a:r>
              <a:rPr lang="en-US" dirty="0"/>
              <a:t>often killed when the opposite vehicle is moving forward and </a:t>
            </a:r>
            <a:r>
              <a:rPr lang="en-US" dirty="0" smtClean="0"/>
              <a:t>turning</a:t>
            </a:r>
            <a:endParaRPr lang="en-US" dirty="0"/>
          </a:p>
          <a:p>
            <a:r>
              <a:rPr lang="en-US" dirty="0" smtClean="0"/>
              <a:t>Pedestrians are quite often killed </a:t>
            </a:r>
            <a:r>
              <a:rPr lang="en-US" dirty="0"/>
              <a:t>when the opposite vehicle is moving </a:t>
            </a:r>
            <a:r>
              <a:rPr lang="en-US" dirty="0" smtClean="0"/>
              <a:t>backwards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MAIN TRENDS </a:t>
            </a:r>
            <a:r>
              <a:rPr lang="fr-FR" dirty="0" err="1" smtClean="0"/>
              <a:t>so</a:t>
            </a:r>
            <a:r>
              <a:rPr lang="fr-FR" dirty="0" smtClean="0"/>
              <a:t> far for pedestrians – </a:t>
            </a:r>
            <a:r>
              <a:rPr lang="fr-FR" dirty="0" err="1" smtClean="0"/>
              <a:t>low</a:t>
            </a:r>
            <a:r>
              <a:rPr lang="fr-FR" dirty="0" smtClean="0"/>
              <a:t> speed accidents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OUTCOMES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0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/>
              <a:t>M1 </a:t>
            </a:r>
            <a:r>
              <a:rPr lang="en-US" dirty="0" smtClean="0"/>
              <a:t>is </a:t>
            </a:r>
            <a:r>
              <a:rPr lang="en-US" dirty="0"/>
              <a:t>the main </a:t>
            </a:r>
            <a:r>
              <a:rPr lang="en-US" dirty="0" smtClean="0"/>
              <a:t>contributor </a:t>
            </a:r>
            <a:r>
              <a:rPr lang="en-US" dirty="0"/>
              <a:t>for </a:t>
            </a:r>
            <a:r>
              <a:rPr lang="en-US" dirty="0" smtClean="0"/>
              <a:t>pedestrian fatalities, by far</a:t>
            </a:r>
          </a:p>
          <a:p>
            <a:r>
              <a:rPr lang="en-US" dirty="0" smtClean="0"/>
              <a:t>N may altogether be a danger for pedestrians </a:t>
            </a:r>
            <a:endParaRPr lang="en-US" dirty="0"/>
          </a:p>
          <a:p>
            <a:r>
              <a:rPr lang="en-US" dirty="0" smtClean="0"/>
              <a:t>M2 </a:t>
            </a:r>
            <a:r>
              <a:rPr lang="en-US" dirty="0"/>
              <a:t>and M3 are minor contributors</a:t>
            </a:r>
          </a:p>
          <a:p>
            <a:endParaRPr lang="en-US" dirty="0"/>
          </a:p>
          <a:p>
            <a:r>
              <a:rPr lang="en-US" dirty="0"/>
              <a:t>Most </a:t>
            </a:r>
            <a:r>
              <a:rPr lang="en-US" dirty="0" smtClean="0"/>
              <a:t>pedestrians are </a:t>
            </a:r>
            <a:r>
              <a:rPr lang="en-US" dirty="0"/>
              <a:t>killed when the opposite vehicle is moving forward and </a:t>
            </a:r>
            <a:r>
              <a:rPr lang="en-US" dirty="0" smtClean="0"/>
              <a:t>straight, by far.</a:t>
            </a:r>
            <a:endParaRPr lang="en-US" dirty="0"/>
          </a:p>
          <a:p>
            <a:r>
              <a:rPr lang="en-US" dirty="0" smtClean="0"/>
              <a:t>Pedestrians are sometimes killed </a:t>
            </a:r>
            <a:r>
              <a:rPr lang="en-US" dirty="0"/>
              <a:t>when the opposite vehicle is moving forward and </a:t>
            </a:r>
            <a:r>
              <a:rPr lang="en-US" dirty="0" smtClean="0"/>
              <a:t>turning</a:t>
            </a:r>
            <a:endParaRPr lang="en-US" dirty="0"/>
          </a:p>
          <a:p>
            <a:r>
              <a:rPr lang="en-US" dirty="0" smtClean="0"/>
              <a:t>Pedestrians are sometimes killed </a:t>
            </a:r>
            <a:r>
              <a:rPr lang="en-US" dirty="0"/>
              <a:t>when the opposite vehicle is moving </a:t>
            </a:r>
            <a:r>
              <a:rPr lang="en-US" dirty="0" smtClean="0"/>
              <a:t>backwards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MAIN TRENDS </a:t>
            </a:r>
            <a:r>
              <a:rPr lang="fr-FR" dirty="0" err="1" smtClean="0"/>
              <a:t>so</a:t>
            </a:r>
            <a:r>
              <a:rPr lang="fr-FR" dirty="0" smtClean="0"/>
              <a:t> far for pedestrians – all speeds accidents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OUTCOMES SYNTHESIS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7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312372"/>
              </p:ext>
            </p:extLst>
          </p:nvPr>
        </p:nvGraphicFramePr>
        <p:xfrm>
          <a:off x="415634" y="747575"/>
          <a:ext cx="7848609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510"/>
                <a:gridCol w="1087583"/>
                <a:gridCol w="471055"/>
                <a:gridCol w="581891"/>
                <a:gridCol w="568036"/>
                <a:gridCol w="145474"/>
                <a:gridCol w="436417"/>
                <a:gridCol w="678873"/>
                <a:gridCol w="734291"/>
                <a:gridCol w="831272"/>
                <a:gridCol w="886697"/>
                <a:gridCol w="7135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PEDESTRIANS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N3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N2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M2</a:t>
                      </a:r>
                      <a:r>
                        <a:rPr lang="fr-FR" baseline="0" dirty="0" smtClean="0"/>
                        <a:t> M3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TDS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TODS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RW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JAPAN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14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27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22%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55%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FRANCE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31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44%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CANADA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BELGIUM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33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53%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13%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FINLAND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</a:t>
                      </a:r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SPAIN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</a:t>
                      </a:r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GERMANY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82%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HUNGARY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68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26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re 3"/>
          <p:cNvSpPr txBox="1">
            <a:spLocks/>
          </p:cNvSpPr>
          <p:nvPr/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r>
              <a:rPr lang="fr-FR" kern="0" dirty="0" smtClean="0"/>
              <a:t>SUMMARY MATRIX - PEDESTRIANS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058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794082"/>
              </p:ext>
            </p:extLst>
          </p:nvPr>
        </p:nvGraphicFramePr>
        <p:xfrm>
          <a:off x="415634" y="802989"/>
          <a:ext cx="784860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510"/>
                <a:gridCol w="1087583"/>
                <a:gridCol w="471055"/>
                <a:gridCol w="581891"/>
                <a:gridCol w="568036"/>
                <a:gridCol w="145474"/>
                <a:gridCol w="436417"/>
                <a:gridCol w="678873"/>
                <a:gridCol w="734291"/>
                <a:gridCol w="831272"/>
                <a:gridCol w="886697"/>
                <a:gridCol w="7135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CYCLISTS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N3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N2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M2</a:t>
                      </a:r>
                      <a:r>
                        <a:rPr lang="fr-FR" baseline="0" dirty="0" smtClean="0"/>
                        <a:t> M3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TDS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FW</a:t>
                      </a:r>
                    </a:p>
                    <a:p>
                      <a:r>
                        <a:rPr lang="fr-FR" dirty="0" smtClean="0"/>
                        <a:t>TODS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RW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JAPAN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13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58%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22%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2%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FRANCE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BELGIUM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50%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25%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 case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FINLAND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35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SPAIN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90%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5%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GERMANY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HUNGARY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48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re 3"/>
          <p:cNvSpPr txBox="1">
            <a:spLocks/>
          </p:cNvSpPr>
          <p:nvPr/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 Narrow" pitchFamily="34" charset="0"/>
                <a:ea typeface="MS PGothic" pitchFamily="34" charset="-128"/>
              </a:defRPr>
            </a:lvl9pPr>
          </a:lstStyle>
          <a:p>
            <a:r>
              <a:rPr lang="fr-FR" kern="0" dirty="0" smtClean="0"/>
              <a:t>SUMMARY MATRIX - CYCLISTS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8958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3200" cap="all" dirty="0" smtClean="0">
                  <a:solidFill>
                    <a:schemeClr val="tx2"/>
                  </a:solidFill>
                  <a:latin typeface="Arial Narrow" pitchFamily="34" charset="0"/>
                </a:rPr>
                <a:t>LOCAL PECULiARITIES</a:t>
              </a:r>
              <a:endParaRPr lang="fr-FR" sz="3200" cap="all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>
                <a:buClr>
                  <a:srgbClr val="F7B100"/>
                </a:buClr>
              </a:pPr>
              <a:endParaRPr lang="en-GB" sz="3200" dirty="0">
                <a:latin typeface="Arial Narrow" pitchFamily="34" charset="0"/>
              </a:endParaRP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 smtClean="0">
                  <a:solidFill>
                    <a:srgbClr val="FFCD00"/>
                  </a:solidFill>
                </a:rPr>
                <a:t>04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88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M3 killed 17% of cyclists in Finland</a:t>
            </a:r>
          </a:p>
          <a:p>
            <a:r>
              <a:rPr lang="en-US" dirty="0" smtClean="0"/>
              <a:t>N1 is a high contributor for cyclist fatalities in Japan (29%)</a:t>
            </a:r>
          </a:p>
          <a:p>
            <a:r>
              <a:rPr lang="en-US" dirty="0" smtClean="0"/>
              <a:t>Cyclist can be killed when opposite vehicle is moving backward in Japan (16 cases – 2%) and Finland (13% - needs explanation)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for </a:t>
            </a:r>
            <a:r>
              <a:rPr lang="fr-FR" dirty="0" err="1" smtClean="0"/>
              <a:t>cyclists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LOCAL PECULiARITIES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28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Canadian </a:t>
            </a:r>
            <a:r>
              <a:rPr lang="en-US" dirty="0" smtClean="0"/>
              <a:t>figures are above average on LDV and moving forward scenario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for pedestrians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LOCAL PECULiARITIES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3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3200" cap="all" dirty="0" smtClean="0">
                  <a:solidFill>
                    <a:schemeClr val="tx2"/>
                  </a:solidFill>
                  <a:latin typeface="Arial Narrow" pitchFamily="34" charset="0"/>
                </a:rPr>
                <a:t>NEXT STEPS</a:t>
              </a:r>
              <a:endParaRPr lang="fr-FR" sz="3200" cap="all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>
                <a:buClr>
                  <a:srgbClr val="F7B100"/>
                </a:buClr>
              </a:pPr>
              <a:endParaRPr lang="en-GB" sz="3200" dirty="0">
                <a:latin typeface="Arial Narrow" pitchFamily="34" charset="0"/>
              </a:endParaRP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 smtClean="0">
                  <a:solidFill>
                    <a:srgbClr val="FFCD00"/>
                  </a:solidFill>
                </a:rPr>
                <a:t>05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213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3200" cap="all" dirty="0" smtClean="0">
                  <a:solidFill>
                    <a:schemeClr val="tx2"/>
                  </a:solidFill>
                  <a:latin typeface="Arial Narrow" pitchFamily="34" charset="0"/>
                </a:rPr>
                <a:t>CONTRIBUTORS</a:t>
              </a:r>
              <a:endParaRPr lang="fr-FR" sz="3200" cap="all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>
                <a:buClr>
                  <a:srgbClr val="F7B100"/>
                </a:buClr>
              </a:pPr>
              <a:endParaRPr lang="en-GB" sz="3200" dirty="0">
                <a:latin typeface="Arial Narrow" pitchFamily="34" charset="0"/>
              </a:endParaRP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 smtClean="0">
                  <a:solidFill>
                    <a:srgbClr val="FFCD00"/>
                  </a:solidFill>
                </a:rPr>
                <a:t>01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996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521075"/>
          </a:xfrm>
        </p:spPr>
        <p:txBody>
          <a:bodyPr/>
          <a:lstStyle/>
          <a:p>
            <a:r>
              <a:rPr lang="en-US" dirty="0" smtClean="0"/>
              <a:t>Get more data (CH, NL, UK ?)</a:t>
            </a:r>
          </a:p>
          <a:p>
            <a:endParaRPr lang="en-US" dirty="0"/>
          </a:p>
          <a:p>
            <a:r>
              <a:rPr lang="en-US" smtClean="0"/>
              <a:t>Clarify remaining shadow </a:t>
            </a:r>
            <a:r>
              <a:rPr lang="en-US" dirty="0" smtClean="0"/>
              <a:t>zones </a:t>
            </a:r>
          </a:p>
          <a:p>
            <a:endParaRPr lang="en-US" dirty="0"/>
          </a:p>
          <a:p>
            <a:r>
              <a:rPr lang="en-US" dirty="0" smtClean="0"/>
              <a:t>Select accident scenarios VRU-</a:t>
            </a:r>
            <a:r>
              <a:rPr lang="en-US" dirty="0" err="1" smtClean="0"/>
              <a:t>Proxi</a:t>
            </a:r>
            <a:r>
              <a:rPr lang="en-US" dirty="0" smtClean="0"/>
              <a:t> IWG wants to take into consideration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81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8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TODS = </a:t>
            </a:r>
            <a:r>
              <a:rPr lang="fr-FR" dirty="0" err="1" smtClean="0"/>
              <a:t>Turn</a:t>
            </a:r>
            <a:r>
              <a:rPr lang="fr-FR" dirty="0" smtClean="0"/>
              <a:t> Opposite to Driver </a:t>
            </a:r>
            <a:r>
              <a:rPr lang="fr-FR" dirty="0" err="1" smtClean="0"/>
              <a:t>Side</a:t>
            </a:r>
            <a:endParaRPr lang="fr-FR" dirty="0" smtClean="0"/>
          </a:p>
          <a:p>
            <a:r>
              <a:rPr lang="fr-FR" dirty="0" smtClean="0"/>
              <a:t>TDS =</a:t>
            </a:r>
            <a:r>
              <a:rPr lang="fr-FR" dirty="0" err="1"/>
              <a:t>Turn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/>
              <a:t>Driver </a:t>
            </a:r>
            <a:r>
              <a:rPr lang="fr-FR" dirty="0" err="1"/>
              <a:t>Side</a:t>
            </a:r>
            <a:endParaRPr lang="fr-FR" dirty="0"/>
          </a:p>
          <a:p>
            <a:r>
              <a:rPr lang="fr-FR" dirty="0" smtClean="0"/>
              <a:t>S = Straight</a:t>
            </a:r>
          </a:p>
          <a:p>
            <a:r>
              <a:rPr lang="fr-FR" dirty="0" smtClean="0"/>
              <a:t>TO = </a:t>
            </a:r>
            <a:r>
              <a:rPr lang="fr-FR" dirty="0" err="1" smtClean="0"/>
              <a:t>Take</a:t>
            </a:r>
            <a:r>
              <a:rPr lang="fr-FR" dirty="0" smtClean="0"/>
              <a:t> Off </a:t>
            </a:r>
          </a:p>
          <a:p>
            <a:r>
              <a:rPr lang="fr-FR" dirty="0" smtClean="0"/>
              <a:t>LS = </a:t>
            </a:r>
            <a:r>
              <a:rPr lang="fr-FR" dirty="0" err="1" smtClean="0"/>
              <a:t>Low</a:t>
            </a:r>
            <a:r>
              <a:rPr lang="fr-FR" dirty="0" smtClean="0"/>
              <a:t> Speed</a:t>
            </a:r>
          </a:p>
          <a:p>
            <a:r>
              <a:rPr lang="fr-FR" dirty="0" smtClean="0"/>
              <a:t>AS = All Speeds</a:t>
            </a:r>
          </a:p>
          <a:p>
            <a:r>
              <a:rPr lang="fr-FR" dirty="0" smtClean="0"/>
              <a:t>NA = Non </a:t>
            </a:r>
            <a:r>
              <a:rPr lang="fr-FR" dirty="0" err="1" smtClean="0"/>
              <a:t>Available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GLOSSARY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47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CONTRIBUTORS</a:t>
            </a:r>
            <a:endParaRPr lang="en-US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002947"/>
              </p:ext>
            </p:extLst>
          </p:nvPr>
        </p:nvGraphicFramePr>
        <p:xfrm>
          <a:off x="103360" y="386535"/>
          <a:ext cx="8943657" cy="4278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9621"/>
                <a:gridCol w="910728"/>
                <a:gridCol w="1205346"/>
                <a:gridCol w="872836"/>
                <a:gridCol w="2479964"/>
                <a:gridCol w="2175162"/>
              </a:tblGrid>
              <a:tr h="283705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COUNTRY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CYCLIST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PEDESTRIAN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SLOW SPEED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COMMENTS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SOURCE</a:t>
                      </a:r>
                      <a:endParaRPr lang="fr-FR" sz="1200" dirty="0"/>
                    </a:p>
                  </a:txBody>
                  <a:tcPr/>
                </a:tc>
              </a:tr>
              <a:tr h="333899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BELGIUM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/>
                        <a:t>Yes</a:t>
                      </a:r>
                      <a:r>
                        <a:rPr lang="fr-FR" sz="1200" dirty="0" smtClean="0"/>
                        <a:t> *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*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Low</a:t>
                      </a:r>
                      <a:r>
                        <a:rPr lang="fr-FR" sz="1200" baseline="0" dirty="0" smtClean="0"/>
                        <a:t> speed </a:t>
                      </a:r>
                      <a:r>
                        <a:rPr lang="fr-FR" sz="1200" baseline="0" dirty="0" err="1" smtClean="0"/>
                        <a:t>limits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Low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numbers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aurelie.wayenbergh@mobilit.fgov.be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GERMANY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Very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g</a:t>
                      </a:r>
                      <a:r>
                        <a:rPr lang="fr-FR" sz="1200" dirty="0" err="1" smtClean="0"/>
                        <a:t>eneral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smtClean="0"/>
                        <a:t>data on </a:t>
                      </a:r>
                      <a:r>
                        <a:rPr lang="fr-FR" sz="1200" dirty="0" err="1" smtClean="0"/>
                        <a:t>cyclists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Seiniger@bast.de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SPAIN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Urban</a:t>
                      </a:r>
                      <a:r>
                        <a:rPr lang="fr-FR" sz="1200" dirty="0" smtClean="0"/>
                        <a:t> area accidents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enrique.alcala@upm.es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LATVIA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General data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juris.dreimanis@csdd.gov.lv</a:t>
                      </a:r>
                      <a:r>
                        <a:rPr lang="lv-LV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POLAND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General data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jerzy.kownacki@its.waw.pl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FRANCE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 </a:t>
                      </a:r>
                      <a:r>
                        <a:rPr lang="fr-FR" sz="1200" dirty="0" err="1" smtClean="0"/>
                        <a:t>year</a:t>
                      </a:r>
                      <a:r>
                        <a:rPr lang="fr-FR" sz="1200" dirty="0" smtClean="0"/>
                        <a:t> data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cyril.chauvel@lab-france.com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JAPAN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Categories</a:t>
                      </a:r>
                      <a:r>
                        <a:rPr lang="fr-FR" sz="1200" dirty="0" smtClean="0"/>
                        <a:t> N2 N3 </a:t>
                      </a:r>
                      <a:r>
                        <a:rPr lang="fr-FR" sz="1200" dirty="0" err="1" smtClean="0"/>
                        <a:t>differ</a:t>
                      </a:r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saitoh-t2k6@mlit.go.jp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CANADA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Categories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differ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kyle.hendershot@tc.gc.ca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RUSSIA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General data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pavel.stankov@nami.ru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SWITZERLAND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Expected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CH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heinz.berger@astra.admin.ch</a:t>
                      </a:r>
                      <a:r>
                        <a:rPr lang="it-CH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HUNGARY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No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General data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balazs.csonka@hu.tuv.com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3705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HOLLAND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Expected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de-DE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tguiting@rdw.nl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1837"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FINLAND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Yes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Low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numbers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timo.karkkainen@trafi.fi</a:t>
                      </a:r>
                      <a:endParaRPr lang="fr-FR" sz="11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60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As the VRU-</a:t>
            </a:r>
            <a:r>
              <a:rPr lang="fr-FR" dirty="0" err="1" smtClean="0"/>
              <a:t>Proxi</a:t>
            </a:r>
            <a:r>
              <a:rPr lang="fr-FR" dirty="0" smtClean="0"/>
              <a:t> IWG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focuses</a:t>
            </a:r>
            <a:r>
              <a:rPr lang="fr-FR" dirty="0" smtClean="0"/>
              <a:t> on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specific</a:t>
            </a:r>
            <a:r>
              <a:rPr lang="fr-FR" dirty="0" smtClean="0"/>
              <a:t> scenarios, the </a:t>
            </a:r>
            <a:r>
              <a:rPr lang="fr-FR" dirty="0" err="1" smtClean="0"/>
              <a:t>corresponding</a:t>
            </a:r>
            <a:r>
              <a:rPr lang="fr-FR" dirty="0" smtClean="0"/>
              <a:t> data has been </a:t>
            </a:r>
            <a:r>
              <a:rPr lang="fr-FR" dirty="0" err="1" smtClean="0"/>
              <a:t>extracted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information </a:t>
            </a:r>
            <a:r>
              <a:rPr lang="fr-FR" dirty="0" err="1" smtClean="0"/>
              <a:t>given</a:t>
            </a:r>
            <a:r>
              <a:rPr lang="fr-FR" dirty="0" smtClean="0"/>
              <a:t> by the </a:t>
            </a:r>
            <a:r>
              <a:rPr lang="fr-FR" dirty="0" err="1" smtClean="0"/>
              <a:t>contributors</a:t>
            </a:r>
            <a:r>
              <a:rPr lang="fr-FR" dirty="0" smtClean="0"/>
              <a:t>, as </a:t>
            </a:r>
            <a:r>
              <a:rPr lang="fr-FR" dirty="0" err="1" smtClean="0"/>
              <a:t>much</a:t>
            </a:r>
            <a:r>
              <a:rPr lang="fr-FR" dirty="0" smtClean="0"/>
              <a:t> as possible.</a:t>
            </a:r>
          </a:p>
          <a:p>
            <a:r>
              <a:rPr lang="fr-FR" dirty="0" err="1" smtClean="0"/>
              <a:t>Fatalities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for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synthesis</a:t>
            </a:r>
            <a:endParaRPr lang="fr-FR" dirty="0" smtClean="0"/>
          </a:p>
          <a:p>
            <a:r>
              <a:rPr lang="fr-FR" dirty="0" smtClean="0"/>
              <a:t> « </a:t>
            </a:r>
            <a:r>
              <a:rPr lang="fr-FR" dirty="0" err="1" smtClean="0"/>
              <a:t>Other</a:t>
            </a:r>
            <a:r>
              <a:rPr lang="fr-FR" dirty="0" smtClean="0"/>
              <a:t> impacts » and « 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vehicle</a:t>
            </a:r>
            <a:r>
              <a:rPr lang="fr-FR" dirty="0" smtClean="0"/>
              <a:t> </a:t>
            </a:r>
            <a:r>
              <a:rPr lang="fr-FR" dirty="0" err="1" smtClean="0"/>
              <a:t>categories</a:t>
            </a:r>
            <a:r>
              <a:rPr lang="fr-FR" smtClean="0"/>
              <a:t> » has </a:t>
            </a:r>
            <a:r>
              <a:rPr lang="fr-FR" dirty="0" smtClean="0"/>
              <a:t>been </a:t>
            </a:r>
            <a:r>
              <a:rPr lang="fr-FR" dirty="0" err="1" smtClean="0"/>
              <a:t>discarted</a:t>
            </a:r>
            <a:r>
              <a:rPr lang="fr-FR" dirty="0" smtClean="0"/>
              <a:t>, as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not </a:t>
            </a:r>
            <a:r>
              <a:rPr lang="fr-FR" dirty="0" err="1" smtClean="0"/>
              <a:t>bring</a:t>
            </a:r>
            <a:r>
              <a:rPr lang="fr-FR" dirty="0" smtClean="0"/>
              <a:t> information on the scenarios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CONTRIBUTORS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67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As the VRU-</a:t>
            </a:r>
            <a:r>
              <a:rPr lang="fr-FR" dirty="0" err="1" smtClean="0"/>
              <a:t>Proxi</a:t>
            </a:r>
            <a:r>
              <a:rPr lang="fr-FR" dirty="0" smtClean="0"/>
              <a:t> IWG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focuses</a:t>
            </a:r>
            <a:r>
              <a:rPr lang="fr-FR" dirty="0" smtClean="0"/>
              <a:t> on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specific</a:t>
            </a:r>
            <a:r>
              <a:rPr lang="fr-FR" dirty="0" smtClean="0"/>
              <a:t> scenarios, the </a:t>
            </a:r>
            <a:r>
              <a:rPr lang="fr-FR" dirty="0" err="1" smtClean="0"/>
              <a:t>corresponding</a:t>
            </a:r>
            <a:r>
              <a:rPr lang="fr-FR" dirty="0" smtClean="0"/>
              <a:t> data has been </a:t>
            </a:r>
            <a:r>
              <a:rPr lang="fr-FR" dirty="0" err="1" smtClean="0"/>
              <a:t>extracted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information </a:t>
            </a:r>
            <a:r>
              <a:rPr lang="fr-FR" dirty="0" err="1" smtClean="0"/>
              <a:t>given</a:t>
            </a:r>
            <a:r>
              <a:rPr lang="fr-FR" dirty="0" smtClean="0"/>
              <a:t> by the </a:t>
            </a:r>
            <a:r>
              <a:rPr lang="fr-FR" dirty="0" err="1" smtClean="0"/>
              <a:t>contributors</a:t>
            </a:r>
            <a:r>
              <a:rPr lang="fr-FR" dirty="0" smtClean="0"/>
              <a:t>, as </a:t>
            </a:r>
            <a:r>
              <a:rPr lang="fr-FR" dirty="0" err="1" smtClean="0"/>
              <a:t>much</a:t>
            </a:r>
            <a:r>
              <a:rPr lang="fr-FR" dirty="0" smtClean="0"/>
              <a:t> as possible.</a:t>
            </a:r>
          </a:p>
          <a:p>
            <a:r>
              <a:rPr lang="fr-FR" dirty="0" err="1" smtClean="0"/>
              <a:t>Fatalities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endParaRPr lang="fr-FR" dirty="0" smtClean="0"/>
          </a:p>
          <a:p>
            <a:r>
              <a:rPr lang="fr-FR" dirty="0" smtClean="0"/>
              <a:t> « </a:t>
            </a:r>
            <a:r>
              <a:rPr lang="fr-FR" dirty="0" err="1" smtClean="0"/>
              <a:t>Other</a:t>
            </a:r>
            <a:r>
              <a:rPr lang="fr-FR" dirty="0" smtClean="0"/>
              <a:t> cases » has been </a:t>
            </a:r>
            <a:r>
              <a:rPr lang="fr-FR" dirty="0" err="1" smtClean="0"/>
              <a:t>discarted</a:t>
            </a:r>
            <a:r>
              <a:rPr lang="fr-FR" dirty="0" smtClean="0"/>
              <a:t>, as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not </a:t>
            </a:r>
            <a:r>
              <a:rPr lang="fr-FR" dirty="0" err="1" smtClean="0"/>
              <a:t>bring</a:t>
            </a:r>
            <a:r>
              <a:rPr lang="fr-FR" dirty="0" smtClean="0"/>
              <a:t> information on the scenarios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CONTRIBUTORS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ANALYSE PROCESS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08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3200" cap="all" dirty="0" smtClean="0">
                  <a:solidFill>
                    <a:schemeClr val="tx2"/>
                  </a:solidFill>
                  <a:latin typeface="Arial Narrow" pitchFamily="34" charset="0"/>
                </a:rPr>
                <a:t>DETAILED OUTCOMES</a:t>
              </a:r>
              <a:endParaRPr lang="fr-FR" sz="3200" cap="all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>
                <a:buClr>
                  <a:srgbClr val="F7B100"/>
                </a:buClr>
              </a:pPr>
              <a:endParaRPr lang="en-GB" sz="3200" dirty="0">
                <a:latin typeface="Arial Narrow" pitchFamily="34" charset="0"/>
              </a:endParaRP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 smtClean="0">
                  <a:solidFill>
                    <a:srgbClr val="FFCD00"/>
                  </a:solidFill>
                </a:rPr>
                <a:t>02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624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597907"/>
            <a:ext cx="8614416" cy="4362020"/>
          </a:xfrm>
        </p:spPr>
        <p:txBody>
          <a:bodyPr/>
          <a:lstStyle/>
          <a:p>
            <a:r>
              <a:rPr lang="en-US" dirty="0" smtClean="0"/>
              <a:t>Outcomes from JAPAN data on CYCLISTS: 900 fatalities</a:t>
            </a:r>
          </a:p>
          <a:p>
            <a:pPr lvl="1"/>
            <a:r>
              <a:rPr lang="en-US" dirty="0"/>
              <a:t>Main contributors : </a:t>
            </a:r>
            <a:r>
              <a:rPr lang="en-US" dirty="0" smtClean="0"/>
              <a:t>M1 (38%) – N1 (29%) – N3 (20%) </a:t>
            </a:r>
          </a:p>
          <a:p>
            <a:pPr lvl="1"/>
            <a:r>
              <a:rPr lang="en-US" dirty="0" smtClean="0"/>
              <a:t>58% Cyclists are killed in forward motion (S+TO) </a:t>
            </a:r>
            <a:r>
              <a:rPr lang="en-US" dirty="0"/>
              <a:t>by M1 </a:t>
            </a:r>
            <a:r>
              <a:rPr lang="en-US" dirty="0" smtClean="0"/>
              <a:t>(44%) </a:t>
            </a:r>
            <a:r>
              <a:rPr lang="en-US" dirty="0"/>
              <a:t>– </a:t>
            </a:r>
            <a:r>
              <a:rPr lang="en-US" dirty="0" smtClean="0"/>
              <a:t>N1 (44%) </a:t>
            </a:r>
            <a:r>
              <a:rPr lang="en-US" dirty="0"/>
              <a:t>– </a:t>
            </a:r>
            <a:r>
              <a:rPr lang="en-US" dirty="0" smtClean="0"/>
              <a:t>N2 (10%)</a:t>
            </a:r>
          </a:p>
          <a:p>
            <a:pPr lvl="1"/>
            <a:r>
              <a:rPr lang="en-US" dirty="0" smtClean="0"/>
              <a:t>22% Cyclists </a:t>
            </a:r>
            <a:r>
              <a:rPr lang="en-US" dirty="0"/>
              <a:t>are killed in forward motion </a:t>
            </a:r>
            <a:r>
              <a:rPr lang="en-US" dirty="0" smtClean="0"/>
              <a:t>(TODS) </a:t>
            </a:r>
            <a:r>
              <a:rPr lang="en-US" dirty="0"/>
              <a:t>by </a:t>
            </a:r>
            <a:r>
              <a:rPr lang="en-US" dirty="0" smtClean="0"/>
              <a:t>N3 (68%) </a:t>
            </a:r>
            <a:r>
              <a:rPr lang="en-US" dirty="0"/>
              <a:t>– </a:t>
            </a:r>
            <a:r>
              <a:rPr lang="en-US" dirty="0" smtClean="0"/>
              <a:t>M1 (17%) </a:t>
            </a:r>
            <a:r>
              <a:rPr lang="en-US" dirty="0"/>
              <a:t>– N2 </a:t>
            </a:r>
            <a:r>
              <a:rPr lang="en-US" dirty="0" smtClean="0"/>
              <a:t>(8%)</a:t>
            </a:r>
            <a:endParaRPr lang="en-US" dirty="0"/>
          </a:p>
          <a:p>
            <a:pPr lvl="1"/>
            <a:r>
              <a:rPr lang="en-US" dirty="0" smtClean="0"/>
              <a:t>18% Cyclists </a:t>
            </a:r>
            <a:r>
              <a:rPr lang="en-US" dirty="0"/>
              <a:t>are killed in forward motion </a:t>
            </a:r>
            <a:r>
              <a:rPr lang="en-US" dirty="0" smtClean="0"/>
              <a:t>(TDS</a:t>
            </a:r>
            <a:r>
              <a:rPr lang="en-US" dirty="0"/>
              <a:t>) by M1 </a:t>
            </a:r>
            <a:r>
              <a:rPr lang="en-US" dirty="0" smtClean="0"/>
              <a:t>(45%) </a:t>
            </a:r>
            <a:r>
              <a:rPr lang="en-US" dirty="0"/>
              <a:t>– </a:t>
            </a:r>
            <a:r>
              <a:rPr lang="en-US" dirty="0" smtClean="0"/>
              <a:t>N2 (25%) </a:t>
            </a:r>
            <a:r>
              <a:rPr lang="en-US" dirty="0"/>
              <a:t>– </a:t>
            </a:r>
            <a:r>
              <a:rPr lang="en-US" dirty="0" smtClean="0"/>
              <a:t>N1 (19%)</a:t>
            </a:r>
            <a:endParaRPr lang="en-US" dirty="0"/>
          </a:p>
          <a:p>
            <a:pPr lvl="1"/>
            <a:r>
              <a:rPr lang="en-US" dirty="0" smtClean="0"/>
              <a:t>16 Fatalities (2%) in rearward </a:t>
            </a:r>
            <a:r>
              <a:rPr lang="en-US" dirty="0"/>
              <a:t>motion by M1 </a:t>
            </a:r>
            <a:r>
              <a:rPr lang="en-US" dirty="0" smtClean="0"/>
              <a:t>(31%) </a:t>
            </a:r>
            <a:r>
              <a:rPr lang="en-US" dirty="0"/>
              <a:t>– </a:t>
            </a:r>
            <a:r>
              <a:rPr lang="en-US" dirty="0" smtClean="0"/>
              <a:t>N2 (31%) </a:t>
            </a:r>
            <a:r>
              <a:rPr lang="en-US" dirty="0"/>
              <a:t>– </a:t>
            </a:r>
            <a:r>
              <a:rPr lang="en-US" dirty="0" smtClean="0"/>
              <a:t>N1 (25%)</a:t>
            </a:r>
            <a:endParaRPr lang="en-US" dirty="0"/>
          </a:p>
          <a:p>
            <a:pPr lvl="1"/>
            <a:r>
              <a:rPr lang="en-US" dirty="0" smtClean="0"/>
              <a:t>M3 killed very few cyclists</a:t>
            </a:r>
          </a:p>
          <a:p>
            <a:r>
              <a:rPr lang="en-US" dirty="0" smtClean="0"/>
              <a:t>Outcomes </a:t>
            </a:r>
            <a:r>
              <a:rPr lang="en-US" dirty="0"/>
              <a:t>from </a:t>
            </a:r>
            <a:r>
              <a:rPr lang="en-US" dirty="0" smtClean="0"/>
              <a:t>JAPAN data </a:t>
            </a:r>
            <a:r>
              <a:rPr lang="en-US" dirty="0"/>
              <a:t>on </a:t>
            </a:r>
            <a:r>
              <a:rPr lang="en-US" dirty="0" smtClean="0"/>
              <a:t>PEDESTRIANS: 1,296 fatalities</a:t>
            </a:r>
            <a:endParaRPr lang="en-US" dirty="0"/>
          </a:p>
          <a:p>
            <a:pPr lvl="1"/>
            <a:r>
              <a:rPr lang="en-US" dirty="0"/>
              <a:t>Main contributors : M1 </a:t>
            </a:r>
            <a:r>
              <a:rPr lang="en-US" dirty="0" smtClean="0"/>
              <a:t>(44%) – N2 (27</a:t>
            </a:r>
            <a:r>
              <a:rPr lang="en-US" dirty="0"/>
              <a:t>%) – N3 (14</a:t>
            </a:r>
            <a:r>
              <a:rPr lang="en-US" dirty="0" smtClean="0"/>
              <a:t>%) </a:t>
            </a:r>
            <a:r>
              <a:rPr lang="en-US" dirty="0"/>
              <a:t>– </a:t>
            </a:r>
            <a:r>
              <a:rPr lang="en-US" dirty="0" smtClean="0"/>
              <a:t>N1 (13%) </a:t>
            </a:r>
          </a:p>
          <a:p>
            <a:pPr lvl="1"/>
            <a:r>
              <a:rPr lang="en-US" dirty="0" smtClean="0"/>
              <a:t>55% Pedestrians are </a:t>
            </a:r>
            <a:r>
              <a:rPr lang="en-US" dirty="0"/>
              <a:t>killed in forward motion </a:t>
            </a:r>
            <a:r>
              <a:rPr lang="en-US" dirty="0" smtClean="0"/>
              <a:t>(TDS) by M1 (44%) – N2 (30%) – N1 (12%) </a:t>
            </a:r>
          </a:p>
          <a:p>
            <a:pPr lvl="1"/>
            <a:r>
              <a:rPr lang="en-US" dirty="0" smtClean="0"/>
              <a:t>22% Pedestrians are killed in forward motion (S+TO) by M1 (58%) – N1 (21%) – N2 (17%) </a:t>
            </a:r>
          </a:p>
          <a:p>
            <a:pPr lvl="1"/>
            <a:r>
              <a:rPr lang="en-US" dirty="0" smtClean="0"/>
              <a:t>13% Pedestrians </a:t>
            </a:r>
            <a:r>
              <a:rPr lang="en-US" dirty="0"/>
              <a:t>are killed in forward motion </a:t>
            </a:r>
            <a:r>
              <a:rPr lang="en-US" dirty="0" smtClean="0"/>
              <a:t>(TODS</a:t>
            </a:r>
            <a:r>
              <a:rPr lang="en-US" dirty="0"/>
              <a:t>) by M1 </a:t>
            </a:r>
            <a:r>
              <a:rPr lang="en-US" dirty="0" smtClean="0"/>
              <a:t>(42%) </a:t>
            </a:r>
            <a:r>
              <a:rPr lang="en-US" dirty="0"/>
              <a:t>– N2 </a:t>
            </a:r>
            <a:r>
              <a:rPr lang="en-US" dirty="0" smtClean="0"/>
              <a:t>(20%) </a:t>
            </a:r>
            <a:r>
              <a:rPr lang="en-US" dirty="0"/>
              <a:t>– </a:t>
            </a:r>
            <a:r>
              <a:rPr lang="en-US" dirty="0" smtClean="0"/>
              <a:t>N3 (20%)</a:t>
            </a:r>
            <a:endParaRPr lang="en-US" dirty="0"/>
          </a:p>
          <a:p>
            <a:pPr lvl="1"/>
            <a:r>
              <a:rPr lang="en-US" dirty="0" smtClean="0"/>
              <a:t>125 Fatalities (10%) </a:t>
            </a:r>
            <a:r>
              <a:rPr lang="en-US" dirty="0"/>
              <a:t>in rearward motion by M1 </a:t>
            </a:r>
            <a:r>
              <a:rPr lang="en-US" dirty="0" smtClean="0"/>
              <a:t>(46%) </a:t>
            </a:r>
            <a:r>
              <a:rPr lang="en-US" dirty="0"/>
              <a:t>– </a:t>
            </a:r>
            <a:r>
              <a:rPr lang="en-US" dirty="0" smtClean="0"/>
              <a:t>N2 (30%) </a:t>
            </a:r>
            <a:r>
              <a:rPr lang="en-US" dirty="0"/>
              <a:t>– </a:t>
            </a:r>
            <a:r>
              <a:rPr lang="en-US" dirty="0" smtClean="0"/>
              <a:t>N3 (12%) </a:t>
            </a:r>
            <a:r>
              <a:rPr lang="en-US" dirty="0"/>
              <a:t>– </a:t>
            </a:r>
            <a:r>
              <a:rPr lang="en-US" dirty="0" smtClean="0"/>
              <a:t>N1 (11%) </a:t>
            </a:r>
            <a:endParaRPr lang="en-US" dirty="0"/>
          </a:p>
          <a:p>
            <a:pPr lvl="1"/>
            <a:r>
              <a:rPr lang="en-US" dirty="0" smtClean="0"/>
              <a:t>M3 killed few pedestrians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JAPAN </a:t>
            </a:r>
            <a:r>
              <a:rPr lang="fr-FR" dirty="0" smtClean="0"/>
              <a:t>– National data BASE – </a:t>
            </a:r>
            <a:r>
              <a:rPr lang="fr-FR" dirty="0" err="1" smtClean="0"/>
              <a:t>low</a:t>
            </a:r>
            <a:r>
              <a:rPr lang="fr-FR" dirty="0" smtClean="0"/>
              <a:t> Speed – 2010-2014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3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706437"/>
            <a:ext cx="8614416" cy="3934836"/>
          </a:xfrm>
        </p:spPr>
        <p:txBody>
          <a:bodyPr/>
          <a:lstStyle/>
          <a:p>
            <a:r>
              <a:rPr lang="en-US" dirty="0" smtClean="0"/>
              <a:t>Outcomes from FRANCE data on CYCLISTS: 28 fatalities</a:t>
            </a:r>
          </a:p>
          <a:p>
            <a:pPr lvl="1"/>
            <a:r>
              <a:rPr lang="en-US" dirty="0" smtClean="0"/>
              <a:t>Main contributors: M1 (36%) – N3 (36%) – N2 (18%) </a:t>
            </a:r>
          </a:p>
          <a:p>
            <a:pPr lvl="1"/>
            <a:r>
              <a:rPr lang="en-US" dirty="0" smtClean="0"/>
              <a:t>46% </a:t>
            </a:r>
            <a:r>
              <a:rPr lang="en-US" dirty="0"/>
              <a:t>Cyclists are killed in forward motion (S) by M1 </a:t>
            </a:r>
            <a:r>
              <a:rPr lang="en-US" dirty="0" smtClean="0"/>
              <a:t>(38%) </a:t>
            </a:r>
            <a:r>
              <a:rPr lang="en-US" dirty="0"/>
              <a:t>– </a:t>
            </a:r>
            <a:r>
              <a:rPr lang="en-US" dirty="0" smtClean="0"/>
              <a:t>N3 (38%) </a:t>
            </a:r>
            <a:r>
              <a:rPr lang="en-US" dirty="0"/>
              <a:t>– </a:t>
            </a:r>
            <a:r>
              <a:rPr lang="en-US" dirty="0" smtClean="0"/>
              <a:t>N1 (23%)</a:t>
            </a:r>
            <a:endParaRPr lang="en-US" dirty="0"/>
          </a:p>
          <a:p>
            <a:pPr lvl="1"/>
            <a:r>
              <a:rPr lang="en-US" dirty="0" smtClean="0"/>
              <a:t>36% </a:t>
            </a:r>
            <a:r>
              <a:rPr lang="en-US" dirty="0"/>
              <a:t>Cyclists are killed in forward motion (TODS) by N3 </a:t>
            </a:r>
            <a:r>
              <a:rPr lang="en-US" dirty="0" smtClean="0"/>
              <a:t>(50%) </a:t>
            </a:r>
            <a:r>
              <a:rPr lang="en-US" dirty="0"/>
              <a:t>– </a:t>
            </a:r>
            <a:r>
              <a:rPr lang="en-US" dirty="0" smtClean="0"/>
              <a:t>N2 (50%)</a:t>
            </a:r>
            <a:endParaRPr lang="en-US" dirty="0"/>
          </a:p>
          <a:p>
            <a:pPr lvl="1"/>
            <a:r>
              <a:rPr lang="en-US" dirty="0" smtClean="0"/>
              <a:t>18% </a:t>
            </a:r>
            <a:r>
              <a:rPr lang="en-US" dirty="0"/>
              <a:t>Cyclists are killed in forward motion (TDS) by M1 </a:t>
            </a:r>
            <a:r>
              <a:rPr lang="en-US" dirty="0" smtClean="0"/>
              <a:t>(100%)</a:t>
            </a:r>
            <a:endParaRPr lang="en-US" dirty="0"/>
          </a:p>
          <a:p>
            <a:pPr lvl="1"/>
            <a:r>
              <a:rPr lang="en-US" dirty="0" smtClean="0"/>
              <a:t>No fatalities in rearward motion</a:t>
            </a:r>
          </a:p>
          <a:p>
            <a:pPr lvl="1"/>
            <a:r>
              <a:rPr lang="en-US" dirty="0" smtClean="0"/>
              <a:t>M2 – M3 did not kill cyclist</a:t>
            </a:r>
          </a:p>
          <a:p>
            <a:r>
              <a:rPr lang="en-US" dirty="0" smtClean="0"/>
              <a:t>Outcomes </a:t>
            </a:r>
            <a:r>
              <a:rPr lang="en-US" dirty="0"/>
              <a:t>from FRANCE data on </a:t>
            </a:r>
            <a:r>
              <a:rPr lang="en-US" dirty="0" smtClean="0"/>
              <a:t>PEDESTRIANS: 229 fatalities</a:t>
            </a:r>
            <a:endParaRPr lang="en-US" dirty="0"/>
          </a:p>
          <a:p>
            <a:pPr lvl="1"/>
            <a:r>
              <a:rPr lang="en-US" dirty="0"/>
              <a:t>Main contributors : M1 </a:t>
            </a:r>
            <a:r>
              <a:rPr lang="en-US" dirty="0" smtClean="0"/>
              <a:t>(40%) – </a:t>
            </a:r>
            <a:r>
              <a:rPr lang="en-US" dirty="0"/>
              <a:t>N</a:t>
            </a:r>
            <a:r>
              <a:rPr lang="en-US" dirty="0" smtClean="0"/>
              <a:t>3 (31%) </a:t>
            </a:r>
            <a:r>
              <a:rPr lang="en-US" dirty="0"/>
              <a:t>– </a:t>
            </a:r>
            <a:r>
              <a:rPr lang="en-US" dirty="0" smtClean="0"/>
              <a:t>N1 (20%)</a:t>
            </a:r>
            <a:endParaRPr lang="en-US" dirty="0"/>
          </a:p>
          <a:p>
            <a:pPr lvl="1"/>
            <a:r>
              <a:rPr lang="en-US" dirty="0" smtClean="0"/>
              <a:t>44% Pedestrians are </a:t>
            </a:r>
            <a:r>
              <a:rPr lang="en-US" dirty="0"/>
              <a:t>killed in forward motion (</a:t>
            </a:r>
            <a:r>
              <a:rPr lang="en-US" dirty="0" smtClean="0"/>
              <a:t>S) by N3 (46%) – M1 (37%) – N1 (12%)</a:t>
            </a:r>
          </a:p>
          <a:p>
            <a:pPr lvl="1"/>
            <a:r>
              <a:rPr lang="en-US" dirty="0" smtClean="0"/>
              <a:t>13% </a:t>
            </a:r>
            <a:r>
              <a:rPr lang="en-US" dirty="0"/>
              <a:t>Pedestrians are killed in forward motion </a:t>
            </a:r>
            <a:r>
              <a:rPr lang="en-US" dirty="0" smtClean="0"/>
              <a:t>(TODS</a:t>
            </a:r>
            <a:r>
              <a:rPr lang="en-US" dirty="0"/>
              <a:t>) by N3 </a:t>
            </a:r>
            <a:r>
              <a:rPr lang="en-US" dirty="0" smtClean="0"/>
              <a:t>(42%) </a:t>
            </a:r>
            <a:r>
              <a:rPr lang="en-US" dirty="0"/>
              <a:t>– M1 </a:t>
            </a:r>
            <a:r>
              <a:rPr lang="en-US" dirty="0" smtClean="0"/>
              <a:t>(32%) </a:t>
            </a:r>
            <a:r>
              <a:rPr lang="en-US" dirty="0"/>
              <a:t>– N1 </a:t>
            </a:r>
            <a:r>
              <a:rPr lang="en-US" dirty="0" smtClean="0"/>
              <a:t>(16%)</a:t>
            </a:r>
            <a:endParaRPr lang="en-US" dirty="0"/>
          </a:p>
          <a:p>
            <a:pPr lvl="1"/>
            <a:r>
              <a:rPr lang="en-US" dirty="0"/>
              <a:t>9</a:t>
            </a:r>
            <a:r>
              <a:rPr lang="en-US" dirty="0" smtClean="0"/>
              <a:t>% </a:t>
            </a:r>
            <a:r>
              <a:rPr lang="en-US" dirty="0"/>
              <a:t>Pedestrians are killed in forward motion (</a:t>
            </a:r>
            <a:r>
              <a:rPr lang="en-US" dirty="0" smtClean="0"/>
              <a:t>TDS</a:t>
            </a:r>
            <a:r>
              <a:rPr lang="en-US" dirty="0"/>
              <a:t>) by </a:t>
            </a:r>
            <a:r>
              <a:rPr lang="en-US" dirty="0" smtClean="0"/>
              <a:t>M1 (50%) </a:t>
            </a:r>
            <a:r>
              <a:rPr lang="en-US" dirty="0"/>
              <a:t>– </a:t>
            </a:r>
            <a:r>
              <a:rPr lang="en-US" dirty="0" smtClean="0"/>
              <a:t>N1 (25%) </a:t>
            </a:r>
            <a:r>
              <a:rPr lang="en-US" dirty="0"/>
              <a:t>– </a:t>
            </a:r>
            <a:r>
              <a:rPr lang="en-US" dirty="0" smtClean="0"/>
              <a:t>M3 (6</a:t>
            </a:r>
            <a:r>
              <a:rPr lang="en-US" dirty="0"/>
              <a:t>%)</a:t>
            </a:r>
          </a:p>
          <a:p>
            <a:pPr lvl="1"/>
            <a:r>
              <a:rPr lang="en-US" dirty="0" smtClean="0"/>
              <a:t>20% Pedestrians </a:t>
            </a:r>
            <a:r>
              <a:rPr lang="en-US" dirty="0"/>
              <a:t>are killed in </a:t>
            </a:r>
            <a:r>
              <a:rPr lang="en-US" dirty="0" smtClean="0"/>
              <a:t>rearward motion by </a:t>
            </a:r>
            <a:r>
              <a:rPr lang="en-US" dirty="0"/>
              <a:t>M1 </a:t>
            </a:r>
            <a:r>
              <a:rPr lang="en-US" dirty="0" smtClean="0"/>
              <a:t>(43%) </a:t>
            </a:r>
            <a:r>
              <a:rPr lang="en-US" dirty="0"/>
              <a:t>– N1 </a:t>
            </a:r>
            <a:r>
              <a:rPr lang="en-US" dirty="0" smtClean="0"/>
              <a:t>(39%) </a:t>
            </a:r>
            <a:r>
              <a:rPr lang="en-US" dirty="0"/>
              <a:t>– N3 </a:t>
            </a:r>
            <a:r>
              <a:rPr lang="en-US" dirty="0" smtClean="0"/>
              <a:t>(17%) </a:t>
            </a:r>
            <a:endParaRPr lang="en-US" dirty="0"/>
          </a:p>
          <a:p>
            <a:pPr lvl="1"/>
            <a:r>
              <a:rPr lang="en-US" dirty="0" smtClean="0"/>
              <a:t>M2 </a:t>
            </a:r>
            <a:r>
              <a:rPr lang="en-US" dirty="0"/>
              <a:t>– </a:t>
            </a:r>
            <a:r>
              <a:rPr lang="en-US" dirty="0" smtClean="0"/>
              <a:t>N2 did </a:t>
            </a:r>
            <a:r>
              <a:rPr lang="en-US" dirty="0"/>
              <a:t>not kill </a:t>
            </a:r>
            <a:r>
              <a:rPr lang="en-US" dirty="0" smtClean="0"/>
              <a:t>pedestrians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hlinkClick r:id="rId3" action="ppaction://hlinkfile"/>
              </a:rPr>
              <a:t>France</a:t>
            </a:r>
            <a:r>
              <a:rPr lang="fr-FR" dirty="0" smtClean="0"/>
              <a:t> - VOIESUR – </a:t>
            </a:r>
            <a:r>
              <a:rPr lang="fr-FR" dirty="0" err="1" smtClean="0"/>
              <a:t>low</a:t>
            </a:r>
            <a:r>
              <a:rPr lang="fr-FR" dirty="0" smtClean="0"/>
              <a:t> Speed - 2011</a:t>
            </a:r>
            <a:endParaRPr lang="fr-FR" dirty="0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quarter" idx="21"/>
          </p:nvPr>
        </p:nvSpPr>
        <p:spPr>
          <a:xfrm>
            <a:off x="180975" y="140498"/>
            <a:ext cx="8784000" cy="161925"/>
          </a:xfrm>
        </p:spPr>
        <p:txBody>
          <a:bodyPr/>
          <a:lstStyle/>
          <a:p>
            <a:r>
              <a:rPr lang="en-US" dirty="0" smtClean="0"/>
              <a:t>DETAILLED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4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NAULT SECRET A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R1705_TEMPLATE_PPT" id="{B9759ED5-0B97-4297-91A3-8782898AB6C2}" vid="{AFC5C0CC-3E55-4847-A91D-DAC09D4C1953}"/>
    </a:ext>
  </a:extLst>
</a:theme>
</file>

<file path=ppt/theme/theme2.xml><?xml version="1.0" encoding="utf-8"?>
<a:theme xmlns:a="http://schemas.openxmlformats.org/drawingml/2006/main" name="RENAULT RESTRICTED B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R1705_TEMPLATE_PPT" id="{B9759ED5-0B97-4297-91A3-8782898AB6C2}" vid="{FA6FF015-E88B-416A-9F56-30F00B3F2584}"/>
    </a:ext>
  </a:extLst>
</a:theme>
</file>

<file path=ppt/theme/theme3.xml><?xml version="1.0" encoding="utf-8"?>
<a:theme xmlns:a="http://schemas.openxmlformats.org/drawingml/2006/main" name="RENAULT CONFIDENTIAL C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R1705_TEMPLATE_PPT" id="{B9759ED5-0B97-4297-91A3-8782898AB6C2}" vid="{46E5509C-F92B-4733-AF1D-DCBC15957025}"/>
    </a:ext>
  </a:extLst>
</a:theme>
</file>

<file path=ppt/theme/theme4.xml><?xml version="1.0" encoding="utf-8"?>
<a:theme xmlns:a="http://schemas.openxmlformats.org/drawingml/2006/main" name="RENAULT INTERNAL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R1705_TEMPLATE_PPT" id="{B9759ED5-0B97-4297-91A3-8782898AB6C2}" vid="{95222939-17FA-437B-9DDE-107F756CDECB}"/>
    </a:ext>
  </a:extLst>
</a:theme>
</file>

<file path=ppt/theme/theme5.xml><?xml version="1.0" encoding="utf-8"?>
<a:theme xmlns:a="http://schemas.openxmlformats.org/drawingml/2006/main" name="Thème Office">
  <a:themeElements>
    <a:clrScheme name="RENAULT CORPOR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7B100"/>
      </a:accent1>
      <a:accent2>
        <a:srgbClr val="C80E0E"/>
      </a:accent2>
      <a:accent3>
        <a:srgbClr val="9BC814"/>
      </a:accent3>
      <a:accent4>
        <a:srgbClr val="767A7D"/>
      </a:accent4>
      <a:accent5>
        <a:srgbClr val="CCCCCC"/>
      </a:accent5>
      <a:accent6>
        <a:srgbClr val="EBEBEB"/>
      </a:accent6>
      <a:hlink>
        <a:srgbClr val="000000"/>
      </a:hlink>
      <a:folHlink>
        <a:srgbClr val="7F7F7F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G_GROUPE RENAULT_PowerPoint template_v4</Template>
  <TotalTime>3351</TotalTime>
  <Words>2817</Words>
  <Application>Microsoft Office PowerPoint</Application>
  <PresentationFormat>Affichage à l'écran (16:9)</PresentationFormat>
  <Paragraphs>525</Paragraphs>
  <Slides>32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32</vt:i4>
      </vt:variant>
    </vt:vector>
  </HeadingPairs>
  <TitlesOfParts>
    <vt:vector size="41" baseType="lpstr">
      <vt:lpstr>MS PGothic</vt:lpstr>
      <vt:lpstr>MS PGothic</vt:lpstr>
      <vt:lpstr>Arial</vt:lpstr>
      <vt:lpstr>Arial Narrow</vt:lpstr>
      <vt:lpstr>Wingdings</vt:lpstr>
      <vt:lpstr>RENAULT SECRET A</vt:lpstr>
      <vt:lpstr>RENAULT RESTRICTED B</vt:lpstr>
      <vt:lpstr>RENAULT CONFIDENTIAL C</vt:lpstr>
      <vt:lpstr>RENAULT INTERNAL</vt:lpstr>
      <vt:lpstr>VRU-Proxi 4th MEETING ACCIDENTOLGY SYNTHESIS</vt:lpstr>
      <vt:lpstr>AGENDA</vt:lpstr>
      <vt:lpstr>Présentation PowerPoint</vt:lpstr>
      <vt:lpstr>Présentation PowerPoint</vt:lpstr>
      <vt:lpstr>SOURCES</vt:lpstr>
      <vt:lpstr>DATA ANALYSE PROCESS</vt:lpstr>
      <vt:lpstr>Présentation PowerPoint</vt:lpstr>
      <vt:lpstr>JAPAN – National data BASE – low Speed – 2010-2014</vt:lpstr>
      <vt:lpstr>France - VOIESUR – low Speed - 2011</vt:lpstr>
      <vt:lpstr>POLAND – POLICE DATA BASE – ALL Speeds – 2011-2015</vt:lpstr>
      <vt:lpstr>LATVIA – NATIONAL – ALL SpeedS – 2010-2016</vt:lpstr>
      <vt:lpstr>CANADA – NATIONAL COLLISION DATA BASA – low Speed – 2011-2015</vt:lpstr>
      <vt:lpstr>SPAIN- NATIONAL ACCIDENT DATA BASE – ALL Speeds – 2010-2013</vt:lpstr>
      <vt:lpstr>BELGIUM – NATIONAL DATA BASE – low Speed LIMITS – 2014-2016</vt:lpstr>
      <vt:lpstr>HUNGARY – national data base – all Speeds – 2014-2016</vt:lpstr>
      <vt:lpstr>GERMANY – national statistics – ALL Speeds – 2010-2016</vt:lpstr>
      <vt:lpstr>FINLAND – OTI FINNISH CRASH DATA INSTITUTE – LOW Speed – 2015-2015</vt:lpstr>
      <vt:lpstr>RUSSIA – POLICE DATA BASE – ALL Speeds - 2016</vt:lpstr>
      <vt:lpstr>Présentation PowerPoint</vt:lpstr>
      <vt:lpstr>MAIN TRENDS so far for cyclists – low speed accidents</vt:lpstr>
      <vt:lpstr>MAIN TRENDS so far for cyclists – All speeds accidents</vt:lpstr>
      <vt:lpstr>MAIN TRENDS so far for pedestrians – low speed accidents</vt:lpstr>
      <vt:lpstr>MAIN TRENDS so far for pedestrians – all speeds accidents</vt:lpstr>
      <vt:lpstr>Présentation PowerPoint</vt:lpstr>
      <vt:lpstr>Présentation PowerPoint</vt:lpstr>
      <vt:lpstr>Présentation PowerPoint</vt:lpstr>
      <vt:lpstr>for cyclists</vt:lpstr>
      <vt:lpstr>for pedestrians</vt:lpstr>
      <vt:lpstr>Présentation PowerPoint</vt:lpstr>
      <vt:lpstr>Présentation PowerPoint</vt:lpstr>
      <vt:lpstr>Présentation PowerPoint</vt:lpstr>
      <vt:lpstr>GLOSSARY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BOULAY Francois</dc:creator>
  <cp:lastModifiedBy>BOULAY Francois</cp:lastModifiedBy>
  <cp:revision>112</cp:revision>
  <cp:lastPrinted>2015-03-31T14:07:15Z</cp:lastPrinted>
  <dcterms:created xsi:type="dcterms:W3CDTF">2017-06-23T14:11:33Z</dcterms:created>
  <dcterms:modified xsi:type="dcterms:W3CDTF">2017-11-22T21:42:37Z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-875522655</vt:i4>
  </property>
  <property fmtid="{D5CDD505-2E9C-101B-9397-08002B2CF9AE}" pid="3" name="_NewReviewCycle">
    <vt:lpwstr/>
  </property>
  <property fmtid="{D5CDD505-2E9C-101B-9397-08002B2CF9AE}" pid="4" name="_EmailSubject">
    <vt:lpwstr>VRU-Proxi-04-02 (Chair) Meeting minutes Final</vt:lpwstr>
  </property>
  <property fmtid="{D5CDD505-2E9C-101B-9397-08002B2CF9AE}" pid="5" name="_AuthorEmail">
    <vt:lpwstr>francois.boulay@renault.com</vt:lpwstr>
  </property>
  <property fmtid="{D5CDD505-2E9C-101B-9397-08002B2CF9AE}" pid="6" name="_AuthorEmailDisplayName">
    <vt:lpwstr>BOULAY Francois</vt:lpwstr>
  </property>
</Properties>
</file>