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9" autoAdjust="0"/>
    <p:restoredTop sz="94660"/>
  </p:normalViewPr>
  <p:slideViewPr>
    <p:cSldViewPr showGuides="1">
      <p:cViewPr varScale="1">
        <p:scale>
          <a:sx n="62" d="100"/>
          <a:sy n="62" d="100"/>
        </p:scale>
        <p:origin x="120" y="3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11922-7412-48ED-A7D2-13A142522C3D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ECA3E-D54D-4E23-96A3-E7E8237238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D4F02B-1D0B-47AF-B2BD-098BEAEE9151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198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806661" y="457200"/>
            <a:ext cx="10586620" cy="2286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prstClr val="black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714" y="4964877"/>
            <a:ext cx="792685" cy="104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33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05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718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25354019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11424" y="228600"/>
            <a:ext cx="10586619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811424" y="1600200"/>
            <a:ext cx="10586619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AEF28-DCC8-4820-BA51-88356CDF4783}" type="datetime1">
              <a:rPr lang="de-DE">
                <a:solidFill>
                  <a:prstClr val="black"/>
                </a:solidFill>
              </a:rPr>
              <a:pPr>
                <a:defRPr/>
              </a:pPr>
              <a:t>15.09.2017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prstClr val="black"/>
                </a:solidFill>
              </a:rPr>
              <a:t>Mastertest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prstClr val="black"/>
                </a:solidFill>
              </a:rPr>
              <a:t>Seite </a:t>
            </a:r>
            <a:fld id="{D4A5D947-5FC1-47C1-AAD8-F911C10458FC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4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84" y="365125"/>
            <a:ext cx="11089232" cy="8316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412776"/>
            <a:ext cx="11089232" cy="4764187"/>
          </a:xfrm>
        </p:spPr>
        <p:txBody>
          <a:bodyPr/>
          <a:lstStyle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552" y="188640"/>
            <a:ext cx="559594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5617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92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1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28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95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044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64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2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7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2230C-F468-4898-A3C8-B6B63F174E5A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q"/>
        <a:defRPr sz="2400" b="1" kern="1200">
          <a:solidFill>
            <a:srgbClr val="003478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b="1" kern="1200">
          <a:solidFill>
            <a:srgbClr val="003478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27479885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1424" y="228600"/>
            <a:ext cx="10586619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1424" y="6172200"/>
            <a:ext cx="29836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3E594C-62B7-4BE1-A48C-3D3CCA2DDA11}" type="datetime1">
              <a:rPr lang="de-D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15.09.2017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483" y="6172200"/>
            <a:ext cx="24390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black"/>
                </a:solidFill>
              </a:rPr>
              <a:t>Mastertest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7909" y="6172200"/>
            <a:ext cx="282013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prstClr val="black"/>
                </a:solidFill>
              </a:rPr>
              <a:t>Seite </a:t>
            </a:r>
            <a:fld id="{60C6FC8F-F53F-451F-A8A2-D6216BBA1303}" type="slidenum">
              <a:rPr lang="de-D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4" name="Line 7"/>
          <p:cNvSpPr>
            <a:spLocks noChangeAspect="1" noChangeShapeType="1"/>
          </p:cNvSpPr>
          <p:nvPr/>
        </p:nvSpPr>
        <p:spPr bwMode="auto">
          <a:xfrm>
            <a:off x="811424" y="6172200"/>
            <a:ext cx="10586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2400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470" y="4445"/>
            <a:ext cx="44779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539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98427"/>
            <a:ext cx="9144000" cy="2387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400" dirty="0" smtClean="0"/>
              <a:t>TC22 SC37 WG3 Liaison Report for EVS-GTR</a:t>
            </a:r>
            <a:r>
              <a:rPr lang="en-GB" sz="4400" dirty="0"/>
              <a:t/>
            </a:r>
            <a:br>
              <a:rPr lang="en-GB" sz="4400" dirty="0"/>
            </a:br>
            <a:r>
              <a:rPr lang="en-GB" sz="4400" dirty="0" smtClean="0"/>
              <a:t>Thermal Propagation Work Item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37534"/>
            <a:ext cx="9144000" cy="1655762"/>
          </a:xfrm>
        </p:spPr>
        <p:txBody>
          <a:bodyPr>
            <a:noAutofit/>
          </a:bodyPr>
          <a:lstStyle/>
          <a:p>
            <a:pPr lvl="6" algn="l"/>
            <a:r>
              <a:rPr lang="en-GB" sz="2400" b="1" dirty="0">
                <a:solidFill>
                  <a:srgbClr val="003478"/>
                </a:solidFill>
                <a:latin typeface="Corbel" panose="020B0503020204020204" pitchFamily="34" charset="0"/>
              </a:rPr>
              <a:t>Dr. Annika Ahlberg Tidblad (SE)</a:t>
            </a:r>
          </a:p>
          <a:p>
            <a:pPr lvl="6" algn="l"/>
            <a:r>
              <a:rPr lang="en-GB" sz="2400" b="1" dirty="0">
                <a:solidFill>
                  <a:srgbClr val="003478"/>
                </a:solidFill>
                <a:latin typeface="Corbel" panose="020B0503020204020204" pitchFamily="34" charset="0"/>
              </a:rPr>
              <a:t>Brian </a:t>
            </a:r>
            <a:r>
              <a:rPr lang="en-GB" sz="2400" b="1" dirty="0" smtClean="0">
                <a:solidFill>
                  <a:srgbClr val="003478"/>
                </a:solidFill>
                <a:latin typeface="Corbel" panose="020B0503020204020204" pitchFamily="34" charset="0"/>
              </a:rPr>
              <a:t>J. Lawrence </a:t>
            </a:r>
            <a:r>
              <a:rPr lang="en-GB" sz="2400" b="1" dirty="0">
                <a:solidFill>
                  <a:srgbClr val="003478"/>
                </a:solidFill>
                <a:latin typeface="Corbel" panose="020B0503020204020204" pitchFamily="34" charset="0"/>
              </a:rPr>
              <a:t>(UK)</a:t>
            </a:r>
          </a:p>
          <a:p>
            <a:r>
              <a:rPr lang="en-GB" dirty="0" smtClean="0"/>
              <a:t>Sep-2017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27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268760"/>
            <a:ext cx="11089232" cy="435133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dirty="0" smtClean="0"/>
              <a:t>AAT &amp; BJL attended two TC22 SC37 WG3 meetings on Thermal Propagation since EVS 14</a:t>
            </a:r>
            <a:r>
              <a:rPr lang="en-GB" baseline="30000" dirty="0" smtClean="0"/>
              <a:t>th</a:t>
            </a:r>
            <a:r>
              <a:rPr lang="en-GB" dirty="0" smtClean="0"/>
              <a:t> session:</a:t>
            </a:r>
          </a:p>
          <a:p>
            <a:pPr lvl="1"/>
            <a:r>
              <a:rPr lang="en-GB" dirty="0" smtClean="0"/>
              <a:t> 9 &amp; 10-Mar-2017, Okinawa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29 &amp; 30-Aug-2017, Dresden</a:t>
            </a:r>
          </a:p>
          <a:p>
            <a:pPr>
              <a:spcBef>
                <a:spcPts val="0"/>
              </a:spcBef>
            </a:pPr>
            <a:r>
              <a:rPr lang="en-GB" dirty="0" smtClean="0"/>
              <a:t>7 national standards organisations represented: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China (CN), France (FR), Germany (DE), Japan (JP), South Korea (KR), Sweden (SE) and UK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Timeframe, title &amp; scope of work item agreed in Okinawa: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3-year project envisaged</a:t>
            </a:r>
          </a:p>
          <a:p>
            <a:pPr marL="738188" lvl="1" indent="-285750">
              <a:spcAft>
                <a:spcPts val="300"/>
              </a:spcAft>
            </a:pPr>
            <a:r>
              <a:rPr lang="en-GB" sz="18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Title</a:t>
            </a:r>
            <a:r>
              <a:rPr lang="en-GB" sz="1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GB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9138" lvl="1" indent="0">
              <a:buNone/>
            </a:pP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ISO 6469-1:2007/</a:t>
            </a:r>
            <a:r>
              <a:rPr lang="en-GB" sz="16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Amd</a:t>
            </a: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1: Electrically propelled road vehicles – Safety specification – Part 1: On-board rechargeable energy storage system (RESS) Amendment 1 Safety management of thermal runaway propagation</a:t>
            </a:r>
            <a:endParaRPr lang="en-GB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38188" lvl="1" indent="-285750">
              <a:spcAft>
                <a:spcPts val="300"/>
              </a:spcAft>
            </a:pPr>
            <a:r>
              <a:rPr lang="en-GB" sz="18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Scope</a:t>
            </a:r>
            <a:r>
              <a:rPr lang="en-GB" sz="1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GB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9138" lvl="1" indent="0">
              <a:buNone/>
            </a:pP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 amendment specifies demonstration methods for thermal runaway risk mitigation in case of a cell internal failure within a battery system/battery pack. The focus is on protection of persons against direct exposure to possible risk caused by such failure.</a:t>
            </a:r>
            <a:endParaRPr lang="en-GB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9138" lvl="1" indent="0">
              <a:buNone/>
            </a:pP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amendment applies to lithium ion battery packs and systems used for propulsion of electric vehicles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 also describes associated data and the methods to collect them.</a:t>
            </a:r>
            <a:endParaRPr lang="en-GB" dirty="0"/>
          </a:p>
          <a:p>
            <a:pPr marL="0" indent="0">
              <a:buNone/>
            </a:pP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143233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National Proposals for Work Content </a:t>
            </a:r>
            <a:r>
              <a:rPr lang="en-GB" sz="1800" dirty="0" smtClean="0"/>
              <a:t>(ISO 6469-1 Amendment)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380" y="1412776"/>
            <a:ext cx="11161240" cy="4764187"/>
          </a:xfrm>
        </p:spPr>
        <p:txBody>
          <a:bodyPr/>
          <a:lstStyle/>
          <a:p>
            <a:r>
              <a:rPr lang="en-GB" dirty="0" smtClean="0"/>
              <a:t>Range of national proposals presented and reviewed during Dresden meeting:</a:t>
            </a:r>
          </a:p>
          <a:p>
            <a:pPr lvl="1" defTabSz="785813">
              <a:spcBef>
                <a:spcPts val="300"/>
              </a:spcBef>
              <a:spcAft>
                <a:spcPts val="600"/>
              </a:spcAft>
            </a:pPr>
            <a:r>
              <a:rPr lang="en-GB" dirty="0" smtClean="0"/>
              <a:t>Shared focus between…. 	(a)  Development of fit-for-purpose test method  </a:t>
            </a:r>
            <a:br>
              <a:rPr lang="en-GB" dirty="0" smtClean="0"/>
            </a:br>
            <a:r>
              <a:rPr lang="en-GB" i="1" dirty="0" smtClean="0"/>
              <a:t>and</a:t>
            </a:r>
            <a:r>
              <a:rPr lang="en-GB" dirty="0" smtClean="0"/>
              <a:t>…			(b)  Support for “documented approach” (framework)</a:t>
            </a:r>
          </a:p>
          <a:p>
            <a:pPr lvl="1" defTabSz="785813"/>
            <a:r>
              <a:rPr lang="en-GB" dirty="0" smtClean="0"/>
              <a:t>Both objectives accommodated in Dresden meeting outcome</a:t>
            </a:r>
          </a:p>
          <a:p>
            <a:pPr defTabSz="785813"/>
            <a:r>
              <a:rPr lang="en-GB" dirty="0" smtClean="0"/>
              <a:t>Several common themes:</a:t>
            </a:r>
          </a:p>
          <a:p>
            <a:pPr lvl="1" defTabSz="785813"/>
            <a:r>
              <a:rPr lang="en-GB" dirty="0" smtClean="0"/>
              <a:t>Repeatability and reproducibility of any method must be assessed and accepted </a:t>
            </a:r>
            <a:r>
              <a:rPr lang="en-GB" i="1" dirty="0" smtClean="0"/>
              <a:t>(general agreement)</a:t>
            </a:r>
          </a:p>
          <a:p>
            <a:pPr lvl="1" defTabSz="785813"/>
            <a:r>
              <a:rPr lang="en-GB" dirty="0" smtClean="0"/>
              <a:t>Pre-test manipulation of DUT must be minimised </a:t>
            </a:r>
            <a:r>
              <a:rPr lang="en-GB" i="1" dirty="0" smtClean="0"/>
              <a:t>(different views as to level of acceptability – to be resolved)</a:t>
            </a:r>
            <a:endParaRPr lang="en-GB" dirty="0" smtClean="0"/>
          </a:p>
          <a:p>
            <a:pPr lvl="2" defTabSz="785813"/>
            <a:r>
              <a:rPr lang="en-GB" dirty="0" smtClean="0"/>
              <a:t>Drilled holes, disabling of safety devices, attached cables or trigger mechanisms, special test software, etc. </a:t>
            </a:r>
            <a:r>
              <a:rPr lang="en-GB" i="1" u="sng" dirty="0" smtClean="0"/>
              <a:t>OR</a:t>
            </a:r>
            <a:endParaRPr lang="en-GB" dirty="0" smtClean="0"/>
          </a:p>
          <a:p>
            <a:pPr lvl="2" defTabSz="785813"/>
            <a:r>
              <a:rPr lang="en-GB" dirty="0" smtClean="0"/>
              <a:t>Custom-built REESS for test, incl. in-cell implanted device for remote controlled internal short circuit</a:t>
            </a:r>
          </a:p>
          <a:p>
            <a:pPr lvl="1" defTabSz="785813"/>
            <a:r>
              <a:rPr lang="en-GB" dirty="0" smtClean="0"/>
              <a:t>Different trigger mechanisms proposed:</a:t>
            </a:r>
          </a:p>
          <a:p>
            <a:pPr lvl="2" defTabSz="785813"/>
            <a:r>
              <a:rPr lang="en-GB" dirty="0" smtClean="0"/>
              <a:t>Heating (electric or chemical), overcharge, nail penetration, external short circuit</a:t>
            </a:r>
          </a:p>
          <a:p>
            <a:pPr lvl="1" defTabSz="785813"/>
            <a:r>
              <a:rPr lang="en-GB" dirty="0" smtClean="0"/>
              <a:t>Conflicting views on whether trigger should necessarily force thermal runaway (regardless of real world form)</a:t>
            </a:r>
          </a:p>
          <a:p>
            <a:pPr lvl="2" defTabSz="785813"/>
            <a:r>
              <a:rPr lang="en-GB" dirty="0" smtClean="0"/>
              <a:t>Several advocates on each side of the argument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9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Validation and commenting </a:t>
            </a:r>
            <a:r>
              <a:rPr lang="en-GB" dirty="0" smtClean="0"/>
              <a:t>on </a:t>
            </a:r>
            <a:r>
              <a:rPr lang="en-GB" dirty="0"/>
              <a:t>proposed evaluation scheme for </a:t>
            </a:r>
            <a:r>
              <a:rPr lang="en-GB" dirty="0" smtClean="0"/>
              <a:t>trigger methods</a:t>
            </a:r>
          </a:p>
          <a:p>
            <a:pPr lvl="1"/>
            <a:r>
              <a:rPr lang="en-GB" dirty="0" smtClean="0"/>
              <a:t>See Annex 1. (from DE proposal)</a:t>
            </a:r>
          </a:p>
          <a:p>
            <a:r>
              <a:rPr lang="en-GB" dirty="0" smtClean="0"/>
              <a:t>Draft standard/guideline with basic content for “documented approach”</a:t>
            </a:r>
          </a:p>
          <a:p>
            <a:pPr lvl="1"/>
            <a:r>
              <a:rPr lang="en-GB" dirty="0" smtClean="0"/>
              <a:t>Including functional </a:t>
            </a:r>
            <a:r>
              <a:rPr lang="en-GB" dirty="0"/>
              <a:t>descriptions and </a:t>
            </a:r>
            <a:r>
              <a:rPr lang="en-GB" dirty="0" smtClean="0"/>
              <a:t>risk </a:t>
            </a:r>
            <a:r>
              <a:rPr lang="en-GB" dirty="0"/>
              <a:t>assessment inventory</a:t>
            </a:r>
          </a:p>
          <a:p>
            <a:endParaRPr lang="en-GB" dirty="0" smtClean="0"/>
          </a:p>
          <a:p>
            <a:r>
              <a:rPr lang="en-GB" dirty="0" smtClean="0"/>
              <a:t>Next meetings:</a:t>
            </a:r>
          </a:p>
          <a:p>
            <a:pPr lvl="1"/>
            <a:r>
              <a:rPr lang="en-GB" dirty="0" smtClean="0"/>
              <a:t> 10-11 </a:t>
            </a:r>
            <a:r>
              <a:rPr lang="en-GB" dirty="0"/>
              <a:t>Jan-2018 (UK, SE, FR or DE </a:t>
            </a:r>
            <a:r>
              <a:rPr lang="en-GB" dirty="0" err="1" smtClean="0"/>
              <a:t>tbd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19-20 </a:t>
            </a:r>
            <a:r>
              <a:rPr lang="en-GB" dirty="0"/>
              <a:t>Mar-2018, </a:t>
            </a:r>
            <a:r>
              <a:rPr lang="en-GB" dirty="0" err="1"/>
              <a:t>Ningde</a:t>
            </a:r>
            <a:r>
              <a:rPr lang="en-GB" dirty="0"/>
              <a:t>, </a:t>
            </a:r>
            <a:r>
              <a:rPr lang="en-GB" dirty="0" smtClean="0"/>
              <a:t>China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911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226295"/>
              </p:ext>
            </p:extLst>
          </p:nvPr>
        </p:nvGraphicFramePr>
        <p:xfrm>
          <a:off x="3177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77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424311"/>
              </p:ext>
            </p:extLst>
          </p:nvPr>
        </p:nvGraphicFramePr>
        <p:xfrm>
          <a:off x="152862" y="716781"/>
          <a:ext cx="11922539" cy="5742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796"/>
                <a:gridCol w="1080149"/>
                <a:gridCol w="2692128"/>
                <a:gridCol w="679923"/>
                <a:gridCol w="670735"/>
                <a:gridCol w="568739"/>
                <a:gridCol w="438539"/>
                <a:gridCol w="438539"/>
                <a:gridCol w="438539"/>
                <a:gridCol w="734269"/>
                <a:gridCol w="693314"/>
                <a:gridCol w="593028"/>
                <a:gridCol w="1764126"/>
                <a:gridCol w="376715"/>
              </a:tblGrid>
              <a:tr h="239986">
                <a:tc rowSpan="2">
                  <a:txBody>
                    <a:bodyPr/>
                    <a:lstStyle/>
                    <a:p>
                      <a:r>
                        <a:rPr lang="en-US" sz="1000" noProof="0" dirty="0" smtClean="0"/>
                        <a:t>Trigger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r>
                        <a:rPr lang="en-US" sz="1000" noProof="0" dirty="0" smtClean="0"/>
                        <a:t>Description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r>
                        <a:rPr lang="en-US" sz="1000" noProof="0" dirty="0" smtClean="0"/>
                        <a:t>Reliability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err="1" smtClean="0"/>
                        <a:t>Reprodu-cibility</a:t>
                      </a:r>
                      <a:endParaRPr lang="en-US" sz="1000" b="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r>
                        <a:rPr lang="en-US" sz="1000" noProof="0" dirty="0" smtClean="0"/>
                        <a:t>Pack </a:t>
                      </a:r>
                      <a:r>
                        <a:rPr lang="en-US" sz="1000" noProof="0" dirty="0" err="1" smtClean="0"/>
                        <a:t>modifi</a:t>
                      </a:r>
                      <a:r>
                        <a:rPr lang="en-US" sz="1000" noProof="0" dirty="0" smtClean="0"/>
                        <a:t>-cation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gridSpan="3">
                  <a:txBody>
                    <a:bodyPr/>
                    <a:lstStyle/>
                    <a:p>
                      <a:r>
                        <a:rPr lang="en-US" sz="1000" noProof="0" dirty="0" smtClean="0"/>
                        <a:t>Useable for different</a:t>
                      </a:r>
                      <a:endParaRPr lang="en-US" sz="1000" noProof="0" dirty="0"/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9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Additional Energy</a:t>
                      </a:r>
                    </a:p>
                    <a:p>
                      <a:endParaRPr lang="en-US" sz="1000" noProof="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noProof="0" dirty="0" smtClean="0"/>
                        <a:t>Shipment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of cell/DUT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r>
                        <a:rPr lang="en-US" sz="1000" noProof="0" dirty="0" smtClean="0"/>
                        <a:t>Mani-</a:t>
                      </a:r>
                      <a:r>
                        <a:rPr lang="en-US" sz="1000" noProof="0" dirty="0" err="1" smtClean="0"/>
                        <a:t>pulation</a:t>
                      </a:r>
                      <a:r>
                        <a:rPr lang="en-US" sz="1000" noProof="0" dirty="0" smtClean="0"/>
                        <a:t> proof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Remark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</a:tr>
              <a:tr h="266700"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noProof="0" dirty="0" smtClean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bg1"/>
                          </a:solidFill>
                        </a:rPr>
                        <a:t>Type: any</a:t>
                      </a:r>
                      <a:endParaRPr lang="en-US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93A"/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bg1"/>
                          </a:solidFill>
                        </a:rPr>
                        <a:t>Pos.: </a:t>
                      </a:r>
                      <a:r>
                        <a:rPr lang="en-US" sz="1000" baseline="0" noProof="0" dirty="0" smtClean="0">
                          <a:solidFill>
                            <a:schemeClr val="bg1"/>
                          </a:solidFill>
                        </a:rPr>
                        <a:t>any</a:t>
                      </a:r>
                      <a:endParaRPr lang="en-US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93A"/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bg1"/>
                          </a:solidFill>
                        </a:rPr>
                        <a:t>Pos.: edge</a:t>
                      </a:r>
                      <a:endParaRPr lang="en-US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36000" marB="3600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93A"/>
                    </a:solidFill>
                  </a:tcPr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 smtClean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0000"/>
                    </a:solidFill>
                  </a:tcPr>
                </a:tc>
              </a:tr>
              <a:tr h="651900"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Internal</a:t>
                      </a:r>
                      <a:r>
                        <a:rPr lang="en-US" sz="1000" baseline="0" noProof="0" dirty="0" smtClean="0"/>
                        <a:t> Short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Internal</a:t>
                      </a:r>
                      <a:r>
                        <a:rPr lang="en-US" sz="1000" baseline="0" noProof="0" dirty="0" smtClean="0"/>
                        <a:t> short seed</a:t>
                      </a:r>
                      <a:endParaRPr lang="en-US" sz="1000" noProof="0" dirty="0" smtClean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Insertion of a defined defect into the cell which can be triggered by moderate heating/cycling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br>
                        <a:rPr lang="en-US" sz="1000" noProof="0" dirty="0" smtClean="0"/>
                      </a:b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(cell</a:t>
                      </a:r>
                      <a:r>
                        <a:rPr lang="en-US" sz="1000" baseline="0" noProof="0" dirty="0" smtClean="0"/>
                        <a:t> and pack)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Proprietary (NASA).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Modification on cell.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Cannot be done by OEM.</a:t>
                      </a:r>
                    </a:p>
                    <a:p>
                      <a:pPr eaLnBrk="1"/>
                      <a:r>
                        <a:rPr lang="en-US" sz="1000" noProof="0" dirty="0" smtClean="0"/>
                        <a:t>Limited experience.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7A0000"/>
                    </a:solidFill>
                  </a:tcPr>
                </a:tc>
              </a:tr>
              <a:tr h="291204"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External Short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Shortening</a:t>
                      </a:r>
                      <a:r>
                        <a:rPr lang="en-US" sz="1000" baseline="0" noProof="0" dirty="0" smtClean="0"/>
                        <a:t> of a single cell inside the battery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Low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Most</a:t>
                      </a:r>
                      <a:r>
                        <a:rPr lang="en-US" sz="1000" baseline="0" noProof="0" dirty="0" smtClean="0"/>
                        <a:t> cells will not enter TR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7A0000"/>
                    </a:solidFill>
                  </a:tcPr>
                </a:tc>
              </a:tr>
              <a:tr h="346320">
                <a:tc rowSpan="4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Nail Penetration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Mild</a:t>
                      </a:r>
                      <a:r>
                        <a:rPr lang="en-US" sz="1000" baseline="0" noProof="0" dirty="0" smtClean="0"/>
                        <a:t> steel nail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4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Penetration of cells perpendicular or parallel</a:t>
                      </a:r>
                      <a:r>
                        <a:rPr lang="en-US" sz="1000" baseline="0" noProof="0" dirty="0" smtClean="0"/>
                        <a:t> to electrodes to produce an internal short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Low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Generally</a:t>
                      </a:r>
                      <a:r>
                        <a:rPr lang="en-US" sz="1000" baseline="0" noProof="0" dirty="0" smtClean="0"/>
                        <a:t> considered to be over-hard</a:t>
                      </a:r>
                    </a:p>
                    <a:p>
                      <a:pPr eaLnBrk="1"/>
                      <a:r>
                        <a:rPr lang="en-US" sz="1000" baseline="0" noProof="0" dirty="0" smtClean="0"/>
                        <a:t>Not suitable for any position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0000"/>
                    </a:solidFill>
                  </a:tcPr>
                </a:tc>
              </a:tr>
              <a:tr h="34632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Low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</a:tr>
              <a:tr h="34632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Metal tip ceramic or metal-coated</a:t>
                      </a:r>
                      <a:r>
                        <a:rPr lang="en-US" sz="1000" baseline="0" noProof="0" dirty="0" smtClean="0"/>
                        <a:t> </a:t>
                      </a:r>
                      <a:r>
                        <a:rPr lang="en-US" sz="1000" noProof="0" dirty="0" smtClean="0"/>
                        <a:t>nail </a:t>
                      </a: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Low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Limited</a:t>
                      </a:r>
                      <a:r>
                        <a:rPr lang="en-US" sz="1000" baseline="0" noProof="0" dirty="0" smtClean="0"/>
                        <a:t> experience </a:t>
                      </a:r>
                      <a:endParaRPr lang="en-US" sz="1000" noProof="0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 smtClean="0"/>
                        <a:t>Not suitable for any position</a:t>
                      </a:r>
                      <a:endParaRPr lang="en-US" sz="1000" noProof="0" dirty="0" smtClean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36000" marR="36000" marT="36000" marB="36000">
                    <a:solidFill>
                      <a:srgbClr val="FF0000"/>
                    </a:solidFill>
                  </a:tcPr>
                </a:tc>
              </a:tr>
              <a:tr h="34632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Low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</a:tr>
              <a:tr h="370840">
                <a:tc rowSpan="7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Over-heating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Heating</a:t>
                      </a:r>
                      <a:r>
                        <a:rPr lang="en-US" sz="1000" baseline="0" noProof="0" dirty="0" smtClean="0"/>
                        <a:t> plate (el.)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Heating device (resistive) is built inside battery to heat single cell 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 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&gt; 50%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Battery</a:t>
                      </a:r>
                      <a:r>
                        <a:rPr lang="en-US" sz="1000" baseline="0" noProof="0" dirty="0" smtClean="0"/>
                        <a:t> is heated up by device to a higher temperature.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7A0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Heating plate (el.) </a:t>
                      </a:r>
                      <a:b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cell</a:t>
                      </a:r>
                      <a:r>
                        <a:rPr lang="en-US" sz="1000" b="1" baseline="0" noProof="0" dirty="0" smtClean="0">
                          <a:solidFill>
                            <a:schemeClr val="tx1"/>
                          </a:solidFill>
                        </a:rPr>
                        <a:t> replacement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Heating device (resistive) mimics thermal</a:t>
                      </a:r>
                      <a:r>
                        <a:rPr lang="en-US" sz="1000" baseline="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runaway of a</a:t>
                      </a:r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single cell </a:t>
                      </a: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Good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Good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High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b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&lt; 20%</a:t>
                      </a: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High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 experience.</a:t>
                      </a:r>
                      <a:b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Slow heating, entire</a:t>
                      </a:r>
                      <a:r>
                        <a:rPr lang="en-US" sz="1000" baseline="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battery heated up.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0000"/>
                    </a:solidFill>
                  </a:tcPr>
                </a:tc>
              </a:tr>
              <a:tr h="233474"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Shock heater (el.)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Fast heater </a:t>
                      </a:r>
                      <a:r>
                        <a:rPr lang="en-US" sz="1000" baseline="0" noProof="0" dirty="0" smtClean="0"/>
                        <a:t>built inside battery </a:t>
                      </a:r>
                      <a:r>
                        <a:rPr lang="en-US" sz="1000" noProof="0" dirty="0" smtClean="0"/>
                        <a:t>to heat single cell 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&lt; 20%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Proprietary (NRC).</a:t>
                      </a:r>
                    </a:p>
                    <a:p>
                      <a:pPr eaLnBrk="1"/>
                      <a:r>
                        <a:rPr lang="en-US" sz="1000" noProof="0" dirty="0" smtClean="0"/>
                        <a:t>Limited experience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0000"/>
                    </a:solidFill>
                  </a:tcPr>
                </a:tc>
              </a:tr>
              <a:tr h="23347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</a:tr>
              <a:tr h="224400"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Laser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Laser heating of</a:t>
                      </a:r>
                      <a:r>
                        <a:rPr lang="en-US" sz="1000" baseline="0" noProof="0" dirty="0" smtClean="0"/>
                        <a:t> single cell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None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&lt; 1%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smtClean="0"/>
                        <a:t>Limited experience</a:t>
                      </a:r>
                      <a:br>
                        <a:rPr lang="en-US" sz="1000" noProof="0" dirty="0" smtClean="0"/>
                      </a:br>
                      <a:r>
                        <a:rPr lang="en-US" sz="1000" baseline="0" noProof="0" dirty="0" smtClean="0"/>
                        <a:t>Not suitable for any position</a:t>
                      </a:r>
                      <a:endParaRPr lang="en-US" sz="1000" noProof="0" dirty="0" smtClean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0000"/>
                    </a:solidFill>
                  </a:tcPr>
                </a:tc>
              </a:tr>
              <a:tr h="224400"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</a:tr>
              <a:tr h="350520">
                <a:tc vMerge="1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Chemical heating</a:t>
                      </a:r>
                      <a:b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cell replacement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Cell</a:t>
                      </a:r>
                      <a:r>
                        <a:rPr lang="en-US" sz="1000" baseline="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is replaced by a dummy cell with chemical charge (e.g. Thermite, electrolyte and oxidizer)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Good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Good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Medium/High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None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High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 experience, new idea</a:t>
                      </a:r>
                      <a:endParaRPr lang="en-US" sz="1000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</a:tr>
              <a:tr h="242203"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Overcharge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One single cell is</a:t>
                      </a:r>
                      <a:r>
                        <a:rPr lang="en-US" sz="1000" baseline="0" noProof="0" dirty="0" smtClean="0"/>
                        <a:t> overcharged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No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br>
                        <a:rPr lang="en-US" sz="1000" noProof="0" dirty="0" smtClean="0"/>
                      </a:br>
                      <a:r>
                        <a:rPr lang="en-US" sz="1000" noProof="0" dirty="0" smtClean="0"/>
                        <a:t>&gt; 50%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 smtClean="0"/>
                        <a:t>Additional energy inserted.</a:t>
                      </a:r>
                      <a:endParaRPr lang="en-US" sz="1000" noProof="0" dirty="0" smtClean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noProof="0" dirty="0" smtClean="0"/>
                    </a:p>
                  </a:txBody>
                  <a:tcPr marL="0" marR="0" marT="0" marB="0">
                    <a:solidFill>
                      <a:srgbClr val="7A0000"/>
                    </a:solidFill>
                  </a:tcPr>
                </a:tc>
              </a:tr>
              <a:tr h="24154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Good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High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000" noProof="0" dirty="0" smtClean="0"/>
                        <a:t>Yes</a:t>
                      </a:r>
                      <a:endParaRPr lang="de-DE" sz="100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Yes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eaLnBrk="1"/>
                      <a:r>
                        <a:rPr lang="en-US" sz="1000" noProof="0" dirty="0" smtClean="0"/>
                        <a:t>Medium</a:t>
                      </a:r>
                      <a:endParaRPr lang="en-US" sz="1000" noProof="0" dirty="0"/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 marL="0" marR="0" marT="0" marB="0">
                    <a:solidFill>
                      <a:srgbClr val="7A0000"/>
                    </a:solidFill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latin typeface="Arial Rounded MT Bold" panose="020F0704030504030204" pitchFamily="34" charset="0"/>
              </a:rPr>
              <a:t>Annex.1 Initiation </a:t>
            </a:r>
            <a:r>
              <a:rPr lang="en-US" sz="2000" dirty="0">
                <a:latin typeface="Arial Rounded MT Bold" panose="020F0704030504030204" pitchFamily="34" charset="0"/>
              </a:rPr>
              <a:t>methods for single cell thermal runaway inside a battery pack</a:t>
            </a:r>
            <a:endParaRPr lang="de-DE" sz="2000" dirty="0">
              <a:latin typeface="Arial Rounded MT Bold" panose="020F070403050403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52864" y="6480622"/>
            <a:ext cx="8247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</a:rPr>
              <a:t>! Tests, which cannot be performed on pack level without triggering several cells are excluded. E.g.: cell crush, nickel J … </a:t>
            </a:r>
          </a:p>
        </p:txBody>
      </p:sp>
    </p:spTree>
    <p:extLst>
      <p:ext uri="{BB962C8B-B14F-4D97-AF65-F5344CB8AC3E}">
        <p14:creationId xmlns:p14="http://schemas.microsoft.com/office/powerpoint/2010/main" val="14275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">
  <a:themeElements>
    <a:clrScheme name="VDA dg">
      <a:dk1>
        <a:sysClr val="windowText" lastClr="000000"/>
      </a:dk1>
      <a:lt1>
        <a:sysClr val="window" lastClr="FFFFFF"/>
      </a:lt1>
      <a:dk2>
        <a:srgbClr val="000000"/>
      </a:dk2>
      <a:lt2>
        <a:srgbClr val="A4B7BA"/>
      </a:lt2>
      <a:accent1>
        <a:srgbClr val="00693A"/>
      </a:accent1>
      <a:accent2>
        <a:srgbClr val="00566A"/>
      </a:accent2>
      <a:accent3>
        <a:srgbClr val="364C55"/>
      </a:accent3>
      <a:accent4>
        <a:srgbClr val="B45000"/>
      </a:accent4>
      <a:accent5>
        <a:srgbClr val="CCA600"/>
      </a:accent5>
      <a:accent6>
        <a:srgbClr val="7F7F7F"/>
      </a:accent6>
      <a:hlink>
        <a:srgbClr val="7C4E89"/>
      </a:hlink>
      <a:folHlink>
        <a:srgbClr val="B20A26"/>
      </a:folHlink>
    </a:clrScheme>
    <a:fontScheme name="090618_powerpoint_VDA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lnDef>
  </a:objectDefaults>
  <a:extraClrSchemeLst>
    <a:extraClrScheme>
      <a:clrScheme name="VDA Flaechenfarben Basis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693A"/>
        </a:accent1>
        <a:accent2>
          <a:srgbClr val="00566A"/>
        </a:accent2>
        <a:accent3>
          <a:srgbClr val="364C55"/>
        </a:accent3>
        <a:accent4>
          <a:srgbClr val="B45000"/>
        </a:accent4>
        <a:accent5>
          <a:srgbClr val="CCA60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2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C9DED1"/>
        </a:accent1>
        <a:accent2>
          <a:srgbClr val="C0D9DF"/>
        </a:accent2>
        <a:accent3>
          <a:srgbClr val="D3DCE1"/>
        </a:accent3>
        <a:accent4>
          <a:srgbClr val="F2DAC7"/>
        </a:accent4>
        <a:accent5>
          <a:srgbClr val="F6ECD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4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92BCA3"/>
        </a:accent1>
        <a:accent2>
          <a:srgbClr val="85B4BF"/>
        </a:accent2>
        <a:accent3>
          <a:srgbClr val="A7B8C0"/>
        </a:accent3>
        <a:accent4>
          <a:srgbClr val="E3B692"/>
        </a:accent4>
        <a:accent5>
          <a:srgbClr val="ECD9A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6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559D79"/>
        </a:accent1>
        <a:accent2>
          <a:srgbClr val="42909F"/>
        </a:accent2>
        <a:accent3>
          <a:srgbClr val="80959F"/>
        </a:accent3>
        <a:accent4>
          <a:srgbClr val="D49260"/>
        </a:accent4>
        <a:accent5>
          <a:srgbClr val="E3C77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8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8155"/>
        </a:accent1>
        <a:accent2>
          <a:srgbClr val="007081"/>
        </a:accent2>
        <a:accent3>
          <a:srgbClr val="5A727B"/>
        </a:accent3>
        <a:accent4>
          <a:srgbClr val="C56F32"/>
        </a:accent4>
        <a:accent5>
          <a:srgbClr val="D8B63B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Linienfarben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C2E"/>
        </a:accent1>
        <a:accent2>
          <a:srgbClr val="0088C0"/>
        </a:accent2>
        <a:accent3>
          <a:srgbClr val="C75809"/>
        </a:accent3>
        <a:accent4>
          <a:srgbClr val="C29D00"/>
        </a:accent4>
        <a:accent5>
          <a:srgbClr val="AE0C12"/>
        </a:accent5>
        <a:accent6>
          <a:srgbClr val="7CB289"/>
        </a:accent6>
        <a:hlink>
          <a:srgbClr val="42909F"/>
        </a:hlink>
        <a:folHlink>
          <a:srgbClr val="85B4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661</Words>
  <Application>Microsoft Office PowerPoint</Application>
  <PresentationFormat>ワイド画面</PresentationFormat>
  <Paragraphs>205</Paragraphs>
  <Slides>5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6" baseType="lpstr">
      <vt:lpstr>Arial Rounded MT Bold</vt:lpstr>
      <vt:lpstr>ヒラギノ角ゴ Pro W3</vt:lpstr>
      <vt:lpstr>Arial</vt:lpstr>
      <vt:lpstr>Calibri</vt:lpstr>
      <vt:lpstr>Corbel</vt:lpstr>
      <vt:lpstr>Times</vt:lpstr>
      <vt:lpstr>Times New Roman</vt:lpstr>
      <vt:lpstr>Wingdings</vt:lpstr>
      <vt:lpstr>Office Theme</vt:lpstr>
      <vt:lpstr>Blank</vt:lpstr>
      <vt:lpstr>think-cell Folie</vt:lpstr>
      <vt:lpstr>TC22 SC37 WG3 Liaison Report for EVS-GTR Thermal Propagation Work Item</vt:lpstr>
      <vt:lpstr>Introduction</vt:lpstr>
      <vt:lpstr>National Proposals for Work Content (ISO 6469-1 Amendment)</vt:lpstr>
      <vt:lpstr>Next Steps….</vt:lpstr>
      <vt:lpstr>Annex.1 Initiation methods for single cell thermal runaway inside a battery pack</vt:lpstr>
    </vt:vector>
  </TitlesOfParts>
  <Company>Jaguar Land Rover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Lawrence, Brian (B.J.)</dc:creator>
  <cp:lastModifiedBy>小鹿健一郎</cp:lastModifiedBy>
  <cp:revision>24</cp:revision>
  <dcterms:created xsi:type="dcterms:W3CDTF">2017-09-07T13:54:12Z</dcterms:created>
  <dcterms:modified xsi:type="dcterms:W3CDTF">2017-09-15T07:34:27Z</dcterms:modified>
</cp:coreProperties>
</file>