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  <p:sldMasterId id="2147483660" r:id="rId6"/>
  </p:sldMasterIdLst>
  <p:notesMasterIdLst>
    <p:notesMasterId r:id="rId12"/>
  </p:notesMasterIdLst>
  <p:handoutMasterIdLst>
    <p:handoutMasterId r:id="rId13"/>
  </p:handoutMasterIdLst>
  <p:sldIdLst>
    <p:sldId id="256" r:id="rId7"/>
    <p:sldId id="279" r:id="rId8"/>
    <p:sldId id="284" r:id="rId9"/>
    <p:sldId id="280" r:id="rId10"/>
    <p:sldId id="285" r:id="rId11"/>
  </p:sldIdLst>
  <p:sldSz cx="9144000" cy="6858000" type="screen4x3"/>
  <p:notesSz cx="7023100" cy="9309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5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UIZ RUIZ Vanesa (JRC-PETTEN)" initials="VRR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624"/>
    <a:srgbClr val="3166CF"/>
    <a:srgbClr val="3E6FD2"/>
    <a:srgbClr val="2D5EC1"/>
    <a:srgbClr val="BDDEFF"/>
    <a:srgbClr val="99CCFF"/>
    <a:srgbClr val="808080"/>
    <a:srgbClr val="0F5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732" autoAdjust="0"/>
  </p:normalViewPr>
  <p:slideViewPr>
    <p:cSldViewPr showGuides="1">
      <p:cViewPr varScale="1">
        <p:scale>
          <a:sx n="62" d="100"/>
          <a:sy n="62" d="100"/>
        </p:scale>
        <p:origin x="828" y="21"/>
      </p:cViewPr>
      <p:guideLst>
        <p:guide orient="horz" pos="1752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44109" cy="465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7352" y="1"/>
            <a:ext cx="3044109" cy="465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841636"/>
            <a:ext cx="3044109" cy="465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7352" y="8841636"/>
            <a:ext cx="3044109" cy="465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01453FA2-288A-48B2-9622-76E98154F53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24113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044109" cy="465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7352" y="1"/>
            <a:ext cx="3044109" cy="465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698500"/>
            <a:ext cx="4652962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983" y="4421563"/>
            <a:ext cx="5619136" cy="4189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841636"/>
            <a:ext cx="3044109" cy="465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7352" y="8841636"/>
            <a:ext cx="3044109" cy="465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0D4B2863-9E03-4F0D-AF66-1187BDDCB84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291616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B2863-9E03-4F0D-AF66-1187BDDCB84F}" type="slidenum">
              <a:rPr lang="en-GB" altLang="en-US" smtClean="0"/>
              <a:pPr/>
              <a:t>1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9409651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B2863-9E03-4F0D-AF66-1187BDDCB84F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793970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B2863-9E03-4F0D-AF66-1187BDDCB84F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79397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B2863-9E03-4F0D-AF66-1187BDDCB84F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793970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4B2863-9E03-4F0D-AF66-1187BDDCB84F}" type="slidenum">
              <a:rPr lang="en-GB" altLang="en-US" smtClean="0"/>
              <a:pPr/>
              <a:t>5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79397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299B8CEE-6AEA-4632-82E7-AD43B72AF0FE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A03F86-8E7C-43BC-8143-F1C588EE125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56263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A4EDE-8FD5-445D-A3EF-21646883FE24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0135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  <a:latin typeface="Verdana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title style</a:t>
            </a:r>
            <a:endParaRPr lang="en-GB" altLang="en-US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altLang="en-US" noProof="0" smtClean="0"/>
              <a:t>Click to edit Master subtitle style</a:t>
            </a:r>
            <a:endParaRPr lang="en-GB" altLang="en-US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299B8CEE-6AEA-4632-82E7-AD43B72AF0FE}" type="slidenum">
              <a:rPr lang="en-GB" altLang="en-US">
                <a:solidFill>
                  <a:srgbClr val="FFFFFF"/>
                </a:solidFill>
              </a:rPr>
              <a:pPr/>
              <a:t>‹#›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699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07D5A-519D-4326-A995-CBB010C609CC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6220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E927BC-A2E2-4D9F-B59C-53D7D0FAF41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6239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19424D-7744-48B9-9420-147F6756DE53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2845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4E89D0-8610-4545-A220-9E9D26014F07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289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6FB76-CAB1-450E-BA8D-22688B8A16D9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6038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E3D74-CB21-4C39-AB9E-A62F41C7E1A8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2745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2351EB-2827-4EA1-A401-01DF396B136D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0564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07D5A-519D-4326-A995-CBB010C609CC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6053563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5B5609-A13A-4214-B57C-F78A8CE72890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72364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A03F86-8E7C-43BC-8143-F1C588EE1254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5247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A4EDE-8FD5-445D-A3EF-21646883FE24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470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E927BC-A2E2-4D9F-B59C-53D7D0FAF41F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2851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19424D-7744-48B9-9420-147F6756DE53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55903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4E89D0-8610-4545-A220-9E9D26014F0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139275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D6FB76-CAB1-450E-BA8D-22688B8A16D9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440340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E3D74-CB21-4C39-AB9E-A62F41C7E1A8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02568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2351EB-2827-4EA1-A401-01DF396B136D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74207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5B5609-A13A-4214-B57C-F78A8CE7289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419596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BED7955E-2E66-4204-9DD8-DE329789979E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 smtClean="0"/>
              <a:t>Second level</a:t>
            </a:r>
            <a:endParaRPr lang="en-GB" altLang="en-US" smtClean="0"/>
          </a:p>
          <a:p>
            <a:pPr lvl="1"/>
            <a:r>
              <a:rPr lang="en-GB" altLang="en-US" smtClean="0"/>
              <a:t>Third level</a:t>
            </a:r>
          </a:p>
          <a:p>
            <a:pPr lvl="2"/>
            <a:r>
              <a:rPr lang="en-GB" altLang="en-US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BED7955E-2E66-4204-9DD8-DE329789979E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55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display/trans/EVS+14th++session?preview=/51972351/51973193/EVS1421-604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display/trans/EVS+14th++session?preview=/51972351/51973193/EVS1421-604.pdf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display/trans/EVS+14th++session?preview=/51972351/51973193/EVS1421-604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unece.org/display/trans/EVS+14th++session?preview=/51972351/51973193/EVS1421-604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043608" y="4005064"/>
            <a:ext cx="7884368" cy="790575"/>
          </a:xfrm>
        </p:spPr>
        <p:txBody>
          <a:bodyPr/>
          <a:lstStyle/>
          <a:p>
            <a:r>
              <a:rPr lang="en-GB" sz="4400" dirty="0" smtClean="0"/>
              <a:t>JRC comments </a:t>
            </a:r>
            <a:r>
              <a:rPr lang="en-GB" sz="4400" dirty="0"/>
              <a:t>and </a:t>
            </a:r>
            <a:r>
              <a:rPr lang="en-GB" sz="4400" dirty="0" smtClean="0"/>
              <a:t>questions </a:t>
            </a:r>
            <a:r>
              <a:rPr lang="en-GB" sz="4400" dirty="0"/>
              <a:t>in </a:t>
            </a:r>
            <a:r>
              <a:rPr lang="en-GB" sz="4400" dirty="0" smtClean="0"/>
              <a:t>advance</a:t>
            </a:r>
            <a:br>
              <a:rPr lang="en-GB" sz="4400" dirty="0" smtClean="0"/>
            </a:br>
            <a:r>
              <a:rPr lang="en-GB" sz="4400" b="0" kern="1200" dirty="0" smtClean="0"/>
              <a:t>EVS1421-604 Canada</a:t>
            </a:r>
            <a:r>
              <a:rPr lang="en-GB" sz="4400" b="0" kern="1200" dirty="0">
                <a:solidFill>
                  <a:schemeClr val="tx1"/>
                </a:solidFill>
              </a:rPr>
              <a:t/>
            </a:r>
            <a:br>
              <a:rPr lang="en-GB" sz="4400" b="0" kern="1200" dirty="0">
                <a:solidFill>
                  <a:schemeClr val="tx1"/>
                </a:solidFill>
              </a:rPr>
            </a:br>
            <a:r>
              <a:rPr lang="en-GB" sz="3600" b="0" dirty="0" smtClean="0"/>
              <a:t>EVS </a:t>
            </a:r>
            <a:r>
              <a:rPr lang="en-GB" sz="3600" b="0" dirty="0"/>
              <a:t>GTR IWG </a:t>
            </a:r>
            <a:r>
              <a:rPr lang="en-GB" sz="3600" b="0" dirty="0" smtClean="0"/>
              <a:t>Session #14 </a:t>
            </a:r>
            <a:r>
              <a:rPr lang="en-GB" sz="3600" b="0" dirty="0"/>
              <a:t/>
            </a:r>
            <a:br>
              <a:rPr lang="en-GB" sz="3600" b="0" dirty="0"/>
            </a:br>
            <a:r>
              <a:rPr lang="en-GB" sz="2800" b="0" dirty="0" smtClean="0"/>
              <a:t>Ottawa, September </a:t>
            </a:r>
            <a:r>
              <a:rPr lang="en-GB" sz="2800" b="0" dirty="0"/>
              <a:t>2017</a:t>
            </a:r>
            <a:endParaRPr lang="en-GB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804768"/>
              </p:ext>
            </p:extLst>
          </p:nvPr>
        </p:nvGraphicFramePr>
        <p:xfrm>
          <a:off x="467544" y="980728"/>
          <a:ext cx="7920879" cy="18338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640293"/>
                <a:gridCol w="2640293"/>
                <a:gridCol w="264029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Document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Title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Author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EVS1421-604</a:t>
                      </a:r>
                      <a:endParaRPr lang="en-GB" sz="18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Thermal runaway</a:t>
                      </a:r>
                      <a:r>
                        <a:rPr lang="en-GB" baseline="0" dirty="0" smtClean="0"/>
                        <a:t> initiation and propagation – </a:t>
                      </a:r>
                      <a:r>
                        <a:rPr lang="en-GB" baseline="0" dirty="0" err="1" smtClean="0"/>
                        <a:t>xEV</a:t>
                      </a:r>
                      <a:r>
                        <a:rPr lang="en-GB" baseline="0" dirty="0" smtClean="0"/>
                        <a:t> cell, module and pack testing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Steven </a:t>
                      </a:r>
                      <a:r>
                        <a:rPr lang="en-GB" dirty="0" err="1" smtClean="0"/>
                        <a:t>Recoskie</a:t>
                      </a:r>
                      <a:endParaRPr lang="en-GB" dirty="0" smtClean="0"/>
                    </a:p>
                    <a:p>
                      <a:r>
                        <a:rPr lang="en-GB" baseline="0" dirty="0" smtClean="0"/>
                        <a:t>Canada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-36512" y="359371"/>
            <a:ext cx="5976664" cy="646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sz="2800" b="0" kern="0" dirty="0" smtClean="0">
                <a:solidFill>
                  <a:srgbClr val="FFD624"/>
                </a:solidFill>
              </a:rPr>
              <a:t>Relevant to Thermal propagation</a:t>
            </a:r>
            <a:br>
              <a:rPr lang="en-GB" sz="2800" b="0" kern="0" dirty="0" smtClean="0">
                <a:solidFill>
                  <a:srgbClr val="FFD624"/>
                </a:solidFill>
              </a:rPr>
            </a:br>
            <a:endParaRPr lang="en-GB" altLang="en-US" sz="2800" kern="0" dirty="0">
              <a:solidFill>
                <a:srgbClr val="FFD624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259632" y="3212976"/>
            <a:ext cx="6696744" cy="1440159"/>
          </a:xfrm>
          <a:prstGeom prst="rect">
            <a:avLst/>
          </a:prstGeom>
          <a:solidFill>
            <a:srgbClr val="FFFF00"/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28600" indent="-228600">
              <a:buFont typeface="+mj-lt"/>
              <a:buAutoNum type="arabicPeriod"/>
            </a:pPr>
            <a:r>
              <a:rPr lang="en-GB" dirty="0" smtClean="0">
                <a:ln>
                  <a:solidFill>
                    <a:sysClr val="windowText" lastClr="000000"/>
                  </a:solidFill>
                </a:ln>
              </a:rPr>
              <a:t>Is the patent of the heating device </a:t>
            </a:r>
            <a:r>
              <a:rPr lang="en-GB" smtClean="0">
                <a:ln>
                  <a:solidFill>
                    <a:sysClr val="windowText" lastClr="000000"/>
                  </a:solidFill>
                </a:ln>
              </a:rPr>
              <a:t>available? </a:t>
            </a:r>
            <a:r>
              <a:rPr lang="en-GB" dirty="0" smtClean="0">
                <a:ln>
                  <a:solidFill>
                    <a:sysClr val="windowText" lastClr="000000"/>
                  </a:solidFill>
                </a:ln>
              </a:rPr>
              <a:t>If not can you please provide more details?</a:t>
            </a:r>
          </a:p>
          <a:p>
            <a:pPr marL="228600" indent="-228600">
              <a:buFont typeface="+mj-lt"/>
              <a:buAutoNum type="arabicPeriod"/>
            </a:pPr>
            <a:r>
              <a:rPr lang="en-GB" dirty="0" smtClean="0">
                <a:ln>
                  <a:solidFill>
                    <a:sysClr val="windowText" lastClr="000000"/>
                  </a:solidFill>
                </a:ln>
              </a:rPr>
              <a:t>Could you comment if the heater is dimensioned according to the size of the unit to be tested?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7D5A-519D-4326-A995-CBB010C609CC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262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423676"/>
              </p:ext>
            </p:extLst>
          </p:nvPr>
        </p:nvGraphicFramePr>
        <p:xfrm>
          <a:off x="467544" y="980728"/>
          <a:ext cx="7920879" cy="18338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640293"/>
                <a:gridCol w="2640293"/>
                <a:gridCol w="264029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Document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Title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Author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EVS1421-604</a:t>
                      </a:r>
                      <a:endParaRPr lang="en-GB" sz="18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Thermal runaway</a:t>
                      </a:r>
                      <a:r>
                        <a:rPr lang="en-GB" baseline="0" dirty="0" smtClean="0"/>
                        <a:t> initiation and propagation – </a:t>
                      </a:r>
                      <a:r>
                        <a:rPr lang="en-GB" baseline="0" dirty="0" err="1" smtClean="0"/>
                        <a:t>xEV</a:t>
                      </a:r>
                      <a:r>
                        <a:rPr lang="en-GB" baseline="0" dirty="0" smtClean="0"/>
                        <a:t> cell, module and pack testing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Steven </a:t>
                      </a:r>
                      <a:r>
                        <a:rPr lang="en-GB" dirty="0" err="1" smtClean="0"/>
                        <a:t>Recoskie</a:t>
                      </a:r>
                      <a:endParaRPr lang="en-GB" dirty="0" smtClean="0"/>
                    </a:p>
                    <a:p>
                      <a:r>
                        <a:rPr lang="en-GB" baseline="0" dirty="0" smtClean="0"/>
                        <a:t>Canada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-36512" y="359371"/>
            <a:ext cx="5976664" cy="646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sz="2800" b="0" kern="0" dirty="0" smtClean="0">
                <a:solidFill>
                  <a:srgbClr val="FFD624"/>
                </a:solidFill>
              </a:rPr>
              <a:t>Relevant to Thermal propagation</a:t>
            </a:r>
            <a:br>
              <a:rPr lang="en-GB" sz="2800" b="0" kern="0" dirty="0" smtClean="0">
                <a:solidFill>
                  <a:srgbClr val="FFD624"/>
                </a:solidFill>
              </a:rPr>
            </a:br>
            <a:endParaRPr lang="en-GB" altLang="en-US" sz="2800" kern="0" dirty="0">
              <a:solidFill>
                <a:srgbClr val="FFD624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52320" y="2952203"/>
            <a:ext cx="15841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Slide No 11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7D5A-519D-4326-A995-CBB010C609CC}" type="slidenum">
              <a:rPr lang="en-GB" altLang="en-US" smtClean="0">
                <a:solidFill>
                  <a:srgbClr val="000000"/>
                </a:solidFill>
              </a:rPr>
              <a:pPr/>
              <a:t>3</a:t>
            </a:fld>
            <a:endParaRPr lang="en-GB" altLang="en-US">
              <a:solidFill>
                <a:srgbClr val="0000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25" t="31391" r="19583" b="10370"/>
          <a:stretch/>
        </p:blipFill>
        <p:spPr bwMode="auto">
          <a:xfrm>
            <a:off x="395536" y="2952203"/>
            <a:ext cx="6758614" cy="3702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 bwMode="auto">
          <a:xfrm>
            <a:off x="6967736" y="4005065"/>
            <a:ext cx="2068760" cy="2160240"/>
          </a:xfrm>
          <a:prstGeom prst="rect">
            <a:avLst/>
          </a:prstGeom>
          <a:solidFill>
            <a:srgbClr val="FFFF00"/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28600" indent="-228600">
              <a:buFont typeface="+mj-lt"/>
              <a:buAutoNum type="arabicPeriod" startAt="3"/>
            </a:pPr>
            <a:r>
              <a:rPr lang="en-GB" smtClean="0">
                <a:ln>
                  <a:solidFill>
                    <a:sysClr val="windowText" lastClr="000000"/>
                  </a:solidFill>
                </a:ln>
              </a:rPr>
              <a:t>Is </a:t>
            </a:r>
            <a:r>
              <a:rPr lang="en-GB" dirty="0">
                <a:ln>
                  <a:solidFill>
                    <a:sysClr val="windowText" lastClr="000000"/>
                  </a:solidFill>
                </a:ln>
              </a:rPr>
              <a:t>the 10% added energy valid for any battery size? Is there any effect of </a:t>
            </a:r>
            <a:r>
              <a:rPr lang="en-GB">
                <a:ln>
                  <a:solidFill>
                    <a:sysClr val="windowText" lastClr="000000"/>
                  </a:solidFill>
                </a:ln>
              </a:rPr>
              <a:t>the </a:t>
            </a:r>
            <a:r>
              <a:rPr lang="en-GB" smtClean="0">
                <a:ln>
                  <a:solidFill>
                    <a:sysClr val="windowText" lastClr="000000"/>
                  </a:solidFill>
                </a:ln>
              </a:rPr>
              <a:t>fraction of the battery surface covered by </a:t>
            </a:r>
            <a:r>
              <a:rPr lang="en-GB">
                <a:ln>
                  <a:solidFill>
                    <a:sysClr val="windowText" lastClr="000000"/>
                  </a:solidFill>
                </a:ln>
              </a:rPr>
              <a:t>the </a:t>
            </a:r>
            <a:r>
              <a:rPr lang="en-GB" smtClean="0">
                <a:ln>
                  <a:solidFill>
                    <a:sysClr val="windowText" lastClr="000000"/>
                  </a:solidFill>
                </a:ln>
              </a:rPr>
              <a:t>heater </a:t>
            </a:r>
            <a:r>
              <a:rPr lang="en-GB" dirty="0">
                <a:ln>
                  <a:solidFill>
                    <a:sysClr val="windowText" lastClr="000000"/>
                  </a:solidFill>
                </a:ln>
              </a:rPr>
              <a:t>on the applied </a:t>
            </a:r>
            <a:r>
              <a:rPr lang="en-GB">
                <a:ln>
                  <a:solidFill>
                    <a:sysClr val="windowText" lastClr="000000"/>
                  </a:solidFill>
                </a:ln>
              </a:rPr>
              <a:t>energy </a:t>
            </a:r>
            <a:r>
              <a:rPr lang="en-GB" smtClean="0">
                <a:ln>
                  <a:solidFill>
                    <a:sysClr val="windowText" lastClr="000000"/>
                  </a:solidFill>
                </a:ln>
              </a:rPr>
              <a:t>and </a:t>
            </a:r>
            <a:r>
              <a:rPr lang="en-GB" dirty="0">
                <a:ln>
                  <a:solidFill>
                    <a:sysClr val="windowText" lastClr="000000"/>
                  </a:solidFill>
                </a:ln>
              </a:rPr>
              <a:t>the TR?</a:t>
            </a:r>
            <a:endParaRPr lang="en-GB" dirty="0" smtClean="0">
              <a:ln>
                <a:solidFill>
                  <a:sysClr val="windowText" lastClr="00000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37514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587145"/>
              </p:ext>
            </p:extLst>
          </p:nvPr>
        </p:nvGraphicFramePr>
        <p:xfrm>
          <a:off x="467544" y="980728"/>
          <a:ext cx="7920879" cy="18338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640293"/>
                <a:gridCol w="2640293"/>
                <a:gridCol w="264029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Document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Title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Author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EVS1421-604</a:t>
                      </a:r>
                      <a:endParaRPr lang="en-GB" sz="18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Thermal runaway</a:t>
                      </a:r>
                      <a:r>
                        <a:rPr lang="en-GB" baseline="0" dirty="0" smtClean="0"/>
                        <a:t> initiation and propagation – </a:t>
                      </a:r>
                      <a:r>
                        <a:rPr lang="en-GB" baseline="0" dirty="0" err="1" smtClean="0"/>
                        <a:t>xEV</a:t>
                      </a:r>
                      <a:r>
                        <a:rPr lang="en-GB" baseline="0" dirty="0" smtClean="0"/>
                        <a:t> cell, module and pack testing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Steven </a:t>
                      </a:r>
                      <a:r>
                        <a:rPr lang="en-GB" dirty="0" err="1" smtClean="0"/>
                        <a:t>Recoskie</a:t>
                      </a:r>
                      <a:endParaRPr lang="en-GB" dirty="0" smtClean="0"/>
                    </a:p>
                    <a:p>
                      <a:r>
                        <a:rPr lang="en-GB" baseline="0" dirty="0" smtClean="0"/>
                        <a:t>Canada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-36512" y="359371"/>
            <a:ext cx="5976664" cy="646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sz="2800" b="0" kern="0" dirty="0" smtClean="0">
                <a:solidFill>
                  <a:srgbClr val="FFD624"/>
                </a:solidFill>
              </a:rPr>
              <a:t>Relevant to Thermal propagation</a:t>
            </a:r>
            <a:br>
              <a:rPr lang="en-GB" sz="2800" b="0" kern="0" dirty="0" smtClean="0">
                <a:solidFill>
                  <a:srgbClr val="FFD624"/>
                </a:solidFill>
              </a:rPr>
            </a:br>
            <a:endParaRPr lang="en-GB" altLang="en-US" sz="2800" kern="0" dirty="0">
              <a:solidFill>
                <a:srgbClr val="FFD624"/>
              </a:solidFill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0" t="28820" r="17500" b="8704"/>
          <a:stretch/>
        </p:blipFill>
        <p:spPr bwMode="auto">
          <a:xfrm>
            <a:off x="2932001" y="3200602"/>
            <a:ext cx="6163756" cy="3397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740352" y="2952203"/>
            <a:ext cx="1132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Slide No 14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179512" y="2941736"/>
            <a:ext cx="2664296" cy="1584399"/>
          </a:xfrm>
          <a:prstGeom prst="rect">
            <a:avLst/>
          </a:prstGeom>
          <a:solidFill>
            <a:srgbClr val="FFFF00"/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28600" indent="-228600">
              <a:buFont typeface="+mj-lt"/>
              <a:buAutoNum type="arabicPeriod" startAt="4"/>
            </a:pPr>
            <a:r>
              <a:rPr lang="en-GB" smtClean="0">
                <a:ln>
                  <a:solidFill>
                    <a:sysClr val="windowText" lastClr="000000"/>
                  </a:solidFill>
                </a:ln>
              </a:rPr>
              <a:t>We </a:t>
            </a:r>
            <a:r>
              <a:rPr lang="en-GB" dirty="0" smtClean="0">
                <a:ln>
                  <a:solidFill>
                    <a:sysClr val="windowText" lastClr="000000"/>
                  </a:solidFill>
                </a:ln>
              </a:rPr>
              <a:t>note that when there is a failure of the heating element there are flames visible. Do you consider that the failure of the heater may have an impact on the test outcome?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7D5A-519D-4326-A995-CBB010C609CC}" type="slidenum">
              <a:rPr lang="en-GB" altLang="en-US" smtClean="0">
                <a:solidFill>
                  <a:srgbClr val="000000"/>
                </a:solidFill>
              </a:rPr>
              <a:pPr/>
              <a:t>4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31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941190"/>
              </p:ext>
            </p:extLst>
          </p:nvPr>
        </p:nvGraphicFramePr>
        <p:xfrm>
          <a:off x="467544" y="980728"/>
          <a:ext cx="7920879" cy="18338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640293"/>
                <a:gridCol w="2640293"/>
                <a:gridCol w="2640293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Document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Title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Author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EVS1421-604</a:t>
                      </a:r>
                      <a:endParaRPr lang="en-GB" sz="1800" b="0" i="0" u="none" strike="noStrike" kern="1200" baseline="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Thermal runaway</a:t>
                      </a:r>
                      <a:r>
                        <a:rPr lang="en-GB" baseline="0" dirty="0" smtClean="0"/>
                        <a:t> initiation and propagation – </a:t>
                      </a:r>
                      <a:r>
                        <a:rPr lang="en-GB" baseline="0" dirty="0" err="1" smtClean="0"/>
                        <a:t>xEV</a:t>
                      </a:r>
                      <a:r>
                        <a:rPr lang="en-GB" baseline="0" dirty="0" smtClean="0"/>
                        <a:t> cell, module and pack testing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Steven </a:t>
                      </a:r>
                      <a:r>
                        <a:rPr lang="en-GB" dirty="0" err="1" smtClean="0"/>
                        <a:t>Recoskie</a:t>
                      </a:r>
                      <a:endParaRPr lang="en-GB" dirty="0" smtClean="0"/>
                    </a:p>
                    <a:p>
                      <a:r>
                        <a:rPr lang="en-GB" baseline="0" dirty="0" smtClean="0"/>
                        <a:t>Canada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-36512" y="359371"/>
            <a:ext cx="5976664" cy="646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sz="2800" b="0" kern="0" dirty="0" smtClean="0">
                <a:solidFill>
                  <a:srgbClr val="FFD624"/>
                </a:solidFill>
              </a:rPr>
              <a:t>Relevant to Thermal propagation</a:t>
            </a:r>
            <a:br>
              <a:rPr lang="en-GB" sz="2800" b="0" kern="0" dirty="0" smtClean="0">
                <a:solidFill>
                  <a:srgbClr val="FFD624"/>
                </a:solidFill>
              </a:rPr>
            </a:br>
            <a:endParaRPr lang="en-GB" altLang="en-US" sz="2800" kern="0" dirty="0">
              <a:solidFill>
                <a:srgbClr val="FFD624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740352" y="2952203"/>
            <a:ext cx="11326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Slide No 18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5567858" y="3955164"/>
            <a:ext cx="3312368" cy="1130020"/>
          </a:xfrm>
          <a:prstGeom prst="rect">
            <a:avLst/>
          </a:prstGeom>
          <a:solidFill>
            <a:srgbClr val="FFFF00"/>
          </a:solidFill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228600" indent="-228600">
              <a:buFont typeface="+mj-lt"/>
              <a:buAutoNum type="arabicPeriod" startAt="5"/>
            </a:pPr>
            <a:r>
              <a:rPr lang="en-GB" smtClean="0">
                <a:ln>
                  <a:solidFill>
                    <a:sysClr val="windowText" lastClr="000000"/>
                  </a:solidFill>
                </a:ln>
              </a:rPr>
              <a:t>Was the temperature of the heater measured?</a:t>
            </a:r>
          </a:p>
          <a:p>
            <a:pPr marL="228600" indent="-228600">
              <a:buFont typeface="+mj-lt"/>
              <a:buAutoNum type="arabicPeriod" startAt="5"/>
            </a:pPr>
            <a:r>
              <a:rPr lang="en-GB" smtClean="0">
                <a:ln>
                  <a:solidFill>
                    <a:sysClr val="windowText" lastClr="000000"/>
                  </a:solidFill>
                </a:ln>
              </a:rPr>
              <a:t>What </a:t>
            </a:r>
            <a:r>
              <a:rPr lang="en-GB" dirty="0">
                <a:ln>
                  <a:solidFill>
                    <a:sysClr val="windowText" lastClr="000000"/>
                  </a:solidFill>
                </a:ln>
              </a:rPr>
              <a:t>was the maximum temperature of the </a:t>
            </a:r>
            <a:r>
              <a:rPr lang="en-GB" dirty="0" smtClean="0">
                <a:ln>
                  <a:solidFill>
                    <a:sysClr val="windowText" lastClr="000000"/>
                  </a:solidFill>
                </a:ln>
              </a:rPr>
              <a:t>heater for the different power levels applied?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07D5A-519D-4326-A995-CBB010C609CC}" type="slidenum">
              <a:rPr lang="en-GB" altLang="en-US" smtClean="0">
                <a:solidFill>
                  <a:srgbClr val="000000"/>
                </a:solidFill>
              </a:rPr>
              <a:pPr/>
              <a:t>5</a:t>
            </a:fld>
            <a:endParaRPr lang="en-GB" altLang="en-US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7" t="19630" r="19583" b="8519"/>
          <a:stretch/>
        </p:blipFill>
        <p:spPr bwMode="auto">
          <a:xfrm>
            <a:off x="510249" y="2894259"/>
            <a:ext cx="4883142" cy="3318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948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en-US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EC Document" ma:contentTypeID="0x010100258AA79CEB83498886A3A086811232500079C3275BE5ADF04D8EBF90B8D18624D6" ma:contentTypeVersion="9" ma:contentTypeDescription="Create a new document." ma:contentTypeScope="" ma:versionID="37965ed2737676ccc419883f6773f686">
  <xsd:schema xmlns:xsd="http://www.w3.org/2001/XMLSchema" xmlns:xs="http://www.w3.org/2001/XMLSchema" xmlns:p="http://schemas.microsoft.com/office/2006/metadata/properties" xmlns:ns2="c025bfec-6273-4b8c-a1c5-46a48a20aa2e" xmlns:ns4="72E722FF-E768-4DAB-867A-96937FA36B3E" targetNamespace="http://schemas.microsoft.com/office/2006/metadata/properties" ma:root="true" ma:fieldsID="b9ffdcc3981761d8bcfed047b996c93f" ns2:_="" ns4:_="">
    <xsd:import namespace="c025bfec-6273-4b8c-a1c5-46a48a20aa2e"/>
    <xsd:import namespace="72E722FF-E768-4DAB-867A-96937FA36B3E"/>
    <xsd:element name="properties">
      <xsd:complexType>
        <xsd:sequence>
          <xsd:element name="documentManagement">
            <xsd:complexType>
              <xsd:all>
                <xsd:element ref="ns2:Topic" minOccurs="0"/>
                <xsd:element ref="ns4:EC_Collab_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25bfec-6273-4b8c-a1c5-46a48a20aa2e" elementFormDefault="qualified">
    <xsd:import namespace="http://schemas.microsoft.com/office/2006/documentManagement/types"/>
    <xsd:import namespace="http://schemas.microsoft.com/office/infopath/2007/PartnerControls"/>
    <xsd:element name="Topic" ma:index="2" nillable="true" ma:displayName="Topic" ma:format="RadioButtons" ma:internalName="Topic">
      <xsd:simpleType>
        <xsd:restriction base="dms:Choice">
          <xsd:enumeration value="Battery Testing"/>
          <xsd:enumeration value="PURCHASES"/>
          <xsd:enumeration value="QUALITY AND SAFETY"/>
          <xsd:enumeration value="SCIENTIFIC"/>
          <xsd:enumeration value="POLICY SUPPORT – GTR"/>
          <xsd:enumeration value="POLICY SUPPORT – OTHER"/>
          <xsd:enumeration value="H2020 PROJECTS"/>
          <xsd:enumeration value="EXPERIMENTAL WORK"/>
          <xsd:enumeration value="MISCELLANEOUS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2E722FF-E768-4DAB-867A-96937FA36B3E" elementFormDefault="qualified">
    <xsd:import namespace="http://schemas.microsoft.com/office/2006/documentManagement/types"/>
    <xsd:import namespace="http://schemas.microsoft.com/office/infopath/2007/PartnerControls"/>
    <xsd:element name="EC_Collab_Status" ma:index="12" nillable="true" ma:displayName="Status" ma:default="Not Started" ma:format="Dropdown" ma:internalName="EC_Collab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4" ma:displayName="Author"/>
        <xsd:element ref="dcterms:created" minOccurs="0" maxOccurs="1"/>
        <xsd:element ref="dc:identifier" minOccurs="0" maxOccurs="1"/>
        <xsd:element name="contentType" minOccurs="0" maxOccurs="1" type="xsd:string" ma:index="11" ma:displayName="Content Type"/>
        <xsd:element ref="dc:title" minOccurs="0" maxOccurs="1" ma:index="1" ma:displayName="Title"/>
        <xsd:element ref="dc:subject" minOccurs="0" maxOccurs="1" ma:index="3" ma:displayName="Subject"/>
        <xsd:element ref="dc:description" minOccurs="0" maxOccurs="1" ma:index="5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C_Collab_Status xmlns="72E722FF-E768-4DAB-867A-96937FA36B3E">Not Started</EC_Collab_Status>
    <Topic xmlns="c025bfec-6273-4b8c-a1c5-46a48a20aa2e">POLICY SUPPORT – GTR</Topic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BBF441F-8E5F-47C2-9C72-19972F0E2547}">
  <ds:schemaRefs>
    <ds:schemaRef ds:uri="http://schemas.microsoft.com/office/2006/metadata/customXsn"/>
  </ds:schemaRefs>
</ds:datastoreItem>
</file>

<file path=customXml/itemProps2.xml><?xml version="1.0" encoding="utf-8"?>
<ds:datastoreItem xmlns:ds="http://schemas.openxmlformats.org/officeDocument/2006/customXml" ds:itemID="{DBF4FA69-E158-4F53-83F3-C0AE0748525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025bfec-6273-4b8c-a1c5-46a48a20aa2e"/>
    <ds:schemaRef ds:uri="72E722FF-E768-4DAB-867A-96937FA36B3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6C6C9B2-056C-4A1C-A961-4D82F791C468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72E722FF-E768-4DAB-867A-96937FA36B3E"/>
    <ds:schemaRef ds:uri="c025bfec-6273-4b8c-a1c5-46a48a20aa2e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B06DEFC3-7917-45FF-8195-CA3A59D3978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1740</TotalTime>
  <Words>250</Words>
  <Application>Microsoft Office PowerPoint</Application>
  <PresentationFormat>画面に合わせる (4:3)</PresentationFormat>
  <Paragraphs>51</Paragraphs>
  <Slides>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Arial</vt:lpstr>
      <vt:lpstr>Verdana</vt:lpstr>
      <vt:lpstr>Blank</vt:lpstr>
      <vt:lpstr>1_Blank</vt:lpstr>
      <vt:lpstr>JRC comments and questions in advance EVS1421-604 Canada EVS GTR IWG Session #14  Ottawa, September 2017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European Commission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JRC Questions to  EVS GTR IWG Session #14  Ottawa, September 2017</dc:title>
  <dc:subject>Task force 5 Thermal propagation</dc:subject>
  <dc:creator>RUIZ RUIZ Vanesa (JRC-PETTEN)</dc:creator>
  <dc:description>short version</dc:description>
  <cp:lastModifiedBy>小鹿健一郎</cp:lastModifiedBy>
  <cp:revision>116</cp:revision>
  <cp:lastPrinted>2017-09-15T07:54:35Z</cp:lastPrinted>
  <dcterms:created xsi:type="dcterms:W3CDTF">2017-09-13T07:44:58Z</dcterms:created>
  <dcterms:modified xsi:type="dcterms:W3CDTF">2017-09-18T23:59:38Z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0x010100258AA79CEB83498886A3A086811232500079C3275BE5ADF04D8EBF90B8D18624D6</vt:lpwstr>
  </property>
</Properties>
</file>