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60" r:id="rId2"/>
    <p:sldId id="256" r:id="rId3"/>
    <p:sldId id="257" r:id="rId4"/>
    <p:sldId id="258" r:id="rId5"/>
    <p:sldId id="261" r:id="rId6"/>
    <p:sldId id="262" r:id="rId7"/>
    <p:sldId id="263" r:id="rId8"/>
  </p:sldIdLst>
  <p:sldSz cx="10080625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1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8" d="100"/>
          <a:sy n="98" d="100"/>
        </p:scale>
        <p:origin x="1686" y="90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CO</a:t>
            </a:r>
            <a:r>
              <a:rPr lang="ja-JP"/>
              <a:t>　</a:t>
            </a:r>
            <a:r>
              <a:rPr lang="en-US"/>
              <a:t>[mg/km]</a:t>
            </a:r>
            <a:endParaRPr lang="ja-JP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8393333333333334"/>
          <c:y val="0.1635017361111111"/>
          <c:w val="0.7539559027777778"/>
          <c:h val="0.68984548611111118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dPt>
            <c:idx val="0"/>
            <c:marker>
              <c:symbol val="square"/>
              <c:size val="8"/>
            </c:marker>
            <c:bubble3D val="0"/>
            <c:extLst>
              <c:ext xmlns:c16="http://schemas.microsoft.com/office/drawing/2014/chart" uri="{C3380CC4-5D6E-409C-BE32-E72D297353CC}">
                <c16:uniqueId val="{00000003-5F36-46C6-BC8F-C15B9F2F068E}"/>
              </c:ext>
            </c:extLst>
          </c:dPt>
          <c:dPt>
            <c:idx val="1"/>
            <c:marker>
              <c:symbol val="diamond"/>
              <c:size val="8"/>
            </c:marker>
            <c:bubble3D val="0"/>
            <c:extLst>
              <c:ext xmlns:c16="http://schemas.microsoft.com/office/drawing/2014/chart" uri="{C3380CC4-5D6E-409C-BE32-E72D297353CC}">
                <c16:uniqueId val="{00000005-5F36-46C6-BC8F-C15B9F2F068E}"/>
              </c:ext>
            </c:extLst>
          </c:dPt>
          <c:dPt>
            <c:idx val="2"/>
            <c:marker>
              <c:symbol val="triangle"/>
              <c:size val="8"/>
            </c:marker>
            <c:bubble3D val="0"/>
            <c:extLst>
              <c:ext xmlns:c16="http://schemas.microsoft.com/office/drawing/2014/chart" uri="{C3380CC4-5D6E-409C-BE32-E72D297353CC}">
                <c16:uniqueId val="{00000004-5F36-46C6-BC8F-C15B9F2F068E}"/>
              </c:ext>
            </c:extLst>
          </c:dPt>
          <c:dPt>
            <c:idx val="3"/>
            <c:marker>
              <c:symbol val="circle"/>
              <c:size val="8"/>
            </c:marker>
            <c:bubble3D val="0"/>
            <c:extLst>
              <c:ext xmlns:c16="http://schemas.microsoft.com/office/drawing/2014/chart" uri="{C3380CC4-5D6E-409C-BE32-E72D297353CC}">
                <c16:uniqueId val="{00000002-5F36-46C6-BC8F-C15B9F2F068E}"/>
              </c:ext>
            </c:extLst>
          </c:dPt>
          <c:trendline>
            <c:spPr>
              <a:ln w="25400">
                <a:solidFill>
                  <a:srgbClr val="C0504D"/>
                </a:solidFill>
              </a:ln>
            </c:spPr>
            <c:trendlineType val="linear"/>
            <c:intercept val="0"/>
            <c:dispRSqr val="1"/>
            <c:dispEq val="1"/>
            <c:trendlineLbl>
              <c:layout>
                <c:manualLayout>
                  <c:x val="0.10058125"/>
                  <c:y val="0.44202326388888891"/>
                </c:manualLayout>
              </c:layout>
              <c:numFmt formatCode="General" sourceLinked="0"/>
            </c:trendlineLbl>
          </c:trendline>
          <c:xVal>
            <c:numRef>
              <c:f>排ガスレベル!$K$4:$K$7</c:f>
              <c:numCache>
                <c:formatCode>General</c:formatCode>
                <c:ptCount val="4"/>
                <c:pt idx="0">
                  <c:v>353</c:v>
                </c:pt>
                <c:pt idx="1">
                  <c:v>492</c:v>
                </c:pt>
                <c:pt idx="2">
                  <c:v>470</c:v>
                </c:pt>
                <c:pt idx="3">
                  <c:v>312.60000000000002</c:v>
                </c:pt>
              </c:numCache>
            </c:numRef>
          </c:xVal>
          <c:yVal>
            <c:numRef>
              <c:f>排ガスレベル!$L$4:$L$7</c:f>
              <c:numCache>
                <c:formatCode>General</c:formatCode>
                <c:ptCount val="4"/>
                <c:pt idx="0">
                  <c:v>323</c:v>
                </c:pt>
                <c:pt idx="1">
                  <c:v>489</c:v>
                </c:pt>
                <c:pt idx="2">
                  <c:v>449</c:v>
                </c:pt>
                <c:pt idx="3">
                  <c:v>298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F36-46C6-BC8F-C15B9F2F06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912832"/>
        <c:axId val="25914752"/>
      </c:scatterChart>
      <c:valAx>
        <c:axId val="25912832"/>
        <c:scaling>
          <c:orientation val="minMax"/>
        </c:scaling>
        <c:delete val="0"/>
        <c:axPos val="b"/>
        <c:majorGridlines>
          <c:spPr>
            <a:ln>
              <a:prstDash val="dash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E0</a:t>
                </a:r>
                <a:endParaRPr lang="ja-JP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ln>
            <a:prstDash val="sysDash"/>
          </a:ln>
        </c:spPr>
        <c:crossAx val="25914752"/>
        <c:crosses val="autoZero"/>
        <c:crossBetween val="midCat"/>
      </c:valAx>
      <c:valAx>
        <c:axId val="25914752"/>
        <c:scaling>
          <c:orientation val="minMax"/>
        </c:scaling>
        <c:delete val="0"/>
        <c:axPos val="l"/>
        <c:majorGridlines>
          <c:spPr>
            <a:ln>
              <a:prstDash val="dash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E5</a:t>
                </a:r>
                <a:endParaRPr lang="ja-JP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25912832"/>
        <c:crosses val="autoZero"/>
        <c:crossBetween val="midCat"/>
        <c:majorUnit val="2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solidFill>
            <a:schemeClr val="tx2"/>
          </a:solidFill>
          <a:latin typeface="Segoe UI" panose="020B0502040204020203" pitchFamily="34" charset="0"/>
          <a:cs typeface="Segoe UI" panose="020B0502040204020203" pitchFamily="34" charset="0"/>
        </a:defRPr>
      </a:pPr>
      <a:endParaRPr lang="ja-JP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THC</a:t>
            </a:r>
            <a:r>
              <a:rPr lang="ja-JP"/>
              <a:t>　</a:t>
            </a:r>
            <a:r>
              <a:rPr lang="en-US"/>
              <a:t>[mg/km]</a:t>
            </a:r>
            <a:endParaRPr lang="ja-JP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7191666666666666"/>
          <c:y val="0.17232118055555556"/>
          <c:w val="0.74513645833333331"/>
          <c:h val="0.68984548611111118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8"/>
          </c:marker>
          <c:dPt>
            <c:idx val="0"/>
            <c:marker>
              <c:symbol val="square"/>
              <c:size val="8"/>
            </c:marker>
            <c:bubble3D val="0"/>
            <c:extLst>
              <c:ext xmlns:c16="http://schemas.microsoft.com/office/drawing/2014/chart" uri="{C3380CC4-5D6E-409C-BE32-E72D297353CC}">
                <c16:uniqueId val="{00000003-C030-424B-9B18-2F9A5AF6DE94}"/>
              </c:ext>
            </c:extLst>
          </c:dPt>
          <c:dPt>
            <c:idx val="2"/>
            <c:marker>
              <c:symbol val="triangle"/>
              <c:size val="8"/>
            </c:marker>
            <c:bubble3D val="0"/>
            <c:extLst>
              <c:ext xmlns:c16="http://schemas.microsoft.com/office/drawing/2014/chart" uri="{C3380CC4-5D6E-409C-BE32-E72D297353CC}">
                <c16:uniqueId val="{00000004-C030-424B-9B18-2F9A5AF6DE94}"/>
              </c:ext>
            </c:extLst>
          </c:dPt>
          <c:dPt>
            <c:idx val="3"/>
            <c:marker>
              <c:symbol val="circle"/>
              <c:size val="8"/>
            </c:marker>
            <c:bubble3D val="0"/>
            <c:extLst>
              <c:ext xmlns:c16="http://schemas.microsoft.com/office/drawing/2014/chart" uri="{C3380CC4-5D6E-409C-BE32-E72D297353CC}">
                <c16:uniqueId val="{00000002-C030-424B-9B18-2F9A5AF6DE94}"/>
              </c:ext>
            </c:extLst>
          </c:dPt>
          <c:trendline>
            <c:spPr>
              <a:ln w="25400">
                <a:solidFill>
                  <a:srgbClr val="C0504D"/>
                </a:solidFill>
              </a:ln>
            </c:spPr>
            <c:trendlineType val="linear"/>
            <c:intercept val="0"/>
            <c:dispRSqr val="1"/>
            <c:dispEq val="1"/>
            <c:trendlineLbl>
              <c:layout>
                <c:manualLayout>
                  <c:x val="0.1431486111111111"/>
                  <c:y val="0.38230138888888887"/>
                </c:manualLayout>
              </c:layout>
              <c:numFmt formatCode="General" sourceLinked="0"/>
            </c:trendlineLbl>
          </c:trendline>
          <c:xVal>
            <c:numRef>
              <c:f>排ガスレベル!$K$11:$K$14</c:f>
              <c:numCache>
                <c:formatCode>General</c:formatCode>
                <c:ptCount val="4"/>
                <c:pt idx="0">
                  <c:v>111</c:v>
                </c:pt>
                <c:pt idx="1">
                  <c:v>93</c:v>
                </c:pt>
                <c:pt idx="2">
                  <c:v>106</c:v>
                </c:pt>
                <c:pt idx="3">
                  <c:v>57.8</c:v>
                </c:pt>
              </c:numCache>
            </c:numRef>
          </c:xVal>
          <c:yVal>
            <c:numRef>
              <c:f>排ガスレベル!$L$11:$L$14</c:f>
              <c:numCache>
                <c:formatCode>General</c:formatCode>
                <c:ptCount val="4"/>
                <c:pt idx="0">
                  <c:v>114</c:v>
                </c:pt>
                <c:pt idx="1">
                  <c:v>89</c:v>
                </c:pt>
                <c:pt idx="2">
                  <c:v>105</c:v>
                </c:pt>
                <c:pt idx="3">
                  <c:v>60.1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030-424B-9B18-2F9A5AF6DE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298944"/>
        <c:axId val="39309312"/>
      </c:scatterChart>
      <c:valAx>
        <c:axId val="39298944"/>
        <c:scaling>
          <c:orientation val="minMax"/>
        </c:scaling>
        <c:delete val="0"/>
        <c:axPos val="b"/>
        <c:majorGridlines>
          <c:spPr>
            <a:ln>
              <a:prstDash val="dash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E0</a:t>
                </a:r>
                <a:endParaRPr lang="ja-JP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9309312"/>
        <c:crosses val="autoZero"/>
        <c:crossBetween val="midCat"/>
      </c:valAx>
      <c:valAx>
        <c:axId val="39309312"/>
        <c:scaling>
          <c:orientation val="minMax"/>
          <c:max val="150"/>
        </c:scaling>
        <c:delete val="0"/>
        <c:axPos val="l"/>
        <c:majorGridlines>
          <c:spPr>
            <a:ln>
              <a:prstDash val="dash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E5</a:t>
                </a:r>
                <a:endParaRPr lang="ja-JP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ln>
            <a:prstDash val="dash"/>
          </a:ln>
        </c:spPr>
        <c:crossAx val="39298944"/>
        <c:crosses val="autoZero"/>
        <c:crossBetween val="midCat"/>
        <c:majorUnit val="5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solidFill>
            <a:schemeClr val="tx2"/>
          </a:solidFill>
          <a:latin typeface="Segoe UI" panose="020B0502040204020203" pitchFamily="34" charset="0"/>
          <a:cs typeface="Segoe UI" panose="020B0502040204020203" pitchFamily="34" charset="0"/>
        </a:defRPr>
      </a:pPr>
      <a:endParaRPr lang="ja-JP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NOx</a:t>
            </a:r>
            <a:r>
              <a:rPr lang="ja-JP"/>
              <a:t>　</a:t>
            </a:r>
            <a:r>
              <a:rPr lang="en-US"/>
              <a:t>[mg/km]</a:t>
            </a:r>
            <a:endParaRPr lang="ja-JP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593645833333334"/>
          <c:y val="0.19096319444444446"/>
          <c:w val="0.79178819444444426"/>
          <c:h val="0.67986180555555564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8"/>
          </c:marker>
          <c:dPt>
            <c:idx val="0"/>
            <c:marker>
              <c:symbol val="square"/>
              <c:size val="8"/>
            </c:marker>
            <c:bubble3D val="0"/>
            <c:extLst>
              <c:ext xmlns:c16="http://schemas.microsoft.com/office/drawing/2014/chart" uri="{C3380CC4-5D6E-409C-BE32-E72D297353CC}">
                <c16:uniqueId val="{00000004-3A9B-4A8D-9F79-D92DE7908814}"/>
              </c:ext>
            </c:extLst>
          </c:dPt>
          <c:dPt>
            <c:idx val="1"/>
            <c:marker>
              <c:symbol val="diamond"/>
              <c:size val="8"/>
            </c:marker>
            <c:bubble3D val="0"/>
            <c:extLst>
              <c:ext xmlns:c16="http://schemas.microsoft.com/office/drawing/2014/chart" uri="{C3380CC4-5D6E-409C-BE32-E72D297353CC}">
                <c16:uniqueId val="{00000005-3A9B-4A8D-9F79-D92DE7908814}"/>
              </c:ext>
            </c:extLst>
          </c:dPt>
          <c:dPt>
            <c:idx val="2"/>
            <c:marker>
              <c:symbol val="triangle"/>
              <c:size val="8"/>
            </c:marker>
            <c:bubble3D val="0"/>
            <c:extLst>
              <c:ext xmlns:c16="http://schemas.microsoft.com/office/drawing/2014/chart" uri="{C3380CC4-5D6E-409C-BE32-E72D297353CC}">
                <c16:uniqueId val="{00000003-3A9B-4A8D-9F79-D92DE7908814}"/>
              </c:ext>
            </c:extLst>
          </c:dPt>
          <c:trendline>
            <c:spPr>
              <a:ln w="25400">
                <a:solidFill>
                  <a:srgbClr val="C0504D"/>
                </a:solidFill>
              </a:ln>
            </c:spPr>
            <c:trendlineType val="linear"/>
            <c:intercept val="0"/>
            <c:dispRSqr val="1"/>
            <c:dispEq val="1"/>
            <c:trendlineLbl>
              <c:layout>
                <c:manualLayout>
                  <c:x val="0.24663263888888889"/>
                  <c:y val="0.31388229166666665"/>
                </c:manualLayout>
              </c:layout>
              <c:numFmt formatCode="General" sourceLinked="0"/>
            </c:trendlineLbl>
          </c:trendline>
          <c:xVal>
            <c:numRef>
              <c:f>排ガスレベル!$K$18:$K$21</c:f>
              <c:numCache>
                <c:formatCode>General</c:formatCode>
                <c:ptCount val="4"/>
                <c:pt idx="0">
                  <c:v>27</c:v>
                </c:pt>
                <c:pt idx="1">
                  <c:v>31</c:v>
                </c:pt>
                <c:pt idx="2">
                  <c:v>11</c:v>
                </c:pt>
                <c:pt idx="3">
                  <c:v>27.1</c:v>
                </c:pt>
              </c:numCache>
            </c:numRef>
          </c:xVal>
          <c:yVal>
            <c:numRef>
              <c:f>排ガスレベル!$L$18:$L$21</c:f>
              <c:numCache>
                <c:formatCode>General</c:formatCode>
                <c:ptCount val="4"/>
                <c:pt idx="0">
                  <c:v>28</c:v>
                </c:pt>
                <c:pt idx="1">
                  <c:v>31</c:v>
                </c:pt>
                <c:pt idx="2">
                  <c:v>11</c:v>
                </c:pt>
                <c:pt idx="3">
                  <c:v>30.3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A9B-4A8D-9F79-D92DE79088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622912"/>
        <c:axId val="39625088"/>
      </c:scatterChart>
      <c:valAx>
        <c:axId val="39622912"/>
        <c:scaling>
          <c:orientation val="minMax"/>
          <c:max val="50"/>
          <c:min val="0"/>
        </c:scaling>
        <c:delete val="0"/>
        <c:axPos val="b"/>
        <c:majorGridlines>
          <c:spPr>
            <a:ln>
              <a:prstDash val="dash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E0</a:t>
                </a:r>
                <a:endParaRPr lang="ja-JP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39625088"/>
        <c:crosses val="autoZero"/>
        <c:crossBetween val="midCat"/>
        <c:majorUnit val="20"/>
      </c:valAx>
      <c:valAx>
        <c:axId val="39625088"/>
        <c:scaling>
          <c:orientation val="minMax"/>
          <c:max val="50"/>
          <c:min val="0"/>
        </c:scaling>
        <c:delete val="0"/>
        <c:axPos val="l"/>
        <c:majorGridlines>
          <c:spPr>
            <a:ln>
              <a:prstDash val="dashDot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E5</a:t>
                </a:r>
                <a:endParaRPr lang="ja-JP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39622912"/>
        <c:crosses val="autoZero"/>
        <c:crossBetween val="midCat"/>
        <c:majorUnit val="2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solidFill>
            <a:schemeClr val="tx2"/>
          </a:solidFill>
          <a:latin typeface="Segoe UI" panose="020B0502040204020203" pitchFamily="34" charset="0"/>
          <a:cs typeface="Segoe UI" panose="020B0502040204020203" pitchFamily="34" charset="0"/>
        </a:defRPr>
      </a:pPr>
      <a:endParaRPr lang="ja-JP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118E2E-8028-418E-B7ED-6C90CF43DAA9}" type="datetimeFigureOut">
              <a:rPr kumimoji="1" lang="ja-JP" altLang="en-US" smtClean="0"/>
              <a:t>2017/10/18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8FBECA-425C-4020-9385-1B2CA132B9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7636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3668C-32FD-4C23-9372-44AF700F708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116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6047" y="2348400"/>
            <a:ext cx="8568531" cy="162043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2094" y="4283816"/>
            <a:ext cx="7056438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t>2017/10/18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00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7レベル目のアウトライン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&lt;日付/時刻&gt;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&lt;フッター&gt;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DE72CC20-6F76-424E-BF73-DE7A4EF0EAFE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29" y="467228"/>
            <a:ext cx="10079567" cy="21219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ja-JP" sz="463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Japan’s proposal for </a:t>
            </a:r>
          </a:p>
          <a:p>
            <a:pPr algn="ctr">
              <a:defRPr/>
            </a:pPr>
            <a:r>
              <a:rPr lang="en-US" altLang="ja-JP" sz="463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GTR2 B2</a:t>
            </a:r>
          </a:p>
        </p:txBody>
      </p:sp>
      <p:sp>
        <p:nvSpPr>
          <p:cNvPr id="5126" name="テキスト ボックス 2"/>
          <p:cNvSpPr txBox="1">
            <a:spLocks noChangeArrowheads="1"/>
          </p:cNvSpPr>
          <p:nvPr/>
        </p:nvSpPr>
        <p:spPr bwMode="auto">
          <a:xfrm>
            <a:off x="6707198" y="2841482"/>
            <a:ext cx="3254751" cy="56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ja-JP" sz="3086" dirty="0"/>
              <a:t>17-18 Oct</a:t>
            </a:r>
            <a:r>
              <a:rPr lang="ja-JP" altLang="en-US" sz="3086" dirty="0">
                <a:solidFill>
                  <a:prstClr val="black"/>
                </a:solidFill>
              </a:rPr>
              <a:t> </a:t>
            </a:r>
            <a:r>
              <a:rPr lang="en-US" altLang="ja-JP" sz="3086" dirty="0">
                <a:solidFill>
                  <a:prstClr val="black"/>
                </a:solidFill>
              </a:rPr>
              <a:t>2017</a:t>
            </a:r>
            <a:endParaRPr lang="ja-JP" altLang="en-US" sz="3086" dirty="0">
              <a:solidFill>
                <a:prstClr val="black"/>
              </a:solidFill>
            </a:endParaRPr>
          </a:p>
        </p:txBody>
      </p:sp>
      <p:pic>
        <p:nvPicPr>
          <p:cNvPr id="8" name="Picture 8" descr="修正後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286" y="4891095"/>
            <a:ext cx="2011306" cy="1468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768787" y="6523073"/>
            <a:ext cx="8422306" cy="70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 sz="1984" dirty="0">
                <a:solidFill>
                  <a:prstClr val="black"/>
                </a:solidFill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JAPAN AUTOMOBILE STANDARDS INTERNATIONALIZATION CENTER</a:t>
            </a:r>
          </a:p>
          <a:p>
            <a:pPr algn="ctr"/>
            <a:r>
              <a:rPr lang="en-US" altLang="ja-JP" sz="1984" dirty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http://www.jasic.org</a:t>
            </a:r>
          </a:p>
        </p:txBody>
      </p:sp>
    </p:spTree>
    <p:extLst>
      <p:ext uri="{BB962C8B-B14F-4D97-AF65-F5344CB8AC3E}">
        <p14:creationId xmlns:p14="http://schemas.microsoft.com/office/powerpoint/2010/main" val="2135021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09107" y="938516"/>
            <a:ext cx="8886825" cy="201676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en-US" sz="20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Japan proposed to add E0 to the reference fuel of the principal limit value (</a:t>
            </a:r>
            <a:r>
              <a:rPr lang="en-US" sz="2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EPPR-</a:t>
            </a:r>
            <a:r>
              <a:rPr lang="en-US" altLang="ja-JP" sz="20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20-2</a:t>
            </a:r>
            <a:r>
              <a:rPr lang="en-US" sz="2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 and justification was required by </a:t>
            </a:r>
            <a:r>
              <a:rPr lang="en-US" sz="20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means of </a:t>
            </a:r>
            <a:r>
              <a:rPr lang="en-US" sz="20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indicating the gap between E0 and E5.</a:t>
            </a:r>
          </a:p>
          <a:p>
            <a:pPr>
              <a:lnSpc>
                <a:spcPct val="150000"/>
              </a:lnSpc>
            </a:pPr>
            <a:r>
              <a:rPr lang="en-US" altLang="ja-JP" sz="20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Followings are the result of the test.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38A6680-4253-4BBD-9257-F999A5F73C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306133"/>
              </p:ext>
            </p:extLst>
          </p:nvPr>
        </p:nvGraphicFramePr>
        <p:xfrm>
          <a:off x="713397" y="3533063"/>
          <a:ext cx="8644612" cy="30133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3007">
                  <a:extLst>
                    <a:ext uri="{9D8B030D-6E8A-4147-A177-3AD203B41FA5}">
                      <a16:colId xmlns:a16="http://schemas.microsoft.com/office/drawing/2014/main" val="2844938879"/>
                    </a:ext>
                  </a:extLst>
                </a:gridCol>
                <a:gridCol w="760585">
                  <a:extLst>
                    <a:ext uri="{9D8B030D-6E8A-4147-A177-3AD203B41FA5}">
                      <a16:colId xmlns:a16="http://schemas.microsoft.com/office/drawing/2014/main" val="1551944607"/>
                    </a:ext>
                  </a:extLst>
                </a:gridCol>
                <a:gridCol w="1535255">
                  <a:extLst>
                    <a:ext uri="{9D8B030D-6E8A-4147-A177-3AD203B41FA5}">
                      <a16:colId xmlns:a16="http://schemas.microsoft.com/office/drawing/2014/main" val="2728367524"/>
                    </a:ext>
                  </a:extLst>
                </a:gridCol>
                <a:gridCol w="1535255">
                  <a:extLst>
                    <a:ext uri="{9D8B030D-6E8A-4147-A177-3AD203B41FA5}">
                      <a16:colId xmlns:a16="http://schemas.microsoft.com/office/drawing/2014/main" val="2694716621"/>
                    </a:ext>
                  </a:extLst>
                </a:gridCol>
                <a:gridCol w="1535255">
                  <a:extLst>
                    <a:ext uri="{9D8B030D-6E8A-4147-A177-3AD203B41FA5}">
                      <a16:colId xmlns:a16="http://schemas.microsoft.com/office/drawing/2014/main" val="3049583539"/>
                    </a:ext>
                  </a:extLst>
                </a:gridCol>
                <a:gridCol w="1535255">
                  <a:extLst>
                    <a:ext uri="{9D8B030D-6E8A-4147-A177-3AD203B41FA5}">
                      <a16:colId xmlns:a16="http://schemas.microsoft.com/office/drawing/2014/main" val="1405343232"/>
                    </a:ext>
                  </a:extLst>
                </a:gridCol>
              </a:tblGrid>
              <a:tr h="25111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Item</a:t>
                      </a:r>
                      <a:endParaRPr lang="en-US" sz="1100" b="0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A</a:t>
                      </a:r>
                      <a:r>
                        <a:rPr lang="ja-JP" altLang="en-US" sz="110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　</a:t>
                      </a:r>
                      <a:endParaRPr lang="ja-JP" altLang="en-US" sz="1100" b="0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ＭＳ Ｐゴシック" panose="020B0600070205080204" pitchFamily="50" charset="-128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B</a:t>
                      </a:r>
                      <a:r>
                        <a:rPr lang="ja-JP" altLang="en-US" sz="110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　</a:t>
                      </a:r>
                      <a:endParaRPr lang="ja-JP" altLang="en-US" sz="1100" b="0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ＭＳ Ｐゴシック" panose="020B0600070205080204" pitchFamily="50" charset="-128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</a:t>
                      </a:r>
                      <a:r>
                        <a:rPr lang="ja-JP" altLang="en-US" sz="110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　</a:t>
                      </a:r>
                      <a:endParaRPr lang="ja-JP" altLang="en-US" sz="1100" b="0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ＭＳ Ｐゴシック" panose="020B0600070205080204" pitchFamily="50" charset="-128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D</a:t>
                      </a:r>
                      <a:r>
                        <a:rPr lang="ja-JP" altLang="en-US" sz="110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　</a:t>
                      </a:r>
                      <a:endParaRPr lang="ja-JP" altLang="en-US" sz="1100" b="0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ＭＳ Ｐゴシック" panose="020B0600070205080204" pitchFamily="50" charset="-128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86151506"/>
                  </a:ext>
                </a:extLst>
              </a:tr>
              <a:tr h="25111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WMTC　Category</a:t>
                      </a:r>
                      <a:endParaRPr lang="en-US" sz="1100" b="0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Class1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Class2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Class3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Class3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8978201"/>
                  </a:ext>
                </a:extLst>
              </a:tr>
              <a:tr h="2511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Vehicle weight 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kg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114</a:t>
                      </a:r>
                      <a:endParaRPr lang="en-US" altLang="ja-JP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188</a:t>
                      </a:r>
                      <a:endParaRPr lang="en-US" altLang="ja-JP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182</a:t>
                      </a:r>
                      <a:endParaRPr lang="en-US" altLang="ja-JP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193</a:t>
                      </a:r>
                      <a:endParaRPr lang="en-US" altLang="ja-JP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20250076"/>
                  </a:ext>
                </a:extLst>
              </a:tr>
              <a:tr h="2511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Equivalent inertia mass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kg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ISO 190</a:t>
                      </a:r>
                      <a:endParaRPr lang="en-US" sz="1100" b="0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ISO 260</a:t>
                      </a:r>
                      <a:endParaRPr lang="en-US" sz="1100" b="0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ISO 260</a:t>
                      </a:r>
                      <a:endParaRPr lang="en-US" sz="1100" b="0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ISO 270</a:t>
                      </a:r>
                      <a:endParaRPr lang="en-US" sz="1100" b="0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60850180"/>
                  </a:ext>
                </a:extLst>
              </a:tr>
              <a:tr h="25111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Engine type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Water-cooled,4Stroke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Water-cooled,4Stroke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Water-cooled,4Stroke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Water-cooled,4Stroke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55289734"/>
                  </a:ext>
                </a:extLst>
              </a:tr>
              <a:tr h="25111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Emission control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Catalyst、O2S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Catalyst、O2S、AI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Catalyst、O2S</a:t>
                      </a:r>
                      <a:endParaRPr lang="en-US" sz="1100" b="0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Catalyst、O2S、AI</a:t>
                      </a:r>
                      <a:endParaRPr lang="en-US" sz="1100" b="0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14544071"/>
                  </a:ext>
                </a:extLst>
              </a:tr>
              <a:tr h="2511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Disuplacement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cc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124</a:t>
                      </a:r>
                      <a:endParaRPr lang="en-US" altLang="ja-JP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248</a:t>
                      </a:r>
                      <a:endParaRPr lang="en-US" altLang="ja-JP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689</a:t>
                      </a:r>
                      <a:endParaRPr lang="en-US" altLang="ja-JP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649</a:t>
                      </a:r>
                      <a:endParaRPr lang="en-US" altLang="ja-JP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48523686"/>
                  </a:ext>
                </a:extLst>
              </a:tr>
              <a:tr h="2511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Max.power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kW/rpm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8.3/8500</a:t>
                      </a:r>
                      <a:endParaRPr lang="en-US" altLang="ja-JP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18/8000</a:t>
                      </a:r>
                      <a:endParaRPr lang="en-US" altLang="ja-JP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54/9000</a:t>
                      </a:r>
                      <a:endParaRPr lang="en-US" altLang="ja-JP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50/8,000</a:t>
                      </a:r>
                      <a:endParaRPr lang="en-US" altLang="ja-JP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28111558"/>
                  </a:ext>
                </a:extLst>
              </a:tr>
              <a:tr h="2511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Max.torque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N-m/rpm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11/5000</a:t>
                      </a:r>
                      <a:endParaRPr lang="en-US" altLang="ja-JP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22/6500</a:t>
                      </a:r>
                      <a:endParaRPr lang="en-US" altLang="ja-JP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68/6500</a:t>
                      </a:r>
                      <a:endParaRPr lang="en-US" altLang="ja-JP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65/6,500</a:t>
                      </a:r>
                      <a:endParaRPr lang="en-US" altLang="ja-JP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86961676"/>
                  </a:ext>
                </a:extLst>
              </a:tr>
              <a:tr h="25111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Idling speed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1700rpm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1400rpm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1350rpm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1300rpm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80172062"/>
                  </a:ext>
                </a:extLst>
              </a:tr>
              <a:tr h="25111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Fuel supply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FI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FI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FI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FI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58147090"/>
                  </a:ext>
                </a:extLst>
              </a:tr>
              <a:tr h="25111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Transmission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CVT</a:t>
                      </a:r>
                      <a:endParaRPr lang="en-US" sz="1100" b="0" i="0" u="none" strike="noStrike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Manual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Manual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Manual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38933082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2CD4A51-22AE-4BE0-A8BC-95711CE01574}"/>
              </a:ext>
            </a:extLst>
          </p:cNvPr>
          <p:cNvSpPr txBox="1"/>
          <p:nvPr/>
        </p:nvSpPr>
        <p:spPr>
          <a:xfrm>
            <a:off x="734708" y="3070968"/>
            <a:ext cx="6459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Vehicles for the test</a:t>
            </a:r>
            <a:endParaRPr kumimoji="1" lang="ja-JP" altLang="en-US" dirty="0">
              <a:solidFill>
                <a:schemeClr val="tx2"/>
              </a:solidFill>
              <a:latin typeface="Segoe UI" panose="020B0502040204020203" pitchFamily="34" charset="0"/>
              <a:ea typeface="Spica Neue" panose="02000503000000000000" pitchFamily="2" charset="-128"/>
              <a:cs typeface="Segoe UI" panose="020B0502040204020203" pitchFamily="34" charset="0"/>
            </a:endParaRPr>
          </a:p>
        </p:txBody>
      </p:sp>
      <p:sp>
        <p:nvSpPr>
          <p:cNvPr id="6" name="TextShape 1">
            <a:extLst>
              <a:ext uri="{FF2B5EF4-FFF2-40B4-BE49-F238E27FC236}">
                <a16:creationId xmlns:a16="http://schemas.microsoft.com/office/drawing/2014/main" id="{E08C033C-1427-4FAD-BD98-B3B773E33A20}"/>
              </a:ext>
            </a:extLst>
          </p:cNvPr>
          <p:cNvSpPr txBox="1"/>
          <p:nvPr/>
        </p:nvSpPr>
        <p:spPr>
          <a:xfrm>
            <a:off x="516700" y="76200"/>
            <a:ext cx="9071640" cy="9919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altLang="ja-JP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Purpose</a:t>
            </a:r>
            <a:endParaRPr lang="en-US" sz="44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D1CCFF5-5D54-4696-8E5E-061FDC7026B8}"/>
              </a:ext>
            </a:extLst>
          </p:cNvPr>
          <p:cNvSpPr txBox="1"/>
          <p:nvPr/>
        </p:nvSpPr>
        <p:spPr>
          <a:xfrm>
            <a:off x="729573" y="5951390"/>
            <a:ext cx="9280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chemeClr val="accent2"/>
                </a:solidFill>
                <a:latin typeface="Segoe UI" panose="020B0502040204020203" pitchFamily="34" charset="0"/>
                <a:ea typeface="Spica Neue" panose="02000503000000000000" pitchFamily="2" charset="-128"/>
                <a:cs typeface="Segoe UI" panose="020B0502040204020203" pitchFamily="34" charset="0"/>
              </a:rPr>
              <a:t>As a result, the examination of E0 and E5 fuel are considered equivalent</a:t>
            </a:r>
          </a:p>
        </p:txBody>
      </p:sp>
      <p:graphicFrame>
        <p:nvGraphicFramePr>
          <p:cNvPr id="14" name="グラフ 13">
            <a:extLst>
              <a:ext uri="{FF2B5EF4-FFF2-40B4-BE49-F238E27FC236}">
                <a16:creationId xmlns:a16="http://schemas.microsoft.com/office/drawing/2014/main" id="{6E5C285E-426B-41BA-8244-D82D5313E0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6357417"/>
              </p:ext>
            </p:extLst>
          </p:nvPr>
        </p:nvGraphicFramePr>
        <p:xfrm>
          <a:off x="721716" y="2005890"/>
          <a:ext cx="288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グラフ 14">
            <a:extLst>
              <a:ext uri="{FF2B5EF4-FFF2-40B4-BE49-F238E27FC236}">
                <a16:creationId xmlns:a16="http://schemas.microsoft.com/office/drawing/2014/main" id="{A7EB286A-3C6F-4F99-B181-56828EF777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3613859"/>
              </p:ext>
            </p:extLst>
          </p:nvPr>
        </p:nvGraphicFramePr>
        <p:xfrm>
          <a:off x="3609654" y="2015883"/>
          <a:ext cx="288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グラフ 15">
            <a:extLst>
              <a:ext uri="{FF2B5EF4-FFF2-40B4-BE49-F238E27FC236}">
                <a16:creationId xmlns:a16="http://schemas.microsoft.com/office/drawing/2014/main" id="{A1088151-8292-48FE-8C2F-3EF3BB8838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7981193"/>
              </p:ext>
            </p:extLst>
          </p:nvPr>
        </p:nvGraphicFramePr>
        <p:xfrm>
          <a:off x="6489653" y="2001629"/>
          <a:ext cx="288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8D5C052-2E70-4485-B990-23590B637B6A}"/>
              </a:ext>
            </a:extLst>
          </p:cNvPr>
          <p:cNvSpPr txBox="1"/>
          <p:nvPr/>
        </p:nvSpPr>
        <p:spPr>
          <a:xfrm>
            <a:off x="2834598" y="4913165"/>
            <a:ext cx="71476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accent1"/>
                </a:solidFill>
                <a:latin typeface="Segoe UI" panose="020B0502040204020203" pitchFamily="34" charset="0"/>
                <a:ea typeface="Spica Neue" panose="02000503000000000000" pitchFamily="2" charset="-128"/>
                <a:cs typeface="Segoe UI" panose="020B0502040204020203" pitchFamily="34" charset="0"/>
              </a:rPr>
              <a:t>■</a:t>
            </a:r>
            <a:r>
              <a:rPr lang="en-US" altLang="ja-JP" sz="1400" dirty="0">
                <a:solidFill>
                  <a:schemeClr val="accent1"/>
                </a:solidFill>
                <a:latin typeface="Segoe UI" panose="020B0502040204020203" pitchFamily="34" charset="0"/>
                <a:ea typeface="Spica Neue" panose="02000503000000000000" pitchFamily="2" charset="-128"/>
                <a:cs typeface="Segoe UI" panose="020B0502040204020203" pitchFamily="34" charset="0"/>
              </a:rPr>
              <a:t> Vehicle A</a:t>
            </a:r>
            <a:r>
              <a:rPr lang="ja-JP" altLang="en-US" sz="1400" dirty="0">
                <a:solidFill>
                  <a:schemeClr val="accent1"/>
                </a:solidFill>
                <a:latin typeface="Segoe UI" panose="020B0502040204020203" pitchFamily="34" charset="0"/>
                <a:ea typeface="Spica Neue" panose="02000503000000000000" pitchFamily="2" charset="-128"/>
                <a:cs typeface="Segoe UI" panose="020B0502040204020203" pitchFamily="34" charset="0"/>
              </a:rPr>
              <a:t>　◆</a:t>
            </a:r>
            <a:r>
              <a:rPr lang="en-US" altLang="ja-JP" sz="1400" dirty="0">
                <a:solidFill>
                  <a:schemeClr val="accent1"/>
                </a:solidFill>
                <a:latin typeface="Segoe UI" panose="020B0502040204020203" pitchFamily="34" charset="0"/>
                <a:ea typeface="Spica Neue" panose="02000503000000000000" pitchFamily="2" charset="-128"/>
                <a:cs typeface="Segoe UI" panose="020B0502040204020203" pitchFamily="34" charset="0"/>
              </a:rPr>
              <a:t>Vehicle B</a:t>
            </a:r>
            <a:r>
              <a:rPr lang="ja-JP" altLang="en-US" sz="1400" dirty="0">
                <a:solidFill>
                  <a:schemeClr val="accent1"/>
                </a:solidFill>
                <a:latin typeface="Segoe UI" panose="020B0502040204020203" pitchFamily="34" charset="0"/>
                <a:ea typeface="Spica Neue" panose="02000503000000000000" pitchFamily="2" charset="-128"/>
                <a:cs typeface="Segoe UI" panose="020B0502040204020203" pitchFamily="34" charset="0"/>
              </a:rPr>
              <a:t>　▲</a:t>
            </a:r>
            <a:r>
              <a:rPr lang="en-US" altLang="ja-JP" sz="1400" dirty="0">
                <a:solidFill>
                  <a:schemeClr val="accent1"/>
                </a:solidFill>
                <a:latin typeface="Segoe UI" panose="020B0502040204020203" pitchFamily="34" charset="0"/>
                <a:ea typeface="Spica Neue" panose="02000503000000000000" pitchFamily="2" charset="-128"/>
                <a:cs typeface="Segoe UI" panose="020B0502040204020203" pitchFamily="34" charset="0"/>
              </a:rPr>
              <a:t>Vehicle C</a:t>
            </a:r>
            <a:r>
              <a:rPr lang="ja-JP" altLang="en-US" sz="1400" dirty="0">
                <a:solidFill>
                  <a:schemeClr val="accent1"/>
                </a:solidFill>
                <a:latin typeface="Segoe UI" panose="020B0502040204020203" pitchFamily="34" charset="0"/>
                <a:ea typeface="Spica Neue" panose="02000503000000000000" pitchFamily="2" charset="-128"/>
                <a:cs typeface="Segoe UI" panose="020B0502040204020203" pitchFamily="34" charset="0"/>
              </a:rPr>
              <a:t>　● </a:t>
            </a:r>
            <a:r>
              <a:rPr lang="en-US" altLang="ja-JP" sz="1400" dirty="0">
                <a:solidFill>
                  <a:schemeClr val="accent1"/>
                </a:solidFill>
                <a:latin typeface="Segoe UI" panose="020B0502040204020203" pitchFamily="34" charset="0"/>
                <a:ea typeface="Spica Neue" panose="02000503000000000000" pitchFamily="2" charset="-128"/>
                <a:cs typeface="Segoe UI" panose="020B0502040204020203" pitchFamily="34" charset="0"/>
              </a:rPr>
              <a:t>Vehicle D</a:t>
            </a:r>
          </a:p>
        </p:txBody>
      </p:sp>
      <p:sp>
        <p:nvSpPr>
          <p:cNvPr id="21" name="TextShape 1">
            <a:extLst>
              <a:ext uri="{FF2B5EF4-FFF2-40B4-BE49-F238E27FC236}">
                <a16:creationId xmlns:a16="http://schemas.microsoft.com/office/drawing/2014/main" id="{AA9955F3-6D79-4A56-A3F3-20842CA1A551}"/>
              </a:ext>
            </a:extLst>
          </p:cNvPr>
          <p:cNvSpPr txBox="1"/>
          <p:nvPr/>
        </p:nvSpPr>
        <p:spPr>
          <a:xfrm>
            <a:off x="516700" y="190500"/>
            <a:ext cx="9071640" cy="9919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Test result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516700" y="190500"/>
            <a:ext cx="9071640" cy="9919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Conclusion</a:t>
            </a:r>
            <a:endParaRPr lang="en-US" sz="44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TextShape 2"/>
          <p:cNvSpPr txBox="1"/>
          <p:nvPr/>
        </p:nvSpPr>
        <p:spPr>
          <a:xfrm>
            <a:off x="127001" y="1343993"/>
            <a:ext cx="9826624" cy="130490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result of the measurements of E0 fuel and E5 fuel are equivalent.</a:t>
            </a:r>
            <a:endParaRPr lang="en-US" sz="24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Therefore, it is justified to add E0 fuel to the principal fuel.</a:t>
            </a:r>
            <a:endParaRPr lang="en-US" sz="24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3D5F021-7CCE-444D-9A1B-B2DEDABEFE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922834"/>
              </p:ext>
            </p:extLst>
          </p:nvPr>
        </p:nvGraphicFramePr>
        <p:xfrm>
          <a:off x="720623" y="2508014"/>
          <a:ext cx="3603380" cy="48077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84852">
                  <a:extLst>
                    <a:ext uri="{9D8B030D-6E8A-4147-A177-3AD203B41FA5}">
                      <a16:colId xmlns:a16="http://schemas.microsoft.com/office/drawing/2014/main" val="3560601833"/>
                    </a:ext>
                  </a:extLst>
                </a:gridCol>
                <a:gridCol w="606176">
                  <a:extLst>
                    <a:ext uri="{9D8B030D-6E8A-4147-A177-3AD203B41FA5}">
                      <a16:colId xmlns:a16="http://schemas.microsoft.com/office/drawing/2014/main" val="591577905"/>
                    </a:ext>
                  </a:extLst>
                </a:gridCol>
                <a:gridCol w="606176">
                  <a:extLst>
                    <a:ext uri="{9D8B030D-6E8A-4147-A177-3AD203B41FA5}">
                      <a16:colId xmlns:a16="http://schemas.microsoft.com/office/drawing/2014/main" val="1565552067"/>
                    </a:ext>
                  </a:extLst>
                </a:gridCol>
                <a:gridCol w="606176">
                  <a:extLst>
                    <a:ext uri="{9D8B030D-6E8A-4147-A177-3AD203B41FA5}">
                      <a16:colId xmlns:a16="http://schemas.microsoft.com/office/drawing/2014/main" val="1170367854"/>
                    </a:ext>
                  </a:extLst>
                </a:gridCol>
              </a:tblGrid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　</a:t>
                      </a:r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E5 fuel property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Limits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0983197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Parameter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Unit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Minimum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Maximum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693492574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Research octane number, RON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95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401742136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Motor octane number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85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487701703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Density at 15 ℃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kg/m3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743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756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047444343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Vapor pressure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Kpa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56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60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697233389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Water content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0.015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4274249087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Distillation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2841515797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Evaporated at 70 ℃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24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44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2555394539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Evaporated at 100 ℃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48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60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2070769739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Evaporated at 150 ℃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82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90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2755680253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Final boiling point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℃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190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210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781889430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Residue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2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2844885071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Hydrocarbon analysis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1364310961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Olefins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13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2104642602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Aromatics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29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35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4251671576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Benzene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2907357802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Saturates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report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563202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Carbon/hydrogen ratio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report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0399910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Carbon/oxygen ratio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report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859419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Induction period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minutes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480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4176220364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Oxygen content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report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8548796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Existent gum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mg/ml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0.04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2786997182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Sulphur content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mg/kg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10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807568602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Copper corrosion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class 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784220425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Lead content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mg/l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1854380556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Phosphorus content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mg/l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1.3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497343867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Ethanol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% v/v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4.7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5.3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730469736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D43A6A74-BC30-4E59-B232-383457A297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368381"/>
              </p:ext>
            </p:extLst>
          </p:nvPr>
        </p:nvGraphicFramePr>
        <p:xfrm>
          <a:off x="5262664" y="2819973"/>
          <a:ext cx="4387174" cy="38976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12586">
                  <a:extLst>
                    <a:ext uri="{9D8B030D-6E8A-4147-A177-3AD203B41FA5}">
                      <a16:colId xmlns:a16="http://schemas.microsoft.com/office/drawing/2014/main" val="2199507706"/>
                    </a:ext>
                  </a:extLst>
                </a:gridCol>
                <a:gridCol w="887294">
                  <a:extLst>
                    <a:ext uri="{9D8B030D-6E8A-4147-A177-3AD203B41FA5}">
                      <a16:colId xmlns:a16="http://schemas.microsoft.com/office/drawing/2014/main" val="3320999306"/>
                    </a:ext>
                  </a:extLst>
                </a:gridCol>
                <a:gridCol w="887294">
                  <a:extLst>
                    <a:ext uri="{9D8B030D-6E8A-4147-A177-3AD203B41FA5}">
                      <a16:colId xmlns:a16="http://schemas.microsoft.com/office/drawing/2014/main" val="1146072433"/>
                    </a:ext>
                  </a:extLst>
                </a:gridCol>
              </a:tblGrid>
              <a:tr h="17145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E0 fuel property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Limits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1389072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regular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premium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18034089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Lead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 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content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Not to be detected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691557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Sulphur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 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content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10wt ppm or less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233963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Aromatics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20～45%vol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262625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Olefins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15～25vol%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174005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Benzene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1% </a:t>
                      </a:r>
                      <a:r>
                        <a:rPr lang="en-US" sz="1100" u="none" strike="noStrike" dirty="0" err="1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vol</a:t>
                      </a:r>
                      <a:r>
                        <a:rPr 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 or</a:t>
                      </a:r>
                      <a:r>
                        <a:rPr lang="ja-JP" alt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 </a:t>
                      </a:r>
                      <a:r>
                        <a:rPr lang="en-US" altLang="ja-JP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less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85928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Oxygen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 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concentration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Not to be detected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016045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MTBE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Not to be detected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290468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Methanol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Not to be detected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98206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Ethanol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Not to be detected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9382657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Existent gum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5mg/100ml</a:t>
                      </a:r>
                      <a:r>
                        <a:rPr lang="ja-JP" alt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 </a:t>
                      </a:r>
                      <a:r>
                        <a:rPr lang="en-US" altLang="ja-JP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or</a:t>
                      </a:r>
                      <a:r>
                        <a:rPr lang="ja-JP" alt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 </a:t>
                      </a:r>
                      <a:r>
                        <a:rPr lang="en-US" altLang="ja-JP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less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9283916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Kerosene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Not to be detected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22084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Octane</a:t>
                      </a:r>
                      <a:r>
                        <a:rPr lang="ja-JP" alt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 </a:t>
                      </a:r>
                      <a:r>
                        <a:rPr lang="en-US" altLang="ja-JP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number</a:t>
                      </a:r>
                      <a:r>
                        <a:rPr lang="ja-JP" alt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r>
                        <a:rPr lang="en-US" altLang="ja-JP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RON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90</a:t>
                      </a:r>
                      <a:r>
                        <a:rPr lang="ja-JP" altLang="en-US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～</a:t>
                      </a:r>
                      <a:r>
                        <a:rPr lang="en-US" altLang="ja-JP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92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99</a:t>
                      </a:r>
                      <a:r>
                        <a:rPr lang="ja-JP" altLang="en-US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～</a:t>
                      </a:r>
                      <a:r>
                        <a:rPr lang="en-US" altLang="ja-JP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101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85499517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Octane</a:t>
                      </a:r>
                      <a:r>
                        <a:rPr lang="ja-JP" alt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 </a:t>
                      </a:r>
                      <a:r>
                        <a:rPr lang="en-US" altLang="ja-JP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number</a:t>
                      </a:r>
                      <a:r>
                        <a:rPr lang="ja-JP" alt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r>
                        <a:rPr lang="en-US" altLang="ja-JP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MON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80</a:t>
                      </a:r>
                      <a:r>
                        <a:rPr lang="ja-JP" altLang="en-US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～</a:t>
                      </a:r>
                      <a:r>
                        <a:rPr lang="en-US" altLang="ja-JP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82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86</a:t>
                      </a:r>
                      <a:r>
                        <a:rPr lang="ja-JP" altLang="en-US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～</a:t>
                      </a:r>
                      <a:r>
                        <a:rPr lang="en-US" altLang="ja-JP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88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939927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Density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0.72～0.77g/cm3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986346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Fractional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 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distillation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 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properties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6751626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10%</a:t>
                      </a:r>
                      <a:r>
                        <a:rPr lang="ja-JP" alt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 </a:t>
                      </a:r>
                      <a:r>
                        <a:rPr lang="en-US" altLang="ja-JP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distillation</a:t>
                      </a:r>
                      <a:r>
                        <a:rPr lang="ja-JP" alt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 </a:t>
                      </a:r>
                      <a:r>
                        <a:rPr lang="en-US" altLang="ja-JP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temperature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318～328K（45～55℃）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638646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50%distillation</a:t>
                      </a:r>
                      <a:r>
                        <a:rPr lang="ja-JP" alt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 </a:t>
                      </a:r>
                      <a:r>
                        <a:rPr lang="en-US" altLang="ja-JP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temperature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363～373K（90～100℃）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882178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90%distillation</a:t>
                      </a:r>
                      <a:r>
                        <a:rPr lang="ja-JP" alt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 </a:t>
                      </a:r>
                      <a:r>
                        <a:rPr lang="en-US" altLang="ja-JP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temperature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413～443K（140～170℃）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39285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Final distillation temperature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488K(215℃）or</a:t>
                      </a:r>
                      <a:r>
                        <a:rPr lang="ja-JP" alt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 </a:t>
                      </a:r>
                      <a:r>
                        <a:rPr lang="en-US" altLang="ja-JP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less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5480777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Vapor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 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pressure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Spica Neue" panose="02000503000000000000" pitchFamily="2" charset="-128"/>
                          <a:ea typeface="Spica Neue" panose="02000503000000000000" pitchFamily="2" charset="-128"/>
                          <a:cs typeface="Spica Neue" panose="02000503000000000000" pitchFamily="2" charset="-128"/>
                        </a:rPr>
                        <a:t>56～60kpa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  <a:cs typeface="Spica Neue" panose="02000503000000000000" pitchFamily="2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40368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>
            <a:extLst>
              <a:ext uri="{FF2B5EF4-FFF2-40B4-BE49-F238E27FC236}">
                <a16:creationId xmlns:a16="http://schemas.microsoft.com/office/drawing/2014/main" id="{F0E33980-FF3E-4778-A50F-0C68D3C59448}"/>
              </a:ext>
            </a:extLst>
          </p:cNvPr>
          <p:cNvSpPr txBox="1"/>
          <p:nvPr/>
        </p:nvSpPr>
        <p:spPr>
          <a:xfrm>
            <a:off x="516700" y="190500"/>
            <a:ext cx="9071640" cy="9919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altLang="ja-JP" sz="44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Fuel E5</a:t>
            </a:r>
            <a:r>
              <a:rPr lang="ja-JP" altLang="en-US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44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4B34E5BA-1980-4649-9108-CE6E53ACB617}"/>
              </a:ext>
            </a:extLst>
          </p:cNvPr>
          <p:cNvGraphicFramePr>
            <a:graphicFrameLocks noGrp="1"/>
          </p:cNvGraphicFramePr>
          <p:nvPr/>
        </p:nvGraphicFramePr>
        <p:xfrm>
          <a:off x="1847850" y="1376363"/>
          <a:ext cx="6387301" cy="48077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83285">
                  <a:extLst>
                    <a:ext uri="{9D8B030D-6E8A-4147-A177-3AD203B41FA5}">
                      <a16:colId xmlns:a16="http://schemas.microsoft.com/office/drawing/2014/main" val="786468749"/>
                    </a:ext>
                  </a:extLst>
                </a:gridCol>
                <a:gridCol w="605644">
                  <a:extLst>
                    <a:ext uri="{9D8B030D-6E8A-4147-A177-3AD203B41FA5}">
                      <a16:colId xmlns:a16="http://schemas.microsoft.com/office/drawing/2014/main" val="1275365006"/>
                    </a:ext>
                  </a:extLst>
                </a:gridCol>
                <a:gridCol w="563586">
                  <a:extLst>
                    <a:ext uri="{9D8B030D-6E8A-4147-A177-3AD203B41FA5}">
                      <a16:colId xmlns:a16="http://schemas.microsoft.com/office/drawing/2014/main" val="3365743983"/>
                    </a:ext>
                  </a:extLst>
                </a:gridCol>
                <a:gridCol w="563586">
                  <a:extLst>
                    <a:ext uri="{9D8B030D-6E8A-4147-A177-3AD203B41FA5}">
                      <a16:colId xmlns:a16="http://schemas.microsoft.com/office/drawing/2014/main" val="202250205"/>
                    </a:ext>
                  </a:extLst>
                </a:gridCol>
                <a:gridCol w="717800">
                  <a:extLst>
                    <a:ext uri="{9D8B030D-6E8A-4147-A177-3AD203B41FA5}">
                      <a16:colId xmlns:a16="http://schemas.microsoft.com/office/drawing/2014/main" val="4191953648"/>
                    </a:ext>
                  </a:extLst>
                </a:gridCol>
                <a:gridCol w="717800">
                  <a:extLst>
                    <a:ext uri="{9D8B030D-6E8A-4147-A177-3AD203B41FA5}">
                      <a16:colId xmlns:a16="http://schemas.microsoft.com/office/drawing/2014/main" val="2835334503"/>
                    </a:ext>
                  </a:extLst>
                </a:gridCol>
                <a:gridCol w="717800">
                  <a:extLst>
                    <a:ext uri="{9D8B030D-6E8A-4147-A177-3AD203B41FA5}">
                      <a16:colId xmlns:a16="http://schemas.microsoft.com/office/drawing/2014/main" val="2553111540"/>
                    </a:ext>
                  </a:extLst>
                </a:gridCol>
                <a:gridCol w="717800">
                  <a:extLst>
                    <a:ext uri="{9D8B030D-6E8A-4147-A177-3AD203B41FA5}">
                      <a16:colId xmlns:a16="http://schemas.microsoft.com/office/drawing/2014/main" val="35627479"/>
                    </a:ext>
                  </a:extLst>
                </a:gridCol>
              </a:tblGrid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Limits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VehicleA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VehicleB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VehicleC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VehicleD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2598272421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Parameter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Unit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Minimum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Maximum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849540865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Research octane number, RON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95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96.9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96.9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97.1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97.0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1438812681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Motor octane number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85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86.3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86.3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86.8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86.5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226247400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Density at 15 ℃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kg/m3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743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756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749.5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749.5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751.2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747.3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1970962738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Vapor pressure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Kpa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56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60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59.0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59.0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57.8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59.9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1667391247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Water content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0.015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0.010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0.010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0.011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0.014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1775062740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Distillation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590423685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Evaporated at 70 ℃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24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44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32.5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32.5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32.3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34.7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1084928352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Evaporated at 100 ℃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48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60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54.6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54.6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54.5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54.2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697161298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Evaporated at 150 ℃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82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90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85.6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85.6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85.5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86.7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2034406872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Final boiling point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℃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190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210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194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194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193.7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194.4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160185106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Residue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2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0.7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0.7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0.6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1.0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1347476794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Hydrocarbon analysis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1895110800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Olefins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13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6.3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6.3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6.5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9.9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757814389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Aromatics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29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35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30.1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30.1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30.4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31.4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2590907889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Benzene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0.1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0.1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0.1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0.4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2950699997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Saturates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report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58.7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58.7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58.2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48.0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2221623774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Carbon/hydrogen ratio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report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6.3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6.3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6.3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6.4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968066952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Carbon/oxygen ratio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report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47.1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47.1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47.1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47.4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138629305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Induction period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minutes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480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528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528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528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&gt;480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01964083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Oxygen content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report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1.8(m/m)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1.8(m/m)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1.8(m/m)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1.7(m/m)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2246247669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Existent gum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mg/ml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0.04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0.01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0.01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0.01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167596589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Sulphur content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mg/kg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10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997785675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Copper corrosion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class 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1a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1a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1a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1a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287966012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Lead content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mg/l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156221961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Phosphorus content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mg/l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1.3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1.3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1.3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1.3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496161477"/>
                  </a:ext>
                </a:extLst>
              </a:tr>
              <a:tr h="1565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Ethanol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% v/v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4.7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5.3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4.9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4.9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4.9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4.7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5736411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7468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>
            <a:extLst>
              <a:ext uri="{FF2B5EF4-FFF2-40B4-BE49-F238E27FC236}">
                <a16:creationId xmlns:a16="http://schemas.microsoft.com/office/drawing/2014/main" id="{786FF872-D61B-4A2A-9444-62EC2F707E50}"/>
              </a:ext>
            </a:extLst>
          </p:cNvPr>
          <p:cNvSpPr txBox="1"/>
          <p:nvPr/>
        </p:nvSpPr>
        <p:spPr>
          <a:xfrm>
            <a:off x="516700" y="190500"/>
            <a:ext cx="9071640" cy="9919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altLang="ja-JP" sz="4400" b="0" strike="noStrike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Fuel E0</a:t>
            </a:r>
            <a:r>
              <a:rPr lang="ja-JP" altLang="en-US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44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F4BD748-F1B1-46F3-86B9-0502E452F8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215015"/>
              </p:ext>
            </p:extLst>
          </p:nvPr>
        </p:nvGraphicFramePr>
        <p:xfrm>
          <a:off x="2850204" y="1587500"/>
          <a:ext cx="4756821" cy="43846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9095">
                  <a:extLst>
                    <a:ext uri="{9D8B030D-6E8A-4147-A177-3AD203B41FA5}">
                      <a16:colId xmlns:a16="http://schemas.microsoft.com/office/drawing/2014/main" val="3112682047"/>
                    </a:ext>
                  </a:extLst>
                </a:gridCol>
                <a:gridCol w="649659">
                  <a:extLst>
                    <a:ext uri="{9D8B030D-6E8A-4147-A177-3AD203B41FA5}">
                      <a16:colId xmlns:a16="http://schemas.microsoft.com/office/drawing/2014/main" val="1446853218"/>
                    </a:ext>
                  </a:extLst>
                </a:gridCol>
                <a:gridCol w="649659">
                  <a:extLst>
                    <a:ext uri="{9D8B030D-6E8A-4147-A177-3AD203B41FA5}">
                      <a16:colId xmlns:a16="http://schemas.microsoft.com/office/drawing/2014/main" val="3718568852"/>
                    </a:ext>
                  </a:extLst>
                </a:gridCol>
                <a:gridCol w="594602">
                  <a:extLst>
                    <a:ext uri="{9D8B030D-6E8A-4147-A177-3AD203B41FA5}">
                      <a16:colId xmlns:a16="http://schemas.microsoft.com/office/drawing/2014/main" val="1840432963"/>
                    </a:ext>
                  </a:extLst>
                </a:gridCol>
                <a:gridCol w="594602">
                  <a:extLst>
                    <a:ext uri="{9D8B030D-6E8A-4147-A177-3AD203B41FA5}">
                      <a16:colId xmlns:a16="http://schemas.microsoft.com/office/drawing/2014/main" val="598150435"/>
                    </a:ext>
                  </a:extLst>
                </a:gridCol>
                <a:gridCol w="594602">
                  <a:extLst>
                    <a:ext uri="{9D8B030D-6E8A-4147-A177-3AD203B41FA5}">
                      <a16:colId xmlns:a16="http://schemas.microsoft.com/office/drawing/2014/main" val="750216773"/>
                    </a:ext>
                  </a:extLst>
                </a:gridCol>
                <a:gridCol w="594602">
                  <a:extLst>
                    <a:ext uri="{9D8B030D-6E8A-4147-A177-3AD203B41FA5}">
                      <a16:colId xmlns:a16="http://schemas.microsoft.com/office/drawing/2014/main" val="2205839789"/>
                    </a:ext>
                  </a:extLst>
                </a:gridCol>
              </a:tblGrid>
              <a:tr h="14144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E0 fuel property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Limits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VehiclA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Vehicle B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Vehicle C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Vehicle 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1845609342"/>
                  </a:ext>
                </a:extLst>
              </a:tr>
              <a:tr h="14144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regular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premium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2063247165"/>
                  </a:ext>
                </a:extLst>
              </a:tr>
              <a:tr h="1414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Lead content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Not to be detected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0.001(-)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0.001(-)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0.001(-)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2237734322"/>
                  </a:ext>
                </a:extLst>
              </a:tr>
              <a:tr h="1414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Sulphur content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10wt ppm or less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4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7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1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5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4220903733"/>
                  </a:ext>
                </a:extLst>
              </a:tr>
              <a:tr h="1414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Aromatics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20～45%vol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22.1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22.0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27.0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22.6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269356766"/>
                  </a:ext>
                </a:extLst>
              </a:tr>
              <a:tr h="1414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Olefins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15～25vol%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18.6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19.6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16.6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20.4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2817726493"/>
                  </a:ext>
                </a:extLst>
              </a:tr>
              <a:tr h="1414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Benzene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1% vol or less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0.3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0.3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0.1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0.4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1022046191"/>
                  </a:ext>
                </a:extLst>
              </a:tr>
              <a:tr h="2828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Oxygen concentration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Not to be detected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0.1(-)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0.1(-)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0.1(-)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4263547850"/>
                  </a:ext>
                </a:extLst>
              </a:tr>
              <a:tr h="1414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MTBE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Not to be detected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0.1(-)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0.1(-)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0.1(-)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2944074137"/>
                  </a:ext>
                </a:extLst>
              </a:tr>
              <a:tr h="1414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Methanol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Not to be detected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0.1(-)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0.1(-)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0.1(-)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1474780430"/>
                  </a:ext>
                </a:extLst>
              </a:tr>
              <a:tr h="1414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Ethanol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Not to be detected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0.1(-)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0.1(-)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0.1(-)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2982828956"/>
                  </a:ext>
                </a:extLst>
              </a:tr>
              <a:tr h="1414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Existent gum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5mg/100ml or less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2869001901"/>
                  </a:ext>
                </a:extLst>
              </a:tr>
              <a:tr h="1414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Kerosene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Not to be detected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0.7(-)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0.7(-)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0.7(-)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3686429518"/>
                  </a:ext>
                </a:extLst>
              </a:tr>
              <a:tr h="2828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Octane number　RON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700" u="none" strike="noStrike">
                          <a:effectLst/>
                        </a:rPr>
                        <a:t>90</a:t>
                      </a:r>
                      <a:r>
                        <a:rPr lang="ja-JP" altLang="en-US" sz="700" u="none" strike="noStrike">
                          <a:effectLst/>
                        </a:rPr>
                        <a:t>～</a:t>
                      </a:r>
                      <a:r>
                        <a:rPr lang="en-US" altLang="ja-JP" sz="700" u="none" strike="noStrike">
                          <a:effectLst/>
                        </a:rPr>
                        <a:t>92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700" u="none" strike="noStrike">
                          <a:effectLst/>
                        </a:rPr>
                        <a:t>99</a:t>
                      </a:r>
                      <a:r>
                        <a:rPr lang="ja-JP" altLang="en-US" sz="700" u="none" strike="noStrike">
                          <a:effectLst/>
                        </a:rPr>
                        <a:t>～</a:t>
                      </a:r>
                      <a:r>
                        <a:rPr lang="en-US" altLang="ja-JP" sz="700" u="none" strike="noStrike">
                          <a:effectLst/>
                        </a:rPr>
                        <a:t>101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91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91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91.5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90.8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65606739"/>
                  </a:ext>
                </a:extLst>
              </a:tr>
              <a:tr h="2828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Octane number　MON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700" u="none" strike="noStrike">
                          <a:effectLst/>
                        </a:rPr>
                        <a:t>80</a:t>
                      </a:r>
                      <a:r>
                        <a:rPr lang="ja-JP" altLang="en-US" sz="700" u="none" strike="noStrike">
                          <a:effectLst/>
                        </a:rPr>
                        <a:t>～</a:t>
                      </a:r>
                      <a:r>
                        <a:rPr lang="en-US" altLang="ja-JP" sz="700" u="none" strike="noStrike">
                          <a:effectLst/>
                        </a:rPr>
                        <a:t>82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700" u="none" strike="noStrike">
                          <a:effectLst/>
                        </a:rPr>
                        <a:t>86</a:t>
                      </a:r>
                      <a:r>
                        <a:rPr lang="ja-JP" altLang="en-US" sz="700" u="none" strike="noStrike">
                          <a:effectLst/>
                        </a:rPr>
                        <a:t>～</a:t>
                      </a:r>
                      <a:r>
                        <a:rPr lang="en-US" altLang="ja-JP" sz="700" u="none" strike="noStrike">
                          <a:effectLst/>
                        </a:rPr>
                        <a:t>88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81.8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81.9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81.5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81.6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2457825942"/>
                  </a:ext>
                </a:extLst>
              </a:tr>
              <a:tr h="1414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Density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0.72～0.77g/cm3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0.731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0.734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0.728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0.733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1271774350"/>
                  </a:ext>
                </a:extLst>
              </a:tr>
              <a:tr h="42432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Fractional distillation properties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2525821443"/>
                  </a:ext>
                </a:extLst>
              </a:tr>
              <a:tr h="2828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10% distillation temperature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318～328K（45～55℃）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54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53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54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53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3496530804"/>
                  </a:ext>
                </a:extLst>
              </a:tr>
              <a:tr h="2828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50%distillation temperature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363～373K（90～100℃）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96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98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92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97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3631639429"/>
                  </a:ext>
                </a:extLst>
              </a:tr>
              <a:tr h="2828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90%distillation temperature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413～443K（140～170℃）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162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163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164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162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475705128"/>
                  </a:ext>
                </a:extLst>
              </a:tr>
              <a:tr h="2828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Final distillation temperature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488K(215℃）or less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179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179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182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178 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3458089134"/>
                  </a:ext>
                </a:extLst>
              </a:tr>
              <a:tr h="1414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Vapor pressure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56～60kpa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Spica Neue" panose="02000503000000000000" pitchFamily="2" charset="-128"/>
                        <a:ea typeface="Spica Neue" panose="02000503000000000000" pitchFamily="2" charset="-128"/>
                      </a:endParaRPr>
                    </a:p>
                  </a:txBody>
                  <a:tcPr marL="6429" marR="6429" marT="6429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58.5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57.6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>
                          <a:effectLst/>
                        </a:rPr>
                        <a:t>58.3</a:t>
                      </a:r>
                      <a:endParaRPr lang="en-US" altLang="ja-JP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700" u="none" strike="noStrike" dirty="0">
                          <a:effectLst/>
                        </a:rPr>
                        <a:t>57.2</a:t>
                      </a:r>
                      <a:endParaRPr lang="en-US" altLang="ja-JP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429" marR="6429" marT="6429" marB="0" anchor="ctr"/>
                </a:tc>
                <a:extLst>
                  <a:ext uri="{0D108BD9-81ED-4DB2-BD59-A6C34878D82A}">
                    <a16:rowId xmlns:a16="http://schemas.microsoft.com/office/drawing/2014/main" val="9808470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4139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Shape 1">
            <a:extLst>
              <a:ext uri="{FF2B5EF4-FFF2-40B4-BE49-F238E27FC236}">
                <a16:creationId xmlns:a16="http://schemas.microsoft.com/office/drawing/2014/main" id="{B7AA5062-8B4D-4E3E-B1FC-E678E52FB7BD}"/>
              </a:ext>
            </a:extLst>
          </p:cNvPr>
          <p:cNvSpPr txBox="1"/>
          <p:nvPr/>
        </p:nvSpPr>
        <p:spPr>
          <a:xfrm>
            <a:off x="516700" y="190500"/>
            <a:ext cx="9071640" cy="9919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altLang="ja-JP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test result</a:t>
            </a:r>
            <a:r>
              <a:rPr lang="ja-JP" altLang="en-US" sz="4400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4400" b="0" strike="noStrike" spc="-1" dirty="0">
              <a:solidFill>
                <a:schemeClr val="tx2"/>
              </a:solidFill>
              <a:uFill>
                <a:solidFill>
                  <a:srgbClr val="FFFFFF"/>
                </a:solidFill>
              </a:u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F16E26E4-FBC3-4DE6-852B-06B8020712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718086"/>
              </p:ext>
            </p:extLst>
          </p:nvPr>
        </p:nvGraphicFramePr>
        <p:xfrm>
          <a:off x="3258767" y="1587500"/>
          <a:ext cx="4153710" cy="48077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926">
                  <a:extLst>
                    <a:ext uri="{9D8B030D-6E8A-4147-A177-3AD203B41FA5}">
                      <a16:colId xmlns:a16="http://schemas.microsoft.com/office/drawing/2014/main" val="3578842555"/>
                    </a:ext>
                  </a:extLst>
                </a:gridCol>
                <a:gridCol w="762926">
                  <a:extLst>
                    <a:ext uri="{9D8B030D-6E8A-4147-A177-3AD203B41FA5}">
                      <a16:colId xmlns:a16="http://schemas.microsoft.com/office/drawing/2014/main" val="3181503714"/>
                    </a:ext>
                  </a:extLst>
                </a:gridCol>
                <a:gridCol w="762926">
                  <a:extLst>
                    <a:ext uri="{9D8B030D-6E8A-4147-A177-3AD203B41FA5}">
                      <a16:colId xmlns:a16="http://schemas.microsoft.com/office/drawing/2014/main" val="1852709680"/>
                    </a:ext>
                  </a:extLst>
                </a:gridCol>
                <a:gridCol w="932466">
                  <a:extLst>
                    <a:ext uri="{9D8B030D-6E8A-4147-A177-3AD203B41FA5}">
                      <a16:colId xmlns:a16="http://schemas.microsoft.com/office/drawing/2014/main" val="2758995446"/>
                    </a:ext>
                  </a:extLst>
                </a:gridCol>
                <a:gridCol w="932466">
                  <a:extLst>
                    <a:ext uri="{9D8B030D-6E8A-4147-A177-3AD203B41FA5}">
                      <a16:colId xmlns:a16="http://schemas.microsoft.com/office/drawing/2014/main" val="2910841666"/>
                    </a:ext>
                  </a:extLst>
                </a:gridCol>
              </a:tblGrid>
              <a:tr h="1461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Class1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6041417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VehicleA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unit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E0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E5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2086027115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mg/km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353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323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747375067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THC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mg/km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111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114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1231834210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NOx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mg/km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27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28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1400030154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CO2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g/km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45.7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46.5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3753527138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2542393007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1915723782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Class2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0105119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VehicleB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unit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E0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E5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2558597251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mg/km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492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489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3573946152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THC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mg/km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93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89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1433038143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NOx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mg/km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31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31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3865970980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CO2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g/km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66.5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67.4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3824322502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810019761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4142250107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Class3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0228476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VehicleC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unit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E0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E5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1520361431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mg/km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470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449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710474960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THC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mg/km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106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105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1458527591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NOx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mg/km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11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11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2659986873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CO2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g/km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94.2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96.5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2725591100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3074727642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487957792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Class3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0775603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VehicleD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>
                          <a:effectLst/>
                        </a:rPr>
                        <a:t>　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unit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E0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E5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2797871098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mg/km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312.6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298.0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664533897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THC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mg/km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57.8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60.1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307024049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NOx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mg/km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27.1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30.3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2297468496"/>
                  </a:ext>
                </a:extLst>
              </a:tr>
              <a:tr h="14615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CO2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g/km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>
                          <a:effectLst/>
                        </a:rPr>
                        <a:t>96.8 </a:t>
                      </a:r>
                      <a:endParaRPr lang="en-US" altLang="ja-JP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</a:rPr>
                        <a:t>96.0 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8" marR="7858" marT="7858" marB="0" anchor="ctr"/>
                </a:tc>
                <a:extLst>
                  <a:ext uri="{0D108BD9-81ED-4DB2-BD59-A6C34878D82A}">
                    <a16:rowId xmlns:a16="http://schemas.microsoft.com/office/drawing/2014/main" val="918975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6518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965</TotalTime>
  <Words>1191</Words>
  <Application>Microsoft Office PowerPoint</Application>
  <PresentationFormat>ユーザー設定</PresentationFormat>
  <Paragraphs>687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8" baseType="lpstr">
      <vt:lpstr>DejaVu Sans</vt:lpstr>
      <vt:lpstr>ＭＳ Ｐゴシック</vt:lpstr>
      <vt:lpstr>ＭＳ 明朝</vt:lpstr>
      <vt:lpstr>Spica Neue</vt:lpstr>
      <vt:lpstr>游ゴシック</vt:lpstr>
      <vt:lpstr>Arial</vt:lpstr>
      <vt:lpstr>Segoe UI</vt:lpstr>
      <vt:lpstr>Symbol</vt:lpstr>
      <vt:lpstr>Times New Roman</vt:lpstr>
      <vt:lpstr>Wingdings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toba</dc:creator>
  <cp:lastModifiedBy>Torii NTSEL</cp:lastModifiedBy>
  <cp:revision>42</cp:revision>
  <dcterms:created xsi:type="dcterms:W3CDTF">2017-10-01T15:19:12Z</dcterms:created>
  <dcterms:modified xsi:type="dcterms:W3CDTF">2017-10-17T20:59:20Z</dcterms:modified>
  <dc:language>ja-JP</dc:language>
</cp:coreProperties>
</file>