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476" r:id="rId5"/>
    <p:sldId id="504" r:id="rId6"/>
    <p:sldId id="505" r:id="rId7"/>
    <p:sldId id="507" r:id="rId8"/>
    <p:sldId id="509" r:id="rId9"/>
    <p:sldId id="508" r:id="rId10"/>
    <p:sldId id="506" r:id="rId11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1298">
          <p15:clr>
            <a:srgbClr val="A4A3A4"/>
          </p15:clr>
        </p15:guide>
        <p15:guide id="4" pos="884">
          <p15:clr>
            <a:srgbClr val="A4A3A4"/>
          </p15:clr>
        </p15:guide>
        <p15:guide id="5" pos="5424">
          <p15:clr>
            <a:srgbClr val="A4A3A4"/>
          </p15:clr>
        </p15:guide>
        <p15:guide id="6" pos="3833">
          <p15:clr>
            <a:srgbClr val="A4A3A4"/>
          </p15:clr>
        </p15:guide>
        <p15:guide id="7" pos="12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hiddenSlides="1" frameSlides="1"/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10" autoAdjust="0"/>
    <p:restoredTop sz="95463" autoAdjust="0"/>
  </p:normalViewPr>
  <p:slideViewPr>
    <p:cSldViewPr>
      <p:cViewPr varScale="1">
        <p:scale>
          <a:sx n="64" d="100"/>
          <a:sy n="64" d="100"/>
        </p:scale>
        <p:origin x="1650" y="72"/>
      </p:cViewPr>
      <p:guideLst>
        <p:guide orient="horz" pos="4065"/>
        <p:guide orient="horz" pos="845"/>
        <p:guide orient="horz" pos="1298"/>
        <p:guide pos="884"/>
        <p:guide pos="5424"/>
        <p:guide pos="3833"/>
        <p:guide pos="1292"/>
      </p:guideLst>
    </p:cSldViewPr>
  </p:slideViewPr>
  <p:outlineViewPr>
    <p:cViewPr>
      <p:scale>
        <a:sx n="33" d="100"/>
        <a:sy n="33" d="100"/>
      </p:scale>
      <p:origin x="0" y="136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From real-world to better regulation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/>
              <a:t>Rob Cuelenaere</a:t>
            </a:r>
            <a:endParaRPr lang="nl-NL" dirty="0"/>
          </a:p>
        </p:txBody>
      </p:sp>
      <p:sp>
        <p:nvSpPr>
          <p:cNvPr id="5" name="Tijdelijke aanduiding voor dianummer 4" hidden="1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7C337-BE69-40D5-A2C3-B572D8434EAF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27937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From real-world to better regulation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C21D8-2BA0-4B3C-980A-4A3FF683EAE5}" type="datetime8">
              <a:rPr lang="nl-NL" smtClean="0"/>
              <a:t>21-9-2017 9:39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/>
              <a:t>Rob Cuelenaere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935DF-413D-4C75-8A60-925A728E0BB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576607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rgbClr val="FFFFFF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grpSp>
        <p:nvGrpSpPr>
          <p:cNvPr id="9" name="Groep 8"/>
          <p:cNvGrpSpPr/>
          <p:nvPr userDrawn="1"/>
        </p:nvGrpSpPr>
        <p:grpSpPr>
          <a:xfrm>
            <a:off x="964017" y="2027964"/>
            <a:ext cx="58382" cy="2466080"/>
            <a:chOff x="964017" y="2027964"/>
            <a:chExt cx="58382" cy="2466080"/>
          </a:xfrm>
        </p:grpSpPr>
        <p:pic>
          <p:nvPicPr>
            <p:cNvPr id="5" name="Afbeelding 4" descr="timeline_pijl_wit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017" y="2027964"/>
              <a:ext cx="58382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2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43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tx1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grpSp>
        <p:nvGrpSpPr>
          <p:cNvPr id="3" name="Groep 2"/>
          <p:cNvGrpSpPr/>
          <p:nvPr userDrawn="1"/>
        </p:nvGrpSpPr>
        <p:grpSpPr>
          <a:xfrm>
            <a:off x="964284" y="2027964"/>
            <a:ext cx="57847" cy="2466080"/>
            <a:chOff x="964284" y="2027964"/>
            <a:chExt cx="57847" cy="2466080"/>
          </a:xfrm>
        </p:grpSpPr>
        <p:pic>
          <p:nvPicPr>
            <p:cNvPr id="5" name="Afbeelding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284" y="2027964"/>
              <a:ext cx="57847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226" y="6582839"/>
            <a:ext cx="69230" cy="143998"/>
          </a:xfrm>
          <a:prstGeom prst="rect">
            <a:avLst/>
          </a:prstGeom>
        </p:spPr>
      </p:pic>
      <p:sp>
        <p:nvSpPr>
          <p:cNvPr id="8" name="Tijdelijke aanduiding voor afbeelding 7"/>
          <p:cNvSpPr>
            <a:spLocks noGrp="1"/>
          </p:cNvSpPr>
          <p:nvPr userDrawn="1">
            <p:ph type="pic" sz="quarter" idx="10"/>
          </p:nvPr>
        </p:nvSpPr>
        <p:spPr>
          <a:xfrm>
            <a:off x="8607226" y="6582839"/>
            <a:ext cx="69230" cy="143998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632192"/>
            <a:ext cx="9143245" cy="152387"/>
          </a:xfrm>
          <a:prstGeom prst="rect">
            <a:avLst/>
          </a:prstGeom>
        </p:spPr>
      </p:pic>
      <p:sp>
        <p:nvSpPr>
          <p:cNvPr id="10" name="Rechthoek 9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97267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_Targe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>
          <a:xfrm>
            <a:off x="0" y="6390853"/>
            <a:ext cx="9143622" cy="4638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Afbeelding 3" descr="tno_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2002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54114" cy="720000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6486" y="2199600"/>
            <a:ext cx="8054114" cy="4182150"/>
          </a:xfrm>
          <a:solidFill>
            <a:srgbClr val="FFFFFF"/>
          </a:solidFill>
        </p:spPr>
        <p:txBody>
          <a:bodyPr/>
          <a:lstStyle>
            <a:lvl1pPr marL="185738" indent="-185738">
              <a:buSzPct val="100000"/>
              <a:buFontTx/>
              <a:buBlip>
                <a:blip r:embed="rId3"/>
              </a:buBlip>
              <a:defRPr/>
            </a:lvl1pPr>
            <a:lvl2pPr marL="357188" indent="-171450">
              <a:buSzPct val="100000"/>
              <a:buFontTx/>
              <a:buBlip>
                <a:blip r:embed="rId3"/>
              </a:buBlip>
              <a:defRPr/>
            </a:lvl2pPr>
            <a:lvl3pPr marL="542925" indent="-187325">
              <a:buSzPct val="100000"/>
              <a:buFontTx/>
              <a:buBlip>
                <a:blip r:embed="rId3"/>
              </a:buBlip>
              <a:defRPr/>
            </a:lvl3pPr>
            <a:lvl4pPr marL="715963" indent="-173038">
              <a:buSzPct val="100000"/>
              <a:buFontTx/>
              <a:buBlip>
                <a:blip r:embed="rId3"/>
              </a:buBlip>
              <a:defRPr/>
            </a:lvl4pPr>
            <a:lvl5pPr marL="901700" indent="-187325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21/09/2017</a:t>
            </a:fld>
            <a:endParaRPr lang="en-GB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From real-world to better regulation</a:t>
            </a:r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ijdelijke aanduiding voor afbeelding 7"/>
          <p:cNvSpPr>
            <a:spLocks noGrp="1"/>
          </p:cNvSpPr>
          <p:nvPr>
            <p:ph type="pic" sz="quarter" idx="13"/>
          </p:nvPr>
        </p:nvSpPr>
        <p:spPr>
          <a:xfrm>
            <a:off x="8679234" y="6562800"/>
            <a:ext cx="69230" cy="1439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  <p:sp>
        <p:nvSpPr>
          <p:cNvPr id="13" name="Rechthoek 12"/>
          <p:cNvSpPr/>
          <p:nvPr userDrawn="1"/>
        </p:nvSpPr>
        <p:spPr>
          <a:xfrm>
            <a:off x="-7200" y="2200275"/>
            <a:ext cx="9158400" cy="4190578"/>
          </a:xfrm>
          <a:prstGeom prst="rect">
            <a:avLst/>
          </a:prstGeom>
          <a:noFill/>
          <a:ln w="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357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accel="5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 Navigation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556486" y="6525344"/>
            <a:ext cx="1800000" cy="168990"/>
          </a:xfrm>
        </p:spPr>
        <p:txBody>
          <a:bodyPr/>
          <a:lstStyle/>
          <a:p>
            <a:fld id="{52236286-4DC8-46DE-9269-8F728FBC064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Rechthoek 11"/>
          <p:cNvSpPr/>
          <p:nvPr userDrawn="1"/>
        </p:nvSpPr>
        <p:spPr>
          <a:xfrm>
            <a:off x="561777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ijdelijke aanduiding voor tekst 159"/>
          <p:cNvSpPr>
            <a:spLocks noGrp="1"/>
          </p:cNvSpPr>
          <p:nvPr>
            <p:ph type="body" sz="quarter" idx="11" hasCustomPrompt="1"/>
          </p:nvPr>
        </p:nvSpPr>
        <p:spPr>
          <a:xfrm>
            <a:off x="654540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6" name="Tijdelijke aanduiding voor afbeelding 157"/>
          <p:cNvSpPr>
            <a:spLocks noGrp="1"/>
          </p:cNvSpPr>
          <p:nvPr>
            <p:ph type="pic" sz="quarter" idx="10"/>
          </p:nvPr>
        </p:nvSpPr>
        <p:spPr>
          <a:xfrm>
            <a:off x="654540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70" name="Afbeelding 6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64" y="1280811"/>
            <a:ext cx="34612" cy="126000"/>
          </a:xfrm>
          <a:prstGeom prst="rect">
            <a:avLst/>
          </a:prstGeom>
        </p:spPr>
      </p:pic>
      <p:sp>
        <p:nvSpPr>
          <p:cNvPr id="71" name="Rechthoek 70"/>
          <p:cNvSpPr/>
          <p:nvPr userDrawn="1"/>
        </p:nvSpPr>
        <p:spPr>
          <a:xfrm>
            <a:off x="2226469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Tijdelijke aanduiding voor tekst 159"/>
          <p:cNvSpPr>
            <a:spLocks noGrp="1"/>
          </p:cNvSpPr>
          <p:nvPr>
            <p:ph type="body" sz="quarter" idx="13" hasCustomPrompt="1"/>
          </p:nvPr>
        </p:nvSpPr>
        <p:spPr>
          <a:xfrm>
            <a:off x="2319232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73" name="Tijdelijke aanduiding voor afbeelding 157"/>
          <p:cNvSpPr>
            <a:spLocks noGrp="1"/>
          </p:cNvSpPr>
          <p:nvPr>
            <p:ph type="pic" sz="quarter" idx="14"/>
          </p:nvPr>
        </p:nvSpPr>
        <p:spPr>
          <a:xfrm>
            <a:off x="2319232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74" name="Afbeelding 7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756" y="1280811"/>
            <a:ext cx="34612" cy="126000"/>
          </a:xfrm>
          <a:prstGeom prst="rect">
            <a:avLst/>
          </a:prstGeom>
        </p:spPr>
      </p:pic>
      <p:sp>
        <p:nvSpPr>
          <p:cNvPr id="75" name="Rechthoek 74"/>
          <p:cNvSpPr/>
          <p:nvPr userDrawn="1"/>
        </p:nvSpPr>
        <p:spPr>
          <a:xfrm>
            <a:off x="3889003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Tijdelijke aanduiding voor tekst 159"/>
          <p:cNvSpPr>
            <a:spLocks noGrp="1"/>
          </p:cNvSpPr>
          <p:nvPr>
            <p:ph type="body" sz="quarter" idx="15" hasCustomPrompt="1"/>
          </p:nvPr>
        </p:nvSpPr>
        <p:spPr>
          <a:xfrm>
            <a:off x="3981766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77" name="Tijdelijke aanduiding voor afbeelding 157"/>
          <p:cNvSpPr>
            <a:spLocks noGrp="1"/>
          </p:cNvSpPr>
          <p:nvPr>
            <p:ph type="pic" sz="quarter" idx="16"/>
          </p:nvPr>
        </p:nvSpPr>
        <p:spPr>
          <a:xfrm>
            <a:off x="3981766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78" name="Afbeelding 7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1290" y="1280811"/>
            <a:ext cx="34612" cy="126000"/>
          </a:xfrm>
          <a:prstGeom prst="rect">
            <a:avLst/>
          </a:prstGeom>
        </p:spPr>
      </p:pic>
      <p:sp>
        <p:nvSpPr>
          <p:cNvPr id="79" name="Rechthoek 78"/>
          <p:cNvSpPr/>
          <p:nvPr userDrawn="1"/>
        </p:nvSpPr>
        <p:spPr>
          <a:xfrm>
            <a:off x="5550520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Tijdelijke aanduiding voor tekst 159"/>
          <p:cNvSpPr>
            <a:spLocks noGrp="1"/>
          </p:cNvSpPr>
          <p:nvPr>
            <p:ph type="body" sz="quarter" idx="17" hasCustomPrompt="1"/>
          </p:nvPr>
        </p:nvSpPr>
        <p:spPr>
          <a:xfrm>
            <a:off x="5643283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81" name="Tijdelijke aanduiding voor afbeelding 157"/>
          <p:cNvSpPr>
            <a:spLocks noGrp="1"/>
          </p:cNvSpPr>
          <p:nvPr>
            <p:ph type="pic" sz="quarter" idx="18"/>
          </p:nvPr>
        </p:nvSpPr>
        <p:spPr>
          <a:xfrm>
            <a:off x="5643283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82" name="Afbeelding 8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2807" y="1280811"/>
            <a:ext cx="34612" cy="126000"/>
          </a:xfrm>
          <a:prstGeom prst="rect">
            <a:avLst/>
          </a:prstGeom>
        </p:spPr>
      </p:pic>
      <p:sp>
        <p:nvSpPr>
          <p:cNvPr id="83" name="Rechthoek 82"/>
          <p:cNvSpPr/>
          <p:nvPr userDrawn="1"/>
        </p:nvSpPr>
        <p:spPr>
          <a:xfrm>
            <a:off x="7211763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Tijdelijke aanduiding voor tekst 159"/>
          <p:cNvSpPr>
            <a:spLocks noGrp="1"/>
          </p:cNvSpPr>
          <p:nvPr>
            <p:ph type="body" sz="quarter" idx="19" hasCustomPrompt="1"/>
          </p:nvPr>
        </p:nvSpPr>
        <p:spPr>
          <a:xfrm>
            <a:off x="7304526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85" name="Tijdelijke aanduiding voor afbeelding 157"/>
          <p:cNvSpPr>
            <a:spLocks noGrp="1"/>
          </p:cNvSpPr>
          <p:nvPr>
            <p:ph type="pic" sz="quarter" idx="20"/>
          </p:nvPr>
        </p:nvSpPr>
        <p:spPr>
          <a:xfrm>
            <a:off x="7304526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86" name="Afbeelding 8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4050" y="1280811"/>
            <a:ext cx="34612" cy="126000"/>
          </a:xfrm>
          <a:prstGeom prst="rect">
            <a:avLst/>
          </a:prstGeom>
        </p:spPr>
      </p:pic>
      <p:sp>
        <p:nvSpPr>
          <p:cNvPr id="87" name="Rechthoek 86"/>
          <p:cNvSpPr/>
          <p:nvPr userDrawn="1"/>
        </p:nvSpPr>
        <p:spPr>
          <a:xfrm>
            <a:off x="564952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8" name="Tijdelijke aanduiding voor tekst 159"/>
          <p:cNvSpPr>
            <a:spLocks noGrp="1"/>
          </p:cNvSpPr>
          <p:nvPr>
            <p:ph type="body" sz="quarter" idx="21" hasCustomPrompt="1"/>
          </p:nvPr>
        </p:nvSpPr>
        <p:spPr>
          <a:xfrm>
            <a:off x="657715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89" name="Tijdelijke aanduiding voor afbeelding 157"/>
          <p:cNvSpPr>
            <a:spLocks noGrp="1"/>
          </p:cNvSpPr>
          <p:nvPr>
            <p:ph type="pic" sz="quarter" idx="22"/>
          </p:nvPr>
        </p:nvSpPr>
        <p:spPr>
          <a:xfrm>
            <a:off x="657715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90" name="Afbeelding 8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239" y="3046735"/>
            <a:ext cx="34612" cy="126000"/>
          </a:xfrm>
          <a:prstGeom prst="rect">
            <a:avLst/>
          </a:prstGeom>
        </p:spPr>
      </p:pic>
      <p:sp>
        <p:nvSpPr>
          <p:cNvPr id="91" name="Rechthoek 90"/>
          <p:cNvSpPr/>
          <p:nvPr userDrawn="1"/>
        </p:nvSpPr>
        <p:spPr>
          <a:xfrm>
            <a:off x="2229644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Tijdelijke aanduiding voor tekst 159"/>
          <p:cNvSpPr>
            <a:spLocks noGrp="1"/>
          </p:cNvSpPr>
          <p:nvPr>
            <p:ph type="body" sz="quarter" idx="23" hasCustomPrompt="1"/>
          </p:nvPr>
        </p:nvSpPr>
        <p:spPr>
          <a:xfrm>
            <a:off x="2322407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93" name="Tijdelijke aanduiding voor afbeelding 157"/>
          <p:cNvSpPr>
            <a:spLocks noGrp="1"/>
          </p:cNvSpPr>
          <p:nvPr>
            <p:ph type="pic" sz="quarter" idx="24"/>
          </p:nvPr>
        </p:nvSpPr>
        <p:spPr>
          <a:xfrm>
            <a:off x="2322407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94" name="Afbeelding 9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1931" y="3046735"/>
            <a:ext cx="34612" cy="126000"/>
          </a:xfrm>
          <a:prstGeom prst="rect">
            <a:avLst/>
          </a:prstGeom>
        </p:spPr>
      </p:pic>
      <p:sp>
        <p:nvSpPr>
          <p:cNvPr id="95" name="Rechthoek 94"/>
          <p:cNvSpPr/>
          <p:nvPr userDrawn="1"/>
        </p:nvSpPr>
        <p:spPr>
          <a:xfrm>
            <a:off x="3892178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6" name="Tijdelijke aanduiding voor tekst 159"/>
          <p:cNvSpPr>
            <a:spLocks noGrp="1"/>
          </p:cNvSpPr>
          <p:nvPr>
            <p:ph type="body" sz="quarter" idx="25" hasCustomPrompt="1"/>
          </p:nvPr>
        </p:nvSpPr>
        <p:spPr>
          <a:xfrm>
            <a:off x="3984941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97" name="Tijdelijke aanduiding voor afbeelding 157"/>
          <p:cNvSpPr>
            <a:spLocks noGrp="1"/>
          </p:cNvSpPr>
          <p:nvPr>
            <p:ph type="pic" sz="quarter" idx="26"/>
          </p:nvPr>
        </p:nvSpPr>
        <p:spPr>
          <a:xfrm>
            <a:off x="3984941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98" name="Afbeelding 9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4465" y="3046735"/>
            <a:ext cx="34612" cy="126000"/>
          </a:xfrm>
          <a:prstGeom prst="rect">
            <a:avLst/>
          </a:prstGeom>
        </p:spPr>
      </p:pic>
      <p:sp>
        <p:nvSpPr>
          <p:cNvPr id="99" name="Rechthoek 98"/>
          <p:cNvSpPr/>
          <p:nvPr userDrawn="1"/>
        </p:nvSpPr>
        <p:spPr>
          <a:xfrm>
            <a:off x="5553695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Tijdelijke aanduiding voor tekst 159"/>
          <p:cNvSpPr>
            <a:spLocks noGrp="1"/>
          </p:cNvSpPr>
          <p:nvPr>
            <p:ph type="body" sz="quarter" idx="27" hasCustomPrompt="1"/>
          </p:nvPr>
        </p:nvSpPr>
        <p:spPr>
          <a:xfrm>
            <a:off x="5646458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01" name="Tijdelijke aanduiding voor afbeelding 157"/>
          <p:cNvSpPr>
            <a:spLocks noGrp="1"/>
          </p:cNvSpPr>
          <p:nvPr>
            <p:ph type="pic" sz="quarter" idx="28"/>
          </p:nvPr>
        </p:nvSpPr>
        <p:spPr>
          <a:xfrm>
            <a:off x="5646458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102" name="Afbeelding 10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982" y="3046735"/>
            <a:ext cx="34612" cy="126000"/>
          </a:xfrm>
          <a:prstGeom prst="rect">
            <a:avLst/>
          </a:prstGeom>
        </p:spPr>
      </p:pic>
      <p:sp>
        <p:nvSpPr>
          <p:cNvPr id="103" name="Rechthoek 102"/>
          <p:cNvSpPr/>
          <p:nvPr userDrawn="1"/>
        </p:nvSpPr>
        <p:spPr>
          <a:xfrm>
            <a:off x="7214938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" name="Tijdelijke aanduiding voor tekst 159"/>
          <p:cNvSpPr>
            <a:spLocks noGrp="1"/>
          </p:cNvSpPr>
          <p:nvPr>
            <p:ph type="body" sz="quarter" idx="29" hasCustomPrompt="1"/>
          </p:nvPr>
        </p:nvSpPr>
        <p:spPr>
          <a:xfrm>
            <a:off x="7307701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05" name="Tijdelijke aanduiding voor afbeelding 157"/>
          <p:cNvSpPr>
            <a:spLocks noGrp="1"/>
          </p:cNvSpPr>
          <p:nvPr>
            <p:ph type="pic" sz="quarter" idx="30"/>
          </p:nvPr>
        </p:nvSpPr>
        <p:spPr>
          <a:xfrm>
            <a:off x="7307701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106" name="Afbeelding 10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7225" y="3046735"/>
            <a:ext cx="34612" cy="126000"/>
          </a:xfrm>
          <a:prstGeom prst="rect">
            <a:avLst/>
          </a:prstGeom>
        </p:spPr>
      </p:pic>
      <p:sp>
        <p:nvSpPr>
          <p:cNvPr id="107" name="Rechthoek 106"/>
          <p:cNvSpPr/>
          <p:nvPr userDrawn="1"/>
        </p:nvSpPr>
        <p:spPr>
          <a:xfrm>
            <a:off x="569144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8" name="Tijdelijke aanduiding voor tekst 159"/>
          <p:cNvSpPr>
            <a:spLocks noGrp="1"/>
          </p:cNvSpPr>
          <p:nvPr>
            <p:ph type="body" sz="quarter" idx="31" hasCustomPrompt="1"/>
          </p:nvPr>
        </p:nvSpPr>
        <p:spPr>
          <a:xfrm>
            <a:off x="661907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09" name="Tijdelijke aanduiding voor afbeelding 157"/>
          <p:cNvSpPr>
            <a:spLocks noGrp="1"/>
          </p:cNvSpPr>
          <p:nvPr>
            <p:ph type="pic" sz="quarter" idx="32"/>
          </p:nvPr>
        </p:nvSpPr>
        <p:spPr>
          <a:xfrm>
            <a:off x="661907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110" name="Afbeelding 10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431" y="4804519"/>
            <a:ext cx="34612" cy="126000"/>
          </a:xfrm>
          <a:prstGeom prst="rect">
            <a:avLst/>
          </a:prstGeom>
        </p:spPr>
      </p:pic>
      <p:sp>
        <p:nvSpPr>
          <p:cNvPr id="111" name="Rechthoek 110"/>
          <p:cNvSpPr/>
          <p:nvPr userDrawn="1"/>
        </p:nvSpPr>
        <p:spPr>
          <a:xfrm>
            <a:off x="2233836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2" name="Tijdelijke aanduiding voor tekst 159"/>
          <p:cNvSpPr>
            <a:spLocks noGrp="1"/>
          </p:cNvSpPr>
          <p:nvPr>
            <p:ph type="body" sz="quarter" idx="33" hasCustomPrompt="1"/>
          </p:nvPr>
        </p:nvSpPr>
        <p:spPr>
          <a:xfrm>
            <a:off x="2326599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13" name="Tijdelijke aanduiding voor afbeelding 157"/>
          <p:cNvSpPr>
            <a:spLocks noGrp="1"/>
          </p:cNvSpPr>
          <p:nvPr>
            <p:ph type="pic" sz="quarter" idx="34"/>
          </p:nvPr>
        </p:nvSpPr>
        <p:spPr>
          <a:xfrm>
            <a:off x="2326599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114" name="Afbeelding 1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123" y="4804519"/>
            <a:ext cx="34612" cy="126000"/>
          </a:xfrm>
          <a:prstGeom prst="rect">
            <a:avLst/>
          </a:prstGeom>
        </p:spPr>
      </p:pic>
      <p:sp>
        <p:nvSpPr>
          <p:cNvPr id="115" name="Rechthoek 114"/>
          <p:cNvSpPr/>
          <p:nvPr userDrawn="1"/>
        </p:nvSpPr>
        <p:spPr>
          <a:xfrm>
            <a:off x="3896370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6" name="Tijdelijke aanduiding voor tekst 159"/>
          <p:cNvSpPr>
            <a:spLocks noGrp="1"/>
          </p:cNvSpPr>
          <p:nvPr>
            <p:ph type="body" sz="quarter" idx="35" hasCustomPrompt="1"/>
          </p:nvPr>
        </p:nvSpPr>
        <p:spPr>
          <a:xfrm>
            <a:off x="3989133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17" name="Tijdelijke aanduiding voor afbeelding 157"/>
          <p:cNvSpPr>
            <a:spLocks noGrp="1"/>
          </p:cNvSpPr>
          <p:nvPr>
            <p:ph type="pic" sz="quarter" idx="36"/>
          </p:nvPr>
        </p:nvSpPr>
        <p:spPr>
          <a:xfrm>
            <a:off x="3989133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118" name="Afbeelding 1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8657" y="4804519"/>
            <a:ext cx="34612" cy="126000"/>
          </a:xfrm>
          <a:prstGeom prst="rect">
            <a:avLst/>
          </a:prstGeom>
        </p:spPr>
      </p:pic>
      <p:sp>
        <p:nvSpPr>
          <p:cNvPr id="119" name="Rechthoek 118"/>
          <p:cNvSpPr/>
          <p:nvPr userDrawn="1"/>
        </p:nvSpPr>
        <p:spPr>
          <a:xfrm>
            <a:off x="5557887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0" name="Tijdelijke aanduiding voor tekst 159"/>
          <p:cNvSpPr>
            <a:spLocks noGrp="1"/>
          </p:cNvSpPr>
          <p:nvPr>
            <p:ph type="body" sz="quarter" idx="37" hasCustomPrompt="1"/>
          </p:nvPr>
        </p:nvSpPr>
        <p:spPr>
          <a:xfrm>
            <a:off x="5650650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21" name="Tijdelijke aanduiding voor afbeelding 157"/>
          <p:cNvSpPr>
            <a:spLocks noGrp="1"/>
          </p:cNvSpPr>
          <p:nvPr>
            <p:ph type="pic" sz="quarter" idx="38"/>
          </p:nvPr>
        </p:nvSpPr>
        <p:spPr>
          <a:xfrm>
            <a:off x="5650650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122" name="Afbeelding 1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174" y="4804519"/>
            <a:ext cx="34612" cy="126000"/>
          </a:xfrm>
          <a:prstGeom prst="rect">
            <a:avLst/>
          </a:prstGeom>
        </p:spPr>
      </p:pic>
      <p:sp>
        <p:nvSpPr>
          <p:cNvPr id="123" name="Rechthoek 122"/>
          <p:cNvSpPr/>
          <p:nvPr userDrawn="1"/>
        </p:nvSpPr>
        <p:spPr>
          <a:xfrm>
            <a:off x="7219130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4" name="Tijdelijke aanduiding voor tekst 159"/>
          <p:cNvSpPr>
            <a:spLocks noGrp="1"/>
          </p:cNvSpPr>
          <p:nvPr>
            <p:ph type="body" sz="quarter" idx="39" hasCustomPrompt="1"/>
          </p:nvPr>
        </p:nvSpPr>
        <p:spPr>
          <a:xfrm>
            <a:off x="7311893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25" name="Tijdelijke aanduiding voor afbeelding 157"/>
          <p:cNvSpPr>
            <a:spLocks noGrp="1"/>
          </p:cNvSpPr>
          <p:nvPr>
            <p:ph type="pic" sz="quarter" idx="40"/>
          </p:nvPr>
        </p:nvSpPr>
        <p:spPr>
          <a:xfrm>
            <a:off x="7311893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/>
          </a:p>
        </p:txBody>
      </p:sp>
      <p:pic>
        <p:nvPicPr>
          <p:cNvPr id="126" name="Afbeelding 12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417" y="4804519"/>
            <a:ext cx="34612" cy="126000"/>
          </a:xfrm>
          <a:prstGeom prst="rect">
            <a:avLst/>
          </a:prstGeom>
        </p:spPr>
      </p:pic>
      <p:sp>
        <p:nvSpPr>
          <p:cNvPr id="2" name="Tijdelijke aanduiding voor datum 1"/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21/09/2017</a:t>
            </a:fld>
            <a:endParaRPr lang="en-GB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r>
              <a:rPr lang="en-GB" dirty="0"/>
              <a:t>From real-world to better regulation</a:t>
            </a:r>
          </a:p>
        </p:txBody>
      </p:sp>
    </p:spTree>
    <p:extLst>
      <p:ext uri="{BB962C8B-B14F-4D97-AF65-F5344CB8AC3E}">
        <p14:creationId xmlns:p14="http://schemas.microsoft.com/office/powerpoint/2010/main" val="3296008366"/>
      </p:ext>
    </p:extLst>
  </p:cSld>
  <p:clrMapOvr>
    <a:masterClrMapping/>
  </p:clrMapOvr>
  <p:transition spd="slow">
    <p:fade thruBlk="1"/>
  </p:transition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 Naviga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556486" y="6525344"/>
            <a:ext cx="1800000" cy="168990"/>
          </a:xfrm>
        </p:spPr>
        <p:txBody>
          <a:bodyPr/>
          <a:lstStyle/>
          <a:p>
            <a:fld id="{52236286-4DC8-46DE-9269-8F728FBC064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6" name="Rechthoek 65"/>
          <p:cNvSpPr/>
          <p:nvPr userDrawn="1"/>
        </p:nvSpPr>
        <p:spPr>
          <a:xfrm>
            <a:off x="561777" y="1192928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ijdelijke aanduiding voor tekst 159"/>
          <p:cNvSpPr>
            <a:spLocks noGrp="1"/>
          </p:cNvSpPr>
          <p:nvPr>
            <p:ph type="body" sz="quarter" idx="11" hasCustomPrompt="1"/>
          </p:nvPr>
        </p:nvSpPr>
        <p:spPr>
          <a:xfrm>
            <a:off x="654540" y="1268565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68" name="Tijdelijke aanduiding voor afbeelding 157"/>
          <p:cNvSpPr>
            <a:spLocks noGrp="1"/>
          </p:cNvSpPr>
          <p:nvPr>
            <p:ph type="pic" sz="quarter" idx="10"/>
          </p:nvPr>
        </p:nvSpPr>
        <p:spPr>
          <a:xfrm>
            <a:off x="654540" y="1799471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 dirty="0"/>
          </a:p>
        </p:txBody>
      </p:sp>
      <p:pic>
        <p:nvPicPr>
          <p:cNvPr id="69" name="Afbeelding 6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1746" y="1280811"/>
            <a:ext cx="34612" cy="126000"/>
          </a:xfrm>
          <a:prstGeom prst="rect">
            <a:avLst/>
          </a:prstGeom>
        </p:spPr>
      </p:pic>
      <p:sp>
        <p:nvSpPr>
          <p:cNvPr id="150" name="Rechthoek 149"/>
          <p:cNvSpPr/>
          <p:nvPr userDrawn="1"/>
        </p:nvSpPr>
        <p:spPr>
          <a:xfrm>
            <a:off x="3320306" y="1196752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1" name="Tijdelijke aanduiding voor tekst 159"/>
          <p:cNvSpPr>
            <a:spLocks noGrp="1"/>
          </p:cNvSpPr>
          <p:nvPr>
            <p:ph type="body" sz="quarter" idx="13" hasCustomPrompt="1"/>
          </p:nvPr>
        </p:nvSpPr>
        <p:spPr>
          <a:xfrm>
            <a:off x="3413069" y="1272389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52" name="Tijdelijke aanduiding voor afbeelding 157"/>
          <p:cNvSpPr>
            <a:spLocks noGrp="1"/>
          </p:cNvSpPr>
          <p:nvPr>
            <p:ph type="pic" sz="quarter" idx="14"/>
          </p:nvPr>
        </p:nvSpPr>
        <p:spPr>
          <a:xfrm>
            <a:off x="3413069" y="1803295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 dirty="0"/>
          </a:p>
        </p:txBody>
      </p:sp>
      <p:pic>
        <p:nvPicPr>
          <p:cNvPr id="153" name="Afbeelding 15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0275" y="1284635"/>
            <a:ext cx="34612" cy="126000"/>
          </a:xfrm>
          <a:prstGeom prst="rect">
            <a:avLst/>
          </a:prstGeom>
        </p:spPr>
      </p:pic>
      <p:sp>
        <p:nvSpPr>
          <p:cNvPr id="154" name="Rechthoek 153"/>
          <p:cNvSpPr/>
          <p:nvPr userDrawn="1"/>
        </p:nvSpPr>
        <p:spPr>
          <a:xfrm>
            <a:off x="6080190" y="1196752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5" name="Tijdelijke aanduiding voor tekst 159"/>
          <p:cNvSpPr>
            <a:spLocks noGrp="1"/>
          </p:cNvSpPr>
          <p:nvPr>
            <p:ph type="body" sz="quarter" idx="15" hasCustomPrompt="1"/>
          </p:nvPr>
        </p:nvSpPr>
        <p:spPr>
          <a:xfrm>
            <a:off x="6172953" y="1272389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56" name="Tijdelijke aanduiding voor afbeelding 157"/>
          <p:cNvSpPr>
            <a:spLocks noGrp="1"/>
          </p:cNvSpPr>
          <p:nvPr>
            <p:ph type="pic" sz="quarter" idx="16"/>
          </p:nvPr>
        </p:nvSpPr>
        <p:spPr>
          <a:xfrm>
            <a:off x="6172953" y="1803295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 dirty="0"/>
          </a:p>
        </p:txBody>
      </p:sp>
      <p:pic>
        <p:nvPicPr>
          <p:cNvPr id="157" name="Afbeelding 15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159" y="1284635"/>
            <a:ext cx="34612" cy="126000"/>
          </a:xfrm>
          <a:prstGeom prst="rect">
            <a:avLst/>
          </a:prstGeom>
        </p:spPr>
      </p:pic>
      <p:sp>
        <p:nvSpPr>
          <p:cNvPr id="158" name="Rechthoek 157"/>
          <p:cNvSpPr/>
          <p:nvPr userDrawn="1"/>
        </p:nvSpPr>
        <p:spPr>
          <a:xfrm>
            <a:off x="567110" y="2959869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9" name="Tijdelijke aanduiding voor tekst 159"/>
          <p:cNvSpPr>
            <a:spLocks noGrp="1"/>
          </p:cNvSpPr>
          <p:nvPr>
            <p:ph type="body" sz="quarter" idx="17" hasCustomPrompt="1"/>
          </p:nvPr>
        </p:nvSpPr>
        <p:spPr>
          <a:xfrm>
            <a:off x="659873" y="3035506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60" name="Tijdelijke aanduiding voor afbeelding 157"/>
          <p:cNvSpPr>
            <a:spLocks noGrp="1"/>
          </p:cNvSpPr>
          <p:nvPr>
            <p:ph type="pic" sz="quarter" idx="18"/>
          </p:nvPr>
        </p:nvSpPr>
        <p:spPr>
          <a:xfrm>
            <a:off x="659873" y="3566412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 dirty="0"/>
          </a:p>
        </p:txBody>
      </p:sp>
      <p:pic>
        <p:nvPicPr>
          <p:cNvPr id="161" name="Afbeelding 1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079" y="3047752"/>
            <a:ext cx="34612" cy="126000"/>
          </a:xfrm>
          <a:prstGeom prst="rect">
            <a:avLst/>
          </a:prstGeom>
        </p:spPr>
      </p:pic>
      <p:sp>
        <p:nvSpPr>
          <p:cNvPr id="162" name="Rechthoek 161"/>
          <p:cNvSpPr/>
          <p:nvPr userDrawn="1"/>
        </p:nvSpPr>
        <p:spPr>
          <a:xfrm>
            <a:off x="3325639" y="2963693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3" name="Tijdelijke aanduiding voor tekst 159"/>
          <p:cNvSpPr>
            <a:spLocks noGrp="1"/>
          </p:cNvSpPr>
          <p:nvPr>
            <p:ph type="body" sz="quarter" idx="19" hasCustomPrompt="1"/>
          </p:nvPr>
        </p:nvSpPr>
        <p:spPr>
          <a:xfrm>
            <a:off x="3418402" y="3039330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64" name="Tijdelijke aanduiding voor afbeelding 157"/>
          <p:cNvSpPr>
            <a:spLocks noGrp="1"/>
          </p:cNvSpPr>
          <p:nvPr>
            <p:ph type="pic" sz="quarter" idx="20"/>
          </p:nvPr>
        </p:nvSpPr>
        <p:spPr>
          <a:xfrm>
            <a:off x="3418402" y="3570236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 dirty="0"/>
          </a:p>
        </p:txBody>
      </p:sp>
      <p:pic>
        <p:nvPicPr>
          <p:cNvPr id="165" name="Afbeelding 16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608" y="3051576"/>
            <a:ext cx="34612" cy="126000"/>
          </a:xfrm>
          <a:prstGeom prst="rect">
            <a:avLst/>
          </a:prstGeom>
        </p:spPr>
      </p:pic>
      <p:sp>
        <p:nvSpPr>
          <p:cNvPr id="166" name="Rechthoek 165"/>
          <p:cNvSpPr/>
          <p:nvPr userDrawn="1"/>
        </p:nvSpPr>
        <p:spPr>
          <a:xfrm>
            <a:off x="6085523" y="2963693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7" name="Tijdelijke aanduiding voor tekst 159"/>
          <p:cNvSpPr>
            <a:spLocks noGrp="1"/>
          </p:cNvSpPr>
          <p:nvPr>
            <p:ph type="body" sz="quarter" idx="21" hasCustomPrompt="1"/>
          </p:nvPr>
        </p:nvSpPr>
        <p:spPr>
          <a:xfrm>
            <a:off x="6178286" y="3039330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68" name="Tijdelijke aanduiding voor afbeelding 157"/>
          <p:cNvSpPr>
            <a:spLocks noGrp="1"/>
          </p:cNvSpPr>
          <p:nvPr>
            <p:ph type="pic" sz="quarter" idx="22"/>
          </p:nvPr>
        </p:nvSpPr>
        <p:spPr>
          <a:xfrm>
            <a:off x="6178286" y="3570236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 dirty="0"/>
          </a:p>
        </p:txBody>
      </p:sp>
      <p:pic>
        <p:nvPicPr>
          <p:cNvPr id="169" name="Afbeelding 16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5492" y="3051576"/>
            <a:ext cx="34612" cy="126000"/>
          </a:xfrm>
          <a:prstGeom prst="rect">
            <a:avLst/>
          </a:prstGeom>
        </p:spPr>
      </p:pic>
      <p:sp>
        <p:nvSpPr>
          <p:cNvPr id="170" name="Rechthoek 169"/>
          <p:cNvSpPr/>
          <p:nvPr userDrawn="1"/>
        </p:nvSpPr>
        <p:spPr>
          <a:xfrm>
            <a:off x="570285" y="4715619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1" name="Tijdelijke aanduiding voor tekst 159"/>
          <p:cNvSpPr>
            <a:spLocks noGrp="1"/>
          </p:cNvSpPr>
          <p:nvPr>
            <p:ph type="body" sz="quarter" idx="23" hasCustomPrompt="1"/>
          </p:nvPr>
        </p:nvSpPr>
        <p:spPr>
          <a:xfrm>
            <a:off x="663048" y="4791256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72" name="Tijdelijke aanduiding voor afbeelding 157"/>
          <p:cNvSpPr>
            <a:spLocks noGrp="1"/>
          </p:cNvSpPr>
          <p:nvPr>
            <p:ph type="pic" sz="quarter" idx="24"/>
          </p:nvPr>
        </p:nvSpPr>
        <p:spPr>
          <a:xfrm>
            <a:off x="663048" y="5322162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 dirty="0"/>
          </a:p>
        </p:txBody>
      </p:sp>
      <p:pic>
        <p:nvPicPr>
          <p:cNvPr id="173" name="Afbeelding 17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254" y="4803502"/>
            <a:ext cx="34612" cy="126000"/>
          </a:xfrm>
          <a:prstGeom prst="rect">
            <a:avLst/>
          </a:prstGeom>
        </p:spPr>
      </p:pic>
      <p:sp>
        <p:nvSpPr>
          <p:cNvPr id="174" name="Rechthoek 173"/>
          <p:cNvSpPr/>
          <p:nvPr userDrawn="1"/>
        </p:nvSpPr>
        <p:spPr>
          <a:xfrm>
            <a:off x="3328814" y="4719443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5" name="Tijdelijke aanduiding voor tekst 159"/>
          <p:cNvSpPr>
            <a:spLocks noGrp="1"/>
          </p:cNvSpPr>
          <p:nvPr>
            <p:ph type="body" sz="quarter" idx="25" hasCustomPrompt="1"/>
          </p:nvPr>
        </p:nvSpPr>
        <p:spPr>
          <a:xfrm>
            <a:off x="3421577" y="4795080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76" name="Tijdelijke aanduiding voor afbeelding 157"/>
          <p:cNvSpPr>
            <a:spLocks noGrp="1"/>
          </p:cNvSpPr>
          <p:nvPr>
            <p:ph type="pic" sz="quarter" idx="26"/>
          </p:nvPr>
        </p:nvSpPr>
        <p:spPr>
          <a:xfrm>
            <a:off x="3421577" y="5325986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 dirty="0"/>
          </a:p>
        </p:txBody>
      </p:sp>
      <p:pic>
        <p:nvPicPr>
          <p:cNvPr id="177" name="Afbeelding 17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783" y="4807326"/>
            <a:ext cx="34612" cy="126000"/>
          </a:xfrm>
          <a:prstGeom prst="rect">
            <a:avLst/>
          </a:prstGeom>
        </p:spPr>
      </p:pic>
      <p:sp>
        <p:nvSpPr>
          <p:cNvPr id="178" name="Rechthoek 177"/>
          <p:cNvSpPr/>
          <p:nvPr userDrawn="1"/>
        </p:nvSpPr>
        <p:spPr>
          <a:xfrm>
            <a:off x="6088698" y="4719443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9" name="Tijdelijke aanduiding voor tekst 159"/>
          <p:cNvSpPr>
            <a:spLocks noGrp="1"/>
          </p:cNvSpPr>
          <p:nvPr>
            <p:ph type="body" sz="quarter" idx="27" hasCustomPrompt="1"/>
          </p:nvPr>
        </p:nvSpPr>
        <p:spPr>
          <a:xfrm>
            <a:off x="6181461" y="4795080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80" name="Tijdelijke aanduiding voor afbeelding 157"/>
          <p:cNvSpPr>
            <a:spLocks noGrp="1"/>
          </p:cNvSpPr>
          <p:nvPr>
            <p:ph type="pic" sz="quarter" idx="28"/>
          </p:nvPr>
        </p:nvSpPr>
        <p:spPr>
          <a:xfrm>
            <a:off x="6181461" y="5325986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endParaRPr lang="nl-NL" dirty="0"/>
          </a:p>
        </p:txBody>
      </p:sp>
      <p:pic>
        <p:nvPicPr>
          <p:cNvPr id="181" name="Afbeelding 18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8667" y="4807326"/>
            <a:ext cx="34612" cy="126000"/>
          </a:xfrm>
          <a:prstGeom prst="rect">
            <a:avLst/>
          </a:prstGeom>
        </p:spPr>
      </p:pic>
      <p:sp>
        <p:nvSpPr>
          <p:cNvPr id="2" name="Tijdelijke aanduiding voor datum 1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21/09/2017</a:t>
            </a:fld>
            <a:endParaRPr lang="en-GB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n-GB" dirty="0"/>
              <a:t>From real-world to better regulation</a:t>
            </a:r>
          </a:p>
        </p:txBody>
      </p:sp>
    </p:spTree>
    <p:extLst>
      <p:ext uri="{BB962C8B-B14F-4D97-AF65-F5344CB8AC3E}">
        <p14:creationId xmlns:p14="http://schemas.microsoft.com/office/powerpoint/2010/main" val="1500791170"/>
      </p:ext>
    </p:extLst>
  </p:cSld>
  <p:clrMapOvr>
    <a:masterClrMapping/>
  </p:clrMapOvr>
  <p:transition spd="slow">
    <p:fade thruBlk="1"/>
  </p:transition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grpSp>
        <p:nvGrpSpPr>
          <p:cNvPr id="9" name="Groep 8"/>
          <p:cNvGrpSpPr/>
          <p:nvPr userDrawn="1"/>
        </p:nvGrpSpPr>
        <p:grpSpPr>
          <a:xfrm>
            <a:off x="964017" y="2027964"/>
            <a:ext cx="58382" cy="2466080"/>
            <a:chOff x="964017" y="2027964"/>
            <a:chExt cx="58382" cy="2466080"/>
          </a:xfrm>
        </p:grpSpPr>
        <p:pic>
          <p:nvPicPr>
            <p:cNvPr id="5" name="Afbeelding 4" descr="timeline_pijl_wit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017" y="2027964"/>
              <a:ext cx="58382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2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1173672" y="3861048"/>
            <a:ext cx="3744913" cy="74612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2pPr>
            <a:lvl3pPr marL="0" indent="0">
              <a:buFontTx/>
              <a:buNone/>
              <a:defRPr sz="16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61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tx1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grpSp>
        <p:nvGrpSpPr>
          <p:cNvPr id="4" name="Groep 3"/>
          <p:cNvGrpSpPr/>
          <p:nvPr userDrawn="1"/>
        </p:nvGrpSpPr>
        <p:grpSpPr>
          <a:xfrm>
            <a:off x="964284" y="2027964"/>
            <a:ext cx="57847" cy="2466080"/>
            <a:chOff x="964284" y="2027964"/>
            <a:chExt cx="57847" cy="2466080"/>
          </a:xfrm>
        </p:grpSpPr>
        <p:pic>
          <p:nvPicPr>
            <p:cNvPr id="5" name="Afbeelding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284" y="2027964"/>
              <a:ext cx="57847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1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1173672" y="3861048"/>
            <a:ext cx="3744913" cy="74612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1600">
                <a:solidFill>
                  <a:schemeClr val="tx1"/>
                </a:solidFill>
                <a:latin typeface="+mj-lt"/>
              </a:defRPr>
            </a:lvl2pPr>
            <a:lvl3pPr marL="0" indent="0">
              <a:buFontTx/>
              <a:buNone/>
              <a:defRPr sz="1600">
                <a:solidFill>
                  <a:schemeClr val="tx1"/>
                </a:solidFill>
              </a:defRPr>
            </a:lvl3pPr>
            <a:lvl4pPr marL="0" indent="0">
              <a:buFontTx/>
              <a:buNone/>
              <a:defRPr sz="1600">
                <a:solidFill>
                  <a:schemeClr val="tx1"/>
                </a:solidFill>
              </a:defRPr>
            </a:lvl4pPr>
            <a:lvl5pPr marL="0" indent="0">
              <a:buFontTx/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572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tx1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grpSp>
        <p:nvGrpSpPr>
          <p:cNvPr id="4" name="Groep 3"/>
          <p:cNvGrpSpPr/>
          <p:nvPr userDrawn="1"/>
        </p:nvGrpSpPr>
        <p:grpSpPr>
          <a:xfrm>
            <a:off x="964284" y="2027964"/>
            <a:ext cx="57847" cy="2466080"/>
            <a:chOff x="964284" y="2027964"/>
            <a:chExt cx="57847" cy="2466080"/>
          </a:xfrm>
        </p:grpSpPr>
        <p:pic>
          <p:nvPicPr>
            <p:cNvPr id="5" name="Afbeelding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284" y="2027964"/>
              <a:ext cx="57847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1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13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text_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tx1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grpSp>
        <p:nvGrpSpPr>
          <p:cNvPr id="4" name="Groep 3"/>
          <p:cNvGrpSpPr/>
          <p:nvPr userDrawn="1"/>
        </p:nvGrpSpPr>
        <p:grpSpPr>
          <a:xfrm>
            <a:off x="964284" y="2027964"/>
            <a:ext cx="57847" cy="2466080"/>
            <a:chOff x="964284" y="2027964"/>
            <a:chExt cx="57847" cy="2466080"/>
          </a:xfrm>
        </p:grpSpPr>
        <p:pic>
          <p:nvPicPr>
            <p:cNvPr id="5" name="Afbeelding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284" y="2027964"/>
              <a:ext cx="57847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1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28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54114" cy="720000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6486" y="2199600"/>
            <a:ext cx="8054114" cy="4182150"/>
          </a:xfrm>
        </p:spPr>
        <p:txBody>
          <a:bodyPr/>
          <a:lstStyle>
            <a:lvl1pPr marL="185738" indent="-185738">
              <a:buSzPct val="100000"/>
              <a:buFontTx/>
              <a:buBlip>
                <a:blip r:embed="rId3"/>
              </a:buBlip>
              <a:defRPr/>
            </a:lvl1pPr>
            <a:lvl2pPr marL="357188" indent="-171450">
              <a:buSzPct val="100000"/>
              <a:buFontTx/>
              <a:buBlip>
                <a:blip r:embed="rId3"/>
              </a:buBlip>
              <a:defRPr/>
            </a:lvl2pPr>
            <a:lvl3pPr marL="542925" indent="-187325">
              <a:buSzPct val="100000"/>
              <a:buFontTx/>
              <a:buBlip>
                <a:blip r:embed="rId3"/>
              </a:buBlip>
              <a:defRPr/>
            </a:lvl3pPr>
            <a:lvl4pPr marL="715963" indent="-173038">
              <a:buSzPct val="100000"/>
              <a:buFontTx/>
              <a:buBlip>
                <a:blip r:embed="rId3"/>
              </a:buBlip>
              <a:defRPr/>
            </a:lvl4pPr>
            <a:lvl5pPr marL="901700" indent="-187325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21/09/2017</a:t>
            </a:fld>
            <a:endParaRPr lang="en-GB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From real-world to better regulation</a:t>
            </a:r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06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54114" cy="720000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556486" y="6525344"/>
            <a:ext cx="1800000" cy="168990"/>
          </a:xfrm>
        </p:spPr>
        <p:txBody>
          <a:bodyPr/>
          <a:lstStyle/>
          <a:p>
            <a:fld id="{52236286-4DC8-46DE-9269-8F728FBC064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1" name="Afbeelding 10" descr="pijltje_teru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226" y="6582838"/>
            <a:ext cx="69230" cy="144000"/>
          </a:xfrm>
          <a:prstGeom prst="rect">
            <a:avLst/>
          </a:prstGeom>
        </p:spPr>
      </p:pic>
      <p:sp>
        <p:nvSpPr>
          <p:cNvPr id="7" name="Tijdelijke aanduiding voor afbeelding 157"/>
          <p:cNvSpPr>
            <a:spLocks noGrp="1"/>
          </p:cNvSpPr>
          <p:nvPr>
            <p:ph type="pic" sz="quarter" idx="10"/>
          </p:nvPr>
        </p:nvSpPr>
        <p:spPr>
          <a:xfrm>
            <a:off x="0" y="2204864"/>
            <a:ext cx="9144000" cy="4176464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1800"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7781380"/>
      </p:ext>
    </p:extLst>
  </p:cSld>
  <p:clrMapOvr>
    <a:masterClrMapping/>
  </p:clrMapOvr>
  <p:transition spd="slow">
    <p:fade thruBlk="1"/>
  </p:transition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ull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54114" cy="720000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6486" y="2199600"/>
            <a:ext cx="4014000" cy="4182150"/>
          </a:xfrm>
        </p:spPr>
        <p:txBody>
          <a:bodyPr/>
          <a:lstStyle>
            <a:lvl1pPr marL="185738" indent="-185738">
              <a:buSzPct val="100000"/>
              <a:buFontTx/>
              <a:buBlip>
                <a:blip r:embed="rId3"/>
              </a:buBlip>
              <a:defRPr/>
            </a:lvl1pPr>
            <a:lvl2pPr marL="357188" indent="-171450">
              <a:buSzPct val="100000"/>
              <a:buFontTx/>
              <a:buBlip>
                <a:blip r:embed="rId3"/>
              </a:buBlip>
              <a:defRPr/>
            </a:lvl2pPr>
            <a:lvl3pPr marL="542925" indent="-187325">
              <a:buSzPct val="100000"/>
              <a:buFontTx/>
              <a:buBlip>
                <a:blip r:embed="rId3"/>
              </a:buBlip>
              <a:defRPr/>
            </a:lvl3pPr>
            <a:lvl4pPr marL="715963" indent="-173038">
              <a:buSzPct val="100000"/>
              <a:buFontTx/>
              <a:buBlip>
                <a:blip r:embed="rId3"/>
              </a:buBlip>
              <a:defRPr/>
            </a:lvl4pPr>
            <a:lvl5pPr marL="901700" indent="-187325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21/09/2017</a:t>
            </a:fld>
            <a:endParaRPr lang="en-GB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From real-world to better regulation</a:t>
            </a:r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4932000" y="2206800"/>
            <a:ext cx="3672448" cy="4182150"/>
          </a:xfrm>
        </p:spPr>
        <p:txBody>
          <a:bodyPr/>
          <a:lstStyle>
            <a:lvl1pPr marL="0" indent="0">
              <a:buSzPct val="100000"/>
              <a:buFontTx/>
              <a:buNone/>
              <a:defRPr baseline="0"/>
            </a:lvl1pPr>
            <a:lvl2pPr marL="357188" indent="-171450">
              <a:buSzPct val="100000"/>
              <a:buFontTx/>
              <a:buBlip>
                <a:blip r:embed="rId3"/>
              </a:buBlip>
              <a:defRPr/>
            </a:lvl2pPr>
            <a:lvl3pPr marL="542925" indent="-187325">
              <a:buSzPct val="100000"/>
              <a:buFontTx/>
              <a:buBlip>
                <a:blip r:embed="rId3"/>
              </a:buBlip>
              <a:defRPr/>
            </a:lvl3pPr>
            <a:lvl4pPr marL="715963" indent="-173038">
              <a:buSzPct val="100000"/>
              <a:buFontTx/>
              <a:buBlip>
                <a:blip r:embed="rId3"/>
              </a:buBlip>
              <a:defRPr/>
            </a:lvl4pPr>
            <a:lvl5pPr marL="901700" indent="-187325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GB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0736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ep 1"/>
          <p:cNvGrpSpPr/>
          <p:nvPr userDrawn="1"/>
        </p:nvGrpSpPr>
        <p:grpSpPr>
          <a:xfrm>
            <a:off x="539552" y="900233"/>
            <a:ext cx="54120" cy="3028186"/>
            <a:chOff x="539552" y="900233"/>
            <a:chExt cx="54120" cy="3028186"/>
          </a:xfrm>
        </p:grpSpPr>
        <p:cxnSp>
          <p:nvCxnSpPr>
            <p:cNvPr id="5" name="Rechte verbindingslijn 4"/>
            <p:cNvCxnSpPr/>
            <p:nvPr userDrawn="1"/>
          </p:nvCxnSpPr>
          <p:spPr>
            <a:xfrm flipV="1">
              <a:off x="551844" y="900233"/>
              <a:ext cx="0" cy="2739600"/>
            </a:xfrm>
            <a:prstGeom prst="line">
              <a:avLst/>
            </a:prstGeom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Afbeelding 5" descr="timeline_pijl_wit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552" y="3730419"/>
              <a:ext cx="54120" cy="198000"/>
            </a:xfrm>
            <a:prstGeom prst="rect">
              <a:avLst/>
            </a:prstGeom>
          </p:spPr>
        </p:pic>
      </p:grp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76785" y="737708"/>
            <a:ext cx="8165932" cy="3382344"/>
          </a:xfrm>
        </p:spPr>
        <p:txBody>
          <a:bodyPr anchor="b"/>
          <a:lstStyle>
            <a:lvl1pPr>
              <a:lnSpc>
                <a:spcPct val="90000"/>
              </a:lnSpc>
              <a:defRPr sz="7000" spc="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234514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3818"/>
            <a:ext cx="9144000" cy="274319"/>
          </a:xfrm>
          <a:prstGeom prst="rect">
            <a:avLst/>
          </a:prstGeom>
        </p:spPr>
      </p:pic>
      <p:grpSp>
        <p:nvGrpSpPr>
          <p:cNvPr id="3" name="Groep 2"/>
          <p:cNvGrpSpPr/>
          <p:nvPr userDrawn="1"/>
        </p:nvGrpSpPr>
        <p:grpSpPr>
          <a:xfrm>
            <a:off x="539800" y="900233"/>
            <a:ext cx="53624" cy="3028186"/>
            <a:chOff x="539800" y="900233"/>
            <a:chExt cx="53624" cy="3028186"/>
          </a:xfrm>
        </p:grpSpPr>
        <p:cxnSp>
          <p:nvCxnSpPr>
            <p:cNvPr id="5" name="Rechte verbindingslijn 4"/>
            <p:cNvCxnSpPr/>
            <p:nvPr userDrawn="1"/>
          </p:nvCxnSpPr>
          <p:spPr>
            <a:xfrm flipV="1">
              <a:off x="551844" y="900233"/>
              <a:ext cx="0" cy="27396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Afbeelding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800" y="3730419"/>
              <a:ext cx="53624" cy="198000"/>
            </a:xfrm>
            <a:prstGeom prst="rect">
              <a:avLst/>
            </a:prstGeom>
          </p:spPr>
        </p:pic>
      </p:grpSp>
      <p:sp>
        <p:nvSpPr>
          <p:cNvPr id="7" name="Titel 1"/>
          <p:cNvSpPr>
            <a:spLocks noGrp="1"/>
          </p:cNvSpPr>
          <p:nvPr userDrawn="1">
            <p:ph type="title"/>
          </p:nvPr>
        </p:nvSpPr>
        <p:spPr>
          <a:xfrm>
            <a:off x="776785" y="737708"/>
            <a:ext cx="8165932" cy="3382344"/>
          </a:xfrm>
        </p:spPr>
        <p:txBody>
          <a:bodyPr anchor="b"/>
          <a:lstStyle>
            <a:lvl1pPr>
              <a:lnSpc>
                <a:spcPct val="90000"/>
              </a:lnSpc>
              <a:defRPr sz="7000" spc="0">
                <a:solidFill>
                  <a:schemeClr val="tx1"/>
                </a:solidFill>
              </a:defRPr>
            </a:lvl1pPr>
          </a:lstStyle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28613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rgbClr val="FFFFFF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964017" y="2027964"/>
            <a:ext cx="58382" cy="2466080"/>
            <a:chOff x="964017" y="2027964"/>
            <a:chExt cx="58382" cy="2466080"/>
          </a:xfrm>
        </p:grpSpPr>
        <p:pic>
          <p:nvPicPr>
            <p:cNvPr id="5" name="Afbeelding 4" descr="timeline_pijl_wit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017" y="2027964"/>
              <a:ext cx="58382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226" y="6582839"/>
            <a:ext cx="69230" cy="143998"/>
          </a:xfrm>
          <a:prstGeom prst="rect">
            <a:avLst/>
          </a:prstGeom>
        </p:spPr>
      </p:pic>
      <p:sp>
        <p:nvSpPr>
          <p:cNvPr id="8" name="Tijdelijke aanduiding voor afbeelding 7"/>
          <p:cNvSpPr>
            <a:spLocks noGrp="1"/>
          </p:cNvSpPr>
          <p:nvPr>
            <p:ph type="pic" sz="quarter" idx="10"/>
          </p:nvPr>
        </p:nvSpPr>
        <p:spPr>
          <a:xfrm>
            <a:off x="8607226" y="6582839"/>
            <a:ext cx="69230" cy="143998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629144"/>
            <a:ext cx="9143245" cy="158483"/>
          </a:xfrm>
          <a:prstGeom prst="rect">
            <a:avLst/>
          </a:prstGeom>
        </p:spPr>
      </p:pic>
      <p:sp>
        <p:nvSpPr>
          <p:cNvPr id="10" name="Rechthoek 9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5272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47962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56486" y="2199600"/>
            <a:ext cx="8044589" cy="4320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56486" y="6525344"/>
            <a:ext cx="271098" cy="16899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2236286-4DC8-46DE-9269-8F728FBC06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463258" y="6526800"/>
            <a:ext cx="21336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700" b="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A2F1CCD-21EB-4427-B20F-7B83CADCB2D4}" type="datetimeFigureOut">
              <a:rPr lang="en-GB" smtClean="0"/>
              <a:pPr/>
              <a:t>21/09/2017</a:t>
            </a:fld>
            <a:endParaRPr lang="en-GB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54410" y="6526800"/>
            <a:ext cx="432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From real-world to better regulation</a:t>
            </a:r>
          </a:p>
        </p:txBody>
      </p:sp>
    </p:spTree>
    <p:extLst>
      <p:ext uri="{BB962C8B-B14F-4D97-AF65-F5344CB8AC3E}">
        <p14:creationId xmlns:p14="http://schemas.microsoft.com/office/powerpoint/2010/main" val="417433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4" r:id="rId2"/>
    <p:sldLayoutId id="2147483700" r:id="rId3"/>
    <p:sldLayoutId id="2147483650" r:id="rId4"/>
    <p:sldLayoutId id="2147483661" r:id="rId5"/>
    <p:sldLayoutId id="2147483699" r:id="rId6"/>
    <p:sldLayoutId id="2147483688" r:id="rId7"/>
    <p:sldLayoutId id="2147483695" r:id="rId8"/>
    <p:sldLayoutId id="2147483690" r:id="rId9"/>
    <p:sldLayoutId id="2147483696" r:id="rId10"/>
    <p:sldLayoutId id="2147483698" r:id="rId11"/>
    <p:sldLayoutId id="2147483691" r:id="rId12"/>
    <p:sldLayoutId id="2147483692" r:id="rId13"/>
    <p:sldLayoutId id="2147483693" r:id="rId14"/>
    <p:sldLayoutId id="2147483697" r:id="rId15"/>
  </p:sldLayoutIdLst>
  <p:transition spd="slow">
    <p:fade thruBlk="1"/>
  </p:transition>
  <p:hf sldNum="0" hdr="0" dt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800" b="1" kern="1200" cap="all" spc="0">
          <a:solidFill>
            <a:schemeClr val="tx2"/>
          </a:solidFill>
          <a:latin typeface="Arial Black"/>
          <a:ea typeface="+mj-ea"/>
          <a:cs typeface="Arial Black"/>
        </a:defRPr>
      </a:lvl1pPr>
    </p:titleStyle>
    <p:bodyStyle>
      <a:lvl1pPr marL="185738" indent="-185738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7188" indent="-171450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42925" indent="-185738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5963" indent="-173038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1700" indent="-185738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WLTP-20-15e, new issues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4410" y="1487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NEW ISSUES TASK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C3463-0328-4746-9C4E-48E7B20BDEEB}"/>
              </a:ext>
            </a:extLst>
          </p:cNvPr>
          <p:cNvSpPr txBox="1"/>
          <p:nvPr/>
        </p:nvSpPr>
        <p:spPr>
          <a:xfrm>
            <a:off x="899592" y="1700808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PROGRESS REPORT</a:t>
            </a:r>
          </a:p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20</a:t>
            </a:r>
            <a:r>
              <a:rPr lang="en-GB" sz="2800" b="1" baseline="30000" dirty="0">
                <a:solidFill>
                  <a:schemeClr val="tx2"/>
                </a:solidFill>
                <a:latin typeface="+mj-lt"/>
              </a:rPr>
              <a:t>th</a:t>
            </a:r>
            <a:r>
              <a:rPr lang="en-GB" sz="2800" b="1" dirty="0">
                <a:solidFill>
                  <a:schemeClr val="tx2"/>
                </a:solidFill>
                <a:latin typeface="+mj-lt"/>
              </a:rPr>
              <a:t> IWG meeting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5A3564-4F40-4890-855B-EBCC37E3256D}"/>
              </a:ext>
            </a:extLst>
          </p:cNvPr>
          <p:cNvSpPr/>
          <p:nvPr/>
        </p:nvSpPr>
        <p:spPr>
          <a:xfrm>
            <a:off x="7452320" y="40990"/>
            <a:ext cx="1603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WLTP-20-15e</a:t>
            </a:r>
          </a:p>
        </p:txBody>
      </p:sp>
    </p:spTree>
    <p:extLst>
      <p:ext uri="{BB962C8B-B14F-4D97-AF65-F5344CB8AC3E}">
        <p14:creationId xmlns:p14="http://schemas.microsoft.com/office/powerpoint/2010/main" val="53384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WLTP-20-15e, new issues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4410" y="1487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NEW ISSUES TASK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C3463-0328-4746-9C4E-48E7B20BDEEB}"/>
              </a:ext>
            </a:extLst>
          </p:cNvPr>
          <p:cNvSpPr txBox="1"/>
          <p:nvPr/>
        </p:nvSpPr>
        <p:spPr>
          <a:xfrm>
            <a:off x="554410" y="1700808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Calendar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4D626DC-0BE8-4B02-AA6F-6C8320E85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64788"/>
              </p:ext>
            </p:extLst>
          </p:nvPr>
        </p:nvGraphicFramePr>
        <p:xfrm>
          <a:off x="554410" y="2564904"/>
          <a:ext cx="7762006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579">
                  <a:extLst>
                    <a:ext uri="{9D8B030D-6E8A-4147-A177-3AD203B41FA5}">
                      <a16:colId xmlns:a16="http://schemas.microsoft.com/office/drawing/2014/main" val="3055791044"/>
                    </a:ext>
                  </a:extLst>
                </a:gridCol>
                <a:gridCol w="6057427">
                  <a:extLst>
                    <a:ext uri="{9D8B030D-6E8A-4147-A177-3AD203B41FA5}">
                      <a16:colId xmlns:a16="http://schemas.microsoft.com/office/drawing/2014/main" val="12945782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19 April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 established at 18th IWG; initial discussions; first batch of proposals adopted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913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17 May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TF meeting (web/telco); introductions and discussions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50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6 June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Second batch of proposals adopted at 19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IWG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417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6 Sept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  <a:r>
                        <a:rPr lang="en-GB" baseline="30000" dirty="0"/>
                        <a:t>nd</a:t>
                      </a:r>
                      <a:r>
                        <a:rPr lang="en-GB" dirty="0"/>
                        <a:t> TF meeting (web/telco); extended discussions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511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27 Sept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Third batch of proposals ready for adoption at 20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IWG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304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tbd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  <a:r>
                        <a:rPr lang="en-GB" baseline="30000" dirty="0"/>
                        <a:t>rd</a:t>
                      </a:r>
                      <a:r>
                        <a:rPr lang="en-GB" dirty="0"/>
                        <a:t> TF meeting (web/telco)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267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08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WLTP-20-15e, new issues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4410" y="1487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NEW ISSUES TASK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C3463-0328-4746-9C4E-48E7B20BDEEB}"/>
              </a:ext>
            </a:extLst>
          </p:cNvPr>
          <p:cNvSpPr txBox="1"/>
          <p:nvPr/>
        </p:nvSpPr>
        <p:spPr>
          <a:xfrm>
            <a:off x="554410" y="1700808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Adopted issues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418A65B-B9C5-4C2E-9BA8-56F9CAEBA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109502"/>
              </p:ext>
            </p:extLst>
          </p:nvPr>
        </p:nvGraphicFramePr>
        <p:xfrm>
          <a:off x="554411" y="2420888"/>
          <a:ext cx="7978030" cy="24414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681">
                  <a:extLst>
                    <a:ext uri="{9D8B030D-6E8A-4147-A177-3AD203B41FA5}">
                      <a16:colId xmlns:a16="http://schemas.microsoft.com/office/drawing/2014/main" val="1109042076"/>
                    </a:ext>
                  </a:extLst>
                </a:gridCol>
                <a:gridCol w="2008716">
                  <a:extLst>
                    <a:ext uri="{9D8B030D-6E8A-4147-A177-3AD203B41FA5}">
                      <a16:colId xmlns:a16="http://schemas.microsoft.com/office/drawing/2014/main" val="890512799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1501811139"/>
                    </a:ext>
                  </a:extLst>
                </a:gridCol>
                <a:gridCol w="2088233">
                  <a:extLst>
                    <a:ext uri="{9D8B030D-6E8A-4147-A177-3AD203B41FA5}">
                      <a16:colId xmlns:a16="http://schemas.microsoft.com/office/drawing/2014/main" val="4080618727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Adopted at IWG#18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6159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Annex 4 -8.1.3.3. and 8.1.3.4.2.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Clarification required on dyno setting (target values + corrections)</a:t>
                      </a:r>
                      <a:endParaRPr lang="en-GB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>
                          <a:effectLst/>
                        </a:rPr>
                        <a:t>Lead: Vallaude</a:t>
                      </a:r>
                      <a:endParaRPr lang="nl-NL" sz="18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51409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Annex 6 – 2.6.6.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Mode selection</a:t>
                      </a:r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>
                          <a:effectLst/>
                        </a:rPr>
                        <a:t>Lead: Riemersma</a:t>
                      </a:r>
                      <a:endParaRPr lang="nl-NL" sz="18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3168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Annex 6 – 2.3.1.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n/v</a:t>
                      </a:r>
                      <a:endParaRPr lang="en-GB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Lead: </a:t>
                      </a:r>
                      <a:r>
                        <a:rPr lang="en-US" sz="1800" dirty="0" err="1">
                          <a:effectLst/>
                        </a:rPr>
                        <a:t>Lueginger</a:t>
                      </a:r>
                      <a:endParaRPr lang="nl-NL" sz="18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6664836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Adopted at IWG#19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7592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Annex 7 – para 8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n/v: 4WD with different </a:t>
                      </a:r>
                      <a:r>
                        <a:rPr lang="en-US" sz="1800" dirty="0" err="1">
                          <a:effectLst/>
                        </a:rPr>
                        <a:t>tyres</a:t>
                      </a:r>
                      <a:r>
                        <a:rPr lang="en-US" sz="1800" dirty="0">
                          <a:effectLst/>
                        </a:rPr>
                        <a:t> front and rear. Doc WLTP-18-22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Lead: </a:t>
                      </a:r>
                      <a:r>
                        <a:rPr lang="en-US" sz="1800" dirty="0" err="1">
                          <a:effectLst/>
                        </a:rPr>
                        <a:t>Lueginger</a:t>
                      </a:r>
                      <a:endParaRPr lang="nl-NL" sz="18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1062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52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WLTP-20-15e, new issues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4410" y="1487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NEW ISSUES TASK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C3463-0328-4746-9C4E-48E7B20BDEEB}"/>
              </a:ext>
            </a:extLst>
          </p:cNvPr>
          <p:cNvSpPr txBox="1"/>
          <p:nvPr/>
        </p:nvSpPr>
        <p:spPr>
          <a:xfrm>
            <a:off x="554410" y="1078362"/>
            <a:ext cx="7762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Issues to be discussed at 20</a:t>
            </a:r>
            <a:r>
              <a:rPr lang="en-GB" sz="2800" b="1" baseline="30000" dirty="0">
                <a:solidFill>
                  <a:schemeClr val="tx2"/>
                </a:solidFill>
                <a:latin typeface="+mj-lt"/>
              </a:rPr>
              <a:t>th</a:t>
            </a:r>
            <a:r>
              <a:rPr lang="en-GB" sz="2800" b="1" dirty="0">
                <a:solidFill>
                  <a:schemeClr val="tx2"/>
                </a:solidFill>
                <a:latin typeface="+mj-lt"/>
              </a:rPr>
              <a:t> IWG - 1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418A65B-B9C5-4C2E-9BA8-56F9CAEBA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4868"/>
              </p:ext>
            </p:extLst>
          </p:nvPr>
        </p:nvGraphicFramePr>
        <p:xfrm>
          <a:off x="554410" y="1824521"/>
          <a:ext cx="8266062" cy="4537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815">
                  <a:extLst>
                    <a:ext uri="{9D8B030D-6E8A-4147-A177-3AD203B41FA5}">
                      <a16:colId xmlns:a16="http://schemas.microsoft.com/office/drawing/2014/main" val="1109042076"/>
                    </a:ext>
                  </a:extLst>
                </a:gridCol>
                <a:gridCol w="2214607">
                  <a:extLst>
                    <a:ext uri="{9D8B030D-6E8A-4147-A177-3AD203B41FA5}">
                      <a16:colId xmlns:a16="http://schemas.microsoft.com/office/drawing/2014/main" val="890512799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1501811139"/>
                    </a:ext>
                  </a:extLst>
                </a:gridCol>
              </a:tblGrid>
              <a:tr h="347803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Possibly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proposals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adoption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159171"/>
                  </a:ext>
                </a:extLst>
              </a:tr>
              <a:tr h="907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Review wind tunnel method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800" dirty="0" err="1">
                          <a:effectLst/>
                        </a:rPr>
                        <a:t>Progress</a:t>
                      </a:r>
                      <a:r>
                        <a:rPr lang="nl-NL" sz="1800" dirty="0">
                          <a:effectLst/>
                        </a:rPr>
                        <a:t> report </a:t>
                      </a:r>
                      <a:r>
                        <a:rPr lang="nl-NL" sz="1800" dirty="0" err="1">
                          <a:effectLst/>
                        </a:rPr>
                        <a:t>Lueginger</a:t>
                      </a:r>
                      <a:endParaRPr lang="nl-NL" sz="1800" dirty="0">
                        <a:effectLst/>
                      </a:endParaRPr>
                    </a:p>
                    <a:p>
                      <a:r>
                        <a:rPr lang="nl-NL" sz="1800" dirty="0" err="1">
                          <a:effectLst/>
                        </a:rPr>
                        <a:t>Proposals</a:t>
                      </a:r>
                      <a:r>
                        <a:rPr lang="nl-NL" sz="1800" dirty="0">
                          <a:effectLst/>
                        </a:rPr>
                        <a:t> Japan: </a:t>
                      </a:r>
                      <a:r>
                        <a:rPr lang="nl-NL" sz="1800" b="1" dirty="0">
                          <a:effectLst/>
                        </a:rPr>
                        <a:t>WLTP-20-15e_appendix_02</a:t>
                      </a:r>
                    </a:p>
                    <a:p>
                      <a:r>
                        <a:rPr lang="nl-NL" sz="1800" dirty="0" err="1">
                          <a:effectLst/>
                        </a:rPr>
                        <a:t>Discussion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foreseen</a:t>
                      </a:r>
                      <a:r>
                        <a:rPr lang="nl-NL" sz="18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5140910"/>
                  </a:ext>
                </a:extLst>
              </a:tr>
              <a:tr h="907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Movable aerodynamic body parts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ffectLst/>
                        </a:rPr>
                        <a:t>TF </a:t>
                      </a:r>
                      <a:r>
                        <a:rPr lang="nl-NL" sz="1800" dirty="0" err="1">
                          <a:effectLst/>
                        </a:rPr>
                        <a:t>and</a:t>
                      </a:r>
                      <a:r>
                        <a:rPr lang="nl-NL" sz="1800" dirty="0">
                          <a:effectLst/>
                        </a:rPr>
                        <a:t> IWG </a:t>
                      </a:r>
                      <a:r>
                        <a:rPr lang="nl-NL" sz="1800" dirty="0" err="1">
                          <a:effectLst/>
                        </a:rPr>
                        <a:t>positive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about</a:t>
                      </a:r>
                      <a:r>
                        <a:rPr lang="nl-NL" sz="1800" dirty="0">
                          <a:effectLst/>
                        </a:rPr>
                        <a:t> concept. </a:t>
                      </a:r>
                      <a:r>
                        <a:rPr lang="nl-NL" sz="1800" dirty="0" err="1">
                          <a:effectLst/>
                        </a:rPr>
                        <a:t>Agreed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proposal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to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be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expected</a:t>
                      </a:r>
                      <a:r>
                        <a:rPr lang="nl-NL" sz="1800" dirty="0">
                          <a:effectLst/>
                        </a:rPr>
                        <a:t> at 20</a:t>
                      </a:r>
                      <a:r>
                        <a:rPr lang="nl-NL" sz="1800" baseline="30000" dirty="0">
                          <a:effectLst/>
                        </a:rPr>
                        <a:t>th</a:t>
                      </a:r>
                      <a:r>
                        <a:rPr lang="nl-NL" sz="1800" dirty="0">
                          <a:effectLst/>
                        </a:rPr>
                        <a:t> IWG.</a:t>
                      </a:r>
                    </a:p>
                    <a:p>
                      <a:r>
                        <a:rPr lang="nl-NL" sz="1800" dirty="0">
                          <a:effectLst/>
                        </a:rPr>
                        <a:t>[</a:t>
                      </a:r>
                      <a:r>
                        <a:rPr lang="nl-NL" sz="1800" b="1" dirty="0">
                          <a:effectLst/>
                        </a:rPr>
                        <a:t>WLTP-20-15e_appendix_09</a:t>
                      </a:r>
                      <a:r>
                        <a:rPr lang="nl-NL" sz="1800" dirty="0">
                          <a:effectLst/>
                        </a:rPr>
                        <a:t>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3168005"/>
                  </a:ext>
                </a:extLst>
              </a:tr>
              <a:tr h="666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Position of payload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</a:rPr>
                        <a:t>IWG </a:t>
                      </a:r>
                      <a:r>
                        <a:rPr lang="nl-NL" sz="1800" dirty="0" err="1">
                          <a:effectLst/>
                        </a:rPr>
                        <a:t>positive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about</a:t>
                      </a:r>
                      <a:r>
                        <a:rPr lang="nl-NL" sz="1800" dirty="0">
                          <a:effectLst/>
                        </a:rPr>
                        <a:t> concept. </a:t>
                      </a:r>
                      <a:r>
                        <a:rPr lang="nl-NL" sz="1800" dirty="0" err="1">
                          <a:effectLst/>
                        </a:rPr>
                        <a:t>Agreed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proposal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will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be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presented</a:t>
                      </a:r>
                      <a:r>
                        <a:rPr lang="nl-NL" sz="1800" dirty="0">
                          <a:effectLst/>
                        </a:rPr>
                        <a:t>: </a:t>
                      </a:r>
                      <a:r>
                        <a:rPr lang="nl-NL" sz="1800" dirty="0" err="1">
                          <a:effectLst/>
                        </a:rPr>
                        <a:t>Lueginger</a:t>
                      </a:r>
                      <a:r>
                        <a:rPr lang="nl-NL" sz="1800" dirty="0">
                          <a:effectLst/>
                        </a:rPr>
                        <a:t>. </a:t>
                      </a:r>
                      <a:r>
                        <a:rPr lang="nl-NL" sz="1800" b="1" dirty="0">
                          <a:effectLst/>
                        </a:rPr>
                        <a:t>WLTP-20-15e_appendix_05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6664836"/>
                  </a:ext>
                </a:extLst>
              </a:tr>
              <a:tr h="695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Permissible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wind: vector component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IWG </a:t>
                      </a:r>
                      <a:r>
                        <a:rPr lang="nl-NL" sz="1800" dirty="0" err="1">
                          <a:effectLst/>
                        </a:rPr>
                        <a:t>and</a:t>
                      </a:r>
                      <a:r>
                        <a:rPr lang="nl-NL" sz="1800" dirty="0">
                          <a:effectLst/>
                        </a:rPr>
                        <a:t> TF </a:t>
                      </a:r>
                      <a:r>
                        <a:rPr lang="nl-NL" sz="1800" dirty="0" err="1">
                          <a:effectLst/>
                        </a:rPr>
                        <a:t>positive</a:t>
                      </a:r>
                      <a:r>
                        <a:rPr lang="nl-NL" sz="1800" dirty="0">
                          <a:effectLst/>
                        </a:rPr>
                        <a:t>, but </a:t>
                      </a:r>
                      <a:r>
                        <a:rPr lang="nl-NL" sz="1800" dirty="0" err="1">
                          <a:effectLst/>
                        </a:rPr>
                        <a:t>scrutiny</a:t>
                      </a:r>
                      <a:r>
                        <a:rPr lang="nl-NL" sz="1800" dirty="0">
                          <a:effectLst/>
                        </a:rPr>
                        <a:t> Ford.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Ford </a:t>
                      </a:r>
                      <a:r>
                        <a:rPr lang="nl-NL" sz="1800" dirty="0" err="1">
                          <a:effectLst/>
                        </a:rPr>
                        <a:t>annnounced</a:t>
                      </a:r>
                      <a:r>
                        <a:rPr lang="nl-NL" sz="1800" dirty="0">
                          <a:effectLst/>
                        </a:rPr>
                        <a:t> new </a:t>
                      </a:r>
                      <a:r>
                        <a:rPr lang="nl-NL" sz="1800" dirty="0" err="1">
                          <a:effectLst/>
                        </a:rPr>
                        <a:t>proposal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and</a:t>
                      </a:r>
                      <a:r>
                        <a:rPr lang="nl-NL" sz="1800" dirty="0">
                          <a:effectLst/>
                        </a:rPr>
                        <a:t> new data.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1062920"/>
                  </a:ext>
                </a:extLst>
              </a:tr>
              <a:tr h="10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Bi-</a:t>
                      </a: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fuel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definition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TF </a:t>
                      </a:r>
                      <a:r>
                        <a:rPr lang="nl-NL" sz="1800" dirty="0" err="1">
                          <a:effectLst/>
                        </a:rPr>
                        <a:t>positive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about</a:t>
                      </a:r>
                      <a:r>
                        <a:rPr lang="nl-NL" sz="1800" dirty="0">
                          <a:effectLst/>
                        </a:rPr>
                        <a:t> concept (</a:t>
                      </a:r>
                      <a:r>
                        <a:rPr lang="nl-NL" sz="1800" dirty="0" err="1">
                          <a:effectLst/>
                        </a:rPr>
                        <a:t>align</a:t>
                      </a:r>
                      <a:r>
                        <a:rPr lang="nl-NL" sz="1800" dirty="0">
                          <a:effectLst/>
                        </a:rPr>
                        <a:t> bi-</a:t>
                      </a:r>
                      <a:r>
                        <a:rPr lang="nl-NL" sz="1800" dirty="0" err="1">
                          <a:effectLst/>
                        </a:rPr>
                        <a:t>fuel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definition</a:t>
                      </a:r>
                      <a:r>
                        <a:rPr lang="nl-NL" sz="1800" dirty="0">
                          <a:effectLst/>
                        </a:rPr>
                        <a:t> in GTR </a:t>
                      </a:r>
                      <a:r>
                        <a:rPr lang="nl-NL" sz="1800" dirty="0" err="1">
                          <a:effectLst/>
                        </a:rPr>
                        <a:t>with</a:t>
                      </a:r>
                      <a:r>
                        <a:rPr lang="nl-NL" sz="1800" dirty="0">
                          <a:effectLst/>
                        </a:rPr>
                        <a:t> R83 07 series). </a:t>
                      </a:r>
                      <a:r>
                        <a:rPr lang="nl-NL" sz="1800" dirty="0" err="1">
                          <a:effectLst/>
                        </a:rPr>
                        <a:t>Proposal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will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be</a:t>
                      </a:r>
                      <a:r>
                        <a:rPr lang="nl-NL" sz="1800" dirty="0">
                          <a:effectLst/>
                        </a:rPr>
                        <a:t> </a:t>
                      </a:r>
                      <a:r>
                        <a:rPr lang="nl-NL" sz="1800" dirty="0" err="1">
                          <a:effectLst/>
                        </a:rPr>
                        <a:t>presented</a:t>
                      </a:r>
                      <a:r>
                        <a:rPr lang="nl-NL" sz="1800" dirty="0">
                          <a:effectLst/>
                        </a:rPr>
                        <a:t>: Coleman. </a:t>
                      </a:r>
                      <a:r>
                        <a:rPr lang="nl-NL" sz="1800" b="1" dirty="0">
                          <a:effectLst/>
                        </a:rPr>
                        <a:t>WLTP-20-15</a:t>
                      </a:r>
                      <a:r>
                        <a:rPr lang="nl-NL" sz="1800" b="1" baseline="30000" dirty="0">
                          <a:effectLst/>
                        </a:rPr>
                        <a:t>e</a:t>
                      </a:r>
                      <a:r>
                        <a:rPr lang="nl-NL" sz="1800" b="1" dirty="0">
                          <a:effectLst/>
                        </a:rPr>
                        <a:t>_appendix_07 </a:t>
                      </a:r>
                      <a:r>
                        <a:rPr lang="nl-NL" sz="1800" b="1" dirty="0" err="1">
                          <a:effectLst/>
                        </a:rPr>
                        <a:t>and</a:t>
                      </a:r>
                      <a:r>
                        <a:rPr lang="nl-NL" sz="1800" b="1" dirty="0">
                          <a:effectLst/>
                        </a:rPr>
                        <a:t> _08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3265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153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WLTP-20-15e, new issues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4410" y="1487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NEW ISSUES TASK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C3463-0328-4746-9C4E-48E7B20BDEEB}"/>
              </a:ext>
            </a:extLst>
          </p:cNvPr>
          <p:cNvSpPr txBox="1"/>
          <p:nvPr/>
        </p:nvSpPr>
        <p:spPr>
          <a:xfrm>
            <a:off x="554410" y="1284800"/>
            <a:ext cx="7762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Issues to be discussed at 20</a:t>
            </a:r>
            <a:r>
              <a:rPr lang="en-GB" sz="2800" b="1" baseline="30000" dirty="0">
                <a:solidFill>
                  <a:schemeClr val="tx2"/>
                </a:solidFill>
                <a:latin typeface="+mj-lt"/>
              </a:rPr>
              <a:t>th</a:t>
            </a:r>
            <a:r>
              <a:rPr lang="en-GB" sz="2800" b="1" dirty="0">
                <a:solidFill>
                  <a:schemeClr val="tx2"/>
                </a:solidFill>
                <a:latin typeface="+mj-lt"/>
              </a:rPr>
              <a:t> IWG - 2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418A65B-B9C5-4C2E-9BA8-56F9CAEBA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952680"/>
              </p:ext>
            </p:extLst>
          </p:nvPr>
        </p:nvGraphicFramePr>
        <p:xfrm>
          <a:off x="554410" y="2060848"/>
          <a:ext cx="7978030" cy="4019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9197">
                  <a:extLst>
                    <a:ext uri="{9D8B030D-6E8A-4147-A177-3AD203B41FA5}">
                      <a16:colId xmlns:a16="http://schemas.microsoft.com/office/drawing/2014/main" val="1109042076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890512799"/>
                    </a:ext>
                  </a:extLst>
                </a:gridCol>
                <a:gridCol w="4752529">
                  <a:extLst>
                    <a:ext uri="{9D8B030D-6E8A-4147-A177-3AD203B41FA5}">
                      <a16:colId xmlns:a16="http://schemas.microsoft.com/office/drawing/2014/main" val="1501811139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Introductions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159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10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Review interpolation method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Clarification by </a:t>
                      </a:r>
                      <a:r>
                        <a:rPr lang="en-US" sz="1800" dirty="0" err="1">
                          <a:effectLst/>
                        </a:rPr>
                        <a:t>Lueginger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</a:p>
                    <a:p>
                      <a:r>
                        <a:rPr lang="en-US" sz="1800" b="1" dirty="0">
                          <a:effectLst/>
                        </a:rPr>
                        <a:t>WLTP-20-15e_appendix_03</a:t>
                      </a:r>
                      <a:endParaRPr lang="nl-NL" sz="1800" b="1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51409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11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Road Load Matrix Family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ffectLst/>
                          <a:latin typeface="+mn-lt"/>
                        </a:rPr>
                        <a:t>Lead: </a:t>
                      </a:r>
                      <a:r>
                        <a:rPr lang="nl-NL" sz="1800" dirty="0" err="1">
                          <a:effectLst/>
                          <a:latin typeface="+mn-lt"/>
                        </a:rPr>
                        <a:t>Latu</a:t>
                      </a:r>
                      <a:endParaRPr lang="nl-NL" sz="1800" dirty="0">
                        <a:effectLst/>
                        <a:latin typeface="+mn-lt"/>
                      </a:endParaRPr>
                    </a:p>
                    <a:p>
                      <a:r>
                        <a:rPr lang="nl-NL" sz="1800" dirty="0" err="1">
                          <a:effectLst/>
                          <a:latin typeface="+mn-lt"/>
                        </a:rPr>
                        <a:t>Doc</a:t>
                      </a:r>
                      <a:r>
                        <a:rPr lang="nl-NL" sz="1800" dirty="0">
                          <a:effectLst/>
                          <a:latin typeface="+mn-lt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3168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12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Family issues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800" dirty="0" err="1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Improved</a:t>
                      </a:r>
                      <a:r>
                        <a:rPr lang="nl-NL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800" dirty="0" err="1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definitions</a:t>
                      </a:r>
                      <a:br>
                        <a:rPr lang="nl-NL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</a:br>
                      <a:endParaRPr lang="nl-NL" sz="1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800" dirty="0" err="1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Inter</a:t>
                      </a:r>
                      <a:r>
                        <a:rPr lang="nl-NL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nl-NL" sz="1800" dirty="0" err="1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nl-NL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800" dirty="0" err="1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extrapolation</a:t>
                      </a:r>
                      <a:r>
                        <a:rPr lang="nl-NL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range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nl-NL" sz="1800" dirty="0">
                        <a:effectLst/>
                        <a:latin typeface="+mn-lt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800" dirty="0">
                          <a:effectLst/>
                          <a:latin typeface="+mn-lt"/>
                        </a:rPr>
                        <a:t>Lead: Dornoff. Presentation.</a:t>
                      </a:r>
                      <a:br>
                        <a:rPr lang="nl-NL" sz="1800" dirty="0">
                          <a:effectLst/>
                          <a:latin typeface="+mn-lt"/>
                        </a:rPr>
                      </a:br>
                      <a:r>
                        <a:rPr lang="nl-NL" sz="1800" b="1" dirty="0">
                          <a:effectLst/>
                          <a:latin typeface="+mn-lt"/>
                        </a:rPr>
                        <a:t>WLTP-20-15e_appendix_06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800" dirty="0">
                          <a:effectLst/>
                          <a:latin typeface="+mn-lt"/>
                        </a:rPr>
                        <a:t>Lead: </a:t>
                      </a:r>
                      <a:r>
                        <a:rPr lang="nl-NL" sz="1800" dirty="0" err="1">
                          <a:effectLst/>
                          <a:latin typeface="+mn-lt"/>
                        </a:rPr>
                        <a:t>Lueginger</a:t>
                      </a:r>
                      <a:r>
                        <a:rPr lang="nl-NL" sz="1800" dirty="0">
                          <a:effectLst/>
                          <a:latin typeface="+mn-lt"/>
                        </a:rPr>
                        <a:t>. Presentation.</a:t>
                      </a:r>
                      <a:br>
                        <a:rPr lang="nl-NL" sz="1800" dirty="0">
                          <a:effectLst/>
                          <a:latin typeface="+mn-lt"/>
                        </a:rPr>
                      </a:br>
                      <a:r>
                        <a:rPr lang="nl-NL" sz="1800" b="1" dirty="0">
                          <a:effectLst/>
                          <a:latin typeface="+mn-lt"/>
                        </a:rPr>
                        <a:t>WLTP-20-15e_appendix_04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6664836"/>
                  </a:ext>
                </a:extLst>
              </a:tr>
              <a:tr h="1484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13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Statistical </a:t>
                      </a: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precision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</a:rPr>
                        <a:t>Introduction</a:t>
                      </a:r>
                      <a:r>
                        <a:rPr lang="nl-NL" sz="1800" dirty="0">
                          <a:effectLst/>
                        </a:rPr>
                        <a:t>: Vallaude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</a:rPr>
                        <a:t>Decision</a:t>
                      </a:r>
                      <a:r>
                        <a:rPr lang="nl-NL" sz="1800" dirty="0">
                          <a:effectLst/>
                        </a:rPr>
                        <a:t> on overall review GTR </a:t>
                      </a:r>
                      <a:r>
                        <a:rPr lang="nl-NL" sz="1800" dirty="0" err="1">
                          <a:effectLst/>
                        </a:rPr>
                        <a:t>and</a:t>
                      </a:r>
                      <a:r>
                        <a:rPr lang="nl-NL" sz="1800" dirty="0">
                          <a:effectLst/>
                        </a:rPr>
                        <a:t> lead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1062920"/>
                  </a:ext>
                </a:extLst>
              </a:tr>
              <a:tr h="1484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Interpretations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Annexes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5 </a:t>
                      </a: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Lead: </a:t>
                      </a:r>
                      <a:r>
                        <a:rPr lang="nl-NL" sz="1800" dirty="0" err="1">
                          <a:effectLst/>
                        </a:rPr>
                        <a:t>Morimoto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dirty="0">
                          <a:effectLst/>
                        </a:rPr>
                        <a:t>WLTP-20-15e_appendix_01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9473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58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WLTP-20-15e, new issues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4410" y="1487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NEW ISSUES TASK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C3463-0328-4746-9C4E-48E7B20BDEEB}"/>
              </a:ext>
            </a:extLst>
          </p:cNvPr>
          <p:cNvSpPr txBox="1"/>
          <p:nvPr/>
        </p:nvSpPr>
        <p:spPr>
          <a:xfrm>
            <a:off x="554410" y="1700808"/>
            <a:ext cx="7762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Issues to be discussed after 20</a:t>
            </a:r>
            <a:r>
              <a:rPr lang="en-GB" sz="2800" b="1" baseline="30000" dirty="0">
                <a:solidFill>
                  <a:schemeClr val="tx2"/>
                </a:solidFill>
                <a:latin typeface="+mj-lt"/>
              </a:rPr>
              <a:t>th</a:t>
            </a:r>
            <a:r>
              <a:rPr lang="en-GB" sz="2800" b="1" dirty="0">
                <a:solidFill>
                  <a:schemeClr val="tx2"/>
                </a:solidFill>
                <a:latin typeface="+mj-lt"/>
              </a:rPr>
              <a:t> IWG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7DF4C46-B0D0-4552-8543-7055E6F482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310362"/>
              </p:ext>
            </p:extLst>
          </p:nvPr>
        </p:nvGraphicFramePr>
        <p:xfrm>
          <a:off x="554410" y="2492896"/>
          <a:ext cx="7978030" cy="32251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190">
                  <a:extLst>
                    <a:ext uri="{9D8B030D-6E8A-4147-A177-3AD203B41FA5}">
                      <a16:colId xmlns:a16="http://schemas.microsoft.com/office/drawing/2014/main" val="1109042076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890512799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val="1501811139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Introduced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at 2nd meeting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159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xx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Review RL facilities</a:t>
                      </a:r>
                      <a:endParaRPr lang="nl-NL" sz="1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effectLst/>
                          <a:latin typeface="+mn-lt"/>
                        </a:rPr>
                        <a:t>Lead: </a:t>
                      </a:r>
                      <a:r>
                        <a:rPr lang="nl-NL" sz="1800" dirty="0" err="1">
                          <a:effectLst/>
                          <a:latin typeface="+mn-lt"/>
                        </a:rPr>
                        <a:t>Lueginger</a:t>
                      </a:r>
                      <a:endParaRPr lang="nl-NL" sz="1800" dirty="0">
                        <a:effectLst/>
                        <a:latin typeface="+mn-lt"/>
                      </a:endParaRPr>
                    </a:p>
                    <a:p>
                      <a:r>
                        <a:rPr lang="nl-NL" sz="1800" dirty="0" err="1">
                          <a:effectLst/>
                          <a:latin typeface="+mn-lt"/>
                        </a:rPr>
                        <a:t>Proposals</a:t>
                      </a:r>
                      <a:r>
                        <a:rPr lang="nl-NL" sz="1800" dirty="0">
                          <a:effectLst/>
                          <a:latin typeface="+mn-lt"/>
                        </a:rPr>
                        <a:t> Japan.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5140910"/>
                  </a:ext>
                </a:extLst>
              </a:tr>
              <a:tr h="306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xx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Improved procedure Ki-factor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</a:rPr>
                        <a:t>Lead: </a:t>
                      </a:r>
                      <a:r>
                        <a:rPr lang="en-GB" dirty="0" err="1">
                          <a:latin typeface="+mn-lt"/>
                        </a:rPr>
                        <a:t>Lueginger</a:t>
                      </a:r>
                      <a:endParaRPr lang="en-GB" dirty="0">
                        <a:latin typeface="+mn-l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3168005"/>
                  </a:ext>
                </a:extLst>
              </a:tr>
              <a:tr h="306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Tolerance</a:t>
                      </a:r>
                      <a:r>
                        <a:rPr lang="nl-NL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overlapping speedpoints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800" dirty="0" err="1">
                          <a:effectLst/>
                          <a:latin typeface="+mn-lt"/>
                        </a:rPr>
                        <a:t>Tbd</a:t>
                      </a:r>
                      <a:endParaRPr lang="nl-NL" sz="1800" dirty="0">
                        <a:effectLst/>
                        <a:latin typeface="+mn-lt"/>
                      </a:endParaRPr>
                    </a:p>
                    <a:p>
                      <a:r>
                        <a:rPr lang="nl-NL" sz="1800" dirty="0">
                          <a:effectLst/>
                          <a:latin typeface="+mn-lt"/>
                        </a:rPr>
                        <a:t>[Lead: Wagner]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7314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xx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Mass in running order – tank </a:t>
                      </a:r>
                      <a:r>
                        <a:rPr lang="nl-NL" sz="1800" dirty="0" err="1"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filling</a:t>
                      </a:r>
                      <a:endParaRPr lang="nl-NL" sz="1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800" dirty="0" err="1">
                          <a:effectLst/>
                          <a:latin typeface="+mn-lt"/>
                        </a:rPr>
                        <a:t>Tbd</a:t>
                      </a:r>
                      <a:endParaRPr lang="nl-NL" sz="1800" dirty="0">
                        <a:effectLst/>
                        <a:latin typeface="+mn-lt"/>
                      </a:endParaRPr>
                    </a:p>
                    <a:p>
                      <a:r>
                        <a:rPr lang="nl-NL" sz="1800" dirty="0">
                          <a:effectLst/>
                          <a:latin typeface="+mn-lt"/>
                        </a:rPr>
                        <a:t>[Lead: </a:t>
                      </a:r>
                      <a:r>
                        <a:rPr lang="nl-NL" sz="1800" dirty="0" err="1">
                          <a:effectLst/>
                          <a:latin typeface="+mn-lt"/>
                        </a:rPr>
                        <a:t>Lueginger</a:t>
                      </a:r>
                      <a:r>
                        <a:rPr lang="nl-NL" sz="1800" dirty="0">
                          <a:effectLst/>
                          <a:latin typeface="+mn-lt"/>
                        </a:rPr>
                        <a:t>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66648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xx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Simulation of vehicle aerodynamics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  <a:latin typeface="+mn-lt"/>
                        </a:rPr>
                        <a:t>Tbd</a:t>
                      </a:r>
                      <a:endParaRPr lang="nl-NL" sz="1800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</a:rPr>
                        <a:t>[Lead: </a:t>
                      </a:r>
                      <a:r>
                        <a:rPr lang="nl-NL" sz="1800" dirty="0" err="1">
                          <a:effectLst/>
                          <a:latin typeface="+mn-lt"/>
                        </a:rPr>
                        <a:t>Alejbegovic</a:t>
                      </a:r>
                      <a:r>
                        <a:rPr lang="nl-NL" sz="1800" dirty="0">
                          <a:effectLst/>
                          <a:latin typeface="+mn-lt"/>
                        </a:rPr>
                        <a:t>]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1062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206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WLTP-20-15e, new issues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4410" y="1487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NEW ISSUES TASK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C3463-0328-4746-9C4E-48E7B20BDEEB}"/>
              </a:ext>
            </a:extLst>
          </p:cNvPr>
          <p:cNvSpPr txBox="1"/>
          <p:nvPr/>
        </p:nvSpPr>
        <p:spPr>
          <a:xfrm>
            <a:off x="554410" y="1224350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+mj-lt"/>
              </a:rPr>
              <a:t>Issues on hold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EB1EF8F-6420-4D0D-AF81-71CB8EDC87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890432"/>
              </p:ext>
            </p:extLst>
          </p:nvPr>
        </p:nvGraphicFramePr>
        <p:xfrm>
          <a:off x="554410" y="1988840"/>
          <a:ext cx="7992889" cy="3859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366">
                  <a:extLst>
                    <a:ext uri="{9D8B030D-6E8A-4147-A177-3AD203B41FA5}">
                      <a16:colId xmlns:a16="http://schemas.microsoft.com/office/drawing/2014/main" val="1068351029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1604258813"/>
                    </a:ext>
                  </a:extLst>
                </a:gridCol>
                <a:gridCol w="3543251">
                  <a:extLst>
                    <a:ext uri="{9D8B030D-6E8A-4147-A177-3AD203B41FA5}">
                      <a16:colId xmlns:a16="http://schemas.microsoft.com/office/drawing/2014/main" val="76223168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TF decided not to proceed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342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Annex 4 – 5.1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(Ford) Correction </a:t>
                      </a:r>
                      <a:r>
                        <a:rPr lang="en-US" sz="1800" dirty="0" err="1">
                          <a:effectLst/>
                        </a:rPr>
                        <a:t>tyre</a:t>
                      </a:r>
                      <a:r>
                        <a:rPr lang="en-US" sz="1800" dirty="0">
                          <a:effectLst/>
                        </a:rPr>
                        <a:t> rolling resistance calculations for RL matrix family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376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Annex 4 - 4.2.2.1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(also Annex 7)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Tyre</a:t>
                      </a:r>
                      <a:r>
                        <a:rPr lang="en-US" sz="1800" dirty="0">
                          <a:effectLst/>
                        </a:rPr>
                        <a:t> rolling resistance under combined approach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See: Doc. WLTP-08-18e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On hold awaiting initiative of European Commission.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 discussions on the use of label values or measured values could be resumed, if necessary, after analyzed data would be available.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86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523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NO">
  <a:themeElements>
    <a:clrScheme name="TNO">
      <a:dk1>
        <a:sysClr val="windowText" lastClr="000000"/>
      </a:dk1>
      <a:lt1>
        <a:sysClr val="window" lastClr="FFFFFF"/>
      </a:lt1>
      <a:dk2>
        <a:srgbClr val="71A4C3"/>
      </a:dk2>
      <a:lt2>
        <a:srgbClr val="9C9C9E"/>
      </a:lt2>
      <a:accent1>
        <a:srgbClr val="ED8000"/>
      </a:accent1>
      <a:accent2>
        <a:srgbClr val="CB1325"/>
      </a:accent2>
      <a:accent3>
        <a:srgbClr val="FFCB00"/>
      </a:accent3>
      <a:accent4>
        <a:srgbClr val="649EC9"/>
      </a:accent4>
      <a:accent5>
        <a:srgbClr val="D6277A"/>
      </a:accent5>
      <a:accent6>
        <a:srgbClr val="93A800"/>
      </a:accent6>
      <a:hlink>
        <a:srgbClr val="71A4C3"/>
      </a:hlink>
      <a:folHlink>
        <a:srgbClr val="71A4C3"/>
      </a:folHlink>
    </a:clrScheme>
    <a:fontScheme name="TN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4E571B65483041AF17F38BBA148697" ma:contentTypeVersion="1" ma:contentTypeDescription="Create a new document." ma:contentTypeScope="" ma:versionID="68b52afc7b14f068537a855759196ae1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8D87A4E-B9ED-4CA8-BC1D-5ADCC177A0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080CD5-11F4-4EF5-AB78-7A664FEAED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1B5821-F8A1-49DF-9639-2FB757C6575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571</Words>
  <Application>Microsoft Office PowerPoint</Application>
  <PresentationFormat>On-screen Show (4:3)</PresentationFormat>
  <Paragraphs>127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Mincho</vt:lpstr>
      <vt:lpstr>Arial</vt:lpstr>
      <vt:lpstr>Arial Black</vt:lpstr>
      <vt:lpstr>Calibri</vt:lpstr>
      <vt:lpstr>Times New Roman</vt:lpstr>
      <vt:lpstr>TNO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TNO verhaal</dc:title>
  <dc:subject>corporate</dc:subject>
  <dc:creator/>
  <cp:lastModifiedBy/>
  <cp:revision>1</cp:revision>
  <dcterms:created xsi:type="dcterms:W3CDTF">2010-12-16T09:20:55Z</dcterms:created>
  <dcterms:modified xsi:type="dcterms:W3CDTF">2017-09-21T08:24:30Z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_Template">
    <vt:lpwstr>TNO_43</vt:lpwstr>
  </property>
  <property fmtid="{D5CDD505-2E9C-101B-9397-08002B2CF9AE}" pid="3" name="do_LanguageID">
    <vt:lpwstr>2057</vt:lpwstr>
  </property>
  <property fmtid="{D5CDD505-2E9C-101B-9397-08002B2CF9AE}" pid="4" name="do_Title">
    <vt:lpwstr>From real-world to better regulation</vt:lpwstr>
  </property>
  <property fmtid="{D5CDD505-2E9C-101B-9397-08002B2CF9AE}" pid="5" name="do_Subtitle">
    <vt:lpwstr>improved effectiveness of policy measures</vt:lpwstr>
  </property>
  <property fmtid="{D5CDD505-2E9C-101B-9397-08002B2CF9AE}" pid="6" name="do_Speaker">
    <vt:lpwstr>Rob Cuelenaere</vt:lpwstr>
  </property>
  <property fmtid="{D5CDD505-2E9C-101B-9397-08002B2CF9AE}" pid="7" name="do_Date">
    <vt:lpwstr>False</vt:lpwstr>
  </property>
  <property fmtid="{D5CDD505-2E9C-101B-9397-08002B2CF9AE}" pid="8" name="do_DateHandout">
    <vt:lpwstr>False</vt:lpwstr>
  </property>
  <property fmtid="{D5CDD505-2E9C-101B-9397-08002B2CF9AE}" pid="9" name="do_DateValue">
    <vt:lpwstr>03-11-2016</vt:lpwstr>
  </property>
  <property fmtid="{D5CDD505-2E9C-101B-9397-08002B2CF9AE}" pid="10" name="do_SlideNumber">
    <vt:lpwstr>False</vt:lpwstr>
  </property>
  <property fmtid="{D5CDD505-2E9C-101B-9397-08002B2CF9AE}" pid="11" name="do_SlideNumberHandout">
    <vt:lpwstr>False</vt:lpwstr>
  </property>
  <property fmtid="{D5CDD505-2E9C-101B-9397-08002B2CF9AE}" pid="12" name="do_Language">
    <vt:lpwstr>2057</vt:lpwstr>
  </property>
</Properties>
</file>