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0" r:id="rId3"/>
    <p:sldId id="261" r:id="rId4"/>
    <p:sldId id="262" r:id="rId5"/>
    <p:sldId id="264" r:id="rId6"/>
    <p:sldId id="263" r:id="rId7"/>
    <p:sldId id="257" r:id="rId8"/>
    <p:sldId id="258" r:id="rId9"/>
    <p:sldId id="266" r:id="rId10"/>
    <p:sldId id="267" r:id="rId11"/>
    <p:sldId id="260" r:id="rId12"/>
    <p:sldId id="269" r:id="rId13"/>
    <p:sldId id="268" r:id="rId14"/>
  </p:sldIdLst>
  <p:sldSz cx="9144000" cy="6858000" type="screen4x3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737" autoAdjust="0"/>
  </p:normalViewPr>
  <p:slideViewPr>
    <p:cSldViewPr>
      <p:cViewPr varScale="1">
        <p:scale>
          <a:sx n="84" d="100"/>
          <a:sy n="84" d="100"/>
        </p:scale>
        <p:origin x="150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Cliquez pour modifier les styles du texte du masque</a:t>
            </a:r>
          </a:p>
          <a:p>
            <a:pPr lvl="1"/>
            <a:r>
              <a:rPr lang="fr-FR" altLang="ja-JP" smtClean="0"/>
              <a:t>Deuxième niveau</a:t>
            </a:r>
          </a:p>
          <a:p>
            <a:pPr lvl="2"/>
            <a:r>
              <a:rPr lang="fr-FR" altLang="ja-JP" smtClean="0"/>
              <a:t>Troisième niveau</a:t>
            </a:r>
          </a:p>
          <a:p>
            <a:pPr lvl="3"/>
            <a:r>
              <a:rPr lang="fr-FR" altLang="ja-JP" smtClean="0"/>
              <a:t>Quatrième niveau</a:t>
            </a:r>
          </a:p>
          <a:p>
            <a:pPr lvl="4"/>
            <a:r>
              <a:rPr lang="fr-FR" altLang="ja-JP" smtClean="0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458645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 smtClean="0"/>
              <a:t>Cliquez pour modifier les styles du texte du masque</a:t>
            </a:r>
          </a:p>
          <a:p>
            <a:pPr lvl="1"/>
            <a:r>
              <a:rPr lang="fr-FR" altLang="ja-JP" dirty="0" smtClean="0"/>
              <a:t>Deuxième niveau</a:t>
            </a:r>
          </a:p>
          <a:p>
            <a:pPr lvl="2"/>
            <a:r>
              <a:rPr lang="fr-FR" altLang="ja-JP" dirty="0" smtClean="0"/>
              <a:t>Troisième niveau</a:t>
            </a:r>
          </a:p>
          <a:p>
            <a:pPr lvl="3"/>
            <a:r>
              <a:rPr lang="fr-FR" altLang="ja-JP" dirty="0" smtClean="0"/>
              <a:t>Quatrième niveau</a:t>
            </a:r>
          </a:p>
          <a:p>
            <a:pPr lvl="4"/>
            <a:r>
              <a:rPr lang="fr-FR" altLang="ja-JP" dirty="0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r>
              <a:rPr lang="ja-JP" altLang="fr-FR"/>
              <a:t>YvdS - 28 May 06</a:t>
            </a:r>
            <a:endParaRPr lang="fr-FR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8" name="Image 7" descr="oica_logolarge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381000"/>
            <a:ext cx="1447800" cy="7806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971600" y="2276872"/>
            <a:ext cx="75608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/>
              <a:t>Preliminary Input: Certification of  Automated/Autonomous Driving Systems</a:t>
            </a:r>
            <a:r>
              <a:rPr lang="en-GB" sz="2400" dirty="0"/>
              <a:t/>
            </a:r>
            <a:br>
              <a:rPr lang="en-GB" sz="2400" dirty="0"/>
            </a:br>
            <a:endParaRPr lang="en-GB" sz="2400" dirty="0"/>
          </a:p>
        </p:txBody>
      </p:sp>
      <p:sp>
        <p:nvSpPr>
          <p:cNvPr id="3" name="ZoneTexte 2"/>
          <p:cNvSpPr txBox="1"/>
          <p:nvPr/>
        </p:nvSpPr>
        <p:spPr>
          <a:xfrm>
            <a:off x="899592" y="5805264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WP.29 IWG ITS/AD session, Geneva</a:t>
            </a:r>
            <a:endParaRPr lang="en-GB" dirty="0"/>
          </a:p>
          <a:p>
            <a:r>
              <a:rPr lang="en-GB" dirty="0" smtClean="0"/>
              <a:t>16 November 2017</a:t>
            </a:r>
            <a:endParaRPr lang="en-GB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94381" y="80656"/>
            <a:ext cx="6136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5829300" algn="r"/>
              </a:tabLst>
            </a:pPr>
            <a:r>
              <a:rPr lang="en-US" altLang="ja-JP" sz="1600" dirty="0"/>
              <a:t>Submitted by </a:t>
            </a:r>
            <a:r>
              <a:rPr lang="en-US" altLang="ja-JP" sz="1600" dirty="0" smtClean="0"/>
              <a:t>OICA	Document </a:t>
            </a:r>
            <a:r>
              <a:rPr lang="en-US" altLang="ja-JP" sz="1600" dirty="0"/>
              <a:t>No. </a:t>
            </a:r>
            <a:r>
              <a:rPr lang="en-US" altLang="ja-JP" sz="1600" dirty="0" smtClean="0"/>
              <a:t>ITS/AD-13-05-Rev1</a:t>
            </a:r>
            <a:endParaRPr lang="ja-JP" altLang="ja-JP" sz="1600" dirty="0"/>
          </a:p>
          <a:p>
            <a:pPr algn="r">
              <a:tabLst>
                <a:tab pos="5829300" algn="r"/>
              </a:tabLst>
            </a:pPr>
            <a:r>
              <a:rPr lang="en-US" altLang="ja-JP" sz="1600" dirty="0"/>
              <a:t>(</a:t>
            </a:r>
            <a:r>
              <a:rPr lang="en-US" altLang="ja-JP" sz="1600" dirty="0" smtClean="0"/>
              <a:t>13th </a:t>
            </a:r>
            <a:r>
              <a:rPr lang="en-US" altLang="ja-JP" sz="1600" dirty="0"/>
              <a:t>ITS/AD, </a:t>
            </a:r>
            <a:r>
              <a:rPr lang="en-US" altLang="ja-JP" sz="1600" dirty="0" smtClean="0"/>
              <a:t>16 November </a:t>
            </a:r>
            <a:r>
              <a:rPr lang="en-US" altLang="ja-JP" sz="1600" dirty="0"/>
              <a:t>2017, agenda item </a:t>
            </a:r>
            <a:r>
              <a:rPr lang="en-US" altLang="ja-JP" sz="1600" dirty="0" smtClean="0"/>
              <a:t>4) </a:t>
            </a:r>
            <a:endParaRPr lang="ja-JP" altLang="ja-JP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/>
          <a:p>
            <a:r>
              <a:rPr lang="en-US" sz="3600" dirty="0"/>
              <a:t>Main Concepts </a:t>
            </a:r>
            <a:r>
              <a:rPr lang="en-US" sz="3600" dirty="0" smtClean="0"/>
              <a:t>(3 </a:t>
            </a:r>
            <a:r>
              <a:rPr lang="en-US" sz="3600" dirty="0"/>
              <a:t>of 3)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4637112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Use-case specific flexibility</a:t>
            </a:r>
          </a:p>
          <a:p>
            <a:r>
              <a:rPr lang="en-US" sz="2000" dirty="0"/>
              <a:t>If the manufacturer can provide evidence that certain requirements are not relevant due to the foreseen use-case, the respective requirements are not applicable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b="1" dirty="0"/>
              <a:t>Flexible regulation structure</a:t>
            </a:r>
          </a:p>
          <a:p>
            <a:r>
              <a:rPr lang="en-US" sz="2000" dirty="0"/>
              <a:t>Allows to foresee placeholders that can be worked out at a later state (e.g. rural roads/interurban)</a:t>
            </a:r>
          </a:p>
          <a:p>
            <a:r>
              <a:rPr lang="en-US" sz="2000" dirty="0"/>
              <a:t>Allows to add results of other research initiatives (e.g. scenario data base approach)</a:t>
            </a:r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053790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4500" y="260648"/>
            <a:ext cx="5915000" cy="1143000"/>
          </a:xfrm>
        </p:spPr>
        <p:txBody>
          <a:bodyPr/>
          <a:lstStyle/>
          <a:p>
            <a:r>
              <a:rPr lang="fr-FR" sz="3600" dirty="0" smtClean="0">
                <a:solidFill>
                  <a:schemeClr val="tx1"/>
                </a:solidFill>
              </a:rPr>
              <a:t>UN-RXXX or GTR XX</a:t>
            </a:r>
            <a:endParaRPr lang="fr-FR" sz="3600" dirty="0">
              <a:solidFill>
                <a:schemeClr val="tx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556792"/>
            <a:ext cx="8435280" cy="4525963"/>
          </a:xfrm>
        </p:spPr>
        <p:txBody>
          <a:bodyPr/>
          <a:lstStyle/>
          <a:p>
            <a:r>
              <a:rPr lang="en-US" sz="1800" dirty="0"/>
              <a:t>Development of </a:t>
            </a:r>
            <a:r>
              <a:rPr lang="en-US" sz="1800" dirty="0" smtClean="0"/>
              <a:t>a Regulation </a:t>
            </a:r>
            <a:r>
              <a:rPr lang="en-US" sz="1800" dirty="0"/>
              <a:t>structure and some content has been started by </a:t>
            </a:r>
            <a:r>
              <a:rPr lang="en-US" sz="1800" dirty="0" smtClean="0"/>
              <a:t>OICA</a:t>
            </a:r>
          </a:p>
          <a:p>
            <a:r>
              <a:rPr lang="en-US" sz="1800" dirty="0" smtClean="0"/>
              <a:t>The draft structure consists of 6 annexes with the following initial content: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1800" i="1" dirty="0" smtClean="0"/>
              <a:t>1. General </a:t>
            </a:r>
            <a:r>
              <a:rPr lang="en-US" sz="1800" i="1" dirty="0"/>
              <a:t>System Safety </a:t>
            </a:r>
            <a:r>
              <a:rPr lang="en-US" sz="1800" i="1" dirty="0" smtClean="0"/>
              <a:t>Requirements*</a:t>
            </a:r>
            <a:endParaRPr lang="en-US" sz="1800" i="1" dirty="0"/>
          </a:p>
          <a:p>
            <a:pPr indent="-79375" fontAlgn="t"/>
            <a:r>
              <a:rPr lang="en-US" sz="1800" i="1" dirty="0"/>
              <a:t>HMI (internal and external)</a:t>
            </a:r>
            <a:endParaRPr lang="de-DE" sz="1800" i="1" dirty="0"/>
          </a:p>
          <a:p>
            <a:pPr indent="-79375" fontAlgn="t"/>
            <a:r>
              <a:rPr lang="en-US" sz="1800" i="1" dirty="0"/>
              <a:t>Driver monitoring</a:t>
            </a:r>
            <a:endParaRPr lang="de-DE" sz="1800" i="1" dirty="0"/>
          </a:p>
          <a:p>
            <a:pPr indent="-79375" fontAlgn="auto"/>
            <a:r>
              <a:rPr lang="en-US" sz="1800" i="1" dirty="0"/>
              <a:t>Transition scenario</a:t>
            </a:r>
            <a:endParaRPr lang="de-DE" sz="1800" i="1" dirty="0"/>
          </a:p>
          <a:p>
            <a:pPr indent="-79375" fontAlgn="t"/>
            <a:r>
              <a:rPr lang="en-US" sz="1800" i="1" dirty="0"/>
              <a:t>Minimum risk maneuver</a:t>
            </a:r>
            <a:endParaRPr lang="de-DE" sz="1800" i="1" dirty="0"/>
          </a:p>
          <a:p>
            <a:pPr indent="-79375" fontAlgn="t"/>
            <a:r>
              <a:rPr lang="en-US" sz="1800" i="1" dirty="0"/>
              <a:t>Functional safety</a:t>
            </a:r>
            <a:endParaRPr lang="de-DE" sz="1800" i="1" dirty="0"/>
          </a:p>
          <a:p>
            <a:pPr indent="-79375" fontAlgn="t"/>
            <a:r>
              <a:rPr lang="en-US" sz="1800" i="1" dirty="0"/>
              <a:t>Data storage</a:t>
            </a:r>
            <a:endParaRPr lang="de-DE" sz="1800" i="1" dirty="0"/>
          </a:p>
          <a:p>
            <a:pPr indent="-79375" fontAlgn="t"/>
            <a:r>
              <a:rPr lang="en-US" sz="1800" i="1" dirty="0"/>
              <a:t>Cybersecurity</a:t>
            </a:r>
            <a:endParaRPr lang="de-DE" sz="1800" i="1" dirty="0"/>
          </a:p>
          <a:p>
            <a:pPr indent="-79375" fontAlgn="t"/>
            <a:r>
              <a:rPr lang="en-US" sz="1800" i="1" dirty="0" smtClean="0"/>
              <a:t>OTA-updates</a:t>
            </a:r>
            <a:endParaRPr lang="en-US" sz="1800" i="1" dirty="0"/>
          </a:p>
        </p:txBody>
      </p:sp>
      <p:sp>
        <p:nvSpPr>
          <p:cNvPr id="4" name="Textfeld 3"/>
          <p:cNvSpPr txBox="1"/>
          <p:nvPr/>
        </p:nvSpPr>
        <p:spPr>
          <a:xfrm>
            <a:off x="664598" y="6237312"/>
            <a:ext cx="80118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*If </a:t>
            </a:r>
            <a:r>
              <a:rPr lang="en-US" sz="1400" dirty="0"/>
              <a:t>not covered by a separate </a:t>
            </a:r>
            <a:r>
              <a:rPr lang="en-US" sz="1400" dirty="0" smtClean="0"/>
              <a:t>Regulation </a:t>
            </a:r>
            <a:r>
              <a:rPr lang="en-US" sz="1400" dirty="0"/>
              <a:t>(under discussion, see also footnote slide </a:t>
            </a:r>
            <a:r>
              <a:rPr lang="en-US" sz="1400" dirty="0" smtClean="0"/>
              <a:t>2 and 6)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4500" y="260648"/>
            <a:ext cx="5915000" cy="1143000"/>
          </a:xfrm>
        </p:spPr>
        <p:txBody>
          <a:bodyPr/>
          <a:lstStyle/>
          <a:p>
            <a:r>
              <a:rPr lang="fr-FR" sz="3600" dirty="0" smtClean="0">
                <a:solidFill>
                  <a:schemeClr val="tx1"/>
                </a:solidFill>
              </a:rPr>
              <a:t>UN-RXXX or GTR </a:t>
            </a:r>
            <a:r>
              <a:rPr lang="fr-FR" sz="3600" dirty="0">
                <a:solidFill>
                  <a:schemeClr val="tx1"/>
                </a:solidFill>
              </a:rPr>
              <a:t>XX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556792"/>
            <a:ext cx="8435280" cy="4525963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1800" dirty="0" smtClean="0"/>
              <a:t>Vehicle behavior on the road is reflected by the following Annexes: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i="1" dirty="0" smtClean="0"/>
              <a:t>2</a:t>
            </a:r>
            <a:r>
              <a:rPr lang="en-US" sz="1800" i="1" dirty="0"/>
              <a:t>. Special requirements in highway traffic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i="1" dirty="0"/>
              <a:t>3. Special requirements in urban traffic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i="1" dirty="0"/>
              <a:t>4. Special requirements in interurban traffic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i="1" dirty="0"/>
              <a:t>[5. Special requirements in parking scenarios]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i="1" dirty="0"/>
              <a:t>6. Special requirements to show adherence to national/regional traffic </a:t>
            </a:r>
            <a:r>
              <a:rPr lang="en-US" sz="1800" i="1" dirty="0" smtClean="0"/>
              <a:t>rules</a:t>
            </a:r>
          </a:p>
          <a:p>
            <a:pPr>
              <a:spcAft>
                <a:spcPts val="600"/>
              </a:spcAft>
            </a:pPr>
            <a:r>
              <a:rPr lang="en-US" sz="1800" dirty="0" smtClean="0"/>
              <a:t>Each of these Annexes contains the following paragraphs:</a:t>
            </a:r>
            <a:endParaRPr lang="en-US" sz="1800" dirty="0"/>
          </a:p>
          <a:p>
            <a:pPr marL="1314450" lvl="2" indent="-457200">
              <a:buFont typeface="+mj-lt"/>
              <a:buAutoNum type="arabicPeriod"/>
            </a:pPr>
            <a:r>
              <a:rPr lang="en-US" sz="1800" i="1" dirty="0">
                <a:ea typeface="+mn-ea"/>
                <a:cs typeface="+mn-cs"/>
              </a:rPr>
              <a:t>Overall </a:t>
            </a:r>
            <a:r>
              <a:rPr lang="en-US" sz="1800" i="1" dirty="0" smtClean="0">
                <a:ea typeface="+mn-ea"/>
                <a:cs typeface="+mn-cs"/>
              </a:rPr>
              <a:t>capabilities </a:t>
            </a:r>
            <a:endParaRPr lang="en-US" sz="1800" i="1" dirty="0">
              <a:ea typeface="+mn-ea"/>
              <a:cs typeface="+mn-cs"/>
            </a:endParaRPr>
          </a:p>
          <a:p>
            <a:pPr marL="1314450" lvl="2" indent="-457200">
              <a:buFont typeface="+mj-lt"/>
              <a:buAutoNum type="arabicPeriod"/>
            </a:pPr>
            <a:r>
              <a:rPr lang="en-US" sz="1800" i="1" dirty="0" smtClean="0">
                <a:ea typeface="+mn-ea"/>
                <a:cs typeface="+mn-cs"/>
              </a:rPr>
              <a:t>Physical Tests</a:t>
            </a:r>
            <a:endParaRPr lang="en-US" sz="1800" i="1" dirty="0">
              <a:ea typeface="+mn-ea"/>
              <a:cs typeface="+mn-cs"/>
            </a:endParaRPr>
          </a:p>
          <a:p>
            <a:pPr marL="1314450" lvl="2" indent="-457200">
              <a:buFont typeface="+mj-lt"/>
              <a:buAutoNum type="arabicPeriod"/>
            </a:pPr>
            <a:r>
              <a:rPr lang="en-US" sz="1800" i="1" dirty="0" smtClean="0">
                <a:ea typeface="+mn-ea"/>
                <a:cs typeface="+mn-cs"/>
              </a:rPr>
              <a:t>Checklist for test drive (use-case specific)</a:t>
            </a:r>
            <a:endParaRPr lang="en-US" sz="1800" i="1" dirty="0">
              <a:ea typeface="+mn-ea"/>
              <a:cs typeface="+mn-cs"/>
            </a:endParaRPr>
          </a:p>
          <a:p>
            <a:pPr marL="1314450" lvl="2" indent="-457200">
              <a:buFont typeface="+mj-lt"/>
              <a:buAutoNum type="arabicPeriod"/>
            </a:pPr>
            <a:r>
              <a:rPr lang="en-US" sz="1800" i="1" dirty="0">
                <a:ea typeface="+mn-ea"/>
                <a:cs typeface="+mn-cs"/>
              </a:rPr>
              <a:t>Extended repository of test cases</a:t>
            </a:r>
          </a:p>
          <a:p>
            <a:pPr>
              <a:spcBef>
                <a:spcPts val="1200"/>
              </a:spcBef>
            </a:pPr>
            <a:r>
              <a:rPr lang="en-US" sz="1800" dirty="0" smtClean="0"/>
              <a:t>OICA can offer walkthrough </a:t>
            </a:r>
            <a:r>
              <a:rPr lang="en-US" sz="1800" dirty="0"/>
              <a:t>of </a:t>
            </a:r>
            <a:r>
              <a:rPr lang="en-US" sz="1800" dirty="0" smtClean="0"/>
              <a:t>working document in the near future when more matured and broader consensus has been reached within OICA</a:t>
            </a:r>
            <a:endParaRPr lang="en-US" sz="1800" dirty="0"/>
          </a:p>
          <a:p>
            <a:pPr marL="0" indent="357188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1363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4500" y="260648"/>
            <a:ext cx="6269868" cy="1143000"/>
          </a:xfrm>
        </p:spPr>
        <p:txBody>
          <a:bodyPr/>
          <a:lstStyle/>
          <a:p>
            <a:r>
              <a:rPr lang="fr-FR" sz="3600" dirty="0" smtClean="0"/>
              <a:t>How to </a:t>
            </a:r>
            <a:r>
              <a:rPr lang="fr-FR" sz="3600" dirty="0"/>
              <a:t>S</a:t>
            </a:r>
            <a:r>
              <a:rPr lang="fr-FR" sz="3600" dirty="0" smtClean="0"/>
              <a:t>tructure the </a:t>
            </a:r>
            <a:r>
              <a:rPr lang="fr-FR" sz="3600" dirty="0" err="1" smtClean="0"/>
              <a:t>Work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1800" dirty="0" smtClean="0"/>
              <a:t>As multiple topics are affected by automated/ autonomous driving systems, the work on a </a:t>
            </a:r>
            <a:r>
              <a:rPr lang="en-US" sz="1800" dirty="0"/>
              <a:t>c</a:t>
            </a:r>
            <a:r>
              <a:rPr lang="en-US" sz="1800" dirty="0" smtClean="0"/>
              <a:t>ertification regulation should in a first step be organized directly under WP.29 (analogue to UN-R 0 IWVTA) </a:t>
            </a:r>
            <a:r>
              <a:rPr lang="en-US" sz="1800" dirty="0">
                <a:solidFill>
                  <a:srgbClr val="00677F"/>
                </a:solidFill>
                <a:sym typeface="Wingdings" panose="05000000000000000000" pitchFamily="2" charset="2"/>
              </a:rPr>
              <a:t> an assignment to different GRs with different reporting lines should be avoided as the context is likely going to be </a:t>
            </a:r>
            <a:r>
              <a:rPr lang="en-US" sz="1800" dirty="0" smtClean="0">
                <a:solidFill>
                  <a:srgbClr val="00677F"/>
                </a:solidFill>
                <a:sym typeface="Wingdings" panose="05000000000000000000" pitchFamily="2" charset="2"/>
              </a:rPr>
              <a:t>lost</a:t>
            </a:r>
          </a:p>
          <a:p>
            <a:pPr>
              <a:spcBef>
                <a:spcPts val="1200"/>
              </a:spcBef>
            </a:pPr>
            <a:r>
              <a:rPr lang="en-US" sz="1800" dirty="0" smtClean="0">
                <a:sym typeface="Wingdings" panose="05000000000000000000" pitchFamily="2" charset="2"/>
              </a:rPr>
              <a:t>Consider Lessons Learned from the IWG ACSF when organizing the future work </a:t>
            </a:r>
            <a:r>
              <a:rPr lang="en-US" sz="1800" dirty="0">
                <a:solidFill>
                  <a:srgbClr val="00677F"/>
                </a:solidFill>
                <a:sym typeface="Wingdings" panose="05000000000000000000" pitchFamily="2" charset="2"/>
              </a:rPr>
              <a:t> </a:t>
            </a:r>
            <a:r>
              <a:rPr lang="en-US" sz="1800" dirty="0" smtClean="0">
                <a:solidFill>
                  <a:srgbClr val="00677F"/>
                </a:solidFill>
                <a:sym typeface="Wingdings" panose="05000000000000000000" pitchFamily="2" charset="2"/>
              </a:rPr>
              <a:t>e.g. use the benefit of temporary small experts group/working packages to efficiently prepare proposals on specific items; see also slide 4 </a:t>
            </a:r>
            <a:endParaRPr lang="en-US" sz="1800" dirty="0">
              <a:solidFill>
                <a:srgbClr val="00677F"/>
              </a:solidFill>
              <a:sym typeface="Wingdings" panose="05000000000000000000" pitchFamily="2" charset="2"/>
            </a:endParaRPr>
          </a:p>
          <a:p>
            <a:pPr>
              <a:spcBef>
                <a:spcPts val="1200"/>
              </a:spcBef>
            </a:pPr>
            <a:r>
              <a:rPr lang="en-US" sz="1800" dirty="0" smtClean="0">
                <a:sym typeface="Wingdings" panose="05000000000000000000" pitchFamily="2" charset="2"/>
              </a:rPr>
              <a:t>In the long run, aspects of connected and automated/autonomous driving may be transferred to a newly established dedicated GR-Group </a:t>
            </a:r>
            <a:r>
              <a:rPr lang="en-US" sz="1800" dirty="0">
                <a:solidFill>
                  <a:srgbClr val="00677F"/>
                </a:solidFill>
                <a:sym typeface="Wingdings" panose="05000000000000000000" pitchFamily="2" charset="2"/>
              </a:rPr>
              <a:t> </a:t>
            </a:r>
            <a:r>
              <a:rPr lang="en-US" sz="1800" dirty="0" smtClean="0">
                <a:solidFill>
                  <a:srgbClr val="00677F"/>
                </a:solidFill>
                <a:sym typeface="Wingdings" panose="05000000000000000000" pitchFamily="2" charset="2"/>
              </a:rPr>
              <a:t>needs to be staffed </a:t>
            </a:r>
            <a:r>
              <a:rPr lang="en-US" sz="1800" dirty="0">
                <a:solidFill>
                  <a:srgbClr val="00677F"/>
                </a:solidFill>
                <a:sym typeface="Wingdings" panose="05000000000000000000" pitchFamily="2" charset="2"/>
              </a:rPr>
              <a:t>with sufficient </a:t>
            </a:r>
            <a:r>
              <a:rPr lang="en-US" sz="1800" dirty="0" smtClean="0">
                <a:solidFill>
                  <a:srgbClr val="00677F"/>
                </a:solidFill>
                <a:sym typeface="Wingdings" panose="05000000000000000000" pitchFamily="2" charset="2"/>
              </a:rPr>
              <a:t>resources</a:t>
            </a:r>
          </a:p>
          <a:p>
            <a:pPr>
              <a:spcBef>
                <a:spcPts val="1200"/>
              </a:spcBef>
            </a:pPr>
            <a:r>
              <a:rPr lang="en-US" sz="1800" dirty="0"/>
              <a:t>Collaboration between the WP.1 and WP.29 relevant </a:t>
            </a:r>
            <a:r>
              <a:rPr lang="en-US" sz="1800" dirty="0" smtClean="0"/>
              <a:t>groups is </a:t>
            </a:r>
            <a:r>
              <a:rPr lang="en-US" sz="1800" dirty="0"/>
              <a:t>key in the process of exchanging knowledge and approaches in regulating automated and autonomous</a:t>
            </a:r>
            <a:r>
              <a:rPr lang="en-US" sz="1800" baseline="30000" dirty="0"/>
              <a:t> </a:t>
            </a:r>
            <a:r>
              <a:rPr lang="en-US" sz="1800" dirty="0"/>
              <a:t>driving </a:t>
            </a:r>
            <a:r>
              <a:rPr lang="en-US" sz="1800" dirty="0" smtClean="0"/>
              <a:t>functions.</a:t>
            </a:r>
          </a:p>
        </p:txBody>
      </p:sp>
    </p:spTree>
    <p:extLst>
      <p:ext uri="{BB962C8B-B14F-4D97-AF65-F5344CB8AC3E}">
        <p14:creationId xmlns:p14="http://schemas.microsoft.com/office/powerpoint/2010/main" val="416334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The concept and building blocks for certification of automated/autonomous </a:t>
            </a:r>
            <a:r>
              <a:rPr lang="en-US" sz="1800" dirty="0"/>
              <a:t>d</a:t>
            </a:r>
            <a:r>
              <a:rPr lang="en-US" sz="1800" dirty="0" smtClean="0"/>
              <a:t>riving systems that are discussed in this presentation could be applied both under a type approval or self-certification regime.</a:t>
            </a:r>
          </a:p>
          <a:p>
            <a:r>
              <a:rPr lang="en-US" sz="1800" dirty="0" smtClean="0"/>
              <a:t>A regulation for certification of automated/autonomous driving systems could also be designed as a Global Technical Regulation (GTR) under the 1998 agreement.</a:t>
            </a:r>
          </a:p>
          <a:p>
            <a:r>
              <a:rPr lang="en-US" sz="1800" dirty="0"/>
              <a:t>As usual, application of a regulation under a self-certification regime requires precise descriptions of the procedures and tests to be applied by the manufacturer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In a first step, the intention of this presentation is to start the discussion of suitable building blocks and regulation structure.</a:t>
            </a:r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/>
            <a:r>
              <a:rPr lang="en-US" sz="2800" kern="0" dirty="0" smtClean="0">
                <a:solidFill>
                  <a:schemeClr val="tx1"/>
                </a:solidFill>
              </a:rPr>
              <a:t>Embedded in Whole Vehicle Type Approval</a:t>
            </a:r>
            <a:br>
              <a:rPr lang="en-US" sz="2800" kern="0" dirty="0" smtClean="0">
                <a:solidFill>
                  <a:schemeClr val="tx1"/>
                </a:solidFill>
              </a:rPr>
            </a:br>
            <a:r>
              <a:rPr lang="en-US" sz="2800" kern="0" dirty="0" smtClean="0">
                <a:solidFill>
                  <a:schemeClr val="tx1"/>
                </a:solidFill>
              </a:rPr>
              <a:t>or as a Part of a Self-Certification Regime</a:t>
            </a:r>
            <a:endParaRPr lang="en-US" sz="280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273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solidFill>
            <a:schemeClr val="bg1">
              <a:lumMod val="7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600" b="1" dirty="0" smtClean="0"/>
              <a:t>Example whole vehicle type approval: IWVTA or EC-WVTA</a:t>
            </a:r>
            <a:br>
              <a:rPr lang="en-US" sz="1600" b="1" dirty="0" smtClean="0"/>
            </a:br>
            <a:endParaRPr lang="en-US" sz="1400" dirty="0" smtClean="0"/>
          </a:p>
          <a:p>
            <a:endParaRPr lang="en-US" sz="1400" dirty="0"/>
          </a:p>
        </p:txBody>
      </p:sp>
      <p:sp>
        <p:nvSpPr>
          <p:cNvPr id="64" name="Rechteck 63"/>
          <p:cNvSpPr/>
          <p:nvPr/>
        </p:nvSpPr>
        <p:spPr>
          <a:xfrm>
            <a:off x="7253064" y="2293640"/>
            <a:ext cx="1614124" cy="1217806"/>
          </a:xfrm>
          <a:prstGeom prst="rect">
            <a:avLst/>
          </a:prstGeom>
          <a:solidFill>
            <a:srgbClr val="004355"/>
          </a:solidFill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Autonomous vehicle systems</a:t>
            </a:r>
          </a:p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UN-</a:t>
            </a:r>
            <a:r>
              <a:rPr kumimoji="0" lang="en-US" sz="1400" b="0" i="0" u="none" strike="noStrike" kern="0" cap="none" spc="0" normalizeH="0" baseline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Rxxx</a:t>
            </a: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*</a:t>
            </a:r>
          </a:p>
        </p:txBody>
      </p:sp>
      <p:sp>
        <p:nvSpPr>
          <p:cNvPr id="63" name="Rechteck 62"/>
          <p:cNvSpPr/>
          <p:nvPr/>
        </p:nvSpPr>
        <p:spPr>
          <a:xfrm>
            <a:off x="7100664" y="2141240"/>
            <a:ext cx="1614124" cy="1217806"/>
          </a:xfrm>
          <a:prstGeom prst="rect">
            <a:avLst/>
          </a:prstGeom>
          <a:solidFill>
            <a:srgbClr val="004355"/>
          </a:solidFill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Autonomous vehicle systems</a:t>
            </a:r>
          </a:p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UN-</a:t>
            </a:r>
            <a:r>
              <a:rPr kumimoji="0" lang="en-US" sz="1400" b="0" i="0" u="none" strike="noStrike" kern="0" cap="none" spc="0" normalizeH="0" baseline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Rxxx</a:t>
            </a: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*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800" dirty="0" smtClean="0"/>
              <a:t>Embedded in Whole Vehicle Type Approval</a:t>
            </a:r>
            <a:br>
              <a:rPr lang="en-US" sz="2800" dirty="0" smtClean="0"/>
            </a:br>
            <a:r>
              <a:rPr lang="en-US" sz="2800" dirty="0" smtClean="0">
                <a:solidFill>
                  <a:schemeClr val="tx1"/>
                </a:solidFill>
              </a:rPr>
              <a:t>or as a </a:t>
            </a:r>
            <a:r>
              <a:rPr lang="en-US" sz="2800" dirty="0">
                <a:solidFill>
                  <a:schemeClr val="tx1"/>
                </a:solidFill>
              </a:rPr>
              <a:t>P</a:t>
            </a:r>
            <a:r>
              <a:rPr lang="en-US" sz="2800" dirty="0" smtClean="0">
                <a:solidFill>
                  <a:schemeClr val="tx1"/>
                </a:solidFill>
              </a:rPr>
              <a:t>art of a Self-Certification Regime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0" name="Textfeld 39"/>
          <p:cNvSpPr txBox="1"/>
          <p:nvPr/>
        </p:nvSpPr>
        <p:spPr bwMode="auto">
          <a:xfrm>
            <a:off x="491487" y="3754595"/>
            <a:ext cx="109485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rtlCol="0" anchor="t" anchorCtr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7A93"/>
                </a:solidFill>
                <a:latin typeface="+mn-lt"/>
                <a:cs typeface="Daimler CS"/>
              </a:rPr>
              <a:t>Environment</a:t>
            </a:r>
          </a:p>
        </p:txBody>
      </p:sp>
      <p:sp>
        <p:nvSpPr>
          <p:cNvPr id="41" name="Textfeld 40"/>
          <p:cNvSpPr txBox="1"/>
          <p:nvPr/>
        </p:nvSpPr>
        <p:spPr bwMode="auto">
          <a:xfrm>
            <a:off x="491487" y="2406567"/>
            <a:ext cx="53700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rtlCol="0" anchor="t" anchorCtr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4355"/>
                </a:solidFill>
                <a:latin typeface="+mn-lt"/>
                <a:cs typeface="Daimler CS"/>
              </a:rPr>
              <a:t>Safety</a:t>
            </a:r>
            <a:endParaRPr lang="en-US" sz="1400" b="1" dirty="0">
              <a:solidFill>
                <a:srgbClr val="004355"/>
              </a:solidFill>
              <a:latin typeface="+mn-lt"/>
              <a:cs typeface="Daimler CS"/>
            </a:endParaRPr>
          </a:p>
        </p:txBody>
      </p:sp>
      <p:sp>
        <p:nvSpPr>
          <p:cNvPr id="42" name="Textfeld 41"/>
          <p:cNvSpPr txBox="1"/>
          <p:nvPr/>
        </p:nvSpPr>
        <p:spPr bwMode="auto">
          <a:xfrm>
            <a:off x="491487" y="5110483"/>
            <a:ext cx="47769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rtlCol="0" anchor="t" anchorCtr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79AEBF"/>
                </a:solidFill>
                <a:latin typeface="+mn-lt"/>
                <a:cs typeface="Daimler CS"/>
              </a:rPr>
              <a:t>Other</a:t>
            </a:r>
            <a:endParaRPr lang="en-US" sz="1400" b="1" dirty="0">
              <a:solidFill>
                <a:srgbClr val="79AEBF"/>
              </a:solidFill>
              <a:latin typeface="+mn-lt"/>
              <a:cs typeface="Daimler CS"/>
            </a:endParaRPr>
          </a:p>
        </p:txBody>
      </p:sp>
      <p:sp>
        <p:nvSpPr>
          <p:cNvPr id="49" name="Rechteck 48"/>
          <p:cNvSpPr/>
          <p:nvPr/>
        </p:nvSpPr>
        <p:spPr>
          <a:xfrm>
            <a:off x="2179096" y="2132856"/>
            <a:ext cx="1024752" cy="902506"/>
          </a:xfrm>
          <a:prstGeom prst="rect">
            <a:avLst/>
          </a:prstGeom>
          <a:solidFill>
            <a:srgbClr val="00435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Braking</a:t>
            </a:r>
          </a:p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UN-R13H</a:t>
            </a:r>
          </a:p>
        </p:txBody>
      </p:sp>
      <p:sp>
        <p:nvSpPr>
          <p:cNvPr id="50" name="Rechteck 49"/>
          <p:cNvSpPr/>
          <p:nvPr/>
        </p:nvSpPr>
        <p:spPr>
          <a:xfrm>
            <a:off x="3275856" y="2132856"/>
            <a:ext cx="890167" cy="902506"/>
          </a:xfrm>
          <a:prstGeom prst="rect">
            <a:avLst/>
          </a:prstGeom>
          <a:solidFill>
            <a:srgbClr val="00435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Lighting</a:t>
            </a:r>
          </a:p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UN-R48</a:t>
            </a:r>
          </a:p>
        </p:txBody>
      </p:sp>
      <p:sp>
        <p:nvSpPr>
          <p:cNvPr id="51" name="Rechteck 50"/>
          <p:cNvSpPr/>
          <p:nvPr/>
        </p:nvSpPr>
        <p:spPr>
          <a:xfrm>
            <a:off x="5148064" y="2152821"/>
            <a:ext cx="891472" cy="902506"/>
          </a:xfrm>
          <a:prstGeom prst="rect">
            <a:avLst/>
          </a:prstGeom>
          <a:solidFill>
            <a:srgbClr val="00435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Frontal</a:t>
            </a:r>
          </a:p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Impact</a:t>
            </a:r>
          </a:p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UN-R94</a:t>
            </a:r>
          </a:p>
        </p:txBody>
      </p:sp>
      <p:sp>
        <p:nvSpPr>
          <p:cNvPr id="52" name="Rechteck 51"/>
          <p:cNvSpPr/>
          <p:nvPr/>
        </p:nvSpPr>
        <p:spPr>
          <a:xfrm>
            <a:off x="4211960" y="2152821"/>
            <a:ext cx="891473" cy="902506"/>
          </a:xfrm>
          <a:prstGeom prst="rect">
            <a:avLst/>
          </a:prstGeom>
          <a:solidFill>
            <a:srgbClr val="00435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Steering</a:t>
            </a:r>
          </a:p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UN-R79</a:t>
            </a:r>
          </a:p>
        </p:txBody>
      </p:sp>
      <p:sp>
        <p:nvSpPr>
          <p:cNvPr id="53" name="Textfeld 52"/>
          <p:cNvSpPr txBox="1"/>
          <p:nvPr/>
        </p:nvSpPr>
        <p:spPr bwMode="auto">
          <a:xfrm>
            <a:off x="6444208" y="2450185"/>
            <a:ext cx="30777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rtlCol="0" anchor="t" anchorCtr="0">
            <a:spAutoFit/>
          </a:bodyPr>
          <a:lstStyle/>
          <a:p>
            <a:pPr defTabSz="1088959"/>
            <a:r>
              <a:rPr lang="en-US" sz="1400" b="1" dirty="0" smtClean="0">
                <a:solidFill>
                  <a:prstClr val="black"/>
                </a:solidFill>
                <a:latin typeface="+mn-lt"/>
                <a:cs typeface="Daimler CS"/>
              </a:rPr>
              <a:t>etc.</a:t>
            </a:r>
            <a:endParaRPr lang="en-US" sz="1400" dirty="0">
              <a:solidFill>
                <a:prstClr val="black"/>
              </a:solidFill>
              <a:latin typeface="+mn-lt"/>
              <a:cs typeface="Daimler CS"/>
            </a:endParaRPr>
          </a:p>
        </p:txBody>
      </p:sp>
      <p:sp>
        <p:nvSpPr>
          <p:cNvPr id="54" name="Rechteck 53"/>
          <p:cNvSpPr/>
          <p:nvPr/>
        </p:nvSpPr>
        <p:spPr>
          <a:xfrm>
            <a:off x="6948264" y="1988840"/>
            <a:ext cx="1614124" cy="1217806"/>
          </a:xfrm>
          <a:prstGeom prst="rect">
            <a:avLst/>
          </a:prstGeom>
          <a:solidFill>
            <a:srgbClr val="004355"/>
          </a:solidFill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Automated/</a:t>
            </a:r>
            <a:b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Autonomous </a:t>
            </a:r>
            <a:r>
              <a:rPr lang="en-US" sz="1400" kern="0" dirty="0">
                <a:solidFill>
                  <a:prstClr val="white"/>
                </a:solidFill>
                <a:latin typeface="+mn-lt"/>
              </a:rPr>
              <a:t>D</a:t>
            </a:r>
            <a:r>
              <a:rPr lang="en-US" sz="1400" kern="0" dirty="0" smtClean="0">
                <a:solidFill>
                  <a:prstClr val="white"/>
                </a:solidFill>
                <a:latin typeface="+mn-lt"/>
              </a:rPr>
              <a:t>riving</a:t>
            </a: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1400" kern="0" dirty="0">
                <a:solidFill>
                  <a:prstClr val="white"/>
                </a:solidFill>
                <a:latin typeface="+mn-lt"/>
              </a:rPr>
              <a:t>S</a:t>
            </a: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ystems</a:t>
            </a:r>
          </a:p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UN-</a:t>
            </a:r>
            <a:r>
              <a:rPr kumimoji="0" lang="en-US" sz="1400" b="0" i="0" u="none" strike="noStrike" kern="0" cap="none" spc="0" normalizeH="0" baseline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Rxxx</a:t>
            </a: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*</a:t>
            </a:r>
          </a:p>
        </p:txBody>
      </p:sp>
      <p:sp>
        <p:nvSpPr>
          <p:cNvPr id="55" name="Rechteck 54"/>
          <p:cNvSpPr/>
          <p:nvPr/>
        </p:nvSpPr>
        <p:spPr>
          <a:xfrm>
            <a:off x="3556221" y="3491938"/>
            <a:ext cx="1095454" cy="902506"/>
          </a:xfrm>
          <a:prstGeom prst="rect">
            <a:avLst/>
          </a:prstGeom>
          <a:solidFill>
            <a:srgbClr val="007A9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Noise</a:t>
            </a:r>
          </a:p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UN-R51</a:t>
            </a:r>
          </a:p>
        </p:txBody>
      </p:sp>
      <p:sp>
        <p:nvSpPr>
          <p:cNvPr id="56" name="Rechteck 55"/>
          <p:cNvSpPr/>
          <p:nvPr/>
        </p:nvSpPr>
        <p:spPr>
          <a:xfrm>
            <a:off x="2195736" y="3491938"/>
            <a:ext cx="1095454" cy="902506"/>
          </a:xfrm>
          <a:prstGeom prst="rect">
            <a:avLst/>
          </a:prstGeom>
          <a:solidFill>
            <a:srgbClr val="007A9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Emissions UN-R83</a:t>
            </a:r>
          </a:p>
        </p:txBody>
      </p:sp>
      <p:sp>
        <p:nvSpPr>
          <p:cNvPr id="57" name="Rechteck 56"/>
          <p:cNvSpPr/>
          <p:nvPr/>
        </p:nvSpPr>
        <p:spPr>
          <a:xfrm>
            <a:off x="4988714" y="3491938"/>
            <a:ext cx="1095454" cy="902506"/>
          </a:xfrm>
          <a:prstGeom prst="rect">
            <a:avLst/>
          </a:prstGeom>
          <a:solidFill>
            <a:srgbClr val="007A9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Energy </a:t>
            </a:r>
            <a:r>
              <a:rPr kumimoji="0" lang="en-US" sz="1400" b="0" i="0" u="none" strike="noStrike" kern="0" cap="none" spc="0" normalizeH="0" baseline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consump</a:t>
            </a: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UN-R101</a:t>
            </a:r>
          </a:p>
        </p:txBody>
      </p:sp>
      <p:sp>
        <p:nvSpPr>
          <p:cNvPr id="58" name="Textfeld 57"/>
          <p:cNvSpPr txBox="1"/>
          <p:nvPr/>
        </p:nvSpPr>
        <p:spPr bwMode="auto">
          <a:xfrm>
            <a:off x="6444208" y="3789302"/>
            <a:ext cx="50031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rtlCol="0" anchor="t" anchorCtr="0">
            <a:spAutoFit/>
          </a:bodyPr>
          <a:lstStyle/>
          <a:p>
            <a:pPr defTabSz="1088959"/>
            <a:r>
              <a:rPr lang="en-US" sz="1400" b="1" dirty="0" smtClean="0">
                <a:solidFill>
                  <a:prstClr val="black"/>
                </a:solidFill>
                <a:latin typeface="+mn-lt"/>
                <a:cs typeface="Daimler CS"/>
              </a:rPr>
              <a:t>etc.</a:t>
            </a:r>
            <a:endParaRPr lang="en-US" sz="1400" dirty="0">
              <a:solidFill>
                <a:prstClr val="black"/>
              </a:solidFill>
              <a:latin typeface="+mn-lt"/>
              <a:cs typeface="Daimler CS"/>
            </a:endParaRPr>
          </a:p>
        </p:txBody>
      </p:sp>
      <p:sp>
        <p:nvSpPr>
          <p:cNvPr id="59" name="Rechteck 58"/>
          <p:cNvSpPr/>
          <p:nvPr/>
        </p:nvSpPr>
        <p:spPr>
          <a:xfrm>
            <a:off x="2195736" y="4843896"/>
            <a:ext cx="1224136" cy="902506"/>
          </a:xfrm>
          <a:prstGeom prst="rect">
            <a:avLst/>
          </a:prstGeom>
          <a:solidFill>
            <a:srgbClr val="79AEB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Anti Theft</a:t>
            </a:r>
          </a:p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UN-R116</a:t>
            </a:r>
          </a:p>
        </p:txBody>
      </p:sp>
      <p:sp>
        <p:nvSpPr>
          <p:cNvPr id="60" name="Rechteck 59"/>
          <p:cNvSpPr/>
          <p:nvPr/>
        </p:nvSpPr>
        <p:spPr>
          <a:xfrm>
            <a:off x="3556221" y="4843896"/>
            <a:ext cx="1224136" cy="902506"/>
          </a:xfrm>
          <a:prstGeom prst="rect">
            <a:avLst/>
          </a:prstGeom>
          <a:solidFill>
            <a:srgbClr val="79AEB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Engine power</a:t>
            </a:r>
          </a:p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UN-R85</a:t>
            </a:r>
          </a:p>
        </p:txBody>
      </p:sp>
      <p:sp>
        <p:nvSpPr>
          <p:cNvPr id="61" name="Textfeld 60"/>
          <p:cNvSpPr txBox="1"/>
          <p:nvPr/>
        </p:nvSpPr>
        <p:spPr bwMode="auto">
          <a:xfrm>
            <a:off x="6444208" y="5141260"/>
            <a:ext cx="30777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rtlCol="0" anchor="t" anchorCtr="0">
            <a:spAutoFit/>
          </a:bodyPr>
          <a:lstStyle/>
          <a:p>
            <a:pPr defTabSz="1088959"/>
            <a:r>
              <a:rPr lang="en-US" sz="1400" b="1" dirty="0" smtClean="0">
                <a:solidFill>
                  <a:prstClr val="black"/>
                </a:solidFill>
                <a:latin typeface="+mn-lt"/>
                <a:cs typeface="Daimler CS"/>
              </a:rPr>
              <a:t>etc.</a:t>
            </a:r>
            <a:endParaRPr lang="en-US" sz="1400" dirty="0">
              <a:solidFill>
                <a:prstClr val="black"/>
              </a:solidFill>
              <a:latin typeface="+mn-lt"/>
              <a:cs typeface="Daimler CS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448573" y="6165304"/>
            <a:ext cx="82998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 Under discussion if all aspects should be included in a single future Regulation or if –at least for some aspects - a modular split into several Regulations is appropriate 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2271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7272808" cy="1143000"/>
          </a:xfrm>
        </p:spPr>
        <p:txBody>
          <a:bodyPr/>
          <a:lstStyle/>
          <a:p>
            <a:r>
              <a:rPr lang="en-US" sz="2800" dirty="0" smtClean="0"/>
              <a:t>Possible Building </a:t>
            </a:r>
            <a:r>
              <a:rPr lang="en-US" sz="2800" dirty="0" smtClean="0">
                <a:solidFill>
                  <a:schemeClr val="tx1"/>
                </a:solidFill>
              </a:rPr>
              <a:t>Block of a Certification </a:t>
            </a:r>
            <a:r>
              <a:rPr lang="en-US" sz="2800" dirty="0" smtClean="0"/>
              <a:t>Process</a:t>
            </a:r>
            <a:endParaRPr lang="en-US" sz="2800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330460"/>
            <a:ext cx="8568952" cy="4644664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6228184" y="6453336"/>
            <a:ext cx="2304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*Federal Automated Vehicles Policy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3869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7272808" cy="1143000"/>
          </a:xfrm>
        </p:spPr>
        <p:txBody>
          <a:bodyPr/>
          <a:lstStyle/>
          <a:p>
            <a:r>
              <a:rPr lang="en-US" sz="2800" dirty="0" smtClean="0"/>
              <a:t>Challenges/Premises for a Suitable Approach</a:t>
            </a:r>
            <a:endParaRPr lang="en-US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606220"/>
            <a:ext cx="8352928" cy="4824536"/>
          </a:xfrm>
        </p:spPr>
        <p:txBody>
          <a:bodyPr/>
          <a:lstStyle/>
          <a:p>
            <a:r>
              <a:rPr lang="en-US" sz="1600" dirty="0"/>
              <a:t>It is important to consider that WP.29 is aiming at regulating the use of new technologies some of which are not available </a:t>
            </a:r>
            <a:r>
              <a:rPr lang="en-US" sz="1600" dirty="0" smtClean="0"/>
              <a:t>on the market yet</a:t>
            </a:r>
            <a:endParaRPr lang="en-US" sz="1600" dirty="0"/>
          </a:p>
          <a:p>
            <a:pPr marL="0" indent="265113">
              <a:buNone/>
            </a:pPr>
            <a:r>
              <a:rPr lang="en-US" sz="1600" dirty="0">
                <a:solidFill>
                  <a:srgbClr val="00677F"/>
                </a:solidFill>
                <a:sym typeface="Wingdings" panose="05000000000000000000" pitchFamily="2" charset="2"/>
              </a:rPr>
              <a:t> lack of experience should not be neglected and tackled with reasonable strategies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It will be difficult to regulate each and every topic in detail from the early beginning </a:t>
            </a:r>
          </a:p>
          <a:p>
            <a:pPr marL="0" indent="265113">
              <a:buNone/>
            </a:pPr>
            <a:r>
              <a:rPr lang="en-US" sz="1600" dirty="0">
                <a:solidFill>
                  <a:srgbClr val="00677F"/>
                </a:solidFill>
                <a:sym typeface="Wingdings" panose="05000000000000000000" pitchFamily="2" charset="2"/>
              </a:rPr>
              <a:t> need to prioritize the different topics </a:t>
            </a:r>
          </a:p>
          <a:p>
            <a:pPr marL="0" indent="265113">
              <a:buNone/>
            </a:pPr>
            <a:r>
              <a:rPr lang="en-US" sz="1600" dirty="0">
                <a:solidFill>
                  <a:srgbClr val="00677F"/>
                </a:solidFill>
                <a:sym typeface="Wingdings" panose="05000000000000000000" pitchFamily="2" charset="2"/>
              </a:rPr>
              <a:t> start with a first set of requirements and develop </a:t>
            </a:r>
            <a:r>
              <a:rPr lang="en-US" sz="1600" dirty="0">
                <a:solidFill>
                  <a:srgbClr val="00677F"/>
                </a:solidFill>
              </a:rPr>
              <a:t>further as the technology evolves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Technology for Automated/Autonomous Driving Systems will continue to evolve rapidly over the next years</a:t>
            </a:r>
          </a:p>
          <a:p>
            <a:pPr marL="0" indent="265113">
              <a:buNone/>
            </a:pPr>
            <a:r>
              <a:rPr lang="en-US" sz="1600" dirty="0">
                <a:solidFill>
                  <a:srgbClr val="00677F"/>
                </a:solidFill>
                <a:sym typeface="Wingdings" panose="05000000000000000000" pitchFamily="2" charset="2"/>
              </a:rPr>
              <a:t> n</a:t>
            </a:r>
            <a:r>
              <a:rPr lang="en-US" sz="1600" dirty="0">
                <a:solidFill>
                  <a:srgbClr val="00677F"/>
                </a:solidFill>
              </a:rPr>
              <a:t>eed a flexible structures that can be applied to the different kinds of L3-L5 systems </a:t>
            </a:r>
          </a:p>
          <a:p>
            <a:pPr marL="533400" indent="-268288">
              <a:buNone/>
            </a:pPr>
            <a:r>
              <a:rPr lang="en-US" sz="1600" dirty="0">
                <a:solidFill>
                  <a:srgbClr val="00677F"/>
                </a:solidFill>
                <a:sym typeface="Wingdings" panose="05000000000000000000" pitchFamily="2" charset="2"/>
              </a:rPr>
              <a:t> “function by function-approach” that </a:t>
            </a:r>
            <a:r>
              <a:rPr lang="en-US" sz="1600" dirty="0" smtClean="0">
                <a:solidFill>
                  <a:srgbClr val="00677F"/>
                </a:solidFill>
                <a:sym typeface="Wingdings" panose="05000000000000000000" pitchFamily="2" charset="2"/>
              </a:rPr>
              <a:t>would frequently require </a:t>
            </a:r>
            <a:r>
              <a:rPr lang="en-US" sz="1600" dirty="0">
                <a:solidFill>
                  <a:srgbClr val="00677F"/>
                </a:solidFill>
                <a:sym typeface="Wingdings" panose="05000000000000000000" pitchFamily="2" charset="2"/>
              </a:rPr>
              <a:t>formal updates</a:t>
            </a:r>
            <a:r>
              <a:rPr lang="en-US" sz="1600" dirty="0" smtClean="0">
                <a:solidFill>
                  <a:srgbClr val="00677F"/>
                </a:solidFill>
                <a:sym typeface="Wingdings" panose="05000000000000000000" pitchFamily="2" charset="2"/>
              </a:rPr>
              <a:t>/ upgrades </a:t>
            </a:r>
            <a:r>
              <a:rPr lang="en-US" sz="1600" dirty="0">
                <a:solidFill>
                  <a:srgbClr val="00677F"/>
                </a:solidFill>
                <a:sym typeface="Wingdings" panose="05000000000000000000" pitchFamily="2" charset="2"/>
              </a:rPr>
              <a:t>of regulations </a:t>
            </a:r>
            <a:r>
              <a:rPr lang="en-US" sz="1600" dirty="0" smtClean="0">
                <a:solidFill>
                  <a:srgbClr val="00677F"/>
                </a:solidFill>
                <a:sym typeface="Wingdings" panose="05000000000000000000" pitchFamily="2" charset="2"/>
              </a:rPr>
              <a:t>is </a:t>
            </a:r>
            <a:r>
              <a:rPr lang="en-US" sz="1600" dirty="0">
                <a:solidFill>
                  <a:srgbClr val="00677F"/>
                </a:solidFill>
                <a:sym typeface="Wingdings" panose="05000000000000000000" pitchFamily="2" charset="2"/>
              </a:rPr>
              <a:t>not practical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Need to find a pragmatic way that on the one hand leaves “controlled” flexibility for industry and authorities and on the other hand defines reasonable requirements/principles to ensure a safe evolution of the new technology over the next years</a:t>
            </a:r>
          </a:p>
          <a:p>
            <a:pPr marL="533400" indent="-268288">
              <a:buNone/>
            </a:pPr>
            <a:r>
              <a:rPr lang="en-US" sz="1600" dirty="0">
                <a:solidFill>
                  <a:srgbClr val="00677F"/>
                </a:solidFill>
                <a:sym typeface="Wingdings" panose="05000000000000000000" pitchFamily="2" charset="2"/>
              </a:rPr>
              <a:t> structure should allow to add output of research initiatives and lessons learnt at a later stage     </a:t>
            </a:r>
            <a:endParaRPr lang="en-US" sz="1600" dirty="0">
              <a:sym typeface="Wingdings" panose="05000000000000000000" pitchFamily="2" charset="2"/>
            </a:endParaRPr>
          </a:p>
          <a:p>
            <a:endParaRPr lang="de-DE" sz="1400" dirty="0"/>
          </a:p>
          <a:p>
            <a:pPr marL="0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8845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Concept for a Structure of a Regulation </a:t>
            </a:r>
            <a:br>
              <a:rPr lang="en-US" sz="2800" dirty="0" smtClean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Automation Level 3*-Level 5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251520" y="2132015"/>
            <a:ext cx="3024336" cy="4393329"/>
          </a:xfrm>
          <a:prstGeom prst="roundRect">
            <a:avLst/>
          </a:prstGeom>
          <a:solidFill>
            <a:srgbClr val="9E9E9E"/>
          </a:solidFill>
          <a:ln w="25400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Physical Certification</a:t>
            </a:r>
            <a:r>
              <a:rPr lang="en-US" sz="1500" b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kumimoji="0" lang="en-US" sz="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Tests</a:t>
            </a: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Dedicated, reproducible worst-case tests for specific scenarios that cannot be guaranteed to occur in real world test drives</a:t>
            </a: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807" marR="0" lvl="0" indent="-285807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rpoS" pitchFamily="2" charset="0"/>
              <a:buChar char="+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Objective performance criteria</a:t>
            </a:r>
          </a:p>
          <a:p>
            <a:pPr marL="285807" marR="0" lvl="0" indent="-285807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Significant testing efforts</a:t>
            </a:r>
          </a:p>
          <a:p>
            <a:pPr marL="285807" marR="0" lvl="0" indent="-285807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Transfer of requirements into reproducible tests technically difficult or likely to result in remarkable functional restrictions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3347864" y="2101463"/>
            <a:ext cx="2808312" cy="4423881"/>
          </a:xfrm>
          <a:prstGeom prst="roundRect">
            <a:avLst/>
          </a:prstGeom>
          <a:solidFill>
            <a:srgbClr val="00ADE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Real World Test Drive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Test drive to assess the vehicle’s standard behavior in public road traffic, compliance with traffic laws and maneuvers according to defined checklist</a:t>
            </a: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807" marR="0" lvl="0" indent="-285807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rpoS" pitchFamily="2" charset="0"/>
              <a:buChar char="+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Limited testing efforts</a:t>
            </a:r>
          </a:p>
          <a:p>
            <a:pPr marL="285807" marR="0" lvl="0" indent="-285807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Subjective influence on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judgments</a:t>
            </a:r>
          </a:p>
          <a:p>
            <a:pPr marL="285807" marR="0" lvl="0" indent="-285807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Requires highly skilled and qualified </a:t>
            </a:r>
            <a:r>
              <a:rPr lang="en-US" sz="1500" kern="0" dirty="0" smtClean="0">
                <a:solidFill>
                  <a:schemeClr val="bg1"/>
                </a:solidFill>
                <a:latin typeface="+mn-lt"/>
              </a:rPr>
              <a:t>test house/certification agency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appropriately assess systems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6228184" y="2132015"/>
            <a:ext cx="2555489" cy="4393329"/>
          </a:xfrm>
          <a:prstGeom prst="roundRect">
            <a:avLst/>
          </a:prstGeom>
          <a:solidFill>
            <a:srgbClr val="002060"/>
          </a:solidFill>
          <a:ln w="25400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Audit</a:t>
            </a: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OEM provides e.g.:</a:t>
            </a: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Safety concept / functional safety strategy</a:t>
            </a: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Simulation and development data to verify vehicle behavior in edge cases</a:t>
            </a: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Manufacturer’s self declarations</a:t>
            </a: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etc.</a:t>
            </a: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</a:t>
            </a:r>
            <a:r>
              <a:rPr kumimoji="0" lang="en-US" sz="1500" b="0" i="1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 pros/cons:</a:t>
            </a:r>
            <a:r>
              <a:rPr kumimoji="0" lang="en-US" sz="1500" b="0" i="1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500" b="0" i="1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see RWTD</a:t>
            </a:r>
            <a:endParaRPr kumimoji="0" lang="en-US" sz="1500" b="0" i="1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251520" y="1412776"/>
            <a:ext cx="8532153" cy="613172"/>
          </a:xfrm>
          <a:prstGeom prst="round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Use-Cases: Urban, Highway, Interurban, [Parking</a:t>
            </a:r>
            <a:r>
              <a:rPr lang="en-US" sz="1500" kern="0" dirty="0">
                <a:solidFill>
                  <a:srgbClr val="FFFFFF"/>
                </a:solidFill>
                <a:latin typeface="+mn-lt"/>
              </a:rPr>
              <a:t>]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 for automation</a:t>
            </a:r>
            <a:r>
              <a:rPr kumimoji="0" lang="en-US" sz="15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 l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evels 3*, 4</a:t>
            </a:r>
            <a:r>
              <a:rPr kumimoji="0" lang="en-US" sz="15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 and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5</a:t>
            </a:r>
            <a:b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</a:b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Requirements address vehicle behavior in road traffic and further general safety requirements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96935" y="6525344"/>
            <a:ext cx="83867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 If not covered by UN-R 79 ACSF – ACSF results for highway could also be transferred afterwards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7371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4500" y="260648"/>
            <a:ext cx="7205972" cy="1642194"/>
          </a:xfrm>
        </p:spPr>
        <p:txBody>
          <a:bodyPr/>
          <a:lstStyle/>
          <a:p>
            <a:r>
              <a:rPr lang="en-US" sz="2800" dirty="0"/>
              <a:t>Overview: Contents and Methods for Verification</a:t>
            </a:r>
            <a:endParaRPr lang="fr-FR" sz="2800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257733"/>
              </p:ext>
            </p:extLst>
          </p:nvPr>
        </p:nvGraphicFramePr>
        <p:xfrm>
          <a:off x="629998" y="1412776"/>
          <a:ext cx="8046457" cy="4848165"/>
        </p:xfrm>
        <a:graphic>
          <a:graphicData uri="http://schemas.openxmlformats.org/drawingml/2006/table">
            <a:tbl>
              <a:tblPr firstRow="1" bandRow="1"/>
              <a:tblGrid>
                <a:gridCol w="1287177"/>
                <a:gridCol w="3492103"/>
                <a:gridCol w="855208"/>
                <a:gridCol w="802677"/>
                <a:gridCol w="804646"/>
                <a:gridCol w="804646"/>
              </a:tblGrid>
              <a:tr h="1147993"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1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1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Physical testing (defined, test track/ lab)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vert="vert27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Real</a:t>
                      </a:r>
                      <a:r>
                        <a:rPr lang="en-US" sz="1200" b="0" baseline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world driving test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vert="vert27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Audit</a:t>
                      </a:r>
                      <a:r>
                        <a:rPr lang="en-US" sz="1200" b="0" baseline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by</a:t>
                      </a:r>
                      <a:r>
                        <a:rPr lang="en-US" sz="1200" b="0" baseline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test</a:t>
                      </a:r>
                      <a:r>
                        <a:rPr lang="en-US" sz="1200" b="0" baseline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house/</a:t>
                      </a:r>
                      <a:r>
                        <a:rPr lang="en-US" sz="1200" b="0" baseline="0" noProof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certifica-tion</a:t>
                      </a:r>
                      <a:r>
                        <a:rPr lang="en-US" sz="1200" b="0" baseline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agency 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vert="vert27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Self declaration by manufacturer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vert="vert27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300261">
                <a:tc rowSpan="8"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General system requirements*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1" lang="en-US" sz="1200" b="0" i="0" u="none" strike="noStrike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HMI (internal and external)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00261">
                <a:tc vMerge="1">
                  <a:txBody>
                    <a:bodyPr/>
                    <a:lstStyle/>
                    <a:p>
                      <a:endParaRPr lang="de-DE" sz="1100" b="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1" lang="en-US" sz="1200" b="0" i="0" u="none" strike="noStrike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Driver monitoring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296326">
                <a:tc vMerge="1">
                  <a:txBody>
                    <a:bodyPr/>
                    <a:lstStyle/>
                    <a:p>
                      <a:endParaRPr lang="de-DE" sz="1200" b="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Transition scenario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2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296326">
                <a:tc vMerge="1">
                  <a:txBody>
                    <a:bodyPr/>
                    <a:lstStyle/>
                    <a:p>
                      <a:endParaRPr lang="de-DE" sz="1200" b="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Minimum risk maneuver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2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2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296326">
                <a:tc vMerge="1">
                  <a:txBody>
                    <a:bodyPr/>
                    <a:lstStyle/>
                    <a:p>
                      <a:endParaRPr lang="de-DE" sz="1200" b="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Functional safety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2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2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00261">
                <a:tc vMerge="1">
                  <a:txBody>
                    <a:bodyPr/>
                    <a:lstStyle/>
                    <a:p>
                      <a:endParaRPr lang="de-DE" sz="1200" b="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1" lang="en-US" sz="1200" b="0" i="0" u="none" strike="noStrike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Data storage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00261">
                <a:tc vMerge="1">
                  <a:txBody>
                    <a:bodyPr/>
                    <a:lstStyle/>
                    <a:p>
                      <a:endParaRPr lang="de-DE" sz="1100" b="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1" lang="en-US" sz="1200" b="0" i="0" u="none" strike="noStrike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Cybersecurity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00261">
                <a:tc vMerge="1">
                  <a:txBody>
                    <a:bodyPr/>
                    <a:lstStyle/>
                    <a:p>
                      <a:endParaRPr lang="de-DE" sz="1100" b="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1" lang="en-US" sz="1200" b="0" i="0" u="none" strike="noStrike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OTA-updates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00261">
                <a:tc rowSpan="4"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Vehicle behavior on the road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1" lang="en-US" sz="1200" b="0" i="0" u="none" strike="noStrike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(a) Basic capabilities of the vehicle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10137">
                <a:tc vMerge="1">
                  <a:txBody>
                    <a:bodyPr/>
                    <a:lstStyle/>
                    <a:p>
                      <a:endParaRPr lang="de-DE" sz="1100" b="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200" b="0" i="0" u="none" strike="noStrike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(b) Test scenarios for physical testing 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01477">
                <a:tc vMerge="1">
                  <a:txBody>
                    <a:bodyPr/>
                    <a:lstStyle/>
                    <a:p>
                      <a:endParaRPr lang="de-DE" sz="1100" b="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1" lang="en-US" sz="1200" b="0" i="0" u="none" strike="noStrike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(c) Real world test drive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98014">
                <a:tc vMerge="1">
                  <a:txBody>
                    <a:bodyPr/>
                    <a:lstStyle/>
                    <a:p>
                      <a:endParaRPr lang="de-DE" sz="1100" b="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200" b="0" i="0" u="none" strike="noStrike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(d) Repository of test cases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664598" y="6361583"/>
            <a:ext cx="80118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 If not covered by a separate UN-Regulation (under discussion, see also footnote slide 2)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/>
          <a:p>
            <a:r>
              <a:rPr lang="en-US" sz="3600" dirty="0"/>
              <a:t>Main Concepts (1 of 3)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4637112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Physical </a:t>
            </a:r>
            <a:r>
              <a:rPr lang="en-US" sz="2000" b="1" dirty="0"/>
              <a:t>c</a:t>
            </a:r>
            <a:r>
              <a:rPr lang="en-US" sz="2000" b="1" dirty="0" smtClean="0"/>
              <a:t>ertification tests</a:t>
            </a:r>
            <a:endParaRPr lang="en-US" sz="2000" b="1" dirty="0"/>
          </a:p>
          <a:p>
            <a:r>
              <a:rPr lang="en-US" sz="2000" dirty="0"/>
              <a:t>General idea: scenarios for which it can be guaranteed that they can be tested in the real world driving test need not be replicated as </a:t>
            </a:r>
            <a:r>
              <a:rPr lang="en-US" sz="2000" dirty="0" smtClean="0"/>
              <a:t>physical tests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Real world driving test</a:t>
            </a:r>
            <a:endParaRPr lang="en-US" sz="2000" dirty="0"/>
          </a:p>
          <a:p>
            <a:r>
              <a:rPr lang="en-US" sz="2000" dirty="0"/>
              <a:t>30-60 minutes in realistic traffic environment for use case: highway, urban, inter-urban</a:t>
            </a:r>
          </a:p>
          <a:p>
            <a:r>
              <a:rPr lang="en-US" sz="2000" dirty="0"/>
              <a:t>Checklist with mandatory plus optional traffic situations to be filled out by </a:t>
            </a:r>
            <a:r>
              <a:rPr lang="en-US" sz="2000" dirty="0" smtClean="0"/>
              <a:t>Test House/Certification Agency</a:t>
            </a:r>
            <a:endParaRPr lang="en-US" sz="2000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Audit</a:t>
            </a:r>
          </a:p>
          <a:p>
            <a:r>
              <a:rPr lang="en-US" sz="2000" dirty="0"/>
              <a:t>General requirements and safety concepts</a:t>
            </a:r>
          </a:p>
          <a:p>
            <a:pPr marL="0" indent="0">
              <a:buNone/>
            </a:pP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/>
          <a:p>
            <a:r>
              <a:rPr lang="en-US" sz="3600" dirty="0"/>
              <a:t>Main Concepts </a:t>
            </a:r>
            <a:r>
              <a:rPr lang="en-US" sz="3600" dirty="0" smtClean="0"/>
              <a:t>(2 </a:t>
            </a:r>
            <a:r>
              <a:rPr lang="en-US" sz="3600" dirty="0"/>
              <a:t>of 3)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5069160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Traffic rules (code of the road)</a:t>
            </a:r>
          </a:p>
          <a:p>
            <a:r>
              <a:rPr lang="en-US" sz="2000" dirty="0"/>
              <a:t>Verification of compliance during real world driving test for the country in which test is performed</a:t>
            </a:r>
          </a:p>
          <a:p>
            <a:r>
              <a:rPr lang="en-US" sz="2000" dirty="0"/>
              <a:t>Verification of all implemented traffic rules (other designated countries for application) during audit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Environmental conditions (Weather and Lighting)</a:t>
            </a:r>
          </a:p>
          <a:p>
            <a:r>
              <a:rPr lang="en-US" sz="2000" dirty="0"/>
              <a:t>Verification during audit: review of manufacturer´s strategies and testing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Extended repository of test cases</a:t>
            </a:r>
          </a:p>
          <a:p>
            <a:r>
              <a:rPr lang="en-US" sz="2000" dirty="0"/>
              <a:t>For simulation and real test data collected during development phase</a:t>
            </a:r>
          </a:p>
          <a:p>
            <a:r>
              <a:rPr lang="en-US" sz="2000" dirty="0"/>
              <a:t>Verification during audit</a:t>
            </a:r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47990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OICA</Template>
  <TotalTime>0</TotalTime>
  <Words>1282</Words>
  <Application>Microsoft Office PowerPoint</Application>
  <PresentationFormat>画面に合わせる (4:3)</PresentationFormat>
  <Paragraphs>181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0" baseType="lpstr">
      <vt:lpstr>CorpoS</vt:lpstr>
      <vt:lpstr>Daimler CS</vt:lpstr>
      <vt:lpstr>ＭＳ Ｐゴシック</vt:lpstr>
      <vt:lpstr>Arial</vt:lpstr>
      <vt:lpstr>Symbol</vt:lpstr>
      <vt:lpstr>Wingdings</vt:lpstr>
      <vt:lpstr>Masque présentation OICA</vt:lpstr>
      <vt:lpstr>PowerPoint プレゼンテーション</vt:lpstr>
      <vt:lpstr>PowerPoint プレゼンテーション</vt:lpstr>
      <vt:lpstr>Embedded in Whole Vehicle Type Approval or as a Part of a Self-Certification Regime</vt:lpstr>
      <vt:lpstr>Possible Building Block of a Certification Process</vt:lpstr>
      <vt:lpstr>Challenges/Premises for a Suitable Approach</vt:lpstr>
      <vt:lpstr>Concept for a Structure of a Regulation  Automation Level 3*-Level 5</vt:lpstr>
      <vt:lpstr>Overview: Contents and Methods for Verification</vt:lpstr>
      <vt:lpstr>Main Concepts (1 of 3)</vt:lpstr>
      <vt:lpstr>Main Concepts (2 of 3)</vt:lpstr>
      <vt:lpstr>Main Concepts (3 of 3)</vt:lpstr>
      <vt:lpstr>UN-RXXX or GTR XX</vt:lpstr>
      <vt:lpstr>UN-RXXX or GTR XX</vt:lpstr>
      <vt:lpstr>How to Structure the Work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Olivier FONTAINE</dc:creator>
  <cp:lastModifiedBy>Michiaki Sekine</cp:lastModifiedBy>
  <cp:revision>78</cp:revision>
  <dcterms:created xsi:type="dcterms:W3CDTF">2017-09-19T20:32:04Z</dcterms:created>
  <dcterms:modified xsi:type="dcterms:W3CDTF">2017-11-15T21:04:35Z</dcterms:modified>
</cp:coreProperties>
</file>