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6" r:id="rId3"/>
    <p:sldId id="264" r:id="rId4"/>
    <p:sldId id="267" r:id="rId5"/>
    <p:sldId id="258" r:id="rId6"/>
    <p:sldId id="265" r:id="rId7"/>
    <p:sldId id="261" r:id="rId8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123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2017/12/14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813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2017/12/14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73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2017/12/14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5742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2017/12/14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6891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2017/12/14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728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2017/12/14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548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2017/12/14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775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2017/12/14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1223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2017/12/14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634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2017/12/14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368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2017/12/14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636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7D053-2225-6840-A97D-B5BEF88D3689}" type="datetimeFigureOut">
              <a:rPr kumimoji="1" lang="ja-JP" altLang="en-US" smtClean="0"/>
              <a:t>2017/12/14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135D9-241D-404C-9BE4-814BBBEC45EB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8105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tsuburai@jasic.org" TargetMode="External"/><Relationship Id="rId2" Type="http://schemas.openxmlformats.org/officeDocument/2006/relationships/hyperlink" Target="mailto:Jochen.Schaefer@de.bosch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reast.co.jp/e/nex/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s://www.limousinebus.co.jp/en/bus_services/narita/shinjuku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jreast.co.jp/e/destinations/tokyo/" TargetMode="External"/><Relationship Id="rId5" Type="http://schemas.openxmlformats.org/officeDocument/2006/relationships/hyperlink" Target="http://www.tokyo-monorail.co.jp/english/index.html" TargetMode="External"/><Relationship Id="rId4" Type="http://schemas.openxmlformats.org/officeDocument/2006/relationships/hyperlink" Target="https://www.limousinebus.co.jp/en/bus_services/haneda/shinjuku.html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naintercontinental-tokyo.jp/e/access/" TargetMode="External"/><Relationship Id="rId13" Type="http://schemas.openxmlformats.org/officeDocument/2006/relationships/hyperlink" Target="http://www.hotelwingjapan.com/" TargetMode="External"/><Relationship Id="rId3" Type="http://schemas.openxmlformats.org/officeDocument/2006/relationships/hyperlink" Target="http://www.agneshotel.com/" TargetMode="External"/><Relationship Id="rId7" Type="http://schemas.openxmlformats.org/officeDocument/2006/relationships/hyperlink" Target="http://www.newotani.co.jp/tokyo/" TargetMode="External"/><Relationship Id="rId12" Type="http://schemas.openxmlformats.org/officeDocument/2006/relationships/hyperlink" Target="http://www.tokyuhotelsjapan.com/en/hotel/TE/TE_AKASA/index.html" TargetMode="External"/><Relationship Id="rId2" Type="http://schemas.openxmlformats.org/officeDocument/2006/relationships/hyperlink" Target="http://www.tokyodome-hotels.co.jp/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otel-nuts.com/eng/index.php" TargetMode="External"/><Relationship Id="rId11" Type="http://schemas.openxmlformats.org/officeDocument/2006/relationships/hyperlink" Target="http://www.capitolhoteltokyu.com/en/index.html" TargetMode="External"/><Relationship Id="rId5" Type="http://schemas.openxmlformats.org/officeDocument/2006/relationships/hyperlink" Target="http://www.apahotel.com.e.ju.hp.transer.com/language/shutoken/33_shinjukugyoenmae.html" TargetMode="External"/><Relationship Id="rId15" Type="http://schemas.openxmlformats.org/officeDocument/2006/relationships/hyperlink" Target="http://www.tokyustay.co.jp/e/hotel/YOT/" TargetMode="External"/><Relationship Id="rId10" Type="http://schemas.openxmlformats.org/officeDocument/2006/relationships/hyperlink" Target="http://tokyo.regency.hyatt.com/en/hotel/home.html" TargetMode="External"/><Relationship Id="rId4" Type="http://schemas.openxmlformats.org/officeDocument/2006/relationships/hyperlink" Target="http://www.arcadia-jp.org/access_english.htm" TargetMode="External"/><Relationship Id="rId9" Type="http://schemas.openxmlformats.org/officeDocument/2006/relationships/hyperlink" Target="http://www.keioplaza.com/" TargetMode="External"/><Relationship Id="rId14" Type="http://schemas.openxmlformats.org/officeDocument/2006/relationships/hyperlink" Target="https://secure.reservation.jp/gardenhotels/stay_pc/rsv/index.aspx?hi_id=3&amp;lang=en-US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tokyo.org/en/index.html" TargetMode="External"/><Relationship Id="rId3" Type="http://schemas.openxmlformats.org/officeDocument/2006/relationships/hyperlink" Target="http://www.narita-airport.jp/en/index.html" TargetMode="External"/><Relationship Id="rId7" Type="http://schemas.openxmlformats.org/officeDocument/2006/relationships/hyperlink" Target="http://www.jnto.go.jp/eng/" TargetMode="External"/><Relationship Id="rId2" Type="http://schemas.openxmlformats.org/officeDocument/2006/relationships/hyperlink" Target="http://www.jasic.org/e/03_location/location_jasic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okyometro.jp/en/index.html" TargetMode="External"/><Relationship Id="rId5" Type="http://schemas.openxmlformats.org/officeDocument/2006/relationships/hyperlink" Target="https://www.jreast.co.jp/e/downloads/" TargetMode="External"/><Relationship Id="rId4" Type="http://schemas.openxmlformats.org/officeDocument/2006/relationships/hyperlink" Target="http://www.haneda-airport.jp/inter/en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tsuburai@jasic.or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32328" y="634686"/>
            <a:ext cx="86735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b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</a:t>
            </a:r>
            <a:r>
              <a:rPr kumimoji="1" lang="en-US" altLang="ja-JP" sz="4400" b="1" u="sng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kumimoji="1" lang="en-US" altLang="ja-JP" sz="4400" b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ACSF Informal meeting</a:t>
            </a:r>
            <a:endParaRPr kumimoji="1" lang="ja-JP" altLang="en-US" sz="4400" b="1" u="sng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38929" y="2136719"/>
            <a:ext cx="870506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kumimoji="1"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Informal meeting Date:</a:t>
            </a:r>
            <a:r>
              <a:rPr lang="ja-JP" alt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January</a:t>
            </a:r>
            <a:r>
              <a:rPr kumimoji="1"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23</a:t>
            </a:r>
            <a:r>
              <a:rPr lang="en-US" altLang="ja-JP" sz="2400" b="1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rd</a:t>
            </a:r>
            <a:r>
              <a:rPr kumimoji="1"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– 25</a:t>
            </a:r>
            <a:r>
              <a:rPr kumimoji="1" lang="en-US" altLang="ja-JP" sz="2400" b="1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kumimoji="1"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2018 </a:t>
            </a:r>
          </a:p>
          <a:p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Tuesday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23 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January,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2018 starting at 14:00 until </a:t>
            </a:r>
          </a:p>
          <a:p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Thursday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 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January,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2018 ending  at 15:00</a:t>
            </a:r>
          </a:p>
          <a:p>
            <a:endParaRPr lang="en-US" altLang="ja-JP" sz="2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Welcome Reception Date: January 23</a:t>
            </a:r>
            <a:r>
              <a:rPr lang="en-US" altLang="ja-JP" sz="2400" b="1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rd</a:t>
            </a:r>
            <a:r>
              <a:rPr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2018 </a:t>
            </a:r>
          </a:p>
          <a:p>
            <a:endParaRPr lang="en-US" altLang="ja-JP" sz="2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Venue: AP </a:t>
            </a:r>
            <a:r>
              <a:rPr lang="en-US" altLang="ja-JP" sz="24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Ichigaya</a:t>
            </a:r>
            <a:r>
              <a:rPr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ja-JP" altLang="en-US" sz="2400" dirty="0" smtClean="0">
                <a:latin typeface="Tahoma" panose="020B0604030504040204" pitchFamily="34" charset="0"/>
                <a:cs typeface="Tahoma" panose="020B0604030504040204" pitchFamily="34" charset="0"/>
              </a:rPr>
              <a:t>　　　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Address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1-10 </a:t>
            </a:r>
            <a:r>
              <a:rPr lang="en-US" altLang="ja-JP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Goban-cho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Chiyoda-</a:t>
            </a:r>
            <a:r>
              <a:rPr lang="en-US" altLang="ja-JP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ku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Tokyo 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Japan</a:t>
            </a:r>
          </a:p>
          <a:p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Caution!!</a:t>
            </a:r>
            <a:r>
              <a:rPr lang="ja-JP" altLang="en-US" sz="2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　</a:t>
            </a:r>
            <a:r>
              <a:rPr lang="en-US" altLang="ja-JP" sz="2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This meeting room is different from JASIC office!</a:t>
            </a:r>
          </a:p>
          <a:p>
            <a:endParaRPr kumimoji="1" lang="en-US" altLang="ja-JP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5321813" y="181175"/>
            <a:ext cx="372550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Informal Document  -  ACSF-</a:t>
            </a:r>
            <a:r>
              <a:rPr lang="en-US" altLang="ja-JP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</a:t>
            </a:r>
            <a:r>
              <a:rPr lang="de-D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-01</a:t>
            </a:r>
            <a:endParaRPr lang="de-DE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67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91504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Please send the following </a:t>
            </a: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information to; </a:t>
            </a:r>
          </a:p>
          <a:p>
            <a:pPr marL="0" indent="0">
              <a:buNone/>
            </a:pP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Mr. </a:t>
            </a: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Jochen</a:t>
            </a: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Schaefer </a:t>
            </a: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altLang="ja-JP" sz="2400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Jochen.Schaefer@de.bosch.com</a:t>
            </a: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and Mr. Yoshihisa </a:t>
            </a:r>
            <a:r>
              <a:rPr lang="en-US" altLang="ja-JP" sz="2400" dirty="0" err="1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Tsuburai</a:t>
            </a: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en-US" altLang="ja-JP" sz="2400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tsuburai@jasic.org</a:t>
            </a: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</a:p>
          <a:p>
            <a:pPr marL="0" indent="0">
              <a:buNone/>
            </a:pPr>
            <a:r>
              <a:rPr lang="en-US" altLang="ja-JP" sz="28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</a:t>
            </a:r>
            <a:r>
              <a:rPr lang="en-US" altLang="ja-JP" sz="28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later than </a:t>
            </a:r>
            <a:r>
              <a:rPr lang="en-US" altLang="ja-JP" sz="28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r>
            <a:r>
              <a:rPr lang="en-US" altLang="ja-JP" sz="2800" b="1" baseline="30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8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January, 2018</a:t>
            </a:r>
            <a:r>
              <a:rPr lang="en-US" altLang="ja-JP" sz="24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  <a:p>
            <a:pPr marL="0" indent="0">
              <a:buNone/>
            </a:pPr>
            <a:r>
              <a:rPr lang="en-US" altLang="ja-JP" sz="1600" u="sng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※</a:t>
            </a:r>
            <a:r>
              <a:rPr lang="en-US" altLang="ja-JP" sz="1600" u="sng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the case, we have more than 50 registrations, we have to limit the participation to delegates, which have participated in the previous sessions on a regular basis. </a:t>
            </a:r>
            <a:endParaRPr lang="en-US" altLang="ja-JP" sz="1600" u="sng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US" altLang="ja-JP" sz="24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altLang="ja-JP" sz="24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1) your </a:t>
            </a: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name </a:t>
            </a:r>
            <a:endParaRPr lang="en-US" altLang="ja-JP" sz="2400" dirty="0" smtClean="0">
              <a:solidFill>
                <a:srgbClr val="3D3D3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2) your </a:t>
            </a: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title and name of your business </a:t>
            </a:r>
            <a:endParaRPr lang="en-US" altLang="ja-JP" sz="2400" dirty="0" smtClean="0">
              <a:solidFill>
                <a:srgbClr val="3D3D3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3) your </a:t>
            </a: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e-mail address </a:t>
            </a:r>
            <a:endParaRPr lang="en-US" altLang="ja-JP" sz="2400" dirty="0" smtClean="0">
              <a:solidFill>
                <a:srgbClr val="3D3D3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your arrival and departure date </a:t>
            </a:r>
            <a:r>
              <a:rPr lang="en-US" altLang="ja-JP" sz="2400" u="sng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you don’t participate in a full schedule. </a:t>
            </a:r>
            <a:endParaRPr lang="en-US" altLang="ja-JP" sz="2400" u="sng" dirty="0" smtClean="0">
              <a:solidFill>
                <a:srgbClr val="3D3D3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participation </a:t>
            </a: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the </a:t>
            </a: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Welcome Reception </a:t>
            </a: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 </a:t>
            </a: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January 23</a:t>
            </a:r>
            <a:r>
              <a:rPr lang="en-US" altLang="ja-JP" sz="2400" baseline="300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rd</a:t>
            </a:r>
            <a:r>
              <a:rPr lang="en-US" altLang="ja-JP" sz="240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endParaRPr kumimoji="1" lang="ja-JP" altLang="en-US" sz="2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タイトル 1"/>
          <p:cNvSpPr txBox="1">
            <a:spLocks noGrp="1"/>
          </p:cNvSpPr>
          <p:nvPr>
            <p:ph type="title"/>
          </p:nvPr>
        </p:nvSpPr>
        <p:spPr>
          <a:xfrm>
            <a:off x="578498" y="12534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3600" kern="1200" spc="-38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Registration</a:t>
            </a:r>
            <a:endParaRPr lang="ja-JP" altLang="en-US" sz="4000" b="1" dirty="0">
              <a:solidFill>
                <a:schemeClr val="tx1"/>
              </a:solidFill>
              <a:latin typeface="Tahoma" panose="020B0604030504040204" pitchFamily="34" charset="0"/>
              <a:ea typeface="Meiryo UI" panose="020B0604030504040204" pitchFamily="50" charset="-128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04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48397"/>
            <a:ext cx="4784651" cy="1143000"/>
          </a:xfrm>
        </p:spPr>
        <p:txBody>
          <a:bodyPr/>
          <a:lstStyle/>
          <a:p>
            <a:r>
              <a:rPr kumimoji="1" lang="en-US" altLang="ja-JP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 </a:t>
            </a:r>
            <a:endParaRPr kumimoji="1" lang="ja-JP" altLang="en-US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9" y="1799985"/>
            <a:ext cx="7123561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3457575" y="3514487"/>
            <a:ext cx="12096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 err="1" smtClean="0">
                <a:solidFill>
                  <a:srgbClr val="FF0000"/>
                </a:solidFill>
              </a:rPr>
              <a:t>Ichigaya</a:t>
            </a:r>
            <a:r>
              <a:rPr kumimoji="1" lang="en-US" altLang="ja-JP" sz="1100" b="1" dirty="0" smtClean="0">
                <a:solidFill>
                  <a:srgbClr val="FF0000"/>
                </a:solidFill>
              </a:rPr>
              <a:t> station (Underground)</a:t>
            </a:r>
            <a:endParaRPr kumimoji="1" lang="ja-JP" altLang="en-US" sz="1100" b="1" dirty="0">
              <a:solidFill>
                <a:srgbClr val="FF0000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266503" y="4147897"/>
            <a:ext cx="12096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 err="1" smtClean="0">
                <a:solidFill>
                  <a:srgbClr val="FF0000"/>
                </a:solidFill>
              </a:rPr>
              <a:t>Ichigaya</a:t>
            </a:r>
            <a:r>
              <a:rPr kumimoji="1" lang="en-US" altLang="ja-JP" sz="11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1100" b="1" dirty="0" err="1" smtClean="0">
                <a:solidFill>
                  <a:srgbClr val="FF0000"/>
                </a:solidFill>
              </a:rPr>
              <a:t>Mitsuke</a:t>
            </a:r>
            <a:r>
              <a:rPr kumimoji="1" lang="en-US" altLang="ja-JP" sz="1100" b="1" dirty="0" smtClean="0">
                <a:solidFill>
                  <a:srgbClr val="FF0000"/>
                </a:solidFill>
              </a:rPr>
              <a:t> Police station</a:t>
            </a:r>
            <a:endParaRPr kumimoji="1" lang="ja-JP" altLang="en-US" sz="1100" b="1" dirty="0">
              <a:solidFill>
                <a:srgbClr val="FF00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000249" y="4209452"/>
            <a:ext cx="9429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FF0000"/>
                </a:solidFill>
              </a:rPr>
              <a:t>JR </a:t>
            </a:r>
            <a:r>
              <a:rPr kumimoji="1" lang="en-US" altLang="ja-JP" sz="1400" b="1" dirty="0" err="1" smtClean="0">
                <a:solidFill>
                  <a:srgbClr val="FF0000"/>
                </a:solidFill>
              </a:rPr>
              <a:t>Ichigaya</a:t>
            </a:r>
            <a:r>
              <a:rPr kumimoji="1" lang="en-US" altLang="ja-JP" sz="1400" b="1" dirty="0" smtClean="0">
                <a:solidFill>
                  <a:srgbClr val="FF0000"/>
                </a:solidFill>
              </a:rPr>
              <a:t> station </a:t>
            </a:r>
            <a:endParaRPr kumimoji="1"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847278" y="5281697"/>
            <a:ext cx="953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 err="1" smtClean="0">
                <a:solidFill>
                  <a:srgbClr val="FF0000"/>
                </a:solidFill>
              </a:rPr>
              <a:t>Mizuo</a:t>
            </a:r>
            <a:r>
              <a:rPr kumimoji="1" lang="en-US" altLang="ja-JP" sz="1100" b="1" dirty="0" smtClean="0">
                <a:solidFill>
                  <a:srgbClr val="FF0000"/>
                </a:solidFill>
              </a:rPr>
              <a:t> bank</a:t>
            </a:r>
            <a:endParaRPr kumimoji="1" lang="ja-JP" altLang="en-US" sz="1100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062412" y="5181669"/>
            <a:ext cx="1819275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AP </a:t>
            </a:r>
            <a:r>
              <a:rPr kumimoji="1" lang="en-US" altLang="ja-JP" sz="2400" b="1" dirty="0" err="1" smtClean="0">
                <a:solidFill>
                  <a:srgbClr val="FF0000"/>
                </a:solidFill>
              </a:rPr>
              <a:t>Ichigaya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759993" y="4686506"/>
            <a:ext cx="604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b="1" dirty="0" smtClean="0">
                <a:solidFill>
                  <a:srgbClr val="FF0000"/>
                </a:solidFill>
              </a:rPr>
              <a:t>Exit 2</a:t>
            </a:r>
            <a:endParaRPr kumimoji="1" lang="ja-JP" altLang="en-US" sz="1100" b="1" dirty="0">
              <a:solidFill>
                <a:srgbClr val="FF0000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773934" y="4722835"/>
            <a:ext cx="604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b="1" dirty="0" smtClean="0">
                <a:solidFill>
                  <a:srgbClr val="FF0000"/>
                </a:solidFill>
              </a:rPr>
              <a:t>Exit 3</a:t>
            </a:r>
            <a:endParaRPr kumimoji="1" lang="ja-JP" altLang="en-US" sz="1100" b="1" dirty="0">
              <a:solidFill>
                <a:srgbClr val="FF0000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972049" y="197726"/>
            <a:ext cx="40963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AP </a:t>
            </a:r>
            <a:r>
              <a:rPr lang="en-US" altLang="ja-JP" b="1" dirty="0" err="1">
                <a:solidFill>
                  <a:srgbClr val="FF0000"/>
                </a:solidFill>
              </a:rPr>
              <a:t>Ichigaya</a:t>
            </a:r>
            <a:r>
              <a:rPr lang="en-US" altLang="ja-JP" b="1" dirty="0">
                <a:solidFill>
                  <a:srgbClr val="FF0000"/>
                </a:solidFill>
              </a:rPr>
              <a:t> </a:t>
            </a:r>
          </a:p>
          <a:p>
            <a:r>
              <a:rPr lang="en-US" altLang="ja-JP" dirty="0" smtClean="0"/>
              <a:t>Address</a:t>
            </a:r>
            <a:r>
              <a:rPr lang="en-US" altLang="ja-JP" dirty="0"/>
              <a:t>: 1-10 </a:t>
            </a:r>
            <a:r>
              <a:rPr lang="en-US" altLang="ja-JP" dirty="0" err="1"/>
              <a:t>Goban-cho</a:t>
            </a:r>
            <a:r>
              <a:rPr lang="en-US" altLang="ja-JP" dirty="0"/>
              <a:t> Chiyoda-</a:t>
            </a:r>
            <a:r>
              <a:rPr lang="en-US" altLang="ja-JP" dirty="0" err="1"/>
              <a:t>ku</a:t>
            </a:r>
            <a:r>
              <a:rPr lang="en-US" altLang="ja-JP" dirty="0"/>
              <a:t>, Tokyo </a:t>
            </a:r>
            <a:r>
              <a:rPr lang="en-US" altLang="ja-JP" dirty="0" smtClean="0"/>
              <a:t>Japan</a:t>
            </a:r>
          </a:p>
          <a:p>
            <a:r>
              <a:rPr lang="en-US" altLang="ja-JP" dirty="0" smtClean="0"/>
              <a:t>Tel</a:t>
            </a:r>
            <a:r>
              <a:rPr lang="ja-JP" altLang="en-US" dirty="0" smtClean="0"/>
              <a:t>：</a:t>
            </a:r>
            <a:r>
              <a:rPr lang="en-US" altLang="ja-JP" dirty="0" smtClean="0"/>
              <a:t>+81-(0)3-3511-3109</a:t>
            </a:r>
            <a:endParaRPr lang="en-US" altLang="ja-JP" dirty="0"/>
          </a:p>
          <a:p>
            <a:r>
              <a:rPr lang="en-US" altLang="ja-JP" dirty="0" smtClean="0"/>
              <a:t>Fax</a:t>
            </a:r>
            <a:r>
              <a:rPr lang="ja-JP" altLang="en-US" dirty="0" smtClean="0"/>
              <a:t>：</a:t>
            </a:r>
            <a:r>
              <a:rPr lang="en-US" altLang="ja-JP" dirty="0" smtClean="0"/>
              <a:t>+81-(0)3-3511-7109</a:t>
            </a:r>
            <a:endParaRPr lang="en-US" altLang="ja-JP" dirty="0"/>
          </a:p>
        </p:txBody>
      </p:sp>
      <p:sp>
        <p:nvSpPr>
          <p:cNvPr id="28" name="正方形/長方形 27"/>
          <p:cNvSpPr/>
          <p:nvPr/>
        </p:nvSpPr>
        <p:spPr>
          <a:xfrm>
            <a:off x="304356" y="1065257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1200" dirty="0" smtClean="0"/>
              <a:t>Google map;</a:t>
            </a:r>
          </a:p>
          <a:p>
            <a:r>
              <a:rPr lang="en-US" altLang="ja-JP" sz="1200" dirty="0" smtClean="0"/>
              <a:t>https</a:t>
            </a:r>
            <a:r>
              <a:rPr lang="en-US" altLang="ja-JP" sz="1200" dirty="0"/>
              <a:t>://www.google.com/maps/d/viewer?mid=13lqQh_nJ5AhEGCLwA6BQGvllnOE&amp;hl=en_US&amp;ll=35.69069912272502%2C139.73579670300637&amp;z=18</a:t>
            </a:r>
            <a:endParaRPr lang="ja-JP" altLang="en-US" sz="1200" dirty="0"/>
          </a:p>
        </p:txBody>
      </p:sp>
      <p:sp>
        <p:nvSpPr>
          <p:cNvPr id="13" name="テキスト ボックス 12"/>
          <p:cNvSpPr txBox="1"/>
          <p:nvPr/>
        </p:nvSpPr>
        <p:spPr>
          <a:xfrm rot="18930873">
            <a:off x="4271518" y="2284655"/>
            <a:ext cx="12096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b="1" dirty="0">
                <a:solidFill>
                  <a:srgbClr val="FF0000"/>
                </a:solidFill>
              </a:rPr>
              <a:t>JR Chuo </a:t>
            </a:r>
            <a:r>
              <a:rPr lang="en-US" altLang="ja-JP" sz="1100" b="1" dirty="0" smtClean="0">
                <a:solidFill>
                  <a:srgbClr val="FF0000"/>
                </a:solidFill>
              </a:rPr>
              <a:t>Line</a:t>
            </a:r>
            <a:endParaRPr kumimoji="1" lang="ja-JP" altLang="en-US" sz="1100" b="1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 rot="20414586">
            <a:off x="6170438" y="3084266"/>
            <a:ext cx="14764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 smtClean="0">
                <a:solidFill>
                  <a:srgbClr val="FF0000"/>
                </a:solidFill>
              </a:rPr>
              <a:t>Toei Shinjuku Line</a:t>
            </a:r>
            <a:endParaRPr kumimoji="1" lang="ja-JP" altLang="en-US" sz="1100" b="1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561472" y="1759379"/>
            <a:ext cx="14764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b="1" dirty="0" smtClean="0">
                <a:solidFill>
                  <a:srgbClr val="FF0000"/>
                </a:solidFill>
              </a:rPr>
              <a:t>Arcadia </a:t>
            </a:r>
            <a:r>
              <a:rPr lang="en-US" altLang="ja-JP" sz="1100" b="1" dirty="0" err="1" smtClean="0">
                <a:solidFill>
                  <a:srgbClr val="FF0000"/>
                </a:solidFill>
              </a:rPr>
              <a:t>Ichigaya</a:t>
            </a:r>
            <a:endParaRPr kumimoji="1" lang="ja-JP" altLang="en-US" sz="1100" b="1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 rot="3580525">
            <a:off x="1247845" y="2593464"/>
            <a:ext cx="14764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b="1" dirty="0" err="1" smtClean="0">
                <a:solidFill>
                  <a:srgbClr val="FF0000"/>
                </a:solidFill>
              </a:rPr>
              <a:t>Yasukuni</a:t>
            </a:r>
            <a:r>
              <a:rPr lang="en-US" altLang="ja-JP" sz="1100" b="1" dirty="0" smtClean="0">
                <a:solidFill>
                  <a:srgbClr val="FF0000"/>
                </a:solidFill>
              </a:rPr>
              <a:t> Street</a:t>
            </a:r>
            <a:endParaRPr kumimoji="1" lang="ja-JP" altLang="en-US" sz="1100" b="1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075919" y="4529986"/>
            <a:ext cx="14764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b="1" dirty="0" smtClean="0">
                <a:solidFill>
                  <a:srgbClr val="FF0000"/>
                </a:solidFill>
              </a:rPr>
              <a:t>Nihon University</a:t>
            </a:r>
            <a:endParaRPr kumimoji="1" lang="ja-JP" altLang="en-US" sz="11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65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1732" y="34583"/>
            <a:ext cx="7516317" cy="324036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 </a:t>
            </a:r>
            <a:r>
              <a:rPr lang="en-US" altLang="ja-JP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the airports</a:t>
            </a:r>
            <a:endParaRPr kumimoji="1" lang="ja-JP" altLang="en-US" sz="2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6B463-1435-4F77-A604-3DD8808B96C0}" type="slidenum">
              <a:rPr kumimoji="1" lang="ja-JP" altLang="en-US" smtClean="0">
                <a:latin typeface="Tahoma" panose="020B0604030504040204" pitchFamily="34" charset="0"/>
                <a:cs typeface="Tahoma" panose="020B0604030504040204" pitchFamily="34" charset="0"/>
              </a:rPr>
              <a:t>4</a:t>
            </a:fld>
            <a:endParaRPr kumimoji="1" lang="ja-JP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47798" y="4131078"/>
            <a:ext cx="105822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276912" y="3861048"/>
            <a:ext cx="23897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67073" y="3089712"/>
            <a:ext cx="6684234" cy="3808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b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Narita Airport to AP </a:t>
            </a:r>
            <a:r>
              <a:rPr lang="en-US" altLang="ja-JP" sz="1050" b="1" dirty="0" err="1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Ichigaya</a:t>
            </a:r>
            <a:r>
              <a:rPr lang="en-US" altLang="ja-JP" sz="1050" b="1" dirty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altLang="ja-JP" sz="1050" b="1" dirty="0" smtClean="0">
              <a:solidFill>
                <a:schemeClr val="accent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80-120 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mins by </a:t>
            </a:r>
            <a:r>
              <a:rPr lang="en-US" altLang="ja-JP" sz="10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Airport Limousine Bus </a:t>
            </a: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Shinjuku. </a:t>
            </a:r>
          </a:p>
          <a:p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Limousine Bus service to Shinjuku is available every hour. </a:t>
            </a:r>
          </a:p>
          <a:p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</a:t>
            </a: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https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://</a:t>
            </a: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www.limousinebus.co.jp/en/bus_services/narita/shinjuku.html</a:t>
            </a:r>
            <a:endParaRPr lang="en-US" altLang="ja-JP" sz="105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From Shinjuku, take JR Sobu Line(yellow above) for </a:t>
            </a:r>
            <a:r>
              <a:rPr lang="en-US" altLang="ja-JP" sz="105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Ichigaya</a:t>
            </a: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 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05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Narita Express Train </a:t>
            </a: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  also available every hour and takes an hour to Shinjuku.</a:t>
            </a:r>
          </a:p>
          <a:p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</a:t>
            </a: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http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://</a:t>
            </a: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www.jreast.co.jp/e/nex/</a:t>
            </a:r>
            <a:endParaRPr lang="en-US" altLang="ja-JP" sz="105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altLang="ja-JP" sz="105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1050" b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Haneda </a:t>
            </a:r>
            <a:r>
              <a:rPr lang="en-US" altLang="ja-JP" sz="1050" b="1" dirty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Airport </a:t>
            </a:r>
            <a:r>
              <a:rPr lang="en-US" altLang="ja-JP" sz="1050" b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</a:t>
            </a:r>
            <a:r>
              <a:rPr lang="en-US" altLang="ja-JP" sz="1050" b="1" dirty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n-US" altLang="ja-JP" sz="1050" b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 </a:t>
            </a:r>
            <a:r>
              <a:rPr lang="en-US" altLang="ja-JP" sz="1050" b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Ichigaya</a:t>
            </a:r>
            <a:r>
              <a:rPr lang="en-US" altLang="ja-JP" sz="1050" b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altLang="ja-JP" sz="105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60 </a:t>
            </a:r>
            <a:r>
              <a:rPr lang="en-US" altLang="ja-JP" sz="105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mins by </a:t>
            </a:r>
            <a:r>
              <a:rPr lang="en-US" altLang="ja-JP" sz="105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Airport Limousine Bus </a:t>
            </a:r>
            <a:r>
              <a:rPr lang="en-US" altLang="ja-JP" sz="105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</a:t>
            </a:r>
            <a:r>
              <a:rPr lang="en-US" altLang="ja-JP" sz="105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Shinjuku. </a:t>
            </a:r>
            <a:endParaRPr lang="en-US" altLang="ja-JP" sz="1050" dirty="0" smtClean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r>
              <a:rPr lang="en-US" altLang="ja-JP" sz="105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Limousine </a:t>
            </a:r>
            <a:r>
              <a:rPr lang="en-US" altLang="ja-JP" sz="105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Bus service to Shinjuku is available every hour. </a:t>
            </a:r>
            <a:endParaRPr lang="en-US" altLang="ja-JP" sz="1050" dirty="0" smtClean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r>
              <a:rPr lang="en-US" altLang="ja-JP" sz="105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105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</a:t>
            </a:r>
            <a:r>
              <a:rPr lang="en-US" altLang="ja-JP" sz="105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/>
              </a:rPr>
              <a:t>https://</a:t>
            </a:r>
            <a:r>
              <a:rPr lang="en-US" altLang="ja-JP" sz="105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/>
              </a:rPr>
              <a:t>www.limousinebus.co.jp/en/bus_services/haneda/shinjuku.html</a:t>
            </a:r>
            <a:endParaRPr lang="en-US" altLang="ja-JP" sz="105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r>
              <a:rPr lang="en-US" altLang="ja-JP" sz="105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From Shinjuku, take </a:t>
            </a:r>
            <a:r>
              <a:rPr lang="en-US" altLang="ja-JP" sz="105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JR Sobu Line(yellow above) for </a:t>
            </a:r>
            <a:r>
              <a:rPr lang="en-US" altLang="ja-JP" sz="1050" dirty="0" err="1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Ichigaya</a:t>
            </a:r>
            <a:r>
              <a:rPr lang="en-US" altLang="ja-JP" sz="105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altLang="ja-JP" sz="105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By </a:t>
            </a:r>
            <a:r>
              <a:rPr lang="en-US" altLang="ja-JP" sz="10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Train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The 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easiest and quickest way to </a:t>
            </a:r>
            <a:r>
              <a:rPr lang="en-US" altLang="ja-JP" sz="105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Ichigaya</a:t>
            </a: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►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Take the Tokyo Monorail from each of the airport terminals and get off at </a:t>
            </a: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Hamamatsucho.</a:t>
            </a:r>
          </a:p>
          <a:p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/>
              </a:rPr>
              <a:t>http://</a:t>
            </a: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/>
              </a:rPr>
              <a:t>www.tokyo-monorail.co.jp/english/index.html</a:t>
            </a:r>
            <a:endParaRPr lang="en-US" altLang="ja-JP" sz="10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►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Transfer to the JR Yamanote Line at Hamamatsucho and get off at Akihabara</a:t>
            </a: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6"/>
              </a:rPr>
              <a:t>https://www.jreast.co.jp/e/destinations/tokyo</a:t>
            </a: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6"/>
              </a:rPr>
              <a:t>/</a:t>
            </a:r>
            <a:endParaRPr lang="en-US" altLang="ja-JP" sz="10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►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Change to the JR Sobu Line at Akihabara and get off at </a:t>
            </a:r>
            <a:r>
              <a:rPr lang="en-US" altLang="ja-JP" sz="105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Ichigaya</a:t>
            </a: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altLang="ja-JP" sz="105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By </a:t>
            </a:r>
            <a:r>
              <a:rPr lang="en-US" altLang="ja-JP" sz="10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Taxi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The fare 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varies depending on traffic conditions for the route from each of the airport terminals to </a:t>
            </a:r>
            <a:endParaRPr lang="en-US" altLang="ja-JP" sz="105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</a:t>
            </a:r>
            <a:r>
              <a:rPr lang="en-US" altLang="ja-JP" sz="105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Ichigaya</a:t>
            </a: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(5,000 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yen ~ 10,000 yen</a:t>
            </a: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).</a:t>
            </a:r>
            <a:r>
              <a:rPr lang="en-US" altLang="ja-JP" sz="105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</a:t>
            </a:r>
            <a:r>
              <a:rPr lang="en-US" altLang="ja-JP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82" y="350658"/>
            <a:ext cx="7045018" cy="2739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2301467" y="1005093"/>
            <a:ext cx="1409296" cy="2616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 smtClean="0">
                <a:solidFill>
                  <a:schemeClr val="bg1"/>
                </a:solidFill>
              </a:rPr>
              <a:t>AP </a:t>
            </a:r>
            <a:r>
              <a:rPr kumimoji="1" lang="en-US" altLang="ja-JP" sz="1100" b="1" dirty="0" err="1" smtClean="0">
                <a:solidFill>
                  <a:schemeClr val="bg1"/>
                </a:solidFill>
              </a:rPr>
              <a:t>Ichigaya</a:t>
            </a:r>
            <a:endParaRPr kumimoji="1" lang="ja-JP" altLang="en-US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10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824345"/>
              </p:ext>
            </p:extLst>
          </p:nvPr>
        </p:nvGraphicFramePr>
        <p:xfrm>
          <a:off x="182715" y="591919"/>
          <a:ext cx="8616052" cy="6099073"/>
        </p:xfrm>
        <a:graphic>
          <a:graphicData uri="http://schemas.openxmlformats.org/drawingml/2006/table">
            <a:tbl>
              <a:tblPr/>
              <a:tblGrid>
                <a:gridCol w="1842028"/>
                <a:gridCol w="1567543"/>
                <a:gridCol w="2883159"/>
                <a:gridCol w="2323322"/>
              </a:tblGrid>
              <a:tr h="285216">
                <a:tc>
                  <a:txBody>
                    <a:bodyPr/>
                    <a:lstStyle/>
                    <a:p>
                      <a:pPr algn="just" fontAlgn="ctr"/>
                      <a:r>
                        <a:rPr 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Hotel Name (En)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Hotel name </a:t>
                      </a:r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(</a:t>
                      </a:r>
                      <a:r>
                        <a:rPr lang="en-US" altLang="ja-JP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Jpn</a:t>
                      </a:r>
                      <a:r>
                        <a:rPr 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)</a:t>
                      </a:r>
                      <a:endParaRPr 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  <a:cs typeface="Tahoma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URL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kern="100" dirty="0" smtClean="0">
                          <a:effectLst/>
                        </a:rPr>
                        <a:t>Access to the nearest station</a:t>
                      </a:r>
                      <a:endParaRPr lang="ja-JP" altLang="ja-JP" sz="14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26515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TOKYO DOME Hotel　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東京ドームホテル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2"/>
                        </a:rPr>
                        <a:t>http://www.tokyodome-hotels.co.jp/e/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minute walk to </a:t>
                      </a:r>
                      <a:r>
                        <a:rPr lang="en-US" altLang="ja-JP" sz="1000" kern="100" dirty="0" err="1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Suido-bashi</a:t>
                      </a:r>
                      <a:r>
                        <a:rPr lang="en-US" altLang="ja-JP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alt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56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Hotel Agnes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 smtClean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アグネスホテル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3"/>
                        </a:rPr>
                        <a:t>http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3"/>
                        </a:rPr>
                        <a:t>://</a:t>
                      </a:r>
                      <a:r>
                        <a:rPr lang="en-US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3"/>
                        </a:rPr>
                        <a:t>www.agneshotel.com</a:t>
                      </a:r>
                      <a:endParaRPr lang="en-US" sz="1000" kern="100" dirty="0" smtClean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minute walk to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Iidabashi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2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Arcadia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Ichigaya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 smtClean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アルカディア市ヶ谷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4"/>
                        </a:rPr>
                        <a:t>http://www.arcadia-jp.org/access_english.htm</a:t>
                      </a:r>
                      <a:endParaRPr lang="en-US" altLang="ja-JP" sz="1000" kern="100" dirty="0" smtClean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r>
                        <a:rPr lang="en-US" altLang="ja-JP" sz="1000" kern="100" baseline="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ja-JP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 walk to </a:t>
                      </a:r>
                      <a:r>
                        <a:rPr lang="en-US" altLang="ja-JP" sz="1000" kern="100" dirty="0" err="1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Ichigaya</a:t>
                      </a:r>
                      <a:r>
                        <a:rPr lang="en-US" altLang="ja-JP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altLang="ja-JP" sz="1000" kern="100" dirty="0" smtClean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8766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Tokyo Green Palace</a:t>
                      </a:r>
                      <a:endParaRPr 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東京グリーンパレス</a:t>
                      </a:r>
                      <a:endParaRPr 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http://www.tokyogp.com/english/index.html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9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minutes walk from </a:t>
                      </a:r>
                      <a:r>
                        <a:rPr lang="en-US" altLang="ja-JP" sz="900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Kojimachi</a:t>
                      </a:r>
                      <a:r>
                        <a:rPr lang="en-US" altLang="ja-JP" sz="9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Station ( </a:t>
                      </a:r>
                      <a:r>
                        <a:rPr lang="en-US" altLang="ja-JP" sz="900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Yurakucho</a:t>
                      </a:r>
                      <a:r>
                        <a:rPr lang="en-US" altLang="ja-JP" sz="9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Subway Line )</a:t>
                      </a:r>
                    </a:p>
                    <a:p>
                      <a:pPr algn="l"/>
                      <a:endParaRPr lang="en-US" altLang="ja-JP" sz="9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/>
                      <a:r>
                        <a:rPr lang="en-US" altLang="ja-JP" sz="9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 minutes walk from </a:t>
                      </a:r>
                      <a:r>
                        <a:rPr lang="en-US" altLang="ja-JP" sz="900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Ichigaya</a:t>
                      </a:r>
                      <a:r>
                        <a:rPr lang="en-US" altLang="ja-JP" sz="9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Station ( JR </a:t>
                      </a:r>
                      <a:r>
                        <a:rPr lang="en-US" altLang="ja-JP" sz="900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Sobu</a:t>
                      </a:r>
                      <a:r>
                        <a:rPr lang="en-US" altLang="ja-JP" sz="9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Line or </a:t>
                      </a:r>
                      <a:r>
                        <a:rPr lang="en-US" altLang="ja-JP" sz="900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Yurakucho</a:t>
                      </a:r>
                      <a:r>
                        <a:rPr lang="en-US" altLang="ja-JP" sz="9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/ </a:t>
                      </a:r>
                      <a:r>
                        <a:rPr lang="en-US" altLang="ja-JP" sz="900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Namboku</a:t>
                      </a:r>
                      <a:r>
                        <a:rPr lang="en-US" altLang="ja-JP" sz="9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Subway Line )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515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APA Hotel (Shinjuku Gyoemmae)　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APAホテル＜新宿御苑前＞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5"/>
                        </a:rPr>
                        <a:t>http://www.apahotel.com.e.ju.hp.transer.com/language/shutoken/33_shinjukugyoenmae.html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r>
                        <a:rPr lang="en-US" altLang="ja-JP" sz="1000" kern="100" baseline="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ja-JP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 walk to </a:t>
                      </a:r>
                      <a:r>
                        <a:rPr lang="en-US" altLang="ja-JP" sz="1000" kern="100" dirty="0" err="1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Sinjukugyoen</a:t>
                      </a:r>
                      <a:r>
                        <a:rPr lang="en-US" altLang="ja-JP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alt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217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Shinjuku CITY Hotel N.U.T.S Tokyo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新宿 CITY HOTEL N. U. T. S 東京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6"/>
                        </a:rPr>
                        <a:t>http://hotel-nuts.com/eng/index.php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minute walk to </a:t>
                      </a:r>
                      <a:r>
                        <a:rPr lang="en-US" altLang="ja-JP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Shinjyuku-Gyoen</a:t>
                      </a:r>
                      <a:r>
                        <a:rPr lang="en-US" altLang="ja-JP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Hotel New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Otani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 smtClean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ホテルニューオータニ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7"/>
                        </a:rPr>
                        <a:t>http://www.newotani.co.jp/tokyo</a:t>
                      </a:r>
                      <a:r>
                        <a:rPr lang="en-US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7"/>
                        </a:rPr>
                        <a:t>/</a:t>
                      </a:r>
                      <a:endParaRPr lang="en-US" sz="1000" kern="100" dirty="0" smtClean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n-US" sz="1000" kern="100" baseline="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 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walk to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Akasaka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Mitsuke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 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8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ANA </a:t>
                      </a:r>
                      <a:r>
                        <a:rPr lang="en-US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Intercontinental Tokyo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ANA</a:t>
                      </a:r>
                      <a:r>
                        <a:rPr lang="ja-JP" altLang="en-US" sz="1000" kern="100" dirty="0" smtClean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インターコンチネンタルホテル東京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8"/>
                        </a:rPr>
                        <a:t>http://www.anaintercontinental-tokyo.jp/e/access</a:t>
                      </a:r>
                      <a:r>
                        <a:rPr lang="en-US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8"/>
                        </a:rPr>
                        <a:t>/</a:t>
                      </a:r>
                      <a:endParaRPr lang="en-US" sz="1000" kern="100" dirty="0" smtClean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n-US" sz="1000" kern="100" baseline="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 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walk to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Tameike-Sanno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Sat.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21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KEIO Plaza Hotel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 smtClean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京王プラザホテル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9"/>
                        </a:rPr>
                        <a:t>http://www.keioplaza.com</a:t>
                      </a:r>
                      <a:r>
                        <a:rPr lang="en-US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9"/>
                        </a:rPr>
                        <a:t>/</a:t>
                      </a:r>
                      <a:endParaRPr lang="en-US" sz="1000" kern="100" dirty="0" smtClean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 minute walk to Shinjuku Sta.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56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Hyatt Regency Tokyo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 smtClean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ハイアットリージェンシー東京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10"/>
                        </a:rPr>
                        <a:t>http://</a:t>
                      </a:r>
                      <a:r>
                        <a:rPr lang="en-US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10"/>
                        </a:rPr>
                        <a:t>tokyo.regency.hyatt.com/en/hotel/home.html</a:t>
                      </a:r>
                      <a:endParaRPr lang="en-US" sz="1000" kern="100" dirty="0" smtClean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 minute walk to Shinjuku Sta.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56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 Capital Hotel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Tokyu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 smtClean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キャピトルホテル東急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11"/>
                        </a:rPr>
                        <a:t>http://</a:t>
                      </a:r>
                      <a:r>
                        <a:rPr lang="en-US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11"/>
                        </a:rPr>
                        <a:t>www.capitolhoteltokyu.com/en/index.html</a:t>
                      </a:r>
                      <a:endParaRPr lang="en-US" sz="1000" kern="100" dirty="0" smtClean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Direct access to</a:t>
                      </a:r>
                      <a:r>
                        <a:rPr lang="ja-JP" sz="1000" kern="1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　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Tameike-sanno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Sta./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Kokkai-Gijidomae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  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56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Akasaka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Excel Hotel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 smtClean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赤坂 エクセルホテル東急 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12"/>
                        </a:rPr>
                        <a:t>http://</a:t>
                      </a:r>
                      <a:r>
                        <a:rPr lang="en-US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12"/>
                        </a:rPr>
                        <a:t>www.tokyuhotelsjapan.com/en/hotel/TE/TE_AKASA/index.html</a:t>
                      </a:r>
                      <a:endParaRPr lang="en-US" sz="1000" kern="100" dirty="0" smtClean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r>
                        <a:rPr lang="en-US" sz="1000" kern="100" baseline="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 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walk to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Akasaka-Mitsuke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563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Hotel WING International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Hotel WING International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13"/>
                        </a:rPr>
                        <a:t>http://www.hotelwingjapan.com/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n-US" altLang="ja-JP" sz="1000" kern="100" baseline="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ja-JP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 walk to </a:t>
                      </a:r>
                      <a:r>
                        <a:rPr lang="en-US" altLang="ja-JP" sz="1000" kern="100" dirty="0" err="1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Yotsuya-Sanchome</a:t>
                      </a:r>
                      <a:r>
                        <a:rPr lang="en-US" altLang="ja-JP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 </a:t>
                      </a:r>
                      <a:endParaRPr lang="ja-JP" alt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563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MITSUI GARDEN Hotel　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三井ガーデンホテル四谷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14"/>
                        </a:rPr>
                        <a:t>https://secure.reservation.jp/gardenhotels/stay_pc/rsv/index.aspx?hi_id=3&amp;lang=en-US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minute walk to </a:t>
                      </a:r>
                      <a:r>
                        <a:rPr lang="en-US" altLang="ja-JP" sz="1000" kern="100" dirty="0" err="1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Yotsuya</a:t>
                      </a:r>
                      <a:r>
                        <a:rPr lang="en-US" altLang="ja-JP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  </a:t>
                      </a:r>
                      <a:endParaRPr lang="ja-JP" altLang="ja-JP" sz="1000" kern="100" dirty="0" smtClean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  <a:p>
                      <a:pPr algn="l" fontAlgn="ctr"/>
                      <a:endParaRPr 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563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TOKYU STAY YOTSUYA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東急ステイ四谷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15"/>
                        </a:rPr>
                        <a:t>http://www.tokyustay.co.jp/e/hotel/YOT/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r>
                        <a:rPr lang="en-US" altLang="ja-JP" sz="1000" kern="100" baseline="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ja-JP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 walk to </a:t>
                      </a:r>
                      <a:r>
                        <a:rPr lang="en-US" altLang="ja-JP" sz="1000" kern="100" dirty="0" err="1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Yotsuya</a:t>
                      </a:r>
                      <a:r>
                        <a:rPr lang="en-US" altLang="ja-JP" sz="1000" kern="1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alt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2304660" y="178749"/>
            <a:ext cx="3825551" cy="266499"/>
          </a:xfrm>
        </p:spPr>
        <p:txBody>
          <a:bodyPr>
            <a:noAutofit/>
          </a:bodyPr>
          <a:lstStyle/>
          <a:p>
            <a:r>
              <a:rPr kumimoji="1" lang="en-US" altLang="ja-JP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Accommodations</a:t>
            </a:r>
            <a:endParaRPr kumimoji="1" lang="ja-JP" altLang="en-US" sz="32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54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Other Information</a:t>
            </a:r>
            <a:endParaRPr kumimoji="1" lang="ja-JP" altLang="en-US" sz="40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JASIC Website    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http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://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www.jasic.org/e/03_location/location_jasic.htm</a:t>
            </a:r>
            <a:endParaRPr lang="en-US" altLang="ja-JP" sz="2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Narita Airport Website</a:t>
            </a:r>
          </a:p>
          <a:p>
            <a:pPr marL="0" indent="0">
              <a:buNone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http://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www.narita-airport.jp/en/index.html</a:t>
            </a:r>
            <a:endParaRPr lang="en-US" altLang="ja-JP" sz="2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kumimoji="1" lang="en-US" altLang="ja-JP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Haneda</a:t>
            </a:r>
            <a:r>
              <a:rPr kumimoji="1"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Airport Website</a:t>
            </a:r>
          </a:p>
          <a:p>
            <a:pPr marL="0" indent="0">
              <a:buNone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/>
              </a:rPr>
              <a:t>http://www.haneda-airport.jp/inter/en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/>
              </a:rPr>
              <a:t>/</a:t>
            </a:r>
            <a:endParaRPr lang="en-US" altLang="ja-JP" sz="2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JR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lines in the Tokyo 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area</a:t>
            </a:r>
            <a:endParaRPr kumimoji="1" lang="en-US" altLang="ja-JP" sz="2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/>
              </a:rPr>
              <a:t>https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/>
              </a:rPr>
              <a:t>://www.jreast.co.jp/e/downloads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/>
              </a:rPr>
              <a:t>/</a:t>
            </a:r>
            <a:endParaRPr lang="en-US" altLang="ja-JP" sz="2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kumimoji="1"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Tokyo Metro Guide</a:t>
            </a:r>
          </a:p>
          <a:p>
            <a:pPr marL="0" indent="0">
              <a:buNone/>
            </a:pP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6"/>
              </a:rPr>
              <a:t>http://www.tokyometro.jp/en/index.html</a:t>
            </a:r>
            <a:endParaRPr lang="en-US" altLang="ja-JP" sz="2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General information on Japan</a:t>
            </a:r>
          </a:p>
          <a:p>
            <a:pPr marL="0" indent="0">
              <a:buNone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7"/>
              </a:rPr>
              <a:t>http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7"/>
              </a:rPr>
              <a:t>://www.jnto.go.jp/eng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7"/>
              </a:rPr>
              <a:t>/</a:t>
            </a:r>
            <a:endParaRPr lang="en-US" altLang="ja-JP" sz="2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General information on Tokyo    </a:t>
            </a:r>
          </a:p>
          <a:p>
            <a:pPr marL="0" indent="0">
              <a:buNone/>
            </a:pP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8"/>
              </a:rPr>
              <a:t>http://www.gotokyo.org/en/index.html</a:t>
            </a:r>
            <a:endParaRPr lang="en-US" altLang="ja-JP" sz="2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US" altLang="ja-JP" sz="2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altLang="ja-JP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US" altLang="ja-JP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US" altLang="ja-JP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kumimoji="1" lang="en-US" altLang="ja-JP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kumimoji="1" lang="ja-JP" altLang="en-US" sz="20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6B463-1435-4F77-A604-3DD8808B96C0}" type="slidenum">
              <a:rPr kumimoji="1" lang="ja-JP" altLang="en-US" smtClean="0">
                <a:latin typeface="Tahoma" panose="020B0604030504040204" pitchFamily="34" charset="0"/>
                <a:cs typeface="Tahoma" panose="020B0604030504040204" pitchFamily="34" charset="0"/>
              </a:rPr>
              <a:t>6</a:t>
            </a:fld>
            <a:endParaRPr kumimoji="1" lang="ja-JP" altLang="en-US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57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32328" y="820146"/>
            <a:ext cx="867353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you have any question, please contact with </a:t>
            </a:r>
          </a:p>
          <a:p>
            <a:pPr algn="ctr"/>
            <a:r>
              <a:rPr kumimoji="1" lang="en-US" altLang="ja-JP" sz="4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Mr. </a:t>
            </a:r>
            <a:r>
              <a:rPr kumimoji="1" lang="en-US" altLang="ja-JP" sz="44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Tsuburai</a:t>
            </a:r>
            <a:endParaRPr kumimoji="1" lang="en-US" altLang="ja-JP" sz="4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US" altLang="ja-JP" sz="4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altLang="ja-JP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tsuburai@</a:t>
            </a:r>
            <a:r>
              <a:rPr lang="en-US" altLang="ja-JP" sz="4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jasic.org</a:t>
            </a:r>
            <a:endParaRPr lang="en-US" altLang="ja-JP" sz="4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kumimoji="1" lang="en-US" altLang="ja-JP" sz="4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altLang="ja-JP" sz="4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to access AP </a:t>
            </a:r>
            <a:r>
              <a:rPr lang="en-US" altLang="ja-JP" sz="44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Ichigaya</a:t>
            </a:r>
            <a:r>
              <a:rPr lang="en-US" altLang="ja-JP" sz="4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ctr"/>
            <a:r>
              <a:rPr lang="en-US" altLang="ja-JP" sz="4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to access Hotel</a:t>
            </a:r>
          </a:p>
        </p:txBody>
      </p:sp>
    </p:spTree>
    <p:extLst>
      <p:ext uri="{BB962C8B-B14F-4D97-AF65-F5344CB8AC3E}">
        <p14:creationId xmlns:p14="http://schemas.microsoft.com/office/powerpoint/2010/main" val="203642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810</Words>
  <Application>Microsoft Office PowerPoint</Application>
  <PresentationFormat>Bildschirmpräsentation (4:3)</PresentationFormat>
  <Paragraphs>159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7" baseType="lpstr">
      <vt:lpstr>Meiryo UI</vt:lpstr>
      <vt:lpstr>ＭＳ 明朝</vt:lpstr>
      <vt:lpstr>ＭＳ Ｐゴシック</vt:lpstr>
      <vt:lpstr>Arial</vt:lpstr>
      <vt:lpstr>Calibri</vt:lpstr>
      <vt:lpstr>Century</vt:lpstr>
      <vt:lpstr>Tahoma</vt:lpstr>
      <vt:lpstr>Times New Roman</vt:lpstr>
      <vt:lpstr>Wingdings</vt:lpstr>
      <vt:lpstr>ホワイト</vt:lpstr>
      <vt:lpstr>PowerPoint-Präsentation</vt:lpstr>
      <vt:lpstr>Registration</vt:lpstr>
      <vt:lpstr>MAP </vt:lpstr>
      <vt:lpstr>Access from the airports</vt:lpstr>
      <vt:lpstr>Accommodations</vt:lpstr>
      <vt:lpstr>Other Information</vt:lpstr>
      <vt:lpstr>PowerPoint-Präsentation</vt:lpstr>
    </vt:vector>
  </TitlesOfParts>
  <Company>芝浦工業大学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廣瀬 敏也</dc:creator>
  <cp:lastModifiedBy>Jochen Schäfer CC/PJ-RO</cp:lastModifiedBy>
  <cp:revision>52</cp:revision>
  <dcterms:created xsi:type="dcterms:W3CDTF">2015-04-30T06:39:29Z</dcterms:created>
  <dcterms:modified xsi:type="dcterms:W3CDTF">2017-12-14T08:12:35Z</dcterms:modified>
</cp:coreProperties>
</file>