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6" r:id="rId3"/>
    <p:sldId id="280" r:id="rId4"/>
    <p:sldId id="281" r:id="rId5"/>
    <p:sldId id="282" r:id="rId6"/>
    <p:sldId id="283" r:id="rId7"/>
    <p:sldId id="284" r:id="rId8"/>
    <p:sldId id="286" r:id="rId9"/>
    <p:sldId id="267" r:id="rId10"/>
    <p:sldId id="264" r:id="rId11"/>
    <p:sldId id="265" r:id="rId12"/>
    <p:sldId id="266" r:id="rId13"/>
    <p:sldId id="263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306" autoAdjust="0"/>
    <p:restoredTop sz="94628" autoAdjust="0"/>
  </p:normalViewPr>
  <p:slideViewPr>
    <p:cSldViewPr>
      <p:cViewPr varScale="1">
        <p:scale>
          <a:sx n="118" d="100"/>
          <a:sy n="118" d="100"/>
        </p:scale>
        <p:origin x="76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noProof="0" dirty="0" smtClean="0"/>
              <a:t>ACSF B2</a:t>
            </a:r>
            <a:r>
              <a:rPr lang="en-GB" sz="4000" noProof="0" dirty="0" smtClean="0"/>
              <a:t/>
            </a:r>
            <a:br>
              <a:rPr lang="en-GB" sz="4000" noProof="0" dirty="0" smtClean="0"/>
            </a:br>
            <a:r>
              <a:rPr lang="en-GB" sz="3200" noProof="0" dirty="0" smtClean="0"/>
              <a:t>SAE Level 2 and/or Level 3</a:t>
            </a:r>
            <a:endParaRPr lang="en-GB" sz="2800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37160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Industry input to ACSF IG</a:t>
            </a:r>
          </a:p>
          <a:p>
            <a:r>
              <a:rPr lang="en-GB" sz="2000" dirty="0">
                <a:solidFill>
                  <a:schemeClr val="tx1"/>
                </a:solidFill>
              </a:rPr>
              <a:t>16</a:t>
            </a:r>
            <a:r>
              <a:rPr lang="en-GB" sz="2000" baseline="30000" dirty="0">
                <a:solidFill>
                  <a:schemeClr val="tx1"/>
                </a:solidFill>
              </a:rPr>
              <a:t>th</a:t>
            </a:r>
            <a:r>
              <a:rPr lang="en-GB" sz="2000" dirty="0">
                <a:solidFill>
                  <a:schemeClr val="tx1"/>
                </a:solidFill>
              </a:rPr>
              <a:t> meeting</a:t>
            </a:r>
          </a:p>
          <a:p>
            <a:r>
              <a:rPr lang="en-GB" sz="2000" dirty="0">
                <a:solidFill>
                  <a:schemeClr val="tx1"/>
                </a:solidFill>
              </a:rPr>
              <a:t>January 2018, Tokyo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96200" y="6366555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v1.2</a:t>
            </a:r>
            <a:endParaRPr lang="fr-FR" sz="1200" i="1" dirty="0"/>
          </a:p>
        </p:txBody>
      </p:sp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6172200" y="323215"/>
            <a:ext cx="2473081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u="sng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Informal Document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ACSF-16-05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feld 2_"/>
          <p:cNvSpPr txBox="1">
            <a:spLocks noChangeArrowheads="1"/>
          </p:cNvSpPr>
          <p:nvPr/>
        </p:nvSpPr>
        <p:spPr bwMode="auto">
          <a:xfrm>
            <a:off x="381000" y="332656"/>
            <a:ext cx="2133600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experts of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OICA 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7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62000" y="2895600"/>
            <a:ext cx="8001000" cy="914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2800" noProof="0" dirty="0" smtClean="0"/>
              <a:t>What if B2 was a Level 2 ?</a:t>
            </a:r>
            <a:endParaRPr lang="en-GB" sz="2800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1800" b="1" noProof="0" dirty="0" smtClean="0"/>
              <a:t>Premises Level 2:</a:t>
            </a:r>
          </a:p>
          <a:p>
            <a:pPr>
              <a:spcBef>
                <a:spcPts val="600"/>
              </a:spcBef>
            </a:pPr>
            <a:r>
              <a:rPr lang="en-GB" sz="1800" noProof="0" dirty="0" smtClean="0"/>
              <a:t>L2 = Driver Assistance</a:t>
            </a:r>
            <a:endParaRPr lang="en-GB" sz="1800" strike="sngStrike" noProof="0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800" noProof="0" dirty="0" smtClean="0"/>
              <a:t>Monitoring by the driver is necessary because the system is not able to detect all the situations in the Operational Design Domain </a:t>
            </a:r>
            <a:r>
              <a:rPr lang="en-GB" sz="1800" noProof="0" dirty="0" smtClean="0">
                <a:sym typeface="Wingdings" panose="05000000000000000000" pitchFamily="2" charset="2"/>
              </a:rPr>
              <a:t> no transition demand !</a:t>
            </a:r>
            <a:endParaRPr lang="en-GB" sz="1800" noProof="0" dirty="0" smtClean="0"/>
          </a:p>
          <a:p>
            <a:pPr>
              <a:spcBef>
                <a:spcPts val="600"/>
              </a:spcBef>
            </a:pPr>
            <a:r>
              <a:rPr lang="en-GB" sz="1800" noProof="0" dirty="0" smtClean="0"/>
              <a:t>Therefore the driver shall be able to intervene at any times</a:t>
            </a:r>
          </a:p>
          <a:p>
            <a:pPr>
              <a:spcBef>
                <a:spcPts val="600"/>
              </a:spcBef>
            </a:pPr>
            <a:r>
              <a:rPr lang="en-GB" sz="1800" noProof="0" dirty="0" smtClean="0"/>
              <a:t>The driver monitors constantly the driving environment (no side activities), while the system ensures his </a:t>
            </a:r>
            <a:r>
              <a:rPr lang="en-GB" sz="1800" dirty="0" smtClean="0"/>
              <a:t>involvement </a:t>
            </a:r>
            <a:r>
              <a:rPr lang="en-GB" sz="1800" dirty="0"/>
              <a:t>in the monitoring task and ability to intervene </a:t>
            </a:r>
            <a:r>
              <a:rPr lang="en-GB" sz="1800" dirty="0" smtClean="0"/>
              <a:t>immediately</a:t>
            </a:r>
            <a:r>
              <a:rPr lang="en-GB" sz="1800" noProof="0" dirty="0" smtClean="0"/>
              <a:t>.</a:t>
            </a:r>
            <a:r>
              <a:rPr lang="en-GB" sz="1800" strike="sngStrike" noProof="0" dirty="0" smtClean="0"/>
              <a:t> </a:t>
            </a:r>
          </a:p>
          <a:p>
            <a:pPr marL="0" indent="0">
              <a:spcBef>
                <a:spcPts val="600"/>
              </a:spcBef>
              <a:buNone/>
            </a:pPr>
            <a:endParaRPr lang="en-GB" sz="1800" b="1" noProof="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GB" sz="1800" b="1" noProof="0" dirty="0" smtClean="0"/>
              <a:t>Consequences when regulating B2 – Level 2:</a:t>
            </a:r>
          </a:p>
          <a:p>
            <a:pPr>
              <a:spcBef>
                <a:spcPts val="600"/>
              </a:spcBef>
            </a:pPr>
            <a:r>
              <a:rPr lang="en-GB" sz="1800" noProof="0" dirty="0" smtClean="0"/>
              <a:t>Requirements </a:t>
            </a:r>
            <a:r>
              <a:rPr lang="en-GB" sz="1800" noProof="0" dirty="0" smtClean="0">
                <a:solidFill>
                  <a:srgbClr val="C00000"/>
                </a:solidFill>
              </a:rPr>
              <a:t>to focus </a:t>
            </a:r>
            <a:r>
              <a:rPr lang="en-GB" sz="1800" dirty="0" smtClean="0">
                <a:solidFill>
                  <a:srgbClr val="C00000"/>
                </a:solidFill>
              </a:rPr>
              <a:t>on </a:t>
            </a:r>
            <a:r>
              <a:rPr lang="en-GB" sz="1800" dirty="0" smtClean="0"/>
              <a:t>driver’s </a:t>
            </a:r>
            <a:r>
              <a:rPr lang="en-GB" sz="1800" dirty="0"/>
              <a:t>involvement in the monitoring task </a:t>
            </a:r>
            <a:r>
              <a:rPr lang="en-GB" sz="1800" dirty="0" smtClean="0"/>
              <a:t>and ability </a:t>
            </a:r>
            <a:r>
              <a:rPr lang="en-GB" sz="1800" dirty="0"/>
              <a:t>to intervene immediately</a:t>
            </a:r>
            <a:r>
              <a:rPr lang="en-GB" sz="1800" dirty="0" smtClean="0"/>
              <a:t>.</a:t>
            </a:r>
            <a:endParaRPr lang="en-GB" sz="1800" dirty="0"/>
          </a:p>
          <a:p>
            <a:pPr marL="357188" lvl="1" indent="0">
              <a:spcBef>
                <a:spcPts val="0"/>
              </a:spcBef>
              <a:buNone/>
            </a:pPr>
            <a:r>
              <a:rPr lang="en-GB" sz="1600" dirty="0" smtClean="0"/>
              <a:t>(e.g</a:t>
            </a:r>
            <a:r>
              <a:rPr lang="en-GB" sz="1600" dirty="0"/>
              <a:t>. monitoring cameras to detect the driver’s head position and eyelid </a:t>
            </a:r>
            <a:r>
              <a:rPr lang="en-GB" sz="1600" dirty="0" smtClean="0"/>
              <a:t>movement)</a:t>
            </a:r>
          </a:p>
          <a:p>
            <a:pPr>
              <a:spcBef>
                <a:spcPts val="1200"/>
              </a:spcBef>
            </a:pPr>
            <a:r>
              <a:rPr lang="en-GB" sz="1800" noProof="0" dirty="0" smtClean="0"/>
              <a:t>Requirements </a:t>
            </a:r>
            <a:r>
              <a:rPr lang="en-GB" sz="1800" u="sng" noProof="0" dirty="0" smtClean="0">
                <a:solidFill>
                  <a:srgbClr val="C00000"/>
                </a:solidFill>
              </a:rPr>
              <a:t>not</a:t>
            </a:r>
            <a:r>
              <a:rPr lang="en-GB" sz="1800" noProof="0" dirty="0" smtClean="0">
                <a:solidFill>
                  <a:srgbClr val="C00000"/>
                </a:solidFill>
              </a:rPr>
              <a:t> to focus on</a:t>
            </a:r>
            <a:r>
              <a:rPr lang="en-GB" sz="1800" noProof="0" dirty="0" smtClean="0"/>
              <a:t> system performance.</a:t>
            </a:r>
            <a:br>
              <a:rPr lang="en-GB" sz="1800" noProof="0" dirty="0" smtClean="0"/>
            </a:br>
            <a:r>
              <a:rPr lang="en-GB" sz="1800" noProof="0" dirty="0" smtClean="0"/>
              <a:t>(</a:t>
            </a:r>
            <a:r>
              <a:rPr lang="en-GB" sz="1600" dirty="0" smtClean="0"/>
              <a:t>e.g</a:t>
            </a:r>
            <a:r>
              <a:rPr lang="en-GB" sz="1600" dirty="0"/>
              <a:t>. object and event detection and </a:t>
            </a:r>
            <a:r>
              <a:rPr lang="en-GB" sz="1600" dirty="0" smtClean="0"/>
              <a:t>response)</a:t>
            </a:r>
            <a:endParaRPr lang="en-GB" sz="18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9403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2800" noProof="0" dirty="0" smtClean="0"/>
              <a:t>What if B2 was a Level 3 ?</a:t>
            </a:r>
            <a:endParaRPr lang="en-GB" sz="2800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1800" b="1" noProof="0" dirty="0" smtClean="0"/>
              <a:t>Premises Level 3:	 (excerpt ITS-AD-13-03)</a:t>
            </a:r>
          </a:p>
          <a:p>
            <a:pPr>
              <a:spcBef>
                <a:spcPts val="600"/>
              </a:spcBef>
            </a:pPr>
            <a:r>
              <a:rPr lang="en-GB" sz="1800" noProof="0" dirty="0" smtClean="0"/>
              <a:t>The system is able to cope with </a:t>
            </a:r>
            <a:r>
              <a:rPr lang="en-GB" sz="1800" noProof="0" dirty="0" smtClean="0">
                <a:solidFill>
                  <a:srgbClr val="C00000"/>
                </a:solidFill>
              </a:rPr>
              <a:t>all</a:t>
            </a:r>
            <a:r>
              <a:rPr lang="en-GB" sz="1800" noProof="0" dirty="0" smtClean="0"/>
              <a:t> dynamic driving tasks </a:t>
            </a:r>
            <a:r>
              <a:rPr lang="en-GB" sz="1800" noProof="0" dirty="0" smtClean="0">
                <a:solidFill>
                  <a:srgbClr val="C00000"/>
                </a:solidFill>
              </a:rPr>
              <a:t>within</a:t>
            </a:r>
            <a:r>
              <a:rPr lang="en-GB" sz="1800" noProof="0" dirty="0" smtClean="0"/>
              <a:t> its Operational Design Domain (ODD) or will otherwise transition to the driver offering sufficient lead time (driver is fall-back). </a:t>
            </a:r>
          </a:p>
          <a:p>
            <a:pPr>
              <a:spcBef>
                <a:spcPts val="600"/>
              </a:spcBef>
            </a:pPr>
            <a:r>
              <a:rPr lang="en-GB" sz="1800" noProof="0" dirty="0" smtClean="0"/>
              <a:t>The system drives and monitors (specific to the ODD) the environment. </a:t>
            </a:r>
          </a:p>
          <a:p>
            <a:pPr>
              <a:spcBef>
                <a:spcPts val="600"/>
              </a:spcBef>
            </a:pPr>
            <a:r>
              <a:rPr lang="en-GB" sz="1800" noProof="0" dirty="0" smtClean="0"/>
              <a:t>The system detects system limits and issues a </a:t>
            </a:r>
            <a:r>
              <a:rPr lang="en-GB" sz="1800" noProof="0" dirty="0" smtClean="0">
                <a:solidFill>
                  <a:srgbClr val="C00000"/>
                </a:solidFill>
              </a:rPr>
              <a:t>transition demand </a:t>
            </a:r>
            <a:r>
              <a:rPr lang="en-GB" sz="1800" noProof="0" dirty="0" smtClean="0"/>
              <a:t>if these are reached. 	</a:t>
            </a:r>
          </a:p>
          <a:p>
            <a:pPr marL="0" indent="0">
              <a:spcBef>
                <a:spcPts val="600"/>
              </a:spcBef>
              <a:buNone/>
            </a:pPr>
            <a:endParaRPr lang="en-GB" sz="1800" noProof="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GB" sz="1800" b="1" noProof="0" dirty="0" smtClean="0"/>
              <a:t>Consequence when regulating B2 – Level 3:</a:t>
            </a:r>
          </a:p>
          <a:p>
            <a:pPr>
              <a:spcBef>
                <a:spcPts val="600"/>
              </a:spcBef>
            </a:pPr>
            <a:r>
              <a:rPr lang="en-GB" sz="1800" noProof="0" dirty="0" smtClean="0"/>
              <a:t>Requirements </a:t>
            </a:r>
            <a:r>
              <a:rPr lang="en-GB" sz="1800" noProof="0" dirty="0" smtClean="0">
                <a:solidFill>
                  <a:srgbClr val="C00000"/>
                </a:solidFill>
              </a:rPr>
              <a:t>to focus </a:t>
            </a:r>
            <a:r>
              <a:rPr lang="en-GB" sz="1800" noProof="0" dirty="0" smtClean="0"/>
              <a:t>on system‘s capabilities to perform the dynamic driving task including </a:t>
            </a:r>
            <a:r>
              <a:rPr lang="en-GB" sz="1800" dirty="0"/>
              <a:t>O</a:t>
            </a:r>
            <a:r>
              <a:rPr lang="en-GB" sz="1800" noProof="0" dirty="0" err="1" smtClean="0"/>
              <a:t>bject</a:t>
            </a:r>
            <a:r>
              <a:rPr lang="en-GB" sz="1800" noProof="0" dirty="0" smtClean="0"/>
              <a:t> and Event Detection and Response (OEDR), transition demand, failure mitigation strategy / minimal risk condition.</a:t>
            </a:r>
          </a:p>
          <a:p>
            <a:pPr>
              <a:spcBef>
                <a:spcPts val="1200"/>
              </a:spcBef>
            </a:pPr>
            <a:r>
              <a:rPr lang="en-GB" sz="1800" noProof="0" dirty="0" smtClean="0"/>
              <a:t>Requirements </a:t>
            </a:r>
            <a:r>
              <a:rPr lang="en-GB" sz="1800" u="sng" noProof="0" dirty="0" smtClean="0">
                <a:solidFill>
                  <a:srgbClr val="C00000"/>
                </a:solidFill>
              </a:rPr>
              <a:t>not</a:t>
            </a:r>
            <a:r>
              <a:rPr lang="en-GB" sz="1800" noProof="0" dirty="0" smtClean="0">
                <a:solidFill>
                  <a:srgbClr val="C00000"/>
                </a:solidFill>
              </a:rPr>
              <a:t> to focus </a:t>
            </a:r>
            <a:r>
              <a:rPr lang="en-GB" sz="1800" noProof="0" dirty="0" smtClean="0"/>
              <a:t>on driver monitoring, </a:t>
            </a:r>
            <a:r>
              <a:rPr lang="en-GB" sz="1800" noProof="0" dirty="0" smtClean="0">
                <a:solidFill>
                  <a:srgbClr val="C00000"/>
                </a:solidFill>
              </a:rPr>
              <a:t>rather on </a:t>
            </a:r>
            <a:r>
              <a:rPr lang="en-GB" sz="1800" noProof="0" dirty="0" smtClean="0"/>
              <a:t>driver availability recognition to ensure that the driver is in a position to take-over when requested by the system.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1600200"/>
            <a:ext cx="8001000" cy="838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16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2800" dirty="0"/>
              <a:t>What if </a:t>
            </a:r>
            <a:r>
              <a:rPr lang="en-GB" sz="2800" dirty="0" smtClean="0"/>
              <a:t>B2 could be Level 2 </a:t>
            </a:r>
            <a:r>
              <a:rPr lang="en-GB" sz="2800" u="sng" dirty="0" smtClean="0">
                <a:solidFill>
                  <a:srgbClr val="C00000"/>
                </a:solidFill>
              </a:rPr>
              <a:t>or</a:t>
            </a:r>
            <a:r>
              <a:rPr lang="en-GB" sz="2800" dirty="0" smtClean="0"/>
              <a:t> 3 ?</a:t>
            </a:r>
            <a:endParaRPr lang="en-GB" sz="2800" dirty="0"/>
          </a:p>
        </p:txBody>
      </p:sp>
      <p:sp>
        <p:nvSpPr>
          <p:cNvPr id="6" name="Ellipse 5"/>
          <p:cNvSpPr/>
          <p:nvPr/>
        </p:nvSpPr>
        <p:spPr>
          <a:xfrm>
            <a:off x="1600200" y="2819400"/>
            <a:ext cx="3276600" cy="3048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Focus on driver monitoring </a:t>
            </a:r>
            <a:r>
              <a:rPr lang="en-GB" sz="2000" b="1" dirty="0" smtClean="0">
                <a:solidFill>
                  <a:schemeClr val="bg1"/>
                </a:solidFill>
              </a:rPr>
              <a:t>requirements</a:t>
            </a: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(to prevent misuse of the system as a level 3, e.g. to prevent driver from doing side activities)</a:t>
            </a:r>
          </a:p>
          <a:p>
            <a:pPr algn="ctr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267200" y="2819400"/>
            <a:ext cx="3276600" cy="3048000"/>
          </a:xfrm>
          <a:prstGeom prst="ellipse">
            <a:avLst/>
          </a:prstGeom>
          <a:solidFill>
            <a:schemeClr val="accent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Focus on system performance </a:t>
            </a:r>
            <a:r>
              <a:rPr lang="en-GB" sz="2000" b="1" dirty="0" smtClean="0">
                <a:solidFill>
                  <a:schemeClr val="bg1"/>
                </a:solidFill>
              </a:rPr>
              <a:t>requirements</a:t>
            </a: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(to safely control the vehicle while driver performs side activities, and provide transition demands when necessary...)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191000" y="2743200"/>
            <a:ext cx="3352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15" name="Rechteck 14"/>
          <p:cNvSpPr/>
          <p:nvPr/>
        </p:nvSpPr>
        <p:spPr>
          <a:xfrm>
            <a:off x="1600200" y="2743200"/>
            <a:ext cx="3352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16" name="Textfeld 15"/>
          <p:cNvSpPr txBox="1"/>
          <p:nvPr/>
        </p:nvSpPr>
        <p:spPr>
          <a:xfrm>
            <a:off x="1600200" y="2264033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Level 2</a:t>
            </a:r>
            <a:endParaRPr lang="en-GB" sz="2000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6629400" y="2299394"/>
            <a:ext cx="9906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Level 3</a:t>
            </a:r>
            <a:endParaRPr lang="en-GB" sz="2000" b="1" dirty="0"/>
          </a:p>
        </p:txBody>
      </p:sp>
      <p:sp>
        <p:nvSpPr>
          <p:cNvPr id="19" name="Rechteck 18"/>
          <p:cNvSpPr/>
          <p:nvPr/>
        </p:nvSpPr>
        <p:spPr>
          <a:xfrm>
            <a:off x="2590800" y="2286000"/>
            <a:ext cx="1595486" cy="508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/>
          </a:p>
        </p:txBody>
      </p:sp>
      <p:sp>
        <p:nvSpPr>
          <p:cNvPr id="22" name="Rechteck 21"/>
          <p:cNvSpPr/>
          <p:nvPr/>
        </p:nvSpPr>
        <p:spPr>
          <a:xfrm>
            <a:off x="5181600" y="2309019"/>
            <a:ext cx="1447800" cy="4987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73419" y="1216152"/>
            <a:ext cx="5985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 sets of requirements would be needed, with different focus: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42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166500"/>
              </p:ext>
            </p:extLst>
          </p:nvPr>
        </p:nvGraphicFramePr>
        <p:xfrm>
          <a:off x="35512" y="17756"/>
          <a:ext cx="9058920" cy="5996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8488"/>
                <a:gridCol w="1524000"/>
                <a:gridCol w="1447800"/>
                <a:gridCol w="1447800"/>
                <a:gridCol w="1447800"/>
                <a:gridCol w="1703032"/>
              </a:tblGrid>
              <a:tr h="223295">
                <a:tc>
                  <a:txBody>
                    <a:bodyPr/>
                    <a:lstStyle/>
                    <a:p>
                      <a:r>
                        <a:rPr lang="en-GB" sz="1200" b="1" noProof="0" dirty="0" smtClean="0"/>
                        <a:t>items</a:t>
                      </a:r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ACSF-06 status</a:t>
                      </a:r>
                      <a:endParaRPr lang="en-GB" sz="1200" b="1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ITS-AD-13-03</a:t>
                      </a:r>
                      <a:endParaRPr lang="en-GB" sz="12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Industry preliminary input</a:t>
                      </a:r>
                      <a:endParaRPr lang="en-GB" sz="12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223295">
                <a:tc>
                  <a:txBody>
                    <a:bodyPr/>
                    <a:lstStyle/>
                    <a:p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Requirements</a:t>
                      </a:r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L2</a:t>
                      </a:r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 smtClean="0"/>
                        <a:t>L3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L2</a:t>
                      </a:r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L3</a:t>
                      </a:r>
                      <a:endParaRPr lang="en-GB" sz="1200" b="1" noProof="0" dirty="0"/>
                    </a:p>
                  </a:txBody>
                  <a:tcPr/>
                </a:tc>
              </a:tr>
              <a:tr h="424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Override function by the driver</a:t>
                      </a:r>
                      <a:endParaRPr lang="en-GB" sz="800" b="1" u="sng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Operation by the driver shall have priority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Necessary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Necessary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Necessary</a:t>
                      </a:r>
                      <a:endParaRPr lang="en-GB" sz="1000" b="1" i="1" kern="1200" noProof="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Necessary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(yet may differ from L2 requirements)</a:t>
                      </a:r>
                    </a:p>
                  </a:txBody>
                  <a:tcPr/>
                </a:tc>
              </a:tr>
              <a:tr h="1166097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050" b="1" u="sng" kern="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  <a:cs typeface="Arial"/>
                        </a:rPr>
                        <a:t>Driver Monitoring</a:t>
                      </a:r>
                    </a:p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1050" b="1" kern="1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  <a:cs typeface="Arial"/>
                        </a:rPr>
                        <a:t>Aspects </a:t>
                      </a:r>
                      <a:r>
                        <a:rPr lang="en-US" sz="1050" b="1" kern="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  <a:cs typeface="Arial"/>
                        </a:rPr>
                        <a:t>of arrangement that ensures the driver’s involvement in </a:t>
                      </a:r>
                      <a:r>
                        <a:rPr lang="en-US" sz="105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dynamic</a:t>
                      </a:r>
                      <a:r>
                        <a:rPr lang="en-US" sz="1050" b="1" kern="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  <a:cs typeface="Arial"/>
                        </a:rPr>
                        <a:t> driving tasks (driver monitoring, etc.)</a:t>
                      </a:r>
                      <a:endParaRPr lang="fr-FR" sz="1050" kern="1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Driver in the seat.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Seat belt fastened.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Show activity every [3] minutes.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Detection of driver involvement in monitoring task and ability to intervene immediately,</a:t>
                      </a:r>
                      <a:r>
                        <a:rPr lang="en-GB" sz="105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e.g. </a:t>
                      </a: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head and/or eye movement and/or input to control element of the vehicle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Detection of driver availability to take over driving task: e.g. driver seated / unseated,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head and/or eye movement and/or input to any control element of the vehicle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Provide technical means to detect that the driver is monitoring the driving environment (e.g. head and/or eye movement).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Provide technical means  to detect that the driver is in a position to take over control within the transition demand period,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e.g. by checking the driver </a:t>
                      </a: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is in the seat and is additionally showing regular activities / interactions.</a:t>
                      </a:r>
                    </a:p>
                  </a:txBody>
                  <a:tcPr/>
                </a:tc>
              </a:tr>
              <a:tr h="1166097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050" b="1" u="sng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Transition demand</a:t>
                      </a:r>
                    </a:p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1050" b="1" kern="12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MS PGothic"/>
                        <a:cs typeface="Arial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Aspects </a:t>
                      </a:r>
                      <a:r>
                        <a:rPr lang="en-US" sz="105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of arrangement that ensures the driver’s resumption of dynamic driving tasks (transition periods to the driver, etc.)</a:t>
                      </a:r>
                      <a:endParaRPr lang="fr-FR" sz="1050" kern="1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Aspect of transition demand procedure.</a:t>
                      </a:r>
                      <a:endParaRPr lang="fr-FR" sz="1050" kern="1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Transition period &gt; 4s (non-fault and single sensor failure)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Failures other than single sensor :</a:t>
                      </a:r>
                      <a:r>
                        <a:rPr lang="en-GB" sz="105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failsafe strategy of Annex 6 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Distinctive warning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Transition demand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Reengage driver following system request: MRM, cognitive stimulation, deactivate infotainment after TD</a:t>
                      </a:r>
                      <a:r>
                        <a:rPr lang="en-GB" sz="105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transition period required, the driver shall intervene immediately.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If driver is detected not to be monitoring the driving environment,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then warning must be given (e.g. by the same strategy as for B1).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Transition period of at least 4 seconds (</a:t>
                      </a:r>
                      <a:r>
                        <a:rPr lang="en-GB" sz="1000" b="1" i="1" kern="1200" noProof="0" dirty="0" err="1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tbc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by </a:t>
                      </a: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existing studies).</a:t>
                      </a:r>
                      <a:endParaRPr lang="en-GB" sz="1000" b="1" i="1" kern="1200" baseline="0" noProof="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The system shall detect its limits and issue a transition demand if these are reached.</a:t>
                      </a:r>
                      <a:endParaRPr lang="en-GB" sz="1000" b="1" i="1" kern="1200" noProof="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MRM shall start at the end of the transition period (which may be longer than the minimum required transition period).</a:t>
                      </a:r>
                    </a:p>
                  </a:txBody>
                  <a:tcPr/>
                </a:tc>
              </a:tr>
              <a:tr h="11474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 performance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Comprehensive </a:t>
                      </a:r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recognition of surrounding </a:t>
                      </a:r>
                      <a:r>
                        <a:rPr lang="en-US" sz="105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environment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(system performance)</a:t>
                      </a:r>
                      <a:endParaRPr lang="fr-FR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170" marR="90170" marT="0" marB="0"/>
                </a:tc>
                <a:tc>
                  <a:txBody>
                    <a:bodyPr/>
                    <a:lstStyle/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&lt; </a:t>
                      </a:r>
                      <a:r>
                        <a:rPr lang="en-GB" sz="1050" b="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aysmax</a:t>
                      </a: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&lt; 3 m/s2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Monitor front and </a:t>
                      </a:r>
                      <a:r>
                        <a:rPr lang="en-GB" sz="105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sides, </a:t>
                      </a: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avoid or</a:t>
                      </a:r>
                      <a:r>
                        <a:rPr lang="en-GB" sz="105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mitigate collisions:</a:t>
                      </a:r>
                    </a:p>
                    <a:p>
                      <a:pPr marL="920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5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sFront</a:t>
                      </a:r>
                      <a:r>
                        <a:rPr lang="en-GB" sz="105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&gt; </a:t>
                      </a:r>
                      <a:r>
                        <a:rPr lang="en-GB" sz="105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en-GB" sz="1050" b="0" i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ACSF</a:t>
                      </a:r>
                      <a:r>
                        <a:rPr lang="en-GB" sz="1050" b="0" i="1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en-GB" sz="105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5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(2*</a:t>
                      </a: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3.7m/s²)</a:t>
                      </a:r>
                    </a:p>
                    <a:p>
                      <a:pPr marL="920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50" b="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sside</a:t>
                      </a: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&gt; 7 m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Emergency manoeuver (protective braking)</a:t>
                      </a:r>
                      <a:endParaRPr lang="en-GB" sz="100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Monitor</a:t>
                      </a:r>
                      <a:r>
                        <a:rPr lang="en-GB" sz="105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necessary area</a:t>
                      </a:r>
                      <a:r>
                        <a:rPr lang="en-GB" sz="105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the function.</a:t>
                      </a:r>
                      <a:endParaRPr lang="en-GB" sz="105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is the task of the driver to perform OEDR. Additionally the system may perform OEDR.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305" marR="27305" marT="34290" marB="34290"/>
                </a:tc>
                <a:tc>
                  <a:txBody>
                    <a:bodyPr/>
                    <a:lstStyle/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Monitor</a:t>
                      </a:r>
                      <a:r>
                        <a:rPr lang="en-GB" sz="105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necessary area</a:t>
                      </a:r>
                      <a:r>
                        <a:rPr lang="en-GB" sz="105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the function.</a:t>
                      </a:r>
                      <a:endParaRPr lang="en-GB" sz="105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is the task of the system to perform OEDR.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305" marR="27305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Equivalent to B1 performance</a:t>
                      </a:r>
                      <a:endParaRPr lang="en-GB" sz="1000" b="1" i="1" kern="1200" baseline="0" noProof="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The system can cope with all dynamic driving tasks within its ODD.</a:t>
                      </a: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The requirements shall define the performance </a:t>
                      </a:r>
                      <a:r>
                        <a:rPr lang="en-US" sz="1000" b="1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of the dynamic driving task including OEDR (e.g. protective braking)</a:t>
                      </a:r>
                      <a:endParaRPr lang="en-GB" sz="1000" b="1" i="1" kern="1200" noProof="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6596390"/>
            <a:ext cx="49584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>
                <a:solidFill>
                  <a:schemeClr val="dk1"/>
                </a:solidFill>
              </a:rPr>
              <a:t>OEDR = Object and Event Detection and Response / ODD = Operational Design Domain</a:t>
            </a:r>
            <a:endParaRPr lang="fr-FR" sz="1050" i="1" dirty="0"/>
          </a:p>
        </p:txBody>
      </p:sp>
    </p:spTree>
    <p:extLst>
      <p:ext uri="{BB962C8B-B14F-4D97-AF65-F5344CB8AC3E}">
        <p14:creationId xmlns:p14="http://schemas.microsoft.com/office/powerpoint/2010/main" val="139097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284160"/>
              </p:ext>
            </p:extLst>
          </p:nvPr>
        </p:nvGraphicFramePr>
        <p:xfrm>
          <a:off x="35512" y="17756"/>
          <a:ext cx="9032287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288"/>
                <a:gridCol w="1423873"/>
                <a:gridCol w="1435688"/>
                <a:gridCol w="1662375"/>
                <a:gridCol w="1511250"/>
                <a:gridCol w="1586813"/>
              </a:tblGrid>
              <a:tr h="233273">
                <a:tc>
                  <a:txBody>
                    <a:bodyPr/>
                    <a:lstStyle/>
                    <a:p>
                      <a:r>
                        <a:rPr lang="en-GB" sz="1200" b="1" noProof="0" dirty="0" smtClean="0"/>
                        <a:t>items</a:t>
                      </a:r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ACSF-06 status</a:t>
                      </a:r>
                      <a:endParaRPr lang="en-GB" sz="1200" b="1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ITS-AD-13-03</a:t>
                      </a:r>
                      <a:endParaRPr lang="en-GB" sz="12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Industry preliminary input</a:t>
                      </a:r>
                      <a:endParaRPr lang="en-GB" sz="12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233273">
                <a:tc>
                  <a:txBody>
                    <a:bodyPr/>
                    <a:lstStyle/>
                    <a:p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Requirements</a:t>
                      </a:r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L2</a:t>
                      </a:r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 smtClean="0"/>
                        <a:t>L3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L2</a:t>
                      </a:r>
                      <a:endParaRPr lang="en-GB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L3</a:t>
                      </a:r>
                      <a:endParaRPr lang="en-GB" sz="1200" b="1" noProof="0" dirty="0"/>
                    </a:p>
                  </a:txBody>
                  <a:tcPr/>
                </a:tc>
              </a:tr>
              <a:tr h="5004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sng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Compatibility with traffic law </a:t>
                      </a:r>
                      <a:r>
                        <a:rPr lang="en-GB" sz="105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(WP.1)</a:t>
                      </a:r>
                      <a:endParaRPr lang="en-GB" sz="12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use of L2 systems is not in contradiction to the UN Conventions on Road Traffic.</a:t>
                      </a:r>
                      <a:endParaRPr lang="en-GB" sz="105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use of L3 systems is not in contradiction to the UN Conventions on Road Traffic</a:t>
                      </a:r>
                    </a:p>
                    <a:p>
                      <a:pPr algn="l"/>
                      <a:endParaRPr lang="en-US" sz="1050" dirty="0" smtClean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No requirement on the system, it is driver’s responsibility to respect traffic law.</a:t>
                      </a:r>
                      <a:endParaRPr lang="en-GB" sz="1000" b="1" i="1" kern="1200" noProof="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The system shall know which traffic rules applies and follow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them (within the ODD).</a:t>
                      </a:r>
                      <a:endParaRPr lang="en-GB" sz="1000" b="1" i="1" kern="1200" noProof="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0091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sng" kern="10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  <a:cs typeface="Arial"/>
                        </a:rPr>
                        <a:t>Side activities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b="1" kern="100" noProof="0" dirty="0">
                        <a:solidFill>
                          <a:srgbClr val="000000"/>
                        </a:solidFill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  <a:endParaRPr lang="en-GB" sz="105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 smtClean="0"/>
                        <a:t>The driver can engage in activities other than driving as long as: </a:t>
                      </a:r>
                    </a:p>
                    <a:p>
                      <a:pPr marL="92075" indent="-92075" algn="l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 smtClean="0"/>
                        <a:t>Principle 1: these activities do not prevent the driver from responding to demands from the vehicle systems for taking over the driving task, and </a:t>
                      </a:r>
                    </a:p>
                    <a:p>
                      <a:pPr marL="92075" indent="-92075" algn="l">
                        <a:buFont typeface="Arial" panose="020B0604020202020204" pitchFamily="34" charset="0"/>
                        <a:buChar char="•"/>
                      </a:pPr>
                      <a:r>
                        <a:rPr lang="en-US" sz="1050" dirty="0" smtClean="0"/>
                        <a:t>Principle 2: these activities are consistent with the prescribed use of the vehicle systems and their defined functions. </a:t>
                      </a:r>
                      <a:endParaRPr lang="en-US" sz="105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driver must be informed that he shall not perform secondary activities.</a:t>
                      </a:r>
                      <a:endParaRPr lang="en-GB" sz="1000" b="1" i="1" kern="1200" noProof="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The driver must be informed </a:t>
                      </a:r>
                      <a:r>
                        <a:rPr lang="en-US" sz="1000" b="1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that he shall at any time be able to respond to transition demands from the system</a:t>
                      </a:r>
                      <a:endParaRPr lang="en-GB" sz="1000" b="1" i="1" kern="1200" noProof="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marR="0" indent="-920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The “infotainment” must disengage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as soon as a transition demand is sent.</a:t>
                      </a:r>
                      <a:endParaRPr lang="en-GB" sz="1000" b="1" i="1" kern="1200" noProof="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51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sng" kern="10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  <a:cs typeface="Arial"/>
                        </a:rPr>
                        <a:t>Type of road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b="1" kern="100" noProof="0" dirty="0">
                        <a:solidFill>
                          <a:srgbClr val="000000"/>
                        </a:solidFill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Detect motorway</a:t>
                      </a: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Roads exclusively for motor vehicles with physical separation</a:t>
                      </a:r>
                      <a:r>
                        <a:rPr lang="en-GB" sz="1050" b="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from oncoming traffic (e. g. motorway)</a:t>
                      </a:r>
                      <a:endParaRPr lang="en-GB" sz="105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Same requirements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as</a:t>
                      </a: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for ACSF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Same requirements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as</a:t>
                      </a:r>
                      <a:r>
                        <a:rPr lang="en-GB" sz="1000" b="1" i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for ACSF</a:t>
                      </a:r>
                      <a:r>
                        <a:rPr lang="en-GB" sz="1000" b="1" i="1" kern="1200" baseline="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C</a:t>
                      </a:r>
                    </a:p>
                  </a:txBody>
                  <a:tcPr/>
                </a:tc>
              </a:tr>
              <a:tr h="466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sng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DSSA</a:t>
                      </a:r>
                      <a:endParaRPr lang="en-GB" sz="1050" b="1" u="sng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 / Driver’s </a:t>
                      </a:r>
                      <a:r>
                        <a:rPr lang="en-GB" sz="105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operations and system status (incl. system behaviour)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305" marR="27305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Driver’s operations and system status (incl. system behaviour)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305" marR="27305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NA for L2 systems, since driver needs to be able to intervene at all times.</a:t>
                      </a:r>
                      <a:endParaRPr lang="en-GB" sz="1000" b="1" i="1" kern="1200" noProof="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Driver’s operations and system status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07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3200" noProof="0" dirty="0" smtClean="0"/>
              <a:t>Content</a:t>
            </a:r>
            <a:endParaRPr lang="en-GB" sz="32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000" dirty="0"/>
              <a:t>Background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000" dirty="0"/>
              <a:t>Different options to regulate ACSF </a:t>
            </a:r>
            <a:r>
              <a:rPr lang="en-GB" sz="2000" dirty="0" smtClean="0"/>
              <a:t>B2	      </a:t>
            </a:r>
            <a:r>
              <a:rPr lang="en-GB" sz="1800" i="1" dirty="0" smtClean="0"/>
              <a:t>(R79 scope and reg. structure)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000" dirty="0" smtClean="0"/>
              <a:t>The “Mode confusion” issue</a:t>
            </a:r>
            <a:endParaRPr lang="en-GB" sz="2000" dirty="0"/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000" dirty="0"/>
              <a:t>Industry Proposal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000" noProof="0" dirty="0" smtClean="0"/>
              <a:t>What if…				      </a:t>
            </a:r>
            <a:r>
              <a:rPr lang="en-GB" sz="1800" i="1" dirty="0" smtClean="0"/>
              <a:t>(</a:t>
            </a:r>
            <a:r>
              <a:rPr lang="en-GB" sz="1800" i="1" dirty="0"/>
              <a:t>R79 regulatory content)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…B2 </a:t>
            </a:r>
            <a:r>
              <a:rPr lang="en-GB" sz="1800" dirty="0"/>
              <a:t>was a level 2?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…B2 </a:t>
            </a:r>
            <a:r>
              <a:rPr lang="en-GB" sz="1800" dirty="0"/>
              <a:t>was a level 3?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…B2 </a:t>
            </a:r>
            <a:r>
              <a:rPr lang="en-GB" sz="1800" dirty="0"/>
              <a:t>could be either a level 2 or 3 ?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000" dirty="0" smtClean="0"/>
              <a:t>Overview of requirements</a:t>
            </a:r>
            <a:endParaRPr lang="en-GB" sz="2000" dirty="0"/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endParaRPr lang="en-GB" sz="2000" dirty="0"/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373195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2800" noProof="0" dirty="0" smtClean="0"/>
              <a:t>Background</a:t>
            </a:r>
            <a:endParaRPr lang="en-GB" sz="28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GB" sz="1800" noProof="0" dirty="0" smtClean="0"/>
              <a:t>WP29 has requested GRRF to work on SAE level 3 and 4.</a:t>
            </a:r>
          </a:p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GB" sz="1800" noProof="0" dirty="0" smtClean="0"/>
              <a:t>WP29 has prolonged the mandate of ACSF IG until March 2019, e.g. to deliver B2 “hands-off lane keeping on motorway”.</a:t>
            </a:r>
          </a:p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GB" sz="1800" noProof="0" dirty="0" smtClean="0"/>
              <a:t>No formal decision was made at WP29 nor at GRRF, regarding the level of automation of ACSF B2.</a:t>
            </a:r>
          </a:p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GB" sz="1800" noProof="0" dirty="0" smtClean="0"/>
              <a:t>The question is then whether ACSF B2 should be considered by the ACSF IG in the </a:t>
            </a:r>
            <a:r>
              <a:rPr lang="en-GB" sz="1800" dirty="0"/>
              <a:t>context of a level 2 and/or level 3 system.</a:t>
            </a:r>
          </a:p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GB" sz="1800" dirty="0"/>
              <a:t>Level 2 hands-off systems in terms of B2 have </a:t>
            </a:r>
            <a:r>
              <a:rPr lang="en-GB" sz="1800" dirty="0">
                <a:solidFill>
                  <a:srgbClr val="C00000"/>
                </a:solidFill>
              </a:rPr>
              <a:t>already been introduced </a:t>
            </a:r>
            <a:r>
              <a:rPr lang="en-GB" sz="1800" dirty="0"/>
              <a:t>on </a:t>
            </a:r>
            <a:r>
              <a:rPr lang="en-GB" sz="1800" dirty="0" smtClean="0"/>
              <a:t>some markets. First </a:t>
            </a:r>
            <a:r>
              <a:rPr lang="en-GB" sz="1800" dirty="0"/>
              <a:t>level 3 Hands-off systems are in development and are expected to be </a:t>
            </a:r>
            <a:r>
              <a:rPr lang="en-GB" sz="1800" dirty="0" smtClean="0">
                <a:solidFill>
                  <a:srgbClr val="C00000"/>
                </a:solidFill>
              </a:rPr>
              <a:t>on the </a:t>
            </a:r>
            <a:r>
              <a:rPr lang="en-GB" sz="1800" dirty="0">
                <a:solidFill>
                  <a:srgbClr val="C00000"/>
                </a:solidFill>
              </a:rPr>
              <a:t>market soon</a:t>
            </a:r>
            <a:r>
              <a:rPr lang="en-GB" sz="1800" dirty="0"/>
              <a:t>.</a:t>
            </a:r>
          </a:p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GB" sz="1800" dirty="0"/>
              <a:t>Industry sees the </a:t>
            </a:r>
            <a:r>
              <a:rPr lang="en-GB" sz="1800" dirty="0">
                <a:solidFill>
                  <a:srgbClr val="C00000"/>
                </a:solidFill>
              </a:rPr>
              <a:t>urgency</a:t>
            </a:r>
            <a:r>
              <a:rPr lang="en-GB" sz="1800" dirty="0"/>
              <a:t> to develop requirements and enable the approval of  </a:t>
            </a:r>
            <a:r>
              <a:rPr lang="en-GB" sz="1800" dirty="0" smtClean="0"/>
              <a:t>B2 </a:t>
            </a:r>
            <a:r>
              <a:rPr lang="en-GB" sz="1800" dirty="0"/>
              <a:t>systems of level 2 and </a:t>
            </a:r>
            <a:r>
              <a:rPr lang="en-GB" sz="1800" dirty="0" smtClean="0"/>
              <a:t>3</a:t>
            </a:r>
            <a:r>
              <a:rPr lang="en-GB" sz="1800" dirty="0"/>
              <a:t>, </a:t>
            </a:r>
            <a:r>
              <a:rPr lang="en-GB" sz="1800" dirty="0">
                <a:solidFill>
                  <a:srgbClr val="C00000"/>
                </a:solidFill>
              </a:rPr>
              <a:t>within the defined mandate of the ACSF </a:t>
            </a:r>
            <a:r>
              <a:rPr lang="en-GB" sz="1800" dirty="0" smtClean="0">
                <a:solidFill>
                  <a:srgbClr val="C00000"/>
                </a:solidFill>
              </a:rPr>
              <a:t>IG</a:t>
            </a:r>
            <a:r>
              <a:rPr lang="en-GB" sz="1800" noProof="0" dirty="0" smtClean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5105400"/>
            <a:ext cx="8001000" cy="685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03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2800" noProof="0" dirty="0" smtClean="0"/>
              <a:t>Different options to regulate ACSF B2</a:t>
            </a:r>
            <a:endParaRPr lang="en-GB" sz="2800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Industry has considered 3 different options regarding the </a:t>
            </a:r>
            <a:r>
              <a:rPr lang="en-GB" sz="2000" dirty="0" smtClean="0">
                <a:solidFill>
                  <a:srgbClr val="C00000"/>
                </a:solidFill>
              </a:rPr>
              <a:t>scope</a:t>
            </a:r>
            <a:r>
              <a:rPr lang="en-GB" sz="2000" dirty="0" smtClean="0"/>
              <a:t> of R79:</a:t>
            </a:r>
          </a:p>
          <a:p>
            <a:pPr marL="0" indent="0">
              <a:buNone/>
            </a:pPr>
            <a:endParaRPr lang="en-GB" sz="2000" dirty="0" smtClean="0"/>
          </a:p>
          <a:p>
            <a:pPr lvl="1"/>
            <a:r>
              <a:rPr lang="en-GB" sz="2000" dirty="0" smtClean="0"/>
              <a:t>Option 1:	R79 </a:t>
            </a:r>
            <a:r>
              <a:rPr lang="en-GB" sz="2000" dirty="0"/>
              <a:t>covers </a:t>
            </a:r>
            <a:r>
              <a:rPr lang="en-GB" sz="2000" dirty="0">
                <a:solidFill>
                  <a:srgbClr val="C00000"/>
                </a:solidFill>
              </a:rPr>
              <a:t>level 2 </a:t>
            </a:r>
            <a:r>
              <a:rPr lang="en-GB" sz="2000" dirty="0" smtClean="0"/>
              <a:t>only</a:t>
            </a:r>
          </a:p>
          <a:p>
            <a:pPr marL="400050" lvl="1" indent="0">
              <a:buNone/>
            </a:pPr>
            <a:endParaRPr lang="en-GB" sz="2000" dirty="0"/>
          </a:p>
          <a:p>
            <a:pPr lvl="1"/>
            <a:r>
              <a:rPr lang="en-GB" sz="2000" dirty="0" smtClean="0"/>
              <a:t>Option 2:	R79 </a:t>
            </a:r>
            <a:r>
              <a:rPr lang="en-GB" sz="2000" dirty="0"/>
              <a:t>covers </a:t>
            </a:r>
            <a:r>
              <a:rPr lang="en-GB" sz="2000" dirty="0">
                <a:solidFill>
                  <a:srgbClr val="C00000"/>
                </a:solidFill>
              </a:rPr>
              <a:t>level 3</a:t>
            </a:r>
            <a:r>
              <a:rPr lang="en-GB" sz="2000" dirty="0"/>
              <a:t> </a:t>
            </a:r>
            <a:r>
              <a:rPr lang="en-GB" sz="2000" dirty="0" smtClean="0"/>
              <a:t>only</a:t>
            </a:r>
          </a:p>
          <a:p>
            <a:pPr marL="400050" lvl="1" indent="0">
              <a:buNone/>
            </a:pPr>
            <a:endParaRPr lang="en-GB" sz="2000" dirty="0"/>
          </a:p>
          <a:p>
            <a:pPr lvl="1"/>
            <a:r>
              <a:rPr lang="en-GB" sz="2000" dirty="0" smtClean="0"/>
              <a:t>Option 3:	R79 </a:t>
            </a:r>
            <a:r>
              <a:rPr lang="en-GB" sz="2000" dirty="0"/>
              <a:t>covers </a:t>
            </a:r>
            <a:r>
              <a:rPr lang="en-GB" sz="2000" dirty="0">
                <a:solidFill>
                  <a:srgbClr val="C00000"/>
                </a:solidFill>
              </a:rPr>
              <a:t>level 2 and </a:t>
            </a:r>
            <a:r>
              <a:rPr lang="en-GB" sz="2000" dirty="0" smtClean="0">
                <a:solidFill>
                  <a:srgbClr val="C00000"/>
                </a:solidFill>
              </a:rPr>
              <a:t>level 3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rgbClr val="C00000"/>
                </a:solidFill>
              </a:rPr>
              <a:t>	</a:t>
            </a:r>
            <a:r>
              <a:rPr lang="en-GB" sz="2000" dirty="0" smtClean="0">
                <a:solidFill>
                  <a:srgbClr val="C00000"/>
                </a:solidFill>
              </a:rPr>
              <a:t>	</a:t>
            </a:r>
            <a:r>
              <a:rPr lang="en-GB" sz="2000" dirty="0" smtClean="0"/>
              <a:t>(with </a:t>
            </a:r>
            <a:r>
              <a:rPr lang="en-GB" sz="2000" dirty="0"/>
              <a:t>different sets of requirements)</a:t>
            </a:r>
          </a:p>
        </p:txBody>
      </p:sp>
    </p:spTree>
    <p:extLst>
      <p:ext uri="{BB962C8B-B14F-4D97-AF65-F5344CB8AC3E}">
        <p14:creationId xmlns:p14="http://schemas.microsoft.com/office/powerpoint/2010/main" val="33161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2274094"/>
            <a:ext cx="836896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Level 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2274094"/>
            <a:ext cx="22098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Set of requirements for level 2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2310825"/>
            <a:ext cx="22098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Cannot be used as a level 3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342461" y="166449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R79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19459" y="1676162"/>
            <a:ext cx="1881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Use of the system</a:t>
            </a:r>
            <a:endParaRPr lang="en-GB" b="1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2800" dirty="0"/>
              <a:t>Different options to regulate ACSF </a:t>
            </a:r>
            <a:r>
              <a:rPr lang="en-GB" sz="2800" dirty="0" smtClean="0"/>
              <a:t>B2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457200" y="990600"/>
            <a:ext cx="3455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Option 1     R79 covers level 2 only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638800"/>
            <a:ext cx="8382000" cy="861774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 anchor="t" anchorCtr="0">
            <a:spAutoFit/>
          </a:bodyPr>
          <a:lstStyle>
            <a:defPPr>
              <a:defRPr lang="en-US"/>
            </a:defPPr>
            <a:lvl1pPr algn="ctr">
              <a:defRPr sz="1600" b="1"/>
            </a:lvl1pPr>
          </a:lstStyle>
          <a:p>
            <a:r>
              <a:rPr lang="en-GB" dirty="0"/>
              <a:t>This option does not </a:t>
            </a:r>
            <a:r>
              <a:rPr lang="en-GB" dirty="0" smtClean="0"/>
              <a:t>cover short term </a:t>
            </a:r>
            <a:r>
              <a:rPr lang="en-GB" dirty="0"/>
              <a:t>market / industry </a:t>
            </a:r>
            <a:r>
              <a:rPr lang="en-GB" dirty="0" smtClean="0"/>
              <a:t>needs,</a:t>
            </a:r>
          </a:p>
          <a:p>
            <a:r>
              <a:rPr lang="en-GB" dirty="0" smtClean="0"/>
              <a:t>nor </a:t>
            </a:r>
            <a:r>
              <a:rPr lang="en-GB" dirty="0"/>
              <a:t>WP29 </a:t>
            </a:r>
            <a:r>
              <a:rPr lang="en-GB" dirty="0" smtClean="0"/>
              <a:t>request to work on SAE level 3 and 4.</a:t>
            </a:r>
            <a:endParaRPr lang="en-GB" dirty="0"/>
          </a:p>
          <a:p>
            <a:r>
              <a:rPr lang="en-GB" dirty="0" smtClean="0">
                <a:solidFill>
                  <a:srgbClr val="C00000"/>
                </a:solidFill>
                <a:sym typeface="Wingdings" panose="05000000000000000000" pitchFamily="2" charset="2"/>
              </a:rPr>
              <a:t>Not recommended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99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3352800"/>
            <a:ext cx="83689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Level 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3352800"/>
            <a:ext cx="220980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Set of requirements for level 3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3352800"/>
            <a:ext cx="220980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May be used as a level 2</a:t>
            </a:r>
          </a:p>
          <a:p>
            <a:pPr algn="ctr"/>
            <a:r>
              <a:rPr lang="en-GB" sz="1600" dirty="0" smtClean="0"/>
              <a:t>*/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342461" y="1666775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R79</a:t>
            </a:r>
            <a:endParaRPr lang="en-GB" b="1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77712" y="4242881"/>
            <a:ext cx="2761488" cy="938719"/>
          </a:xfrm>
          <a:prstGeom prst="rect">
            <a:avLst/>
          </a:prstGeom>
          <a:solidFill>
            <a:schemeClr val="bg1">
              <a:lumMod val="95000"/>
            </a:schemeClr>
          </a:solidFill>
          <a:extLst/>
        </p:spPr>
        <p:txBody>
          <a:bodyPr wrap="square">
            <a:spAutoFit/>
          </a:bodyPr>
          <a:lstStyle/>
          <a:p>
            <a:r>
              <a:rPr lang="en-GB" altLang="ja-JP" sz="1100" i="1" dirty="0" smtClean="0"/>
              <a:t>*/ </a:t>
            </a:r>
            <a:r>
              <a:rPr lang="en-GB" altLang="ja-JP" sz="1100" i="1" dirty="0"/>
              <a:t>Extract from ITS-AD-13-03: “The functions of Category B2 and Category E of ACSF are allowed in the range of level 3, but if national traffic law prohibits secondary activities, these functions will be used as level 2.”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2800" dirty="0"/>
              <a:t>Different options to regulate ACSF B2</a:t>
            </a:r>
            <a:endParaRPr lang="en-GB" sz="2800" noProof="0" dirty="0"/>
          </a:p>
        </p:txBody>
      </p:sp>
      <p:sp>
        <p:nvSpPr>
          <p:cNvPr id="9" name="Rectangle 8"/>
          <p:cNvSpPr/>
          <p:nvPr/>
        </p:nvSpPr>
        <p:spPr>
          <a:xfrm>
            <a:off x="457200" y="990600"/>
            <a:ext cx="3455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Option </a:t>
            </a:r>
            <a:r>
              <a:rPr lang="en-GB" b="1" dirty="0" smtClean="0"/>
              <a:t>2     R79 </a:t>
            </a:r>
            <a:r>
              <a:rPr lang="en-GB" b="1" dirty="0"/>
              <a:t>covers level </a:t>
            </a:r>
            <a:r>
              <a:rPr lang="en-GB" b="1" dirty="0" smtClean="0"/>
              <a:t>3 </a:t>
            </a:r>
            <a:r>
              <a:rPr lang="en-GB" b="1" dirty="0"/>
              <a:t>only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5638800"/>
            <a:ext cx="8382000" cy="861774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This option burdens Level 2 systems with requirements applicable to Level 3.</a:t>
            </a:r>
          </a:p>
          <a:p>
            <a:pPr algn="ctr"/>
            <a:r>
              <a:rPr lang="en-GB" sz="16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Not recommended</a:t>
            </a:r>
          </a:p>
          <a:p>
            <a:pPr algn="ctr"/>
            <a:endParaRPr lang="en-GB" sz="1600" b="1" dirty="0" smtClean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9459" y="1676162"/>
            <a:ext cx="1881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Use of the system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2269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2274094"/>
            <a:ext cx="836896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Level 2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3352800"/>
            <a:ext cx="83689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Level 3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2274094"/>
            <a:ext cx="22098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Set of requirements for level 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90800" y="3352800"/>
            <a:ext cx="220980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Set of requirements for level 3         */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342461" y="166449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R79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83779" y="4191000"/>
            <a:ext cx="2216821" cy="861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GB" sz="1000" i="1" dirty="0" smtClean="0"/>
              <a:t>*/ alternative text: “Set </a:t>
            </a:r>
            <a:r>
              <a:rPr lang="en-GB" sz="1000" i="1" dirty="0"/>
              <a:t>of requirements </a:t>
            </a:r>
            <a:r>
              <a:rPr lang="en-GB" sz="1000" i="1" dirty="0" smtClean="0"/>
              <a:t>applicable to systems </a:t>
            </a:r>
            <a:r>
              <a:rPr lang="en-GB" sz="1000" i="1" dirty="0"/>
              <a:t>with </a:t>
            </a:r>
            <a:r>
              <a:rPr lang="en-GB" sz="1000" i="1" dirty="0" smtClean="0"/>
              <a:t>which </a:t>
            </a:r>
            <a:r>
              <a:rPr lang="en-US" sz="1000" i="1" dirty="0" smtClean="0"/>
              <a:t>the </a:t>
            </a:r>
            <a:r>
              <a:rPr lang="en-US" sz="1000" i="1" dirty="0"/>
              <a:t>driver may </a:t>
            </a:r>
            <a:r>
              <a:rPr lang="en-US" sz="1000" i="1" dirty="0" smtClean="0"/>
              <a:t>perform </a:t>
            </a:r>
            <a:r>
              <a:rPr lang="en-US" sz="1000" i="1" dirty="0"/>
              <a:t>secondary </a:t>
            </a:r>
            <a:r>
              <a:rPr lang="en-US" sz="1000" i="1" dirty="0" smtClean="0"/>
              <a:t>activities”. This would avoid using SAE terminology in R79.</a:t>
            </a:r>
            <a:endParaRPr lang="en-GB" sz="1000" i="1" dirty="0" smtClean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pPr algn="l"/>
            <a:r>
              <a:rPr lang="en-GB" sz="2800" dirty="0"/>
              <a:t>Different options to regulate ACSF B2</a:t>
            </a:r>
            <a:endParaRPr lang="en-GB" sz="2800" noProof="0" dirty="0"/>
          </a:p>
        </p:txBody>
      </p:sp>
      <p:sp>
        <p:nvSpPr>
          <p:cNvPr id="15" name="Rectangle 14"/>
          <p:cNvSpPr/>
          <p:nvPr/>
        </p:nvSpPr>
        <p:spPr>
          <a:xfrm>
            <a:off x="457200" y="990600"/>
            <a:ext cx="6698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Option </a:t>
            </a:r>
            <a:r>
              <a:rPr lang="en-GB" b="1" dirty="0" smtClean="0"/>
              <a:t>3     R79 </a:t>
            </a:r>
            <a:r>
              <a:rPr lang="en-GB" b="1" dirty="0"/>
              <a:t>covers level </a:t>
            </a:r>
            <a:r>
              <a:rPr lang="en-GB" b="1" dirty="0" smtClean="0"/>
              <a:t>2 and 3  </a:t>
            </a:r>
            <a:r>
              <a:rPr lang="en-GB" sz="1600" dirty="0" smtClean="0"/>
              <a:t>(with </a:t>
            </a:r>
            <a:r>
              <a:rPr lang="en-GB" sz="1600" dirty="0"/>
              <a:t>different sets of requirements</a:t>
            </a:r>
            <a:r>
              <a:rPr lang="en-GB" sz="1600" dirty="0" smtClean="0"/>
              <a:t>)</a:t>
            </a:r>
            <a:endParaRPr lang="fr-FR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638800"/>
            <a:ext cx="8374979" cy="83099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/>
            </a:lvl1pPr>
          </a:lstStyle>
          <a:p>
            <a:r>
              <a:rPr lang="en-GB" dirty="0"/>
              <a:t>This option covers market / industry </a:t>
            </a:r>
            <a:r>
              <a:rPr lang="en-GB" dirty="0" smtClean="0"/>
              <a:t>short term needs, while </a:t>
            </a:r>
            <a:r>
              <a:rPr lang="en-GB" dirty="0"/>
              <a:t>compatible with ACSF IG mandate.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What </a:t>
            </a:r>
            <a:r>
              <a:rPr lang="en-GB" dirty="0">
                <a:solidFill>
                  <a:srgbClr val="C00000"/>
                </a:solidFill>
              </a:rPr>
              <a:t>happens if the driver has wrong perception of the system installed in the vehicle </a:t>
            </a:r>
            <a:r>
              <a:rPr lang="en-GB" dirty="0" smtClean="0">
                <a:solidFill>
                  <a:srgbClr val="C00000"/>
                </a:solidFill>
              </a:rPr>
              <a:t>?</a:t>
            </a:r>
          </a:p>
          <a:p>
            <a:r>
              <a:rPr lang="en-GB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See next slide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9459" y="1676162"/>
            <a:ext cx="1881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Use of the system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0" y="2310825"/>
            <a:ext cx="22098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Cannot be used as a level 3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096000" y="3352800"/>
            <a:ext cx="220980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May be used as a level 2</a:t>
            </a:r>
            <a:br>
              <a:rPr lang="en-GB" sz="1600" dirty="0" smtClean="0"/>
            </a:b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248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2800" noProof="0" dirty="0" smtClean="0"/>
              <a:t>The “Mode confusion” issue</a:t>
            </a:r>
            <a:endParaRPr lang="en-GB" sz="2800" noProof="0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533400" y="1219200"/>
            <a:ext cx="3200400" cy="914400"/>
          </a:xfrm>
          <a:prstGeom prst="rect">
            <a:avLst/>
          </a:prstGeom>
          <a:ln w="28575"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1800" b="1" i="1" dirty="0">
                <a:solidFill>
                  <a:srgbClr val="C00000"/>
                </a:solidFill>
              </a:rPr>
              <a:t>What happens if the driver </a:t>
            </a:r>
            <a:r>
              <a:rPr lang="en-GB" sz="1800" b="1" i="1" dirty="0" smtClean="0">
                <a:solidFill>
                  <a:srgbClr val="C00000"/>
                </a:solidFill>
              </a:rPr>
              <a:t>has </a:t>
            </a:r>
            <a:r>
              <a:rPr lang="en-GB" sz="1800" b="1" i="1" dirty="0">
                <a:solidFill>
                  <a:srgbClr val="C00000"/>
                </a:solidFill>
              </a:rPr>
              <a:t>wrong perception of the system installed in the </a:t>
            </a:r>
            <a:r>
              <a:rPr lang="en-GB" sz="1800" b="1" i="1" dirty="0" smtClean="0">
                <a:solidFill>
                  <a:srgbClr val="C00000"/>
                </a:solidFill>
              </a:rPr>
              <a:t>vehicle ?</a:t>
            </a:r>
            <a:endParaRPr lang="en-GB" sz="18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561584"/>
              </p:ext>
            </p:extLst>
          </p:nvPr>
        </p:nvGraphicFramePr>
        <p:xfrm>
          <a:off x="3276684" y="2718020"/>
          <a:ext cx="5562516" cy="27202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12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812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08759"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>
                          <a:solidFill>
                            <a:srgbClr val="00B050"/>
                          </a:solidFill>
                        </a:rPr>
                        <a:t>OK</a:t>
                      </a:r>
                      <a:endParaRPr lang="en-GB" sz="2000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smtClean="0">
                          <a:solidFill>
                            <a:schemeClr val="tx1"/>
                          </a:solidFill>
                        </a:rPr>
                        <a:t>Technical </a:t>
                      </a:r>
                      <a:r>
                        <a:rPr lang="en-GB" sz="16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measures and</a:t>
                      </a:r>
                    </a:p>
                    <a:p>
                      <a:pPr algn="ctr"/>
                      <a:r>
                        <a:rPr lang="en-GB" sz="16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driver information</a:t>
                      </a:r>
                    </a:p>
                    <a:p>
                      <a:pPr algn="ctr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</a:t>
                      </a:r>
                      <a:r>
                        <a:rPr lang="en-GB" sz="16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prevent misuse 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the system as a level 3</a:t>
                      </a:r>
                    </a:p>
                    <a:p>
                      <a:pPr algn="ctr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(e.g. </a:t>
                      </a:r>
                      <a:r>
                        <a:rPr lang="en-GB" sz="16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driver monitoring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endParaRPr lang="en-GB" sz="16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11507"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>
                          <a:solidFill>
                            <a:srgbClr val="00B050"/>
                          </a:solidFill>
                        </a:rPr>
                        <a:t>No safety Issue 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  <a:endParaRPr lang="en-GB" sz="20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633753" y="3462732"/>
            <a:ext cx="161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The vehicle is equipped with </a:t>
            </a:r>
            <a:endParaRPr lang="en-GB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253425" y="3249281"/>
            <a:ext cx="83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Level 2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2253425" y="4619447"/>
            <a:ext cx="83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Level 3</a:t>
            </a:r>
            <a:endParaRPr lang="en-GB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425" y="4198847"/>
            <a:ext cx="620733" cy="561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597" y="914400"/>
            <a:ext cx="487449" cy="66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4310641" y="2256714"/>
            <a:ext cx="83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Level 2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6902929" y="2272488"/>
            <a:ext cx="83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Level 3</a:t>
            </a: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5147537" y="1675448"/>
            <a:ext cx="1755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The driver believes to have 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5638800"/>
            <a:ext cx="8374979" cy="83099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/>
            </a:lvl1pPr>
          </a:lstStyle>
          <a:p>
            <a:r>
              <a:rPr lang="en-GB" dirty="0"/>
              <a:t>This option covers </a:t>
            </a:r>
            <a:r>
              <a:rPr lang="en-GB" dirty="0" smtClean="0"/>
              <a:t>short term market </a:t>
            </a:r>
            <a:r>
              <a:rPr lang="en-GB" dirty="0"/>
              <a:t>/ industry needs, while compatible with ACSF IG mandate.</a:t>
            </a:r>
          </a:p>
          <a:p>
            <a:r>
              <a:rPr lang="en-GB" dirty="0">
                <a:solidFill>
                  <a:srgbClr val="00B050"/>
                </a:solidFill>
              </a:rPr>
              <a:t>Technical measures </a:t>
            </a:r>
            <a:r>
              <a:rPr lang="en-GB" dirty="0" smtClean="0">
                <a:solidFill>
                  <a:srgbClr val="00B050"/>
                </a:solidFill>
              </a:rPr>
              <a:t>ensures </a:t>
            </a:r>
            <a:r>
              <a:rPr lang="en-GB" dirty="0">
                <a:solidFill>
                  <a:srgbClr val="00B050"/>
                </a:solidFill>
              </a:rPr>
              <a:t>the driver won’t misuse level 2 systems </a:t>
            </a:r>
            <a:r>
              <a:rPr lang="en-GB" dirty="0" smtClean="0">
                <a:solidFill>
                  <a:srgbClr val="00B050"/>
                </a:solidFill>
              </a:rPr>
              <a:t>as a </a:t>
            </a:r>
            <a:r>
              <a:rPr lang="en-GB" dirty="0">
                <a:solidFill>
                  <a:srgbClr val="00B050"/>
                </a:solidFill>
              </a:rPr>
              <a:t>level 3.</a:t>
            </a:r>
          </a:p>
          <a:p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 Option 3 is recommended by industry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36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2800" noProof="0" dirty="0" smtClean="0"/>
              <a:t>Industry proposal</a:t>
            </a:r>
            <a:endParaRPr lang="en-GB" sz="2800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334000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Rationale</a:t>
            </a:r>
            <a:r>
              <a:rPr lang="en-GB" sz="1800" dirty="0" smtClean="0"/>
              <a:t>:</a:t>
            </a:r>
          </a:p>
          <a:p>
            <a:pPr lvl="1"/>
            <a:r>
              <a:rPr lang="en-GB" sz="1800" dirty="0"/>
              <a:t>Industry is concerned to </a:t>
            </a:r>
            <a:r>
              <a:rPr lang="en-US" sz="1800" dirty="0"/>
              <a:t>regulate ACSF B2 under the scope and premises of Level 2, but with technical requirements of a Level </a:t>
            </a:r>
            <a:r>
              <a:rPr lang="en-US" sz="1800" dirty="0" smtClean="0"/>
              <a:t>3.</a:t>
            </a:r>
          </a:p>
          <a:p>
            <a:pPr marL="731838" lvl="1" indent="0">
              <a:buNone/>
            </a:pPr>
            <a:r>
              <a:rPr lang="en-GB" sz="1800" dirty="0" smtClean="0"/>
              <a:t>For </a:t>
            </a:r>
            <a:r>
              <a:rPr lang="en-GB" sz="1800" dirty="0"/>
              <a:t>that reason, industry recommends to regulate B2 under Level </a:t>
            </a:r>
            <a:r>
              <a:rPr lang="en-GB" sz="1800" dirty="0" smtClean="0"/>
              <a:t>2, </a:t>
            </a:r>
            <a:r>
              <a:rPr lang="en-GB" sz="1800" dirty="0">
                <a:solidFill>
                  <a:srgbClr val="C00000"/>
                </a:solidFill>
              </a:rPr>
              <a:t>provided </a:t>
            </a:r>
            <a:r>
              <a:rPr lang="en-GB" sz="1800" dirty="0"/>
              <a:t>the </a:t>
            </a:r>
            <a:r>
              <a:rPr lang="en-GB" sz="1800" dirty="0" smtClean="0"/>
              <a:t>premises of level 2 systems (including </a:t>
            </a:r>
            <a:r>
              <a:rPr lang="en-GB" sz="1800" dirty="0"/>
              <a:t>the role of </a:t>
            </a:r>
            <a:r>
              <a:rPr lang="en-GB" sz="1800" dirty="0" smtClean="0"/>
              <a:t>the driver) </a:t>
            </a:r>
            <a:r>
              <a:rPr lang="en-GB" sz="1800" dirty="0"/>
              <a:t>can be agreed </a:t>
            </a:r>
            <a:r>
              <a:rPr lang="en-GB" sz="1800" dirty="0" smtClean="0"/>
              <a:t>as a basis </a:t>
            </a:r>
            <a:r>
              <a:rPr lang="en-GB" sz="1800" dirty="0"/>
              <a:t>for drafting </a:t>
            </a:r>
            <a:r>
              <a:rPr lang="en-GB" sz="1800" dirty="0" smtClean="0"/>
              <a:t>the requirements.</a:t>
            </a:r>
          </a:p>
          <a:p>
            <a:pPr lvl="1"/>
            <a:r>
              <a:rPr lang="en-GB" sz="1800" dirty="0"/>
              <a:t>Level 2 hands-off systems in terms of B2 </a:t>
            </a:r>
            <a:r>
              <a:rPr lang="en-GB" sz="1800" dirty="0" smtClean="0"/>
              <a:t>are on some markets </a:t>
            </a:r>
            <a:r>
              <a:rPr lang="en-GB" sz="1800" dirty="0" smtClean="0">
                <a:solidFill>
                  <a:srgbClr val="C00000"/>
                </a:solidFill>
              </a:rPr>
              <a:t>today</a:t>
            </a:r>
            <a:r>
              <a:rPr lang="en-GB" sz="1800" dirty="0" smtClean="0"/>
              <a:t>.</a:t>
            </a:r>
          </a:p>
          <a:p>
            <a:pPr lvl="1"/>
            <a:r>
              <a:rPr lang="en-GB" sz="1800" dirty="0" smtClean="0"/>
              <a:t>First </a:t>
            </a:r>
            <a:r>
              <a:rPr lang="en-GB" sz="1800" dirty="0"/>
              <a:t>level 3 Hands-off systems are </a:t>
            </a:r>
            <a:r>
              <a:rPr lang="en-GB" sz="1800" dirty="0" smtClean="0"/>
              <a:t>expected </a:t>
            </a:r>
            <a:r>
              <a:rPr lang="en-GB" sz="1800" dirty="0"/>
              <a:t>to be </a:t>
            </a:r>
            <a:r>
              <a:rPr lang="en-GB" sz="1800" dirty="0">
                <a:solidFill>
                  <a:srgbClr val="C00000"/>
                </a:solidFill>
              </a:rPr>
              <a:t>on the market </a:t>
            </a:r>
            <a:r>
              <a:rPr lang="en-GB" sz="1800" dirty="0" smtClean="0">
                <a:solidFill>
                  <a:srgbClr val="C00000"/>
                </a:solidFill>
              </a:rPr>
              <a:t>soon.</a:t>
            </a:r>
          </a:p>
          <a:p>
            <a:pPr lvl="1"/>
            <a:r>
              <a:rPr lang="en-GB" sz="1800" dirty="0"/>
              <a:t>WP29 has requested GRRF to work on SAE level 3 and 4</a:t>
            </a:r>
            <a:r>
              <a:rPr lang="en-GB" sz="1800" dirty="0" smtClean="0"/>
              <a:t>.</a:t>
            </a:r>
            <a:endParaRPr lang="en-GB" sz="18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GB" sz="1800" dirty="0" smtClean="0"/>
          </a:p>
          <a:p>
            <a:r>
              <a:rPr lang="en-GB" sz="1800" b="1" dirty="0" smtClean="0"/>
              <a:t>Proposal:</a:t>
            </a:r>
            <a:endParaRPr lang="en-GB" sz="1800" b="1" dirty="0"/>
          </a:p>
          <a:p>
            <a:pPr lvl="1"/>
            <a:r>
              <a:rPr lang="en-GB" sz="1800" dirty="0"/>
              <a:t>Define in </a:t>
            </a:r>
            <a:r>
              <a:rPr lang="en-GB" sz="1800" dirty="0" smtClean="0"/>
              <a:t>R79 </a:t>
            </a:r>
            <a:r>
              <a:rPr lang="en-GB" sz="1800" dirty="0"/>
              <a:t>different sets of requirements for </a:t>
            </a:r>
            <a:r>
              <a:rPr lang="en-GB" sz="1800" dirty="0">
                <a:solidFill>
                  <a:srgbClr val="C00000"/>
                </a:solidFill>
              </a:rPr>
              <a:t>B2 </a:t>
            </a:r>
            <a:r>
              <a:rPr lang="en-GB" sz="1800" dirty="0" smtClean="0">
                <a:solidFill>
                  <a:srgbClr val="C00000"/>
                </a:solidFill>
              </a:rPr>
              <a:t>Level </a:t>
            </a:r>
            <a:r>
              <a:rPr lang="en-GB" sz="1800" dirty="0">
                <a:solidFill>
                  <a:srgbClr val="C00000"/>
                </a:solidFill>
              </a:rPr>
              <a:t>2 and for B2 </a:t>
            </a:r>
            <a:r>
              <a:rPr lang="en-GB" sz="1800" dirty="0" smtClean="0">
                <a:solidFill>
                  <a:srgbClr val="C00000"/>
                </a:solidFill>
              </a:rPr>
              <a:t>Level </a:t>
            </a:r>
            <a:r>
              <a:rPr lang="en-GB" sz="1800" dirty="0">
                <a:solidFill>
                  <a:srgbClr val="C00000"/>
                </a:solidFill>
              </a:rPr>
              <a:t>3</a:t>
            </a:r>
            <a:r>
              <a:rPr lang="en-GB" sz="1800" dirty="0"/>
              <a:t>.</a:t>
            </a:r>
          </a:p>
          <a:p>
            <a:pPr lvl="1"/>
            <a:r>
              <a:rPr lang="en-GB" sz="1800" dirty="0"/>
              <a:t>Follow the </a:t>
            </a:r>
            <a:r>
              <a:rPr lang="en-GB" sz="1800" dirty="0" smtClean="0"/>
              <a:t>“general </a:t>
            </a:r>
            <a:r>
              <a:rPr lang="en-GB" sz="1800" dirty="0"/>
              <a:t>principles for developing a UN regulation on automated </a:t>
            </a:r>
            <a:r>
              <a:rPr lang="en-GB" sz="1800" dirty="0" smtClean="0"/>
              <a:t>vehicles”, </a:t>
            </a:r>
            <a:r>
              <a:rPr lang="en-GB" sz="1800" dirty="0"/>
              <a:t>defined in WP29 document </a:t>
            </a:r>
            <a:r>
              <a:rPr lang="en-GB" sz="1800" dirty="0">
                <a:solidFill>
                  <a:srgbClr val="C00000"/>
                </a:solidFill>
              </a:rPr>
              <a:t>ECE-TRANS-WP29-2017-145</a:t>
            </a:r>
            <a:r>
              <a:rPr lang="en-GB" sz="1800" dirty="0"/>
              <a:t> /*</a:t>
            </a:r>
          </a:p>
          <a:p>
            <a:pPr marL="0" indent="0">
              <a:buNone/>
            </a:pPr>
            <a:endParaRPr lang="en-GB" sz="1400" noProof="0" dirty="0" smtClean="0"/>
          </a:p>
          <a:p>
            <a:pPr marL="0" indent="0">
              <a:buNone/>
            </a:pPr>
            <a:r>
              <a:rPr lang="en-GB" sz="1200" noProof="0" dirty="0" smtClean="0"/>
              <a:t>*/ further work of ITS-AD to finalize the table of automation should also be considered, e.g. see document ITS-AD-13-03.</a:t>
            </a:r>
            <a:endParaRPr lang="en-GB" sz="1200" noProof="0" dirty="0"/>
          </a:p>
        </p:txBody>
      </p:sp>
    </p:spTree>
    <p:extLst>
      <p:ext uri="{BB962C8B-B14F-4D97-AF65-F5344CB8AC3E}">
        <p14:creationId xmlns:p14="http://schemas.microsoft.com/office/powerpoint/2010/main" val="407095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1740</Words>
  <Application>Microsoft Office PowerPoint</Application>
  <PresentationFormat>Bildschirmpräsentation (4:3)</PresentationFormat>
  <Paragraphs>225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MS Mincho</vt:lpstr>
      <vt:lpstr>MS PGothic</vt:lpstr>
      <vt:lpstr>MS PGothic</vt:lpstr>
      <vt:lpstr>Arial</vt:lpstr>
      <vt:lpstr>Calibri</vt:lpstr>
      <vt:lpstr>Times New Roman</vt:lpstr>
      <vt:lpstr>Wingdings</vt:lpstr>
      <vt:lpstr>Office Theme</vt:lpstr>
      <vt:lpstr>ACSF B2 SAE Level 2 and/or Level 3</vt:lpstr>
      <vt:lpstr>Content</vt:lpstr>
      <vt:lpstr>Background</vt:lpstr>
      <vt:lpstr>Different options to regulate ACSF B2</vt:lpstr>
      <vt:lpstr>Different options to regulate ACSF B2</vt:lpstr>
      <vt:lpstr>Different options to regulate ACSF B2</vt:lpstr>
      <vt:lpstr>Different options to regulate ACSF B2</vt:lpstr>
      <vt:lpstr>The “Mode confusion” issue</vt:lpstr>
      <vt:lpstr>Industry proposal</vt:lpstr>
      <vt:lpstr>What if B2 was a Level 2 ?</vt:lpstr>
      <vt:lpstr>What if B2 was a Level 3 ?</vt:lpstr>
      <vt:lpstr>What if B2 could be Level 2 or 3 ?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Teyssier Pierre</dc:creator>
  <cp:lastModifiedBy>Jochen Schäfer CC/PJ-RO</cp:lastModifiedBy>
  <cp:revision>151</cp:revision>
  <dcterms:created xsi:type="dcterms:W3CDTF">2006-08-16T00:00:00Z</dcterms:created>
  <dcterms:modified xsi:type="dcterms:W3CDTF">2018-01-18T16:32:04Z</dcterms:modified>
</cp:coreProperties>
</file>