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1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992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749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18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370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927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768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3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605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3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57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192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05EBA-29A2-431C-90C1-F75B2D0D6CCD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720524-59A0-4ADD-877F-ADA0A220FC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014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663" t="23059" r="23835" b="7888"/>
          <a:stretch/>
        </p:blipFill>
        <p:spPr>
          <a:xfrm>
            <a:off x="53788" y="268375"/>
            <a:ext cx="9144000" cy="6347012"/>
          </a:xfrm>
          <a:prstGeom prst="rect">
            <a:avLst/>
          </a:prstGeom>
        </p:spPr>
      </p:pic>
      <p:sp>
        <p:nvSpPr>
          <p:cNvPr id="118" name="Rectangle 117"/>
          <p:cNvSpPr/>
          <p:nvPr/>
        </p:nvSpPr>
        <p:spPr>
          <a:xfrm>
            <a:off x="3200400" y="322728"/>
            <a:ext cx="2770634" cy="168088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ounded Rectangular Callout 121"/>
          <p:cNvSpPr/>
          <p:nvPr/>
        </p:nvSpPr>
        <p:spPr>
          <a:xfrm>
            <a:off x="53788" y="1317947"/>
            <a:ext cx="3039036" cy="1317543"/>
          </a:xfrm>
          <a:prstGeom prst="wedgeRoundRectCallout">
            <a:avLst>
              <a:gd name="adj1" fmla="val 49741"/>
              <a:gd name="adj2" fmla="val -74448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>
                <a:solidFill>
                  <a:srgbClr val="FF0000"/>
                </a:solidFill>
              </a:rPr>
              <a:t>This figure shows only the case of extension approval.(Extension approval isn’t required in 01 Series)</a:t>
            </a:r>
          </a:p>
          <a:p>
            <a:pPr algn="ctr"/>
            <a:r>
              <a:rPr lang="en-US" sz="1400" b="1" u="sng" dirty="0" smtClean="0">
                <a:solidFill>
                  <a:srgbClr val="FF0000"/>
                </a:solidFill>
              </a:rPr>
              <a:t>Need to clarify also the cases of new approval as next page. </a:t>
            </a:r>
            <a:endParaRPr lang="en-US" sz="1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55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8663" t="47373" r="23835" b="7887"/>
          <a:stretch/>
        </p:blipFill>
        <p:spPr>
          <a:xfrm>
            <a:off x="0" y="3326650"/>
            <a:ext cx="9144000" cy="3531350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0041607"/>
              </p:ext>
            </p:extLst>
          </p:nvPr>
        </p:nvGraphicFramePr>
        <p:xfrm>
          <a:off x="53790" y="133873"/>
          <a:ext cx="8996081" cy="31851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43398"/>
                <a:gridCol w="793377"/>
                <a:gridCol w="779929"/>
                <a:gridCol w="779930"/>
                <a:gridCol w="793376"/>
                <a:gridCol w="779929"/>
                <a:gridCol w="726142"/>
              </a:tblGrid>
              <a:tr h="263270">
                <a:tc>
                  <a:txBody>
                    <a:bodyPr/>
                    <a:lstStyle/>
                    <a:p>
                      <a:r>
                        <a:rPr lang="en-US" sz="1200" b="1" u="sng" dirty="0" smtClean="0"/>
                        <a:t>Series</a:t>
                      </a:r>
                      <a:r>
                        <a:rPr lang="en-US" sz="1200" b="1" u="sng" baseline="0" dirty="0" smtClean="0"/>
                        <a:t> of amendments to the Regulation</a:t>
                      </a:r>
                      <a:endParaRPr lang="en-US" sz="1200" b="1" u="sng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00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01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02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03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04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05</a:t>
                      </a:r>
                      <a:endParaRPr lang="en-US" sz="12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5541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Case-1</a:t>
                      </a:r>
                      <a:r>
                        <a:rPr lang="en-US" b="1" u="sng" baseline="0" dirty="0" smtClean="0"/>
                        <a:t> : </a:t>
                      </a:r>
                      <a:r>
                        <a:rPr lang="en-US" b="1" u="sng" dirty="0" smtClean="0"/>
                        <a:t>New Approval</a:t>
                      </a:r>
                      <a:endParaRPr lang="en-US" b="1" u="sng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1455417">
                <a:tc>
                  <a:txBody>
                    <a:bodyPr/>
                    <a:lstStyle/>
                    <a:p>
                      <a:r>
                        <a:rPr lang="en-US" b="1" u="sng" dirty="0" smtClean="0"/>
                        <a:t>Case-2 : Extension Approval</a:t>
                      </a:r>
                    </a:p>
                    <a:p>
                      <a:r>
                        <a:rPr lang="en-US" sz="1600" dirty="0" smtClean="0"/>
                        <a:t>provided that</a:t>
                      </a:r>
                      <a:r>
                        <a:rPr lang="en-US" sz="1600" baseline="0" dirty="0" smtClean="0"/>
                        <a:t> all lamp functions can fulfill the requirements of the latest series of amendment with no modification or small modification(s) under same device</a:t>
                      </a:r>
                      <a:endParaRPr lang="en-US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u="sng" dirty="0" smtClean="0">
                          <a:solidFill>
                            <a:srgbClr val="FF0000"/>
                          </a:solidFill>
                        </a:rPr>
                        <a:t>Extension approval isn’t required.</a:t>
                      </a:r>
                      <a:endParaRPr lang="en-US" sz="11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0" name="Group 19"/>
          <p:cNvGrpSpPr/>
          <p:nvPr/>
        </p:nvGrpSpPr>
        <p:grpSpPr>
          <a:xfrm>
            <a:off x="4363006" y="2069049"/>
            <a:ext cx="859531" cy="1104457"/>
            <a:chOff x="4322665" y="2095943"/>
            <a:chExt cx="859531" cy="1104457"/>
          </a:xfrm>
        </p:grpSpPr>
        <p:sp>
          <p:nvSpPr>
            <p:cNvPr id="8" name="TextBox 7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322665" y="260125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00</a:t>
              </a:r>
              <a:r>
                <a:rPr lang="en-US" sz="900" dirty="0" smtClean="0"/>
                <a:t>-22179</a:t>
              </a:r>
              <a:endParaRPr lang="en-US" sz="9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5928665" y="2069049"/>
            <a:ext cx="859531" cy="1104457"/>
            <a:chOff x="4322665" y="2095943"/>
            <a:chExt cx="859531" cy="1104457"/>
          </a:xfrm>
        </p:grpSpPr>
        <p:sp>
          <p:nvSpPr>
            <p:cNvPr id="30" name="TextBox 29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4322665" y="260125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02</a:t>
              </a:r>
              <a:r>
                <a:rPr lang="en-US" sz="900" dirty="0" smtClean="0"/>
                <a:t>-22179</a:t>
              </a:r>
              <a:endParaRPr lang="en-US" sz="900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 36"/>
          <p:cNvGrpSpPr/>
          <p:nvPr/>
        </p:nvGrpSpPr>
        <p:grpSpPr>
          <a:xfrm>
            <a:off x="6716268" y="2069049"/>
            <a:ext cx="859531" cy="1104457"/>
            <a:chOff x="4322665" y="2095943"/>
            <a:chExt cx="859531" cy="1104457"/>
          </a:xfrm>
        </p:grpSpPr>
        <p:sp>
          <p:nvSpPr>
            <p:cNvPr id="38" name="TextBox 37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39" name="Oval 38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322665" y="260125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03</a:t>
              </a:r>
              <a:r>
                <a:rPr lang="en-US" sz="900" dirty="0" smtClean="0"/>
                <a:t>-22179</a:t>
              </a:r>
              <a:endParaRPr lang="en-US" sz="9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/>
          <p:cNvGrpSpPr/>
          <p:nvPr/>
        </p:nvGrpSpPr>
        <p:grpSpPr>
          <a:xfrm>
            <a:off x="4376453" y="549233"/>
            <a:ext cx="801823" cy="1104457"/>
            <a:chOff x="4376453" y="2095943"/>
            <a:chExt cx="801823" cy="1104457"/>
          </a:xfrm>
        </p:grpSpPr>
        <p:sp>
          <p:nvSpPr>
            <p:cNvPr id="46" name="TextBox 45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47" name="Oval 46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76453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00</a:t>
              </a:r>
              <a:r>
                <a:rPr lang="en-US" sz="900" dirty="0" smtClean="0"/>
                <a:t>-1111</a:t>
              </a:r>
              <a:endParaRPr lang="en-US" sz="900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50" name="Straight Arrow Connector 49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3" name="Group 52"/>
          <p:cNvGrpSpPr/>
          <p:nvPr/>
        </p:nvGrpSpPr>
        <p:grpSpPr>
          <a:xfrm>
            <a:off x="5169211" y="549233"/>
            <a:ext cx="801823" cy="1104457"/>
            <a:chOff x="4389900" y="2095943"/>
            <a:chExt cx="801823" cy="1104457"/>
          </a:xfrm>
        </p:grpSpPr>
        <p:sp>
          <p:nvSpPr>
            <p:cNvPr id="54" name="TextBox 53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55" name="Oval 54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89900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01</a:t>
              </a:r>
              <a:r>
                <a:rPr lang="en-US" sz="900" dirty="0" smtClean="0"/>
                <a:t>-2222</a:t>
              </a:r>
              <a:endParaRPr lang="en-US" sz="9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/>
          <p:cNvGrpSpPr/>
          <p:nvPr/>
        </p:nvGrpSpPr>
        <p:grpSpPr>
          <a:xfrm>
            <a:off x="5934633" y="549233"/>
            <a:ext cx="801823" cy="1104457"/>
            <a:chOff x="4363006" y="2095943"/>
            <a:chExt cx="801823" cy="1104457"/>
          </a:xfrm>
        </p:grpSpPr>
        <p:sp>
          <p:nvSpPr>
            <p:cNvPr id="62" name="TextBox 61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63" name="Oval 62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4363006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02</a:t>
              </a:r>
              <a:r>
                <a:rPr lang="en-US" sz="900" dirty="0" smtClean="0"/>
                <a:t>-3333</a:t>
              </a:r>
              <a:endParaRPr lang="en-US" sz="900" dirty="0"/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66" name="Straight Arrow Connector 65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/>
          <p:cNvGrpSpPr/>
          <p:nvPr/>
        </p:nvGrpSpPr>
        <p:grpSpPr>
          <a:xfrm>
            <a:off x="7495991" y="2069049"/>
            <a:ext cx="859531" cy="1104457"/>
            <a:chOff x="4322665" y="2095943"/>
            <a:chExt cx="859531" cy="1104457"/>
          </a:xfrm>
        </p:grpSpPr>
        <p:sp>
          <p:nvSpPr>
            <p:cNvPr id="70" name="TextBox 69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71" name="Oval 70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22665" y="260125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04</a:t>
              </a:r>
              <a:r>
                <a:rPr lang="en-US" sz="900" dirty="0" smtClean="0"/>
                <a:t>-22179</a:t>
              </a:r>
              <a:endParaRPr lang="en-US" sz="900" dirty="0"/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74" name="Straight Arrow Connector 73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8251962" y="2069049"/>
            <a:ext cx="859531" cy="1104457"/>
            <a:chOff x="4322665" y="2095943"/>
            <a:chExt cx="859531" cy="1104457"/>
          </a:xfrm>
        </p:grpSpPr>
        <p:sp>
          <p:nvSpPr>
            <p:cNvPr id="78" name="TextBox 77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79" name="Oval 78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4322665" y="260125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05</a:t>
              </a:r>
              <a:r>
                <a:rPr lang="en-US" sz="900" dirty="0" smtClean="0"/>
                <a:t>-22179</a:t>
              </a:r>
              <a:endParaRPr lang="en-US" sz="900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oup 84"/>
          <p:cNvGrpSpPr/>
          <p:nvPr/>
        </p:nvGrpSpPr>
        <p:grpSpPr>
          <a:xfrm>
            <a:off x="6716268" y="549233"/>
            <a:ext cx="801823" cy="1104457"/>
            <a:chOff x="4363006" y="2095943"/>
            <a:chExt cx="801823" cy="1104457"/>
          </a:xfrm>
        </p:grpSpPr>
        <p:sp>
          <p:nvSpPr>
            <p:cNvPr id="86" name="TextBox 85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87" name="Oval 86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4363006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03</a:t>
              </a:r>
              <a:r>
                <a:rPr lang="en-US" sz="900" dirty="0" smtClean="0"/>
                <a:t>-4444</a:t>
              </a:r>
              <a:endParaRPr lang="en-US" sz="900" dirty="0"/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90" name="Straight Arrow Connector 89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3" name="Group 92"/>
          <p:cNvGrpSpPr/>
          <p:nvPr/>
        </p:nvGrpSpPr>
        <p:grpSpPr>
          <a:xfrm>
            <a:off x="7492252" y="549233"/>
            <a:ext cx="801823" cy="1104457"/>
            <a:chOff x="4363006" y="2095943"/>
            <a:chExt cx="801823" cy="1104457"/>
          </a:xfrm>
        </p:grpSpPr>
        <p:sp>
          <p:nvSpPr>
            <p:cNvPr id="94" name="TextBox 93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95" name="Oval 94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363006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04</a:t>
              </a:r>
              <a:r>
                <a:rPr lang="en-US" sz="900" dirty="0" smtClean="0"/>
                <a:t>-5555</a:t>
              </a:r>
              <a:endParaRPr lang="en-US" sz="900" dirty="0"/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98" name="Straight Arrow Connector 97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/>
          <p:cNvGrpSpPr/>
          <p:nvPr/>
        </p:nvGrpSpPr>
        <p:grpSpPr>
          <a:xfrm>
            <a:off x="8274942" y="549233"/>
            <a:ext cx="801823" cy="1104457"/>
            <a:chOff x="4363006" y="2095943"/>
            <a:chExt cx="801823" cy="1104457"/>
          </a:xfrm>
        </p:grpSpPr>
        <p:sp>
          <p:nvSpPr>
            <p:cNvPr id="111" name="TextBox 110"/>
            <p:cNvSpPr txBox="1"/>
            <p:nvPr/>
          </p:nvSpPr>
          <p:spPr>
            <a:xfrm>
              <a:off x="4639235" y="2891117"/>
              <a:ext cx="3289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E</a:t>
              </a:r>
              <a:r>
                <a:rPr lang="en-US" sz="1000" dirty="0" smtClean="0"/>
                <a:t>4</a:t>
              </a:r>
              <a:endParaRPr lang="en-US" sz="1000" dirty="0"/>
            </a:p>
          </p:txBody>
        </p:sp>
        <p:sp>
          <p:nvSpPr>
            <p:cNvPr id="112" name="Oval 111"/>
            <p:cNvSpPr/>
            <p:nvPr/>
          </p:nvSpPr>
          <p:spPr>
            <a:xfrm>
              <a:off x="4619630" y="2850776"/>
              <a:ext cx="349624" cy="34962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363006" y="2601252"/>
              <a:ext cx="80182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168R</a:t>
              </a:r>
              <a:r>
                <a:rPr lang="en-US" sz="900" b="1" u="sng" dirty="0" smtClean="0">
                  <a:solidFill>
                    <a:srgbClr val="FF0000"/>
                  </a:solidFill>
                </a:rPr>
                <a:t>05</a:t>
              </a:r>
              <a:r>
                <a:rPr lang="en-US" sz="900" dirty="0" smtClean="0"/>
                <a:t>-6666</a:t>
              </a:r>
              <a:endParaRPr lang="en-US" sz="900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499063" y="2095943"/>
              <a:ext cx="5277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2b    R2</a:t>
              </a:r>
            </a:p>
            <a:p>
              <a:endParaRPr lang="en-US" sz="300" dirty="0"/>
            </a:p>
            <a:p>
              <a:r>
                <a:rPr lang="en-US" sz="900" dirty="0" smtClean="0"/>
                <a:t>AR    S2</a:t>
              </a:r>
              <a:endParaRPr lang="en-US" sz="900" dirty="0"/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flipV="1">
              <a:off x="4551830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 flipV="1">
              <a:off x="4809338" y="2288675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4551830" y="2515380"/>
              <a:ext cx="215812" cy="1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3" name="Rectangle 122"/>
          <p:cNvSpPr/>
          <p:nvPr/>
        </p:nvSpPr>
        <p:spPr>
          <a:xfrm>
            <a:off x="5177600" y="417463"/>
            <a:ext cx="806881" cy="14403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Rounded Rectangular Callout 118"/>
          <p:cNvSpPr/>
          <p:nvPr/>
        </p:nvSpPr>
        <p:spPr>
          <a:xfrm>
            <a:off x="1129553" y="866283"/>
            <a:ext cx="3244641" cy="723501"/>
          </a:xfrm>
          <a:prstGeom prst="wedgeRoundRectCallout">
            <a:avLst>
              <a:gd name="adj1" fmla="val 77245"/>
              <a:gd name="adj2" fmla="val 3290"/>
              <a:gd name="adj3" fmla="val 16667"/>
            </a:avLst>
          </a:prstGeom>
          <a:solidFill>
            <a:schemeClr val="bg1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u="sng" dirty="0" smtClean="0">
                <a:solidFill>
                  <a:srgbClr val="FF0000"/>
                </a:solidFill>
              </a:rPr>
              <a:t>Device doesn’t include function which requirement is changed stringently, but new series number has to be applied.</a:t>
            </a:r>
            <a:endParaRPr lang="en-US" sz="1400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72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0106" y="121025"/>
            <a:ext cx="7992674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Approval Marking Example of a Combination of</a:t>
            </a:r>
          </a:p>
          <a:p>
            <a:pPr algn="ctr"/>
            <a:r>
              <a:rPr lang="en-US" sz="2400" dirty="0" smtClean="0"/>
              <a:t>Road illumination Devices and Light Signaling Devices</a:t>
            </a:r>
            <a:endParaRPr lang="en-US" sz="2400" dirty="0"/>
          </a:p>
        </p:txBody>
      </p:sp>
      <p:sp>
        <p:nvSpPr>
          <p:cNvPr id="102" name="TextBox 101"/>
          <p:cNvSpPr txBox="1"/>
          <p:nvPr/>
        </p:nvSpPr>
        <p:spPr>
          <a:xfrm>
            <a:off x="2920250" y="3665197"/>
            <a:ext cx="979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</a:t>
            </a:r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103" name="Oval 102"/>
          <p:cNvSpPr/>
          <p:nvPr/>
        </p:nvSpPr>
        <p:spPr>
          <a:xfrm>
            <a:off x="2717421" y="3568285"/>
            <a:ext cx="945608" cy="945608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5" name="TextBox 104"/>
          <p:cNvSpPr txBox="1"/>
          <p:nvPr/>
        </p:nvSpPr>
        <p:spPr>
          <a:xfrm>
            <a:off x="2432309" y="1323334"/>
            <a:ext cx="141897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HCR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RL</a:t>
            </a:r>
          </a:p>
          <a:p>
            <a:endParaRPr lang="en-US" sz="600" dirty="0"/>
          </a:p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A</a:t>
            </a:r>
            <a:r>
              <a:rPr lang="en-US" sz="2800" dirty="0" smtClean="0"/>
              <a:t>      </a:t>
            </a:r>
            <a:r>
              <a:rPr lang="en-US" sz="2800" dirty="0" smtClean="0">
                <a:solidFill>
                  <a:srgbClr val="0070C0"/>
                </a:solidFill>
              </a:rPr>
              <a:t>1b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109" name="Straight Arrow Connector 108"/>
          <p:cNvCxnSpPr/>
          <p:nvPr/>
        </p:nvCxnSpPr>
        <p:spPr>
          <a:xfrm>
            <a:off x="3244876" y="2369774"/>
            <a:ext cx="606411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/>
          <p:cNvSpPr txBox="1"/>
          <p:nvPr/>
        </p:nvSpPr>
        <p:spPr>
          <a:xfrm>
            <a:off x="1928619" y="2629284"/>
            <a:ext cx="231826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169R03-22179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70C0"/>
                </a:solidFill>
              </a:rPr>
              <a:t>168R04-22179</a:t>
            </a:r>
            <a:endParaRPr lang="en-US" sz="2800" dirty="0">
              <a:solidFill>
                <a:srgbClr val="0070C0"/>
              </a:solidFill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4464798" y="4524469"/>
            <a:ext cx="2001445" cy="977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0" dirty="0" smtClean="0"/>
              <a:t>R-169 series 03.</a:t>
            </a:r>
          </a:p>
          <a:p>
            <a:pPr>
              <a:lnSpc>
                <a:spcPts val="2300"/>
              </a:lnSpc>
            </a:pPr>
            <a:r>
              <a:rPr lang="en-US" sz="2000" dirty="0" smtClean="0"/>
              <a:t>Approval number</a:t>
            </a:r>
          </a:p>
          <a:p>
            <a:pPr>
              <a:lnSpc>
                <a:spcPts val="2300"/>
              </a:lnSpc>
            </a:pPr>
            <a:r>
              <a:rPr lang="en-US" sz="2000" dirty="0" smtClean="0"/>
              <a:t>22179</a:t>
            </a:r>
            <a:endParaRPr lang="en-US" sz="2000" dirty="0"/>
          </a:p>
        </p:txBody>
      </p:sp>
      <p:cxnSp>
        <p:nvCxnSpPr>
          <p:cNvPr id="121" name="Straight Arrow Connector 120"/>
          <p:cNvCxnSpPr/>
          <p:nvPr/>
        </p:nvCxnSpPr>
        <p:spPr>
          <a:xfrm>
            <a:off x="2502097" y="2369774"/>
            <a:ext cx="606411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4121874" y="2943458"/>
            <a:ext cx="665277" cy="157043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4464799" y="1324683"/>
            <a:ext cx="1732910" cy="12721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000" dirty="0" smtClean="0"/>
              <a:t>DRL</a:t>
            </a:r>
          </a:p>
          <a:p>
            <a:pPr algn="ctr">
              <a:lnSpc>
                <a:spcPts val="2300"/>
              </a:lnSpc>
            </a:pPr>
            <a:endParaRPr lang="en-US" sz="2000" dirty="0"/>
          </a:p>
          <a:p>
            <a:pPr algn="ctr">
              <a:lnSpc>
                <a:spcPts val="2300"/>
              </a:lnSpc>
            </a:pPr>
            <a:r>
              <a:rPr lang="en-US" sz="2000" dirty="0" smtClean="0"/>
              <a:t>Front direction</a:t>
            </a:r>
          </a:p>
          <a:p>
            <a:pPr algn="ctr">
              <a:lnSpc>
                <a:spcPts val="2300"/>
              </a:lnSpc>
            </a:pPr>
            <a:r>
              <a:rPr lang="en-US" sz="2000" dirty="0" smtClean="0"/>
              <a:t>Indicator lamp</a:t>
            </a:r>
          </a:p>
        </p:txBody>
      </p:sp>
      <p:cxnSp>
        <p:nvCxnSpPr>
          <p:cNvPr id="124" name="Straight Arrow Connector 123"/>
          <p:cNvCxnSpPr/>
          <p:nvPr/>
        </p:nvCxnSpPr>
        <p:spPr>
          <a:xfrm flipH="1">
            <a:off x="3778953" y="1544875"/>
            <a:ext cx="1206900" cy="2101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/>
          <p:nvPr/>
        </p:nvCxnSpPr>
        <p:spPr>
          <a:xfrm flipH="1" flipV="1">
            <a:off x="3778951" y="2102097"/>
            <a:ext cx="685847" cy="231863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6" name="TextBox 125"/>
          <p:cNvSpPr txBox="1"/>
          <p:nvPr/>
        </p:nvSpPr>
        <p:spPr>
          <a:xfrm>
            <a:off x="7336250" y="3665197"/>
            <a:ext cx="9797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E</a:t>
            </a:r>
            <a:r>
              <a:rPr lang="en-US" sz="2400" dirty="0" smtClean="0"/>
              <a:t>4</a:t>
            </a:r>
            <a:endParaRPr lang="en-US" sz="2400" dirty="0"/>
          </a:p>
        </p:txBody>
      </p:sp>
      <p:sp>
        <p:nvSpPr>
          <p:cNvPr id="127" name="Oval 126"/>
          <p:cNvSpPr/>
          <p:nvPr/>
        </p:nvSpPr>
        <p:spPr>
          <a:xfrm>
            <a:off x="7133421" y="3568285"/>
            <a:ext cx="945608" cy="945608"/>
          </a:xfrm>
          <a:prstGeom prst="ellipse">
            <a:avLst/>
          </a:prstGeom>
          <a:noFill/>
          <a:ln w="476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28" name="TextBox 127"/>
          <p:cNvSpPr txBox="1"/>
          <p:nvPr/>
        </p:nvSpPr>
        <p:spPr>
          <a:xfrm>
            <a:off x="6848309" y="1323334"/>
            <a:ext cx="1418978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HCR</a:t>
            </a:r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70C0"/>
                </a:solidFill>
              </a:rPr>
              <a:t>RL</a:t>
            </a:r>
          </a:p>
          <a:p>
            <a:endParaRPr lang="en-US" sz="600" dirty="0"/>
          </a:p>
          <a:p>
            <a:r>
              <a:rPr lang="en-US" sz="2800" dirty="0" smtClean="0"/>
              <a:t>  </a:t>
            </a:r>
            <a:r>
              <a:rPr lang="en-US" sz="2800" dirty="0" smtClean="0">
                <a:solidFill>
                  <a:srgbClr val="0070C0"/>
                </a:solidFill>
              </a:rPr>
              <a:t>A      1b</a:t>
            </a:r>
            <a:endParaRPr lang="en-US" sz="2800" dirty="0">
              <a:solidFill>
                <a:srgbClr val="0070C0"/>
              </a:solidFill>
            </a:endParaRPr>
          </a:p>
        </p:txBody>
      </p:sp>
      <p:cxnSp>
        <p:nvCxnSpPr>
          <p:cNvPr id="129" name="Straight Arrow Connector 128"/>
          <p:cNvCxnSpPr/>
          <p:nvPr/>
        </p:nvCxnSpPr>
        <p:spPr>
          <a:xfrm>
            <a:off x="7660876" y="2369774"/>
            <a:ext cx="606411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TextBox 129"/>
          <p:cNvSpPr txBox="1"/>
          <p:nvPr/>
        </p:nvSpPr>
        <p:spPr>
          <a:xfrm>
            <a:off x="6871997" y="2629284"/>
            <a:ext cx="129394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0070C0"/>
                </a:solidFill>
              </a:rPr>
              <a:t>168R04</a:t>
            </a:r>
          </a:p>
          <a:p>
            <a:pPr>
              <a:lnSpc>
                <a:spcPts val="3000"/>
              </a:lnSpc>
            </a:pPr>
            <a:r>
              <a:rPr lang="en-US" sz="2800" dirty="0" smtClean="0">
                <a:solidFill>
                  <a:srgbClr val="FF0000"/>
                </a:solidFill>
              </a:rPr>
              <a:t>169R03</a:t>
            </a:r>
            <a:endParaRPr lang="en-US" sz="2800" dirty="0">
              <a:solidFill>
                <a:srgbClr val="FF0000"/>
              </a:solidFill>
            </a:endParaRPr>
          </a:p>
        </p:txBody>
      </p:sp>
      <p:cxnSp>
        <p:nvCxnSpPr>
          <p:cNvPr id="131" name="Straight Arrow Connector 130"/>
          <p:cNvCxnSpPr/>
          <p:nvPr/>
        </p:nvCxnSpPr>
        <p:spPr>
          <a:xfrm>
            <a:off x="6918097" y="2369774"/>
            <a:ext cx="606411" cy="0"/>
          </a:xfrm>
          <a:prstGeom prst="straightConnector1">
            <a:avLst/>
          </a:prstGeom>
          <a:ln w="47625">
            <a:solidFill>
              <a:schemeClr val="tx1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6097214" y="3416214"/>
            <a:ext cx="883192" cy="110825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7067563" y="4524469"/>
            <a:ext cx="1098378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000"/>
              </a:lnSpc>
            </a:pPr>
            <a:r>
              <a:rPr lang="en-US" sz="2800" dirty="0" smtClean="0"/>
              <a:t>22179</a:t>
            </a:r>
            <a:endParaRPr lang="en-US" sz="2800" dirty="0"/>
          </a:p>
        </p:txBody>
      </p:sp>
      <p:cxnSp>
        <p:nvCxnSpPr>
          <p:cNvPr id="134" name="Straight Arrow Connector 133"/>
          <p:cNvCxnSpPr/>
          <p:nvPr/>
        </p:nvCxnSpPr>
        <p:spPr>
          <a:xfrm flipV="1">
            <a:off x="1980428" y="2089456"/>
            <a:ext cx="531028" cy="13950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307166" y="1233079"/>
            <a:ext cx="1831527" cy="682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000" dirty="0" smtClean="0"/>
              <a:t>Low/High beam</a:t>
            </a:r>
          </a:p>
          <a:p>
            <a:pPr algn="ctr">
              <a:lnSpc>
                <a:spcPts val="2300"/>
              </a:lnSpc>
            </a:pPr>
            <a:r>
              <a:rPr lang="en-US" sz="2000" dirty="0" smtClean="0"/>
              <a:t>headlamp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345465" y="2028655"/>
            <a:ext cx="1644937" cy="6822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300"/>
              </a:lnSpc>
            </a:pPr>
            <a:r>
              <a:rPr lang="en-US" sz="2000" dirty="0" smtClean="0"/>
              <a:t>Front position</a:t>
            </a:r>
          </a:p>
          <a:p>
            <a:pPr algn="ctr">
              <a:lnSpc>
                <a:spcPts val="2300"/>
              </a:lnSpc>
            </a:pPr>
            <a:r>
              <a:rPr lang="en-US" sz="2000" dirty="0" smtClean="0"/>
              <a:t>lamp</a:t>
            </a:r>
          </a:p>
        </p:txBody>
      </p:sp>
      <p:cxnSp>
        <p:nvCxnSpPr>
          <p:cNvPr id="137" name="Straight Arrow Connector 136"/>
          <p:cNvCxnSpPr/>
          <p:nvPr/>
        </p:nvCxnSpPr>
        <p:spPr>
          <a:xfrm>
            <a:off x="1928619" y="1565891"/>
            <a:ext cx="582837" cy="4055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/>
          <p:cNvCxnSpPr>
            <a:endCxn id="133" idx="1"/>
          </p:cNvCxnSpPr>
          <p:nvPr/>
        </p:nvCxnSpPr>
        <p:spPr>
          <a:xfrm>
            <a:off x="6227476" y="4675856"/>
            <a:ext cx="840087" cy="871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TextBox 145"/>
          <p:cNvSpPr txBox="1"/>
          <p:nvPr/>
        </p:nvSpPr>
        <p:spPr>
          <a:xfrm>
            <a:off x="1582591" y="5698691"/>
            <a:ext cx="6078285" cy="8617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ts val="3000"/>
              </a:lnSpc>
            </a:pPr>
            <a:r>
              <a:rPr lang="en-US" sz="2000" dirty="0" smtClean="0"/>
              <a:t>It isn’t obligated to </a:t>
            </a:r>
            <a:r>
              <a:rPr lang="en-US" sz="2000" smtClean="0"/>
              <a:t>locate </a:t>
            </a:r>
            <a:r>
              <a:rPr lang="en-US" sz="2000" smtClean="0"/>
              <a:t>markings correlatively</a:t>
            </a:r>
          </a:p>
          <a:p>
            <a:pPr algn="ctr">
              <a:lnSpc>
                <a:spcPts val="3000"/>
              </a:lnSpc>
            </a:pPr>
            <a:r>
              <a:rPr lang="en-US" sz="2000" smtClean="0"/>
              <a:t>between </a:t>
            </a:r>
            <a:r>
              <a:rPr lang="en-US" sz="2000" dirty="0" smtClean="0"/>
              <a:t>Reg</a:t>
            </a:r>
            <a:r>
              <a:rPr lang="en-US" sz="2000" dirty="0" smtClean="0"/>
              <a:t>. No/Series No and Function </a:t>
            </a:r>
            <a:r>
              <a:rPr lang="en-US" sz="2000" dirty="0" smtClean="0"/>
              <a:t>code.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629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440</TotalTime>
  <Words>231</Words>
  <Application>Microsoft Office PowerPoint</Application>
  <PresentationFormat>On-screen Show (4:3)</PresentationFormat>
  <Paragraphs>97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Satoshi Tsukamoto</dc:creator>
  <cp:lastModifiedBy>Satoshi Tsukamoto</cp:lastModifiedBy>
  <cp:revision>35</cp:revision>
  <dcterms:created xsi:type="dcterms:W3CDTF">2017-11-08T09:43:22Z</dcterms:created>
  <dcterms:modified xsi:type="dcterms:W3CDTF">2017-11-08T21:08:18Z</dcterms:modified>
</cp:coreProperties>
</file>