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
  </p:notesMasterIdLst>
  <p:sldIdLst>
    <p:sldId id="256" r:id="rId2"/>
    <p:sldId id="257" r:id="rId3"/>
    <p:sldId id="258" r:id="rId4"/>
    <p:sldId id="263" r:id="rId5"/>
    <p:sldId id="264" r:id="rId6"/>
    <p:sldId id="262" r:id="rId7"/>
    <p:sldId id="265" r:id="rId8"/>
  </p:sldIdLst>
  <p:sldSz cx="9906000" cy="6858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24" autoAdjust="0"/>
  </p:normalViewPr>
  <p:slideViewPr>
    <p:cSldViewPr>
      <p:cViewPr>
        <p:scale>
          <a:sx n="70" d="100"/>
          <a:sy n="70" d="100"/>
        </p:scale>
        <p:origin x="-904" y="-48"/>
      </p:cViewPr>
      <p:guideLst>
        <p:guide orient="horz" pos="2160"/>
        <p:guide pos="312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4BE2C0-43DF-4FCF-A65A-B82596D99C94}" type="datetimeFigureOut">
              <a:rPr lang="en-GB" smtClean="0"/>
              <a:t>05/12/2017</a:t>
            </a:fld>
            <a:endParaRPr lang="en-GB"/>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AA1B16-5AFB-472E-9B6D-EC0CDE5D5634}" type="slidenum">
              <a:rPr lang="en-GB" smtClean="0"/>
              <a:t>‹N›</a:t>
            </a:fld>
            <a:endParaRPr lang="en-GB"/>
          </a:p>
        </p:txBody>
      </p:sp>
    </p:spTree>
    <p:extLst>
      <p:ext uri="{BB962C8B-B14F-4D97-AF65-F5344CB8AC3E}">
        <p14:creationId xmlns:p14="http://schemas.microsoft.com/office/powerpoint/2010/main" val="3950735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C0887D1-44D8-4367-A1E7-D749E95B7A9D}" type="datetime1">
              <a:rPr lang="en-GB" smtClean="0"/>
              <a:t>05/12/2017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5F676-D2BC-42E2-9C71-9AD8268FD87C}" type="slidenum">
              <a:rPr lang="en-GB" smtClean="0"/>
              <a:pPr/>
              <a:t>‹N›</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3E62051-B8B8-4A30-81A7-1D377E48BC65}" type="datetime1">
              <a:rPr lang="en-GB" smtClean="0"/>
              <a:t>05/12/2017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5F676-D2BC-42E2-9C71-9AD8268FD87C}" type="slidenum">
              <a:rPr lang="en-GB" smtClean="0"/>
              <a:pPr/>
              <a:t>‹N›</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0C5D8CD-E46B-4F57-BA4B-E6501F87B780}" type="datetime1">
              <a:rPr lang="en-GB" smtClean="0"/>
              <a:t>05/12/2017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5F676-D2BC-42E2-9C71-9AD8268FD87C}" type="slidenum">
              <a:rPr lang="en-GB" smtClean="0"/>
              <a:pPr/>
              <a:t>‹N›</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9A11DC8-659C-4728-ACCF-C260C330DFDC}" type="datetime1">
              <a:rPr lang="en-GB" smtClean="0"/>
              <a:t>05/12/2017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5F676-D2BC-42E2-9C71-9AD8268FD87C}" type="slidenum">
              <a:rPr lang="en-GB" smtClean="0"/>
              <a:pPr/>
              <a:t>‹N›</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0A3E30-8B5F-41F6-89CE-228D2BAD3D42}" type="datetime1">
              <a:rPr lang="en-GB" smtClean="0"/>
              <a:t>05/12/2017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5F676-D2BC-42E2-9C71-9AD8268FD87C}" type="slidenum">
              <a:rPr lang="en-GB" smtClean="0"/>
              <a:pPr/>
              <a:t>‹N›</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F8F36B1-64AF-428C-B5DC-A2E61B20570E}" type="datetime1">
              <a:rPr lang="en-GB" smtClean="0"/>
              <a:t>05/12/2017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5F676-D2BC-42E2-9C71-9AD8268FD87C}" type="slidenum">
              <a:rPr lang="en-GB" smtClean="0"/>
              <a:pPr/>
              <a:t>‹N›</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BE0F496-1DEC-4989-96BC-7F6BBCE81914}" type="datetime1">
              <a:rPr lang="en-GB" smtClean="0"/>
              <a:t>05/12/2017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5F676-D2BC-42E2-9C71-9AD8268FD87C}" type="slidenum">
              <a:rPr lang="en-GB" smtClean="0"/>
              <a:pPr/>
              <a:t>‹N›</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A4EADF5-01C4-437A-A799-163FEE651587}" type="datetime1">
              <a:rPr lang="en-GB" smtClean="0"/>
              <a:t>05/12/2017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5F676-D2BC-42E2-9C71-9AD8268FD87C}" type="slidenum">
              <a:rPr lang="en-GB" smtClean="0"/>
              <a:pPr/>
              <a:t>‹N›</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5E367C-0295-4840-8C1E-7DBCF12934A4}" type="datetime1">
              <a:rPr lang="en-GB" smtClean="0"/>
              <a:t>05/12/2017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5F676-D2BC-42E2-9C71-9AD8268FD87C}" type="slidenum">
              <a:rPr lang="en-GB" smtClean="0"/>
              <a:pPr/>
              <a:t>‹N›</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E416D9-9D09-4FBC-A8B3-E13FE107AF6C}" type="datetime1">
              <a:rPr lang="en-GB" smtClean="0"/>
              <a:t>05/12/2017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5F676-D2BC-42E2-9C71-9AD8268FD87C}" type="slidenum">
              <a:rPr lang="en-GB" smtClean="0"/>
              <a:pPr/>
              <a:t>‹N›</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CE281F-2D47-4DFA-A1A9-84E6C4AB7A5A}" type="datetime1">
              <a:rPr lang="en-GB" smtClean="0"/>
              <a:t>05/12/2017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5F676-D2BC-42E2-9C71-9AD8268FD87C}" type="slidenum">
              <a:rPr lang="en-GB" smtClean="0"/>
              <a:pPr/>
              <a:t>‹N›</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E215EE-F170-4D4C-946F-0851686EA866}" type="datetime1">
              <a:rPr lang="en-GB" smtClean="0"/>
              <a:t>05/12/2017</a:t>
            </a:fld>
            <a:endParaRPr lang="en-GB"/>
          </a:p>
        </p:txBody>
      </p:sp>
      <p:sp>
        <p:nvSpPr>
          <p:cNvPr id="5" name="Footer Placeholder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5F676-D2BC-42E2-9C71-9AD8268FD87C}" type="slidenum">
              <a:rPr lang="en-GB" smtClean="0"/>
              <a:pPr/>
              <a:t>‹N›</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9.png"/><Relationship Id="rId10" Type="http://schemas.microsoft.com/office/2007/relationships/hdphoto" Target="../media/hdphoto3.wdp"/><Relationship Id="rId4" Type="http://schemas.openxmlformats.org/officeDocument/2006/relationships/image" Target="../media/image4.png"/><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488504" y="2709734"/>
            <a:ext cx="8712968" cy="3887618"/>
            <a:chOff x="76200" y="1894409"/>
            <a:chExt cx="9829800" cy="4362747"/>
          </a:xfrm>
        </p:grpSpPr>
        <p:pic>
          <p:nvPicPr>
            <p:cNvPr id="1026" name="Picture 2"/>
            <p:cNvPicPr>
              <a:picLocks noChangeAspect="1" noChangeArrowheads="1"/>
            </p:cNvPicPr>
            <p:nvPr/>
          </p:nvPicPr>
          <p:blipFill>
            <a:blip r:embed="rId2" cstate="print"/>
            <a:srcRect/>
            <a:stretch>
              <a:fillRect/>
            </a:stretch>
          </p:blipFill>
          <p:spPr bwMode="auto">
            <a:xfrm>
              <a:off x="95250" y="1894409"/>
              <a:ext cx="9715500" cy="201930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76200" y="3933056"/>
              <a:ext cx="9829800" cy="2324100"/>
            </a:xfrm>
            <a:prstGeom prst="rect">
              <a:avLst/>
            </a:prstGeom>
            <a:noFill/>
            <a:ln w="9525">
              <a:noFill/>
              <a:miter lim="800000"/>
              <a:headEnd/>
              <a:tailEnd/>
            </a:ln>
          </p:spPr>
        </p:pic>
      </p:grpSp>
      <p:sp>
        <p:nvSpPr>
          <p:cNvPr id="9" name="Rectangle 8"/>
          <p:cNvSpPr/>
          <p:nvPr/>
        </p:nvSpPr>
        <p:spPr>
          <a:xfrm>
            <a:off x="200472" y="2780928"/>
            <a:ext cx="9073008" cy="374441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920552" y="1373867"/>
            <a:ext cx="7977336" cy="830997"/>
          </a:xfrm>
          <a:prstGeom prst="rect">
            <a:avLst/>
          </a:prstGeom>
          <a:noFill/>
          <a:ln>
            <a:solidFill>
              <a:srgbClr val="0070C0"/>
            </a:solidFill>
          </a:ln>
        </p:spPr>
        <p:txBody>
          <a:bodyPr wrap="square" rtlCol="0">
            <a:spAutoFit/>
          </a:bodyPr>
          <a:lstStyle/>
          <a:p>
            <a:pPr algn="ctr"/>
            <a:r>
              <a:rPr lang="en-GB" sz="2400" b="1" dirty="0" smtClean="0">
                <a:latin typeface="Cambria" panose="02040503050406030204" pitchFamily="18" charset="0"/>
              </a:rPr>
              <a:t>Mandatory Application </a:t>
            </a:r>
            <a:r>
              <a:rPr lang="en-GB" sz="2400" b="1" dirty="0">
                <a:latin typeface="Cambria" panose="02040503050406030204" pitchFamily="18" charset="0"/>
              </a:rPr>
              <a:t>of the Unique Identifier (UI) </a:t>
            </a:r>
            <a:endParaRPr lang="en-GB" sz="2400" b="1" dirty="0" smtClean="0">
              <a:latin typeface="Cambria" panose="02040503050406030204" pitchFamily="18" charset="0"/>
            </a:endParaRPr>
          </a:p>
          <a:p>
            <a:pPr algn="ctr"/>
            <a:r>
              <a:rPr lang="en-GB" sz="2400" dirty="0" smtClean="0">
                <a:latin typeface="Cambria" panose="02040503050406030204" pitchFamily="18" charset="0"/>
              </a:rPr>
              <a:t>in </a:t>
            </a:r>
            <a:r>
              <a:rPr lang="en-GB" sz="2400" dirty="0">
                <a:latin typeface="Cambria" panose="02040503050406030204" pitchFamily="18" charset="0"/>
              </a:rPr>
              <a:t>the Simplified Lighting and Light –Signalling </a:t>
            </a:r>
            <a:r>
              <a:rPr lang="en-GB" sz="2400" dirty="0" smtClean="0">
                <a:latin typeface="Cambria" panose="02040503050406030204" pitchFamily="18" charset="0"/>
              </a:rPr>
              <a:t>Regulations</a:t>
            </a:r>
            <a:endParaRPr lang="en-GB" sz="2000" dirty="0">
              <a:latin typeface="Cambria" panose="02040503050406030204" pitchFamily="18" charset="0"/>
            </a:endParaRPr>
          </a:p>
        </p:txBody>
      </p:sp>
      <p:sp>
        <p:nvSpPr>
          <p:cNvPr id="11" name="TextBox 10"/>
          <p:cNvSpPr txBox="1"/>
          <p:nvPr/>
        </p:nvSpPr>
        <p:spPr>
          <a:xfrm>
            <a:off x="5961112" y="188640"/>
            <a:ext cx="3657670" cy="923330"/>
          </a:xfrm>
          <a:prstGeom prst="rect">
            <a:avLst/>
          </a:prstGeom>
          <a:noFill/>
        </p:spPr>
        <p:txBody>
          <a:bodyPr wrap="square" rtlCol="0">
            <a:spAutoFit/>
          </a:bodyPr>
          <a:lstStyle/>
          <a:p>
            <a:r>
              <a:rPr lang="fr-CH" u="sng" dirty="0" smtClean="0">
                <a:latin typeface="Times New Roman" pitchFamily="18" charset="0"/>
                <a:cs typeface="Times New Roman" pitchFamily="18" charset="0"/>
              </a:rPr>
              <a:t>Informal document</a:t>
            </a:r>
            <a:r>
              <a:rPr lang="fr-CH" dirty="0" smtClean="0">
                <a:latin typeface="Times New Roman" pitchFamily="18" charset="0"/>
                <a:cs typeface="Times New Roman" pitchFamily="18" charset="0"/>
              </a:rPr>
              <a:t> </a:t>
            </a:r>
            <a:r>
              <a:rPr lang="fr-CH" b="1" dirty="0" smtClean="0">
                <a:latin typeface="Times New Roman" pitchFamily="18" charset="0"/>
                <a:cs typeface="Times New Roman" pitchFamily="18" charset="0"/>
              </a:rPr>
              <a:t>WP.29-173-XX</a:t>
            </a:r>
          </a:p>
          <a:p>
            <a:r>
              <a:rPr lang="fr-CH" dirty="0" smtClean="0">
                <a:latin typeface="Times New Roman" pitchFamily="18" charset="0"/>
                <a:cs typeface="Times New Roman" pitchFamily="18" charset="0"/>
              </a:rPr>
              <a:t>173rd WP.29, 14-17 </a:t>
            </a:r>
            <a:r>
              <a:rPr lang="fr-CH" dirty="0" err="1" smtClean="0">
                <a:latin typeface="Times New Roman" pitchFamily="18" charset="0"/>
                <a:cs typeface="Times New Roman" pitchFamily="18" charset="0"/>
              </a:rPr>
              <a:t>November</a:t>
            </a:r>
            <a:r>
              <a:rPr lang="fr-CH" dirty="0" smtClean="0">
                <a:latin typeface="Times New Roman" pitchFamily="18" charset="0"/>
                <a:cs typeface="Times New Roman" pitchFamily="18" charset="0"/>
              </a:rPr>
              <a:t> 2017</a:t>
            </a:r>
          </a:p>
          <a:p>
            <a:r>
              <a:rPr lang="fr-CH" dirty="0" smtClean="0">
                <a:latin typeface="Times New Roman" pitchFamily="18" charset="0"/>
                <a:cs typeface="Times New Roman" pitchFamily="18" charset="0"/>
              </a:rPr>
              <a:t>Agenda item </a:t>
            </a:r>
            <a:r>
              <a:rPr lang="fr-CH" dirty="0" err="1" smtClean="0">
                <a:latin typeface="Times New Roman" pitchFamily="18" charset="0"/>
                <a:cs typeface="Times New Roman" pitchFamily="18" charset="0"/>
              </a:rPr>
              <a:t>x.y</a:t>
            </a:r>
            <a:r>
              <a:rPr lang="fr-CH"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12" name="Rectangle 11"/>
          <p:cNvSpPr/>
          <p:nvPr/>
        </p:nvSpPr>
        <p:spPr>
          <a:xfrm>
            <a:off x="180664" y="260648"/>
            <a:ext cx="4663816" cy="369332"/>
          </a:xfrm>
          <a:prstGeom prst="rect">
            <a:avLst/>
          </a:prstGeom>
        </p:spPr>
        <p:txBody>
          <a:bodyPr wrap="square">
            <a:spAutoFit/>
          </a:bodyPr>
          <a:lstStyle/>
          <a:p>
            <a:r>
              <a:rPr lang="en-GB" dirty="0" smtClean="0">
                <a:latin typeface="Times New Roman" pitchFamily="18" charset="0"/>
                <a:cs typeface="Times New Roman" pitchFamily="18" charset="0"/>
              </a:rPr>
              <a:t>Transmitted </a:t>
            </a:r>
            <a:r>
              <a:rPr lang="en-GB" dirty="0">
                <a:latin typeface="Times New Roman" pitchFamily="18" charset="0"/>
                <a:cs typeface="Times New Roman" pitchFamily="18" charset="0"/>
              </a:rPr>
              <a:t>by </a:t>
            </a:r>
            <a:r>
              <a:rPr lang="en-GB" dirty="0" smtClean="0">
                <a:latin typeface="Times New Roman" pitchFamily="18" charset="0"/>
                <a:cs typeface="Times New Roman" pitchFamily="18" charset="0"/>
              </a:rPr>
              <a:t>the GRE Chairman</a:t>
            </a:r>
            <a:endParaRPr lang="en-GB" dirty="0">
              <a:latin typeface="Times New Roman" pitchFamily="18" charset="0"/>
              <a:cs typeface="Times New Roman" pitchFamily="18" charset="0"/>
            </a:endParaRPr>
          </a:p>
        </p:txBody>
      </p:sp>
      <p:sp>
        <p:nvSpPr>
          <p:cNvPr id="4" name="TextBox 3"/>
          <p:cNvSpPr txBox="1"/>
          <p:nvPr/>
        </p:nvSpPr>
        <p:spPr>
          <a:xfrm rot="21167656">
            <a:off x="-6411" y="2817093"/>
            <a:ext cx="7488832" cy="369332"/>
          </a:xfrm>
          <a:prstGeom prst="rect">
            <a:avLst/>
          </a:prstGeom>
          <a:solidFill>
            <a:srgbClr val="FFFF00"/>
          </a:solidFill>
          <a:ln>
            <a:solidFill>
              <a:schemeClr val="tx1"/>
            </a:solidFill>
          </a:ln>
        </p:spPr>
        <p:txBody>
          <a:bodyPr wrap="square" rtlCol="0">
            <a:spAutoFit/>
          </a:bodyPr>
          <a:lstStyle/>
          <a:p>
            <a:pPr algn="ctr"/>
            <a:r>
              <a:rPr lang="en-GB" dirty="0" smtClean="0">
                <a:latin typeface="Cambria" panose="02040503050406030204" pitchFamily="18" charset="0"/>
              </a:rPr>
              <a:t>E-ECE-TRANS-505-Rev.3e  -Revision 3 of the 1958 Agreement - Schedule 5</a:t>
            </a:r>
            <a:endParaRPr lang="en-GB" dirty="0">
              <a:latin typeface="Cambria" panose="02040503050406030204" pitchFamily="18" charset="0"/>
            </a:endParaRPr>
          </a:p>
        </p:txBody>
      </p:sp>
      <p:sp>
        <p:nvSpPr>
          <p:cNvPr id="13" name="Slide Number Placeholder 5"/>
          <p:cNvSpPr>
            <a:spLocks noGrp="1"/>
          </p:cNvSpPr>
          <p:nvPr>
            <p:ph type="sldNum" sz="quarter" idx="12"/>
          </p:nvPr>
        </p:nvSpPr>
        <p:spPr>
          <a:xfrm>
            <a:off x="9417496" y="6309320"/>
            <a:ext cx="281236" cy="365125"/>
          </a:xfrm>
          <a:ln>
            <a:solidFill>
              <a:schemeClr val="accent1"/>
            </a:solidFill>
          </a:ln>
        </p:spPr>
        <p:txBody>
          <a:bodyPr/>
          <a:lstStyle/>
          <a:p>
            <a:fld id="{92B5F676-D2BC-42E2-9C71-9AD8268FD87C}" type="slidenum">
              <a:rPr lang="en-GB" sz="2000" smtClean="0"/>
              <a:pPr/>
              <a:t>1</a:t>
            </a:fld>
            <a:endParaRPr lang="en-GB" sz="2000" dirty="0"/>
          </a:p>
        </p:txBody>
      </p:sp>
      <p:sp>
        <p:nvSpPr>
          <p:cNvPr id="2" name="CasellaDiTesto 1"/>
          <p:cNvSpPr txBox="1"/>
          <p:nvPr/>
        </p:nvSpPr>
        <p:spPr>
          <a:xfrm>
            <a:off x="272480" y="764704"/>
            <a:ext cx="1122423" cy="369332"/>
          </a:xfrm>
          <a:prstGeom prst="rect">
            <a:avLst/>
          </a:prstGeom>
          <a:noFill/>
          <a:ln w="34925">
            <a:solidFill>
              <a:srgbClr val="FF0000"/>
            </a:solidFill>
          </a:ln>
        </p:spPr>
        <p:txBody>
          <a:bodyPr wrap="none" rtlCol="0">
            <a:spAutoFit/>
          </a:bodyPr>
          <a:lstStyle/>
          <a:p>
            <a:r>
              <a:rPr lang="it-IT" b="1" dirty="0" smtClean="0"/>
              <a:t>SLR-21-07</a:t>
            </a:r>
            <a:endParaRPr lang="it-IT"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920552" y="1724615"/>
            <a:ext cx="8064896" cy="1200329"/>
          </a:xfrm>
          <a:prstGeom prst="rect">
            <a:avLst/>
          </a:prstGeom>
          <a:noFill/>
        </p:spPr>
        <p:txBody>
          <a:bodyPr wrap="square" rtlCol="0">
            <a:spAutoFit/>
          </a:bodyPr>
          <a:lstStyle/>
          <a:p>
            <a:pPr algn="just"/>
            <a:r>
              <a:rPr lang="en-GB" sz="2400" b="1" dirty="0" smtClean="0">
                <a:latin typeface="Cambria" pitchFamily="18" charset="0"/>
              </a:rPr>
              <a:t>GRE has concluded that it is necessary to implement the Unique Identifier (UI) as a mandatory requirement to replace the conventional type approval markings </a:t>
            </a:r>
            <a:endParaRPr lang="en-GB" sz="2400" b="1" dirty="0">
              <a:latin typeface="Cambria" pitchFamily="18" charset="0"/>
            </a:endParaRPr>
          </a:p>
        </p:txBody>
      </p:sp>
      <p:sp>
        <p:nvSpPr>
          <p:cNvPr id="22" name="Rectangle 21"/>
          <p:cNvSpPr/>
          <p:nvPr/>
        </p:nvSpPr>
        <p:spPr>
          <a:xfrm>
            <a:off x="5097016" y="5301208"/>
            <a:ext cx="1368152" cy="21602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5097016" y="4941168"/>
            <a:ext cx="3960440" cy="288032"/>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8337376" y="4653136"/>
            <a:ext cx="792088" cy="288032"/>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8193360" y="4017943"/>
            <a:ext cx="1008112" cy="28803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5889104" y="3691274"/>
            <a:ext cx="3168352" cy="28803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p:cNvSpPr txBox="1"/>
          <p:nvPr/>
        </p:nvSpPr>
        <p:spPr>
          <a:xfrm>
            <a:off x="488504" y="3717032"/>
            <a:ext cx="3240360" cy="1631216"/>
          </a:xfrm>
          <a:prstGeom prst="rect">
            <a:avLst/>
          </a:prstGeom>
          <a:noFill/>
        </p:spPr>
        <p:txBody>
          <a:bodyPr wrap="square" rtlCol="0">
            <a:spAutoFit/>
          </a:bodyPr>
          <a:lstStyle/>
          <a:p>
            <a:pPr algn="just"/>
            <a:r>
              <a:rPr lang="en-GB" sz="2000" dirty="0" smtClean="0">
                <a:latin typeface="Cambria" pitchFamily="18" charset="0"/>
              </a:rPr>
              <a:t>If </a:t>
            </a:r>
            <a:r>
              <a:rPr lang="en-GB" sz="2000" dirty="0">
                <a:latin typeface="Cambria" pitchFamily="18" charset="0"/>
              </a:rPr>
              <a:t>the type approvals applicable to a wheeled vehicles, equipment or parts are stored on the secure internet database</a:t>
            </a:r>
            <a:r>
              <a:rPr lang="en-GB" sz="2000" dirty="0" smtClean="0">
                <a:latin typeface="Cambria" pitchFamily="18" charset="0"/>
              </a:rPr>
              <a:t>,</a:t>
            </a:r>
            <a:endParaRPr lang="en-GB" sz="2000" dirty="0">
              <a:latin typeface="Cambria" pitchFamily="18" charset="0"/>
            </a:endParaRPr>
          </a:p>
        </p:txBody>
      </p:sp>
      <p:sp>
        <p:nvSpPr>
          <p:cNvPr id="28" name="Rectangle 27"/>
          <p:cNvSpPr/>
          <p:nvPr/>
        </p:nvSpPr>
        <p:spPr>
          <a:xfrm>
            <a:off x="272480" y="3573016"/>
            <a:ext cx="9217024" cy="27363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3872880" y="3573016"/>
            <a:ext cx="1080120" cy="27363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0" name="Picture 3"/>
          <p:cNvPicPr>
            <a:picLocks noChangeAspect="1" noChangeArrowheads="1"/>
          </p:cNvPicPr>
          <p:nvPr/>
        </p:nvPicPr>
        <p:blipFill>
          <a:blip r:embed="rId2" cstate="print"/>
          <a:srcRect/>
          <a:stretch>
            <a:fillRect/>
          </a:stretch>
        </p:blipFill>
        <p:spPr bwMode="auto">
          <a:xfrm>
            <a:off x="7761312" y="4627378"/>
            <a:ext cx="500203" cy="280417"/>
          </a:xfrm>
          <a:prstGeom prst="rect">
            <a:avLst/>
          </a:prstGeom>
          <a:noFill/>
          <a:ln w="9525">
            <a:noFill/>
            <a:miter lim="800000"/>
            <a:headEnd/>
            <a:tailEnd/>
          </a:ln>
          <a:effectLst/>
        </p:spPr>
      </p:pic>
      <p:sp>
        <p:nvSpPr>
          <p:cNvPr id="31" name="Right Arrow 30"/>
          <p:cNvSpPr/>
          <p:nvPr/>
        </p:nvSpPr>
        <p:spPr>
          <a:xfrm>
            <a:off x="4088904" y="4509120"/>
            <a:ext cx="792088"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p:cNvSpPr/>
          <p:nvPr/>
        </p:nvSpPr>
        <p:spPr>
          <a:xfrm>
            <a:off x="5097016" y="4357491"/>
            <a:ext cx="3528392" cy="28803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TextBox 32"/>
          <p:cNvSpPr txBox="1"/>
          <p:nvPr/>
        </p:nvSpPr>
        <p:spPr>
          <a:xfrm>
            <a:off x="5025008" y="3645024"/>
            <a:ext cx="4104456" cy="2554545"/>
          </a:xfrm>
          <a:prstGeom prst="rect">
            <a:avLst/>
          </a:prstGeom>
          <a:noFill/>
        </p:spPr>
        <p:txBody>
          <a:bodyPr wrap="square" rtlCol="0">
            <a:spAutoFit/>
          </a:bodyPr>
          <a:lstStyle/>
          <a:p>
            <a:pPr algn="just"/>
            <a:r>
              <a:rPr lang="en-GB" sz="2000" dirty="0" smtClean="0">
                <a:latin typeface="Cambria" pitchFamily="18" charset="0"/>
              </a:rPr>
              <a:t>then the approval markings required by UN Regulations may be replaced by a Unique Identifier (UI) preceded by the symbol        , unless specified otherwise in the UN Regulations. Such unique identifier shall be generated by the database automatically.</a:t>
            </a:r>
            <a:endParaRPr lang="en-GB" sz="2000" dirty="0">
              <a:latin typeface="Cambria" pitchFamily="18" charset="0"/>
            </a:endParaRPr>
          </a:p>
        </p:txBody>
      </p:sp>
      <p:sp>
        <p:nvSpPr>
          <p:cNvPr id="35" name="TextBox 34"/>
          <p:cNvSpPr txBox="1"/>
          <p:nvPr/>
        </p:nvSpPr>
        <p:spPr>
          <a:xfrm>
            <a:off x="0" y="149731"/>
            <a:ext cx="9906000" cy="830997"/>
          </a:xfrm>
          <a:prstGeom prst="rect">
            <a:avLst/>
          </a:prstGeom>
          <a:noFill/>
          <a:ln>
            <a:solidFill>
              <a:srgbClr val="0070C0"/>
            </a:solidFill>
          </a:ln>
        </p:spPr>
        <p:txBody>
          <a:bodyPr wrap="square" rtlCol="0">
            <a:spAutoFit/>
          </a:bodyPr>
          <a:lstStyle/>
          <a:p>
            <a:pPr algn="ctr"/>
            <a:r>
              <a:rPr lang="en-GB" sz="2400" dirty="0" smtClean="0">
                <a:latin typeface="Cambria" panose="02040503050406030204" pitchFamily="18" charset="0"/>
              </a:rPr>
              <a:t>Mandatory Application </a:t>
            </a:r>
            <a:r>
              <a:rPr lang="en-GB" sz="2400" dirty="0">
                <a:latin typeface="Cambria" panose="02040503050406030204" pitchFamily="18" charset="0"/>
              </a:rPr>
              <a:t>of the Unique Identifier (UI) </a:t>
            </a:r>
            <a:endParaRPr lang="en-GB" sz="2400" dirty="0" smtClean="0">
              <a:latin typeface="Cambria" panose="02040503050406030204" pitchFamily="18" charset="0"/>
            </a:endParaRPr>
          </a:p>
          <a:p>
            <a:pPr algn="ctr"/>
            <a:r>
              <a:rPr lang="en-GB" sz="2400" dirty="0" smtClean="0">
                <a:latin typeface="Cambria" panose="02040503050406030204" pitchFamily="18" charset="0"/>
              </a:rPr>
              <a:t>in </a:t>
            </a:r>
            <a:r>
              <a:rPr lang="en-GB" sz="2400" dirty="0">
                <a:latin typeface="Cambria" panose="02040503050406030204" pitchFamily="18" charset="0"/>
              </a:rPr>
              <a:t>the Simplified Lighting and Light –Signalling </a:t>
            </a:r>
            <a:r>
              <a:rPr lang="en-GB" sz="2400" dirty="0" smtClean="0">
                <a:latin typeface="Cambria" panose="02040503050406030204" pitchFamily="18" charset="0"/>
              </a:rPr>
              <a:t>Regulations</a:t>
            </a:r>
            <a:endParaRPr lang="en-GB" sz="2000" dirty="0">
              <a:latin typeface="Cambria" panose="02040503050406030204" pitchFamily="18" charset="0"/>
            </a:endParaRPr>
          </a:p>
        </p:txBody>
      </p:sp>
      <p:sp>
        <p:nvSpPr>
          <p:cNvPr id="16" name="Slide Number Placeholder 5"/>
          <p:cNvSpPr>
            <a:spLocks noGrp="1"/>
          </p:cNvSpPr>
          <p:nvPr>
            <p:ph type="sldNum" sz="quarter" idx="12"/>
          </p:nvPr>
        </p:nvSpPr>
        <p:spPr>
          <a:xfrm>
            <a:off x="9417496" y="6381328"/>
            <a:ext cx="281236" cy="365125"/>
          </a:xfrm>
          <a:ln>
            <a:solidFill>
              <a:schemeClr val="accent1"/>
            </a:solidFill>
          </a:ln>
        </p:spPr>
        <p:txBody>
          <a:bodyPr/>
          <a:lstStyle/>
          <a:p>
            <a:fld id="{92B5F676-D2BC-42E2-9C71-9AD8268FD87C}" type="slidenum">
              <a:rPr lang="en-GB" sz="2000" smtClean="0"/>
              <a:pPr/>
              <a:t>2</a:t>
            </a:fld>
            <a:endParaRPr lang="en-GB"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0472" y="836712"/>
            <a:ext cx="9433048" cy="5949280"/>
          </a:xfrm>
        </p:spPr>
        <p:txBody>
          <a:bodyPr>
            <a:noAutofit/>
          </a:bodyPr>
          <a:lstStyle/>
          <a:p>
            <a:pPr algn="just">
              <a:lnSpc>
                <a:spcPts val="2880"/>
              </a:lnSpc>
              <a:spcBef>
                <a:spcPts val="0"/>
              </a:spcBef>
              <a:spcAft>
                <a:spcPts val="1200"/>
              </a:spcAft>
            </a:pPr>
            <a:r>
              <a:rPr lang="en-GB" sz="2000" dirty="0" smtClean="0">
                <a:latin typeface="Cambria" pitchFamily="18" charset="0"/>
              </a:rPr>
              <a:t>The use of the "Unique Identifier“ has been foreseen since June 2012 when WP29 launched the simplification activity. (ECE-TRANS-WP29-2012-119). </a:t>
            </a:r>
          </a:p>
          <a:p>
            <a:pPr algn="just">
              <a:lnSpc>
                <a:spcPts val="2880"/>
              </a:lnSpc>
              <a:spcBef>
                <a:spcPts val="0"/>
              </a:spcBef>
              <a:spcAft>
                <a:spcPts val="1200"/>
              </a:spcAft>
            </a:pPr>
            <a:r>
              <a:rPr lang="en-GB" sz="2000" b="1" dirty="0" smtClean="0">
                <a:latin typeface="Cambria" pitchFamily="18" charset="0"/>
              </a:rPr>
              <a:t>Mandatory use of Unique </a:t>
            </a:r>
            <a:r>
              <a:rPr lang="en-GB" sz="2000" b="1" dirty="0">
                <a:latin typeface="Cambria" pitchFamily="18" charset="0"/>
              </a:rPr>
              <a:t>I</a:t>
            </a:r>
            <a:r>
              <a:rPr lang="en-GB" sz="2000" b="1" dirty="0" smtClean="0">
                <a:latin typeface="Cambria" pitchFamily="18" charset="0"/>
              </a:rPr>
              <a:t>dentifier is a prerequisite for an effective transition towards the simplified lighting and light-signalling regulations. </a:t>
            </a:r>
          </a:p>
          <a:p>
            <a:pPr algn="just">
              <a:lnSpc>
                <a:spcPts val="2880"/>
              </a:lnSpc>
              <a:spcBef>
                <a:spcPts val="0"/>
              </a:spcBef>
              <a:spcAft>
                <a:spcPts val="1200"/>
              </a:spcAft>
            </a:pPr>
            <a:r>
              <a:rPr lang="en-GB" sz="2000" dirty="0" smtClean="0">
                <a:latin typeface="Cambria" pitchFamily="18" charset="0"/>
              </a:rPr>
              <a:t>The principle of grouping a number of devices into a single regulation is not compatible with the use of detailed approval markings on devices</a:t>
            </a:r>
          </a:p>
          <a:p>
            <a:pPr algn="just">
              <a:lnSpc>
                <a:spcPts val="2880"/>
              </a:lnSpc>
              <a:spcBef>
                <a:spcPts val="0"/>
              </a:spcBef>
              <a:spcAft>
                <a:spcPts val="1200"/>
              </a:spcAft>
            </a:pPr>
            <a:r>
              <a:rPr lang="en-GB" sz="2000" dirty="0" smtClean="0">
                <a:latin typeface="Cambria" pitchFamily="18" charset="0"/>
              </a:rPr>
              <a:t>With </a:t>
            </a:r>
            <a:r>
              <a:rPr lang="en-GB" sz="2000" smtClean="0">
                <a:latin typeface="Cambria" pitchFamily="18" charset="0"/>
              </a:rPr>
              <a:t>different markings </a:t>
            </a:r>
            <a:r>
              <a:rPr lang="en-GB" sz="2000" dirty="0" smtClean="0">
                <a:latin typeface="Cambria" pitchFamily="18" charset="0"/>
              </a:rPr>
              <a:t>for each device within one regulation the traditional marking becomes extremely complicated. This will be even more critical in the case of minimum performance based requirements (Phase 2 SLR).</a:t>
            </a:r>
          </a:p>
          <a:p>
            <a:pPr algn="just">
              <a:lnSpc>
                <a:spcPts val="2880"/>
              </a:lnSpc>
              <a:spcBef>
                <a:spcPts val="0"/>
              </a:spcBef>
              <a:spcAft>
                <a:spcPts val="1200"/>
              </a:spcAft>
            </a:pPr>
            <a:r>
              <a:rPr lang="en-GB" sz="2000" dirty="0" smtClean="0">
                <a:latin typeface="Cambria" pitchFamily="18" charset="0"/>
              </a:rPr>
              <a:t>Use of an electronic system of UI is a clear benefit compared to E-marking paper version processing. TAAs will be in position to identify the level of product compliance and performance more easily and will be able to relate it to products certified in different certification environments.</a:t>
            </a:r>
            <a:endParaRPr lang="en-GB" sz="2000" dirty="0">
              <a:latin typeface="Cambria" pitchFamily="18" charset="0"/>
            </a:endParaRPr>
          </a:p>
        </p:txBody>
      </p:sp>
      <p:sp>
        <p:nvSpPr>
          <p:cNvPr id="4" name="Titre 1"/>
          <p:cNvSpPr>
            <a:spLocks noGrp="1"/>
          </p:cNvSpPr>
          <p:nvPr>
            <p:ph type="title"/>
          </p:nvPr>
        </p:nvSpPr>
        <p:spPr>
          <a:xfrm>
            <a:off x="0" y="188640"/>
            <a:ext cx="9906000" cy="446276"/>
          </a:xfrm>
          <a:noFill/>
          <a:ln>
            <a:solidFill>
              <a:schemeClr val="tx1"/>
            </a:solidFill>
          </a:ln>
        </p:spPr>
        <p:txBody>
          <a:bodyPr vert="horz" wrap="square" lIns="91440" tIns="45720" rIns="91440" bIns="45720" rtlCol="0" anchor="ctr">
            <a:spAutoFit/>
          </a:bodyPr>
          <a:lstStyle/>
          <a:p>
            <a:r>
              <a:rPr lang="en-US" sz="2300" dirty="0" smtClean="0">
                <a:latin typeface="Cambria" pitchFamily="18" charset="0"/>
                <a:ea typeface="+mn-ea"/>
                <a:cs typeface="Calibri" pitchFamily="34" charset="0"/>
              </a:rPr>
              <a:t>Why do we need the Unique Identifier marking solution? </a:t>
            </a:r>
            <a:endParaRPr lang="en-US" sz="2300" dirty="0">
              <a:latin typeface="Cambria" pitchFamily="18" charset="0"/>
              <a:ea typeface="+mn-ea"/>
              <a:cs typeface="Calibri" pitchFamily="34" charset="0"/>
            </a:endParaRPr>
          </a:p>
        </p:txBody>
      </p:sp>
      <p:sp>
        <p:nvSpPr>
          <p:cNvPr id="7" name="Slide Number Placeholder 5"/>
          <p:cNvSpPr>
            <a:spLocks noGrp="1"/>
          </p:cNvSpPr>
          <p:nvPr>
            <p:ph type="sldNum" sz="quarter" idx="12"/>
          </p:nvPr>
        </p:nvSpPr>
        <p:spPr>
          <a:xfrm>
            <a:off x="9417496" y="6381328"/>
            <a:ext cx="281236" cy="365125"/>
          </a:xfrm>
          <a:ln>
            <a:solidFill>
              <a:schemeClr val="accent1"/>
            </a:solidFill>
          </a:ln>
        </p:spPr>
        <p:txBody>
          <a:bodyPr/>
          <a:lstStyle/>
          <a:p>
            <a:fld id="{92B5F676-D2BC-42E2-9C71-9AD8268FD87C}" type="slidenum">
              <a:rPr lang="en-GB" sz="2000" smtClean="0"/>
              <a:pPr/>
              <a:t>3</a:t>
            </a:fld>
            <a:endParaRPr lang="en-GB" sz="2000" dirty="0"/>
          </a:p>
        </p:txBody>
      </p:sp>
    </p:spTree>
    <p:extLst>
      <p:ext uri="{BB962C8B-B14F-4D97-AF65-F5344CB8AC3E}">
        <p14:creationId xmlns:p14="http://schemas.microsoft.com/office/powerpoint/2010/main" val="3905052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428498" y="620688"/>
            <a:ext cx="8814979" cy="646331"/>
          </a:xfrm>
          <a:prstGeom prst="rect">
            <a:avLst/>
          </a:prstGeom>
          <a:noFill/>
        </p:spPr>
        <p:txBody>
          <a:bodyPr wrap="square" rtlCol="0">
            <a:spAutoFit/>
          </a:bodyPr>
          <a:lstStyle/>
          <a:p>
            <a:r>
              <a:rPr lang="en-US" b="1" dirty="0" smtClean="0">
                <a:latin typeface="Cambria" pitchFamily="18" charset="0"/>
              </a:rPr>
              <a:t>Example  of a CONVENTIONAL grouped approval marking for a device combining functions type approved to the new LSD and RID and RRD Regulations.</a:t>
            </a:r>
            <a:endParaRPr lang="en-US" b="1" dirty="0">
              <a:latin typeface="Cambria" pitchFamily="18" charset="0"/>
            </a:endParaRPr>
          </a:p>
        </p:txBody>
      </p:sp>
      <p:sp>
        <p:nvSpPr>
          <p:cNvPr id="42" name="Titre 1"/>
          <p:cNvSpPr>
            <a:spLocks noGrp="1"/>
          </p:cNvSpPr>
          <p:nvPr>
            <p:ph type="title"/>
          </p:nvPr>
        </p:nvSpPr>
        <p:spPr>
          <a:xfrm>
            <a:off x="0" y="44624"/>
            <a:ext cx="9906000" cy="446276"/>
          </a:xfrm>
          <a:noFill/>
          <a:ln>
            <a:solidFill>
              <a:schemeClr val="tx1"/>
            </a:solidFill>
          </a:ln>
        </p:spPr>
        <p:txBody>
          <a:bodyPr vert="horz" wrap="square" lIns="91440" tIns="45720" rIns="91440" bIns="45720" rtlCol="0" anchor="ctr">
            <a:spAutoFit/>
          </a:bodyPr>
          <a:lstStyle/>
          <a:p>
            <a:r>
              <a:rPr lang="en-US" sz="2300" dirty="0" smtClean="0">
                <a:latin typeface="Cambria" pitchFamily="18" charset="0"/>
                <a:ea typeface="+mn-ea"/>
                <a:cs typeface="Calibri" pitchFamily="34" charset="0"/>
              </a:rPr>
              <a:t>Why do we need the Unique Identifier marking solution? </a:t>
            </a:r>
            <a:endParaRPr lang="en-US" sz="2300" dirty="0">
              <a:latin typeface="Cambria" pitchFamily="18" charset="0"/>
              <a:ea typeface="+mn-ea"/>
              <a:cs typeface="Calibri" pitchFamily="34" charset="0"/>
            </a:endParaRPr>
          </a:p>
        </p:txBody>
      </p:sp>
      <p:sp>
        <p:nvSpPr>
          <p:cNvPr id="35" name="TextBox 34"/>
          <p:cNvSpPr txBox="1"/>
          <p:nvPr/>
        </p:nvSpPr>
        <p:spPr>
          <a:xfrm>
            <a:off x="4549293" y="5013176"/>
            <a:ext cx="979771" cy="707886"/>
          </a:xfrm>
          <a:prstGeom prst="rect">
            <a:avLst/>
          </a:prstGeom>
          <a:noFill/>
        </p:spPr>
        <p:txBody>
          <a:bodyPr wrap="square" rtlCol="0">
            <a:spAutoFit/>
          </a:bodyPr>
          <a:lstStyle/>
          <a:p>
            <a:r>
              <a:rPr lang="en-US" sz="4000" dirty="0" smtClean="0"/>
              <a:t>E</a:t>
            </a:r>
            <a:r>
              <a:rPr lang="en-US" sz="2400" dirty="0" smtClean="0"/>
              <a:t>4</a:t>
            </a:r>
            <a:endParaRPr lang="en-US" sz="2400" dirty="0"/>
          </a:p>
        </p:txBody>
      </p:sp>
      <p:sp>
        <p:nvSpPr>
          <p:cNvPr id="41" name="Oval 40"/>
          <p:cNvSpPr/>
          <p:nvPr/>
        </p:nvSpPr>
        <p:spPr>
          <a:xfrm>
            <a:off x="4376936" y="4797152"/>
            <a:ext cx="945608" cy="945608"/>
          </a:xfrm>
          <a:prstGeom prst="ellipse">
            <a:avLst/>
          </a:prstGeom>
          <a:noFill/>
          <a:ln w="476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8" name="TextBox 47"/>
          <p:cNvSpPr txBox="1"/>
          <p:nvPr/>
        </p:nvSpPr>
        <p:spPr>
          <a:xfrm>
            <a:off x="3526726" y="3622665"/>
            <a:ext cx="2491388" cy="1246495"/>
          </a:xfrm>
          <a:prstGeom prst="rect">
            <a:avLst/>
          </a:prstGeom>
          <a:noFill/>
        </p:spPr>
        <p:txBody>
          <a:bodyPr wrap="none" rtlCol="0">
            <a:spAutoFit/>
          </a:bodyPr>
          <a:lstStyle/>
          <a:p>
            <a:pPr>
              <a:lnSpc>
                <a:spcPts val="3000"/>
              </a:lnSpc>
            </a:pPr>
            <a:r>
              <a:rPr lang="en-US" sz="2800" dirty="0" smtClean="0"/>
              <a:t>XXX R03 -22179</a:t>
            </a:r>
          </a:p>
          <a:p>
            <a:pPr>
              <a:lnSpc>
                <a:spcPts val="3000"/>
              </a:lnSpc>
            </a:pPr>
            <a:r>
              <a:rPr lang="en-US" sz="2800" dirty="0" smtClean="0"/>
              <a:t>YYY R04 -22179</a:t>
            </a:r>
          </a:p>
          <a:p>
            <a:pPr>
              <a:lnSpc>
                <a:spcPts val="3000"/>
              </a:lnSpc>
            </a:pPr>
            <a:r>
              <a:rPr lang="en-US" sz="2800" dirty="0" smtClean="0"/>
              <a:t>ZZZ R00 -22179</a:t>
            </a:r>
            <a:endParaRPr lang="en-US" sz="2800" dirty="0"/>
          </a:p>
        </p:txBody>
      </p:sp>
      <p:sp>
        <p:nvSpPr>
          <p:cNvPr id="49" name="TextBox 48"/>
          <p:cNvSpPr txBox="1"/>
          <p:nvPr/>
        </p:nvSpPr>
        <p:spPr>
          <a:xfrm>
            <a:off x="6047899" y="5404137"/>
            <a:ext cx="3009557" cy="1272143"/>
          </a:xfrm>
          <a:prstGeom prst="rect">
            <a:avLst/>
          </a:prstGeom>
          <a:noFill/>
        </p:spPr>
        <p:txBody>
          <a:bodyPr wrap="square" rtlCol="0">
            <a:spAutoFit/>
          </a:bodyPr>
          <a:lstStyle/>
          <a:p>
            <a:pPr>
              <a:lnSpc>
                <a:spcPts val="2300"/>
              </a:lnSpc>
            </a:pPr>
            <a:r>
              <a:rPr lang="en-US" sz="2000" dirty="0" smtClean="0"/>
              <a:t>LSD Regulation series 03</a:t>
            </a:r>
          </a:p>
          <a:p>
            <a:pPr>
              <a:lnSpc>
                <a:spcPts val="2300"/>
              </a:lnSpc>
            </a:pPr>
            <a:r>
              <a:rPr lang="en-US" sz="2000" dirty="0" smtClean="0"/>
              <a:t>RID Regulation series 04</a:t>
            </a:r>
          </a:p>
          <a:p>
            <a:pPr>
              <a:lnSpc>
                <a:spcPts val="2300"/>
              </a:lnSpc>
            </a:pPr>
            <a:r>
              <a:rPr lang="en-US" sz="2000" dirty="0" smtClean="0"/>
              <a:t>RRD Regulation series 00</a:t>
            </a:r>
          </a:p>
          <a:p>
            <a:pPr>
              <a:lnSpc>
                <a:spcPts val="2300"/>
              </a:lnSpc>
            </a:pPr>
            <a:r>
              <a:rPr lang="en-US" sz="2000" dirty="0" smtClean="0"/>
              <a:t>Approval number 22179</a:t>
            </a:r>
            <a:endParaRPr lang="en-US" sz="2000" dirty="0"/>
          </a:p>
        </p:txBody>
      </p:sp>
      <p:grpSp>
        <p:nvGrpSpPr>
          <p:cNvPr id="73" name="Group 72"/>
          <p:cNvGrpSpPr/>
          <p:nvPr/>
        </p:nvGrpSpPr>
        <p:grpSpPr>
          <a:xfrm>
            <a:off x="3763564" y="2203002"/>
            <a:ext cx="2557588" cy="1046440"/>
            <a:chOff x="4015411" y="2203002"/>
            <a:chExt cx="2203858" cy="1046440"/>
          </a:xfrm>
        </p:grpSpPr>
        <p:sp>
          <p:nvSpPr>
            <p:cNvPr id="46" name="TextBox 45"/>
            <p:cNvSpPr txBox="1"/>
            <p:nvPr/>
          </p:nvSpPr>
          <p:spPr>
            <a:xfrm>
              <a:off x="4015411" y="2203002"/>
              <a:ext cx="2203858" cy="1046440"/>
            </a:xfrm>
            <a:prstGeom prst="rect">
              <a:avLst/>
            </a:prstGeom>
            <a:noFill/>
          </p:spPr>
          <p:txBody>
            <a:bodyPr wrap="square" rtlCol="0">
              <a:spAutoFit/>
            </a:bodyPr>
            <a:lstStyle/>
            <a:p>
              <a:r>
                <a:rPr lang="en-US" sz="2800" dirty="0" smtClean="0"/>
                <a:t>HCR -20   RL   F3</a:t>
              </a:r>
            </a:p>
            <a:p>
              <a:endParaRPr lang="en-US" sz="600" dirty="0"/>
            </a:p>
            <a:p>
              <a:r>
                <a:rPr lang="en-US" sz="2800" dirty="0" smtClean="0"/>
                <a:t>  A      1b   IA</a:t>
              </a:r>
              <a:endParaRPr lang="en-US" sz="2800" dirty="0"/>
            </a:p>
          </p:txBody>
        </p:sp>
        <p:cxnSp>
          <p:nvCxnSpPr>
            <p:cNvPr id="47" name="Straight Arrow Connector 46"/>
            <p:cNvCxnSpPr/>
            <p:nvPr/>
          </p:nvCxnSpPr>
          <p:spPr>
            <a:xfrm>
              <a:off x="4827977" y="3249442"/>
              <a:ext cx="606411" cy="0"/>
            </a:xfrm>
            <a:prstGeom prst="straightConnector1">
              <a:avLst/>
            </a:prstGeom>
            <a:ln w="47625">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4085198" y="3249442"/>
              <a:ext cx="606411" cy="0"/>
            </a:xfrm>
            <a:prstGeom prst="straightConnector1">
              <a:avLst/>
            </a:prstGeom>
            <a:ln w="47625">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grpSp>
      <p:cxnSp>
        <p:nvCxnSpPr>
          <p:cNvPr id="51" name="Straight Arrow Connector 50"/>
          <p:cNvCxnSpPr>
            <a:stCxn id="49" idx="0"/>
          </p:cNvCxnSpPr>
          <p:nvPr/>
        </p:nvCxnSpPr>
        <p:spPr>
          <a:xfrm flipH="1" flipV="1">
            <a:off x="5961112" y="4149080"/>
            <a:ext cx="1591566" cy="1255057"/>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6825208" y="3645024"/>
            <a:ext cx="1732910" cy="682238"/>
          </a:xfrm>
          <a:prstGeom prst="rect">
            <a:avLst/>
          </a:prstGeom>
          <a:noFill/>
        </p:spPr>
        <p:txBody>
          <a:bodyPr wrap="square" rtlCol="0">
            <a:spAutoFit/>
          </a:bodyPr>
          <a:lstStyle/>
          <a:p>
            <a:pPr algn="ctr">
              <a:lnSpc>
                <a:spcPts val="2300"/>
              </a:lnSpc>
            </a:pPr>
            <a:r>
              <a:rPr lang="en-US" sz="2000" dirty="0" smtClean="0"/>
              <a:t>Front direction</a:t>
            </a:r>
          </a:p>
          <a:p>
            <a:pPr algn="ctr">
              <a:lnSpc>
                <a:spcPts val="2300"/>
              </a:lnSpc>
            </a:pPr>
            <a:r>
              <a:rPr lang="en-US" sz="2000" dirty="0" smtClean="0"/>
              <a:t>Indicator lamp</a:t>
            </a:r>
          </a:p>
        </p:txBody>
      </p:sp>
      <p:cxnSp>
        <p:nvCxnSpPr>
          <p:cNvPr id="53" name="Straight Arrow Connector 52"/>
          <p:cNvCxnSpPr/>
          <p:nvPr/>
        </p:nvCxnSpPr>
        <p:spPr>
          <a:xfrm flipH="1">
            <a:off x="5457056" y="1700808"/>
            <a:ext cx="1224136" cy="576064"/>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52" idx="1"/>
          </p:cNvCxnSpPr>
          <p:nvPr/>
        </p:nvCxnSpPr>
        <p:spPr>
          <a:xfrm flipH="1" flipV="1">
            <a:off x="4953000" y="3356993"/>
            <a:ext cx="1872208" cy="62915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57" idx="3"/>
          </p:cNvCxnSpPr>
          <p:nvPr/>
        </p:nvCxnSpPr>
        <p:spPr>
          <a:xfrm flipV="1">
            <a:off x="3141553" y="2996952"/>
            <a:ext cx="731327" cy="55714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1064568" y="2276872"/>
            <a:ext cx="1831527" cy="682238"/>
          </a:xfrm>
          <a:prstGeom prst="rect">
            <a:avLst/>
          </a:prstGeom>
          <a:noFill/>
        </p:spPr>
        <p:txBody>
          <a:bodyPr wrap="none" rtlCol="0">
            <a:spAutoFit/>
          </a:bodyPr>
          <a:lstStyle/>
          <a:p>
            <a:pPr algn="ctr">
              <a:lnSpc>
                <a:spcPts val="2300"/>
              </a:lnSpc>
            </a:pPr>
            <a:r>
              <a:rPr lang="en-US" sz="2000" dirty="0" smtClean="0"/>
              <a:t>Low/High beam</a:t>
            </a:r>
          </a:p>
          <a:p>
            <a:pPr algn="ctr">
              <a:lnSpc>
                <a:spcPts val="2300"/>
              </a:lnSpc>
            </a:pPr>
            <a:r>
              <a:rPr lang="en-US" sz="2000" dirty="0" smtClean="0"/>
              <a:t>headlamp</a:t>
            </a:r>
          </a:p>
        </p:txBody>
      </p:sp>
      <p:sp>
        <p:nvSpPr>
          <p:cNvPr id="57" name="TextBox 56"/>
          <p:cNvSpPr txBox="1"/>
          <p:nvPr/>
        </p:nvSpPr>
        <p:spPr>
          <a:xfrm>
            <a:off x="1496616" y="3212976"/>
            <a:ext cx="1644937" cy="682238"/>
          </a:xfrm>
          <a:prstGeom prst="rect">
            <a:avLst/>
          </a:prstGeom>
          <a:noFill/>
        </p:spPr>
        <p:txBody>
          <a:bodyPr wrap="none" rtlCol="0">
            <a:spAutoFit/>
          </a:bodyPr>
          <a:lstStyle/>
          <a:p>
            <a:pPr algn="ctr">
              <a:lnSpc>
                <a:spcPts val="2300"/>
              </a:lnSpc>
            </a:pPr>
            <a:r>
              <a:rPr lang="en-US" sz="2000" dirty="0" smtClean="0"/>
              <a:t>Front position</a:t>
            </a:r>
          </a:p>
          <a:p>
            <a:pPr algn="ctr">
              <a:lnSpc>
                <a:spcPts val="2300"/>
              </a:lnSpc>
            </a:pPr>
            <a:r>
              <a:rPr lang="en-US" sz="2000" dirty="0" smtClean="0"/>
              <a:t>lamp</a:t>
            </a:r>
          </a:p>
        </p:txBody>
      </p:sp>
      <p:cxnSp>
        <p:nvCxnSpPr>
          <p:cNvPr id="58" name="Straight Arrow Connector 57"/>
          <p:cNvCxnSpPr>
            <a:stCxn id="56" idx="3"/>
          </p:cNvCxnSpPr>
          <p:nvPr/>
        </p:nvCxnSpPr>
        <p:spPr>
          <a:xfrm flipV="1">
            <a:off x="2896095" y="2492896"/>
            <a:ext cx="976785" cy="125095"/>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60" name="Rectangle 59"/>
          <p:cNvSpPr/>
          <p:nvPr/>
        </p:nvSpPr>
        <p:spPr>
          <a:xfrm>
            <a:off x="6753200" y="1484784"/>
            <a:ext cx="2600135" cy="387286"/>
          </a:xfrm>
          <a:prstGeom prst="rect">
            <a:avLst/>
          </a:prstGeom>
        </p:spPr>
        <p:txBody>
          <a:bodyPr wrap="none">
            <a:spAutoFit/>
          </a:bodyPr>
          <a:lstStyle/>
          <a:p>
            <a:pPr lvl="0" algn="ctr">
              <a:lnSpc>
                <a:spcPts val="2300"/>
              </a:lnSpc>
            </a:pPr>
            <a:r>
              <a:rPr lang="en-US" sz="2000" dirty="0" smtClean="0">
                <a:solidFill>
                  <a:prstClr val="black"/>
                </a:solidFill>
              </a:rPr>
              <a:t>Daytime Running Lamp</a:t>
            </a:r>
            <a:endParaRPr lang="en-US" sz="2000" dirty="0">
              <a:solidFill>
                <a:prstClr val="black"/>
              </a:solidFill>
            </a:endParaRPr>
          </a:p>
        </p:txBody>
      </p:sp>
      <p:sp>
        <p:nvSpPr>
          <p:cNvPr id="62" name="TextBox 61"/>
          <p:cNvSpPr txBox="1"/>
          <p:nvPr/>
        </p:nvSpPr>
        <p:spPr>
          <a:xfrm>
            <a:off x="6960474" y="2321634"/>
            <a:ext cx="1750416" cy="387286"/>
          </a:xfrm>
          <a:prstGeom prst="rect">
            <a:avLst/>
          </a:prstGeom>
          <a:noFill/>
        </p:spPr>
        <p:txBody>
          <a:bodyPr wrap="none" rtlCol="0">
            <a:spAutoFit/>
          </a:bodyPr>
          <a:lstStyle/>
          <a:p>
            <a:pPr algn="ctr">
              <a:lnSpc>
                <a:spcPts val="2300"/>
              </a:lnSpc>
            </a:pPr>
            <a:r>
              <a:rPr lang="en-US" sz="2000" dirty="0" smtClean="0"/>
              <a:t>Front Fog lamp</a:t>
            </a:r>
          </a:p>
        </p:txBody>
      </p:sp>
      <p:cxnSp>
        <p:nvCxnSpPr>
          <p:cNvPr id="63" name="Straight Arrow Connector 62"/>
          <p:cNvCxnSpPr/>
          <p:nvPr/>
        </p:nvCxnSpPr>
        <p:spPr>
          <a:xfrm flipH="1">
            <a:off x="6177136" y="2492896"/>
            <a:ext cx="720082"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200472" y="5836185"/>
            <a:ext cx="4680520" cy="977191"/>
          </a:xfrm>
          <a:prstGeom prst="rect">
            <a:avLst/>
          </a:prstGeom>
          <a:solidFill>
            <a:srgbClr val="FFFF00"/>
          </a:solidFill>
          <a:ln>
            <a:solidFill>
              <a:schemeClr val="tx1"/>
            </a:solidFill>
          </a:ln>
        </p:spPr>
        <p:txBody>
          <a:bodyPr wrap="square" rtlCol="0">
            <a:spAutoFit/>
          </a:bodyPr>
          <a:lstStyle/>
          <a:p>
            <a:pPr>
              <a:lnSpc>
                <a:spcPts val="2300"/>
              </a:lnSpc>
            </a:pPr>
            <a:r>
              <a:rPr lang="en-US" b="1" dirty="0" smtClean="0">
                <a:latin typeface="Cambria" pitchFamily="18" charset="0"/>
              </a:rPr>
              <a:t>Note:</a:t>
            </a:r>
            <a:endParaRPr lang="en-US" b="1" dirty="0">
              <a:latin typeface="Cambria" pitchFamily="18" charset="0"/>
            </a:endParaRPr>
          </a:p>
          <a:p>
            <a:pPr>
              <a:lnSpc>
                <a:spcPts val="2300"/>
              </a:lnSpc>
            </a:pPr>
            <a:r>
              <a:rPr lang="en-US" b="1" dirty="0" smtClean="0">
                <a:latin typeface="Cambria" pitchFamily="18" charset="0"/>
              </a:rPr>
              <a:t>A type approval marking involving an AFS system would be far more complicated</a:t>
            </a:r>
            <a:endParaRPr lang="en-US" b="1" dirty="0">
              <a:latin typeface="Cambria" pitchFamily="18" charset="0"/>
            </a:endParaRPr>
          </a:p>
        </p:txBody>
      </p:sp>
      <p:sp>
        <p:nvSpPr>
          <p:cNvPr id="70" name="TextBox 69"/>
          <p:cNvSpPr txBox="1"/>
          <p:nvPr/>
        </p:nvSpPr>
        <p:spPr>
          <a:xfrm>
            <a:off x="6969224" y="3140968"/>
            <a:ext cx="2232248" cy="387286"/>
          </a:xfrm>
          <a:prstGeom prst="rect">
            <a:avLst/>
          </a:prstGeom>
          <a:noFill/>
        </p:spPr>
        <p:txBody>
          <a:bodyPr wrap="square" rtlCol="0">
            <a:spAutoFit/>
          </a:bodyPr>
          <a:lstStyle/>
          <a:p>
            <a:pPr algn="ctr">
              <a:lnSpc>
                <a:spcPts val="2300"/>
              </a:lnSpc>
            </a:pPr>
            <a:r>
              <a:rPr lang="en-US" sz="2000" dirty="0" smtClean="0"/>
              <a:t>Side retro-reflector</a:t>
            </a:r>
          </a:p>
        </p:txBody>
      </p:sp>
      <p:cxnSp>
        <p:nvCxnSpPr>
          <p:cNvPr id="71" name="Straight Arrow Connector 70"/>
          <p:cNvCxnSpPr/>
          <p:nvPr/>
        </p:nvCxnSpPr>
        <p:spPr>
          <a:xfrm flipH="1" flipV="1">
            <a:off x="5673080" y="2996952"/>
            <a:ext cx="1232888" cy="3152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a:stCxn id="88" idx="3"/>
          </p:cNvCxnSpPr>
          <p:nvPr/>
        </p:nvCxnSpPr>
        <p:spPr>
          <a:xfrm>
            <a:off x="3789625" y="1753895"/>
            <a:ext cx="947351" cy="522977"/>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88" name="TextBox 87"/>
          <p:cNvSpPr txBox="1"/>
          <p:nvPr/>
        </p:nvSpPr>
        <p:spPr>
          <a:xfrm>
            <a:off x="1352600" y="1412776"/>
            <a:ext cx="2437025" cy="682238"/>
          </a:xfrm>
          <a:prstGeom prst="rect">
            <a:avLst/>
          </a:prstGeom>
          <a:noFill/>
        </p:spPr>
        <p:txBody>
          <a:bodyPr wrap="square" rtlCol="0">
            <a:spAutoFit/>
          </a:bodyPr>
          <a:lstStyle/>
          <a:p>
            <a:pPr algn="ctr">
              <a:lnSpc>
                <a:spcPts val="2300"/>
              </a:lnSpc>
            </a:pPr>
            <a:r>
              <a:rPr lang="en-US" sz="2000" dirty="0" smtClean="0"/>
              <a:t>Indication of driving beam performance</a:t>
            </a:r>
          </a:p>
        </p:txBody>
      </p:sp>
      <p:sp>
        <p:nvSpPr>
          <p:cNvPr id="34" name="Slide Number Placeholder 5"/>
          <p:cNvSpPr>
            <a:spLocks noGrp="1"/>
          </p:cNvSpPr>
          <p:nvPr>
            <p:ph type="sldNum" sz="quarter" idx="12"/>
          </p:nvPr>
        </p:nvSpPr>
        <p:spPr>
          <a:xfrm>
            <a:off x="9417496" y="6381328"/>
            <a:ext cx="281236" cy="365125"/>
          </a:xfrm>
          <a:ln>
            <a:solidFill>
              <a:schemeClr val="accent1"/>
            </a:solidFill>
          </a:ln>
        </p:spPr>
        <p:txBody>
          <a:bodyPr/>
          <a:lstStyle/>
          <a:p>
            <a:fld id="{92B5F676-D2BC-42E2-9C71-9AD8268FD87C}" type="slidenum">
              <a:rPr lang="en-GB" sz="2000" smtClean="0"/>
              <a:pPr/>
              <a:t>4</a:t>
            </a:fld>
            <a:endParaRPr lang="en-GB"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428498" y="620688"/>
            <a:ext cx="8814979" cy="646331"/>
          </a:xfrm>
          <a:prstGeom prst="rect">
            <a:avLst/>
          </a:prstGeom>
          <a:noFill/>
        </p:spPr>
        <p:txBody>
          <a:bodyPr wrap="square" rtlCol="0">
            <a:spAutoFit/>
          </a:bodyPr>
          <a:lstStyle/>
          <a:p>
            <a:r>
              <a:rPr lang="en-US" b="1" dirty="0" smtClean="0">
                <a:solidFill>
                  <a:schemeClr val="bg1">
                    <a:lumMod val="85000"/>
                  </a:schemeClr>
                </a:solidFill>
                <a:latin typeface="Cambria" pitchFamily="18" charset="0"/>
              </a:rPr>
              <a:t>Example  of a CONVENTIONAL grouped approval marking for a device combining functions type approved to the new LSD and RID and RRD Regulations.</a:t>
            </a:r>
            <a:endParaRPr lang="en-US" b="1" dirty="0">
              <a:solidFill>
                <a:schemeClr val="bg1">
                  <a:lumMod val="85000"/>
                </a:schemeClr>
              </a:solidFill>
              <a:latin typeface="Cambria" pitchFamily="18" charset="0"/>
            </a:endParaRPr>
          </a:p>
        </p:txBody>
      </p:sp>
      <p:sp>
        <p:nvSpPr>
          <p:cNvPr id="42" name="Titre 1"/>
          <p:cNvSpPr>
            <a:spLocks noGrp="1"/>
          </p:cNvSpPr>
          <p:nvPr>
            <p:ph type="title"/>
          </p:nvPr>
        </p:nvSpPr>
        <p:spPr>
          <a:xfrm>
            <a:off x="0" y="44624"/>
            <a:ext cx="9906000" cy="446276"/>
          </a:xfrm>
          <a:noFill/>
          <a:ln>
            <a:solidFill>
              <a:schemeClr val="tx1"/>
            </a:solidFill>
          </a:ln>
        </p:spPr>
        <p:txBody>
          <a:bodyPr vert="horz" wrap="square" lIns="91440" tIns="45720" rIns="91440" bIns="45720" rtlCol="0" anchor="ctr">
            <a:spAutoFit/>
          </a:bodyPr>
          <a:lstStyle/>
          <a:p>
            <a:r>
              <a:rPr lang="en-US" sz="2300" dirty="0" smtClean="0">
                <a:latin typeface="Cambria" pitchFamily="18" charset="0"/>
                <a:ea typeface="+mn-ea"/>
                <a:cs typeface="Calibri" pitchFamily="34" charset="0"/>
              </a:rPr>
              <a:t>Why do we need the Unique Identifier marking solution? </a:t>
            </a:r>
            <a:endParaRPr lang="en-US" sz="2300" dirty="0">
              <a:latin typeface="Cambria" pitchFamily="18" charset="0"/>
              <a:ea typeface="+mn-ea"/>
              <a:cs typeface="Calibri" pitchFamily="34" charset="0"/>
            </a:endParaRPr>
          </a:p>
        </p:txBody>
      </p:sp>
      <p:sp>
        <p:nvSpPr>
          <p:cNvPr id="35" name="TextBox 34"/>
          <p:cNvSpPr txBox="1"/>
          <p:nvPr/>
        </p:nvSpPr>
        <p:spPr>
          <a:xfrm>
            <a:off x="4549293" y="5013176"/>
            <a:ext cx="979771" cy="707886"/>
          </a:xfrm>
          <a:prstGeom prst="rect">
            <a:avLst/>
          </a:prstGeom>
          <a:noFill/>
        </p:spPr>
        <p:txBody>
          <a:bodyPr wrap="square" rtlCol="0">
            <a:spAutoFit/>
          </a:bodyPr>
          <a:lstStyle/>
          <a:p>
            <a:r>
              <a:rPr lang="en-US" sz="4000" dirty="0" smtClean="0">
                <a:solidFill>
                  <a:schemeClr val="bg1">
                    <a:lumMod val="85000"/>
                  </a:schemeClr>
                </a:solidFill>
              </a:rPr>
              <a:t>E</a:t>
            </a:r>
            <a:r>
              <a:rPr lang="en-US" sz="2400" dirty="0" smtClean="0">
                <a:solidFill>
                  <a:schemeClr val="bg1">
                    <a:lumMod val="85000"/>
                  </a:schemeClr>
                </a:solidFill>
              </a:rPr>
              <a:t>4</a:t>
            </a:r>
            <a:endParaRPr lang="en-US" sz="2400" dirty="0">
              <a:solidFill>
                <a:schemeClr val="bg1">
                  <a:lumMod val="85000"/>
                </a:schemeClr>
              </a:solidFill>
            </a:endParaRPr>
          </a:p>
        </p:txBody>
      </p:sp>
      <p:sp>
        <p:nvSpPr>
          <p:cNvPr id="41" name="Oval 40"/>
          <p:cNvSpPr/>
          <p:nvPr/>
        </p:nvSpPr>
        <p:spPr>
          <a:xfrm>
            <a:off x="4376936" y="4797152"/>
            <a:ext cx="945608" cy="945608"/>
          </a:xfrm>
          <a:prstGeom prst="ellipse">
            <a:avLst/>
          </a:prstGeom>
          <a:noFill/>
          <a:ln w="476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lumMod val="85000"/>
                </a:schemeClr>
              </a:solidFill>
            </a:endParaRPr>
          </a:p>
        </p:txBody>
      </p:sp>
      <p:sp>
        <p:nvSpPr>
          <p:cNvPr id="48" name="TextBox 47"/>
          <p:cNvSpPr txBox="1"/>
          <p:nvPr/>
        </p:nvSpPr>
        <p:spPr>
          <a:xfrm>
            <a:off x="3526726" y="3622665"/>
            <a:ext cx="2491388" cy="1246495"/>
          </a:xfrm>
          <a:prstGeom prst="rect">
            <a:avLst/>
          </a:prstGeom>
          <a:noFill/>
        </p:spPr>
        <p:txBody>
          <a:bodyPr wrap="none" rtlCol="0">
            <a:spAutoFit/>
          </a:bodyPr>
          <a:lstStyle/>
          <a:p>
            <a:pPr>
              <a:lnSpc>
                <a:spcPts val="3000"/>
              </a:lnSpc>
            </a:pPr>
            <a:r>
              <a:rPr lang="en-US" sz="2800" dirty="0" smtClean="0">
                <a:solidFill>
                  <a:schemeClr val="bg1">
                    <a:lumMod val="85000"/>
                  </a:schemeClr>
                </a:solidFill>
              </a:rPr>
              <a:t>XXX R03 -22179</a:t>
            </a:r>
          </a:p>
          <a:p>
            <a:pPr>
              <a:lnSpc>
                <a:spcPts val="3000"/>
              </a:lnSpc>
            </a:pPr>
            <a:r>
              <a:rPr lang="en-US" sz="2800" dirty="0" smtClean="0">
                <a:solidFill>
                  <a:schemeClr val="bg1">
                    <a:lumMod val="85000"/>
                  </a:schemeClr>
                </a:solidFill>
              </a:rPr>
              <a:t>YYY R04 -22179</a:t>
            </a:r>
          </a:p>
          <a:p>
            <a:pPr>
              <a:lnSpc>
                <a:spcPts val="3000"/>
              </a:lnSpc>
            </a:pPr>
            <a:r>
              <a:rPr lang="en-US" sz="2800" dirty="0" smtClean="0">
                <a:solidFill>
                  <a:schemeClr val="bg1">
                    <a:lumMod val="85000"/>
                  </a:schemeClr>
                </a:solidFill>
              </a:rPr>
              <a:t>ZZZ R00 -22179</a:t>
            </a:r>
            <a:endParaRPr lang="en-US" sz="2800" dirty="0">
              <a:solidFill>
                <a:schemeClr val="bg1">
                  <a:lumMod val="85000"/>
                </a:schemeClr>
              </a:solidFill>
            </a:endParaRPr>
          </a:p>
        </p:txBody>
      </p:sp>
      <p:sp>
        <p:nvSpPr>
          <p:cNvPr id="49" name="TextBox 48"/>
          <p:cNvSpPr txBox="1"/>
          <p:nvPr/>
        </p:nvSpPr>
        <p:spPr>
          <a:xfrm>
            <a:off x="6047899" y="5404137"/>
            <a:ext cx="3009557" cy="1272143"/>
          </a:xfrm>
          <a:prstGeom prst="rect">
            <a:avLst/>
          </a:prstGeom>
          <a:noFill/>
        </p:spPr>
        <p:txBody>
          <a:bodyPr wrap="square" rtlCol="0">
            <a:spAutoFit/>
          </a:bodyPr>
          <a:lstStyle/>
          <a:p>
            <a:pPr>
              <a:lnSpc>
                <a:spcPts val="2300"/>
              </a:lnSpc>
            </a:pPr>
            <a:r>
              <a:rPr lang="en-US" sz="2000" dirty="0" smtClean="0">
                <a:solidFill>
                  <a:schemeClr val="bg1">
                    <a:lumMod val="85000"/>
                  </a:schemeClr>
                </a:solidFill>
              </a:rPr>
              <a:t>LSD Regulation series 03</a:t>
            </a:r>
          </a:p>
          <a:p>
            <a:pPr>
              <a:lnSpc>
                <a:spcPts val="2300"/>
              </a:lnSpc>
            </a:pPr>
            <a:r>
              <a:rPr lang="en-US" sz="2000" dirty="0" smtClean="0">
                <a:solidFill>
                  <a:schemeClr val="bg1">
                    <a:lumMod val="85000"/>
                  </a:schemeClr>
                </a:solidFill>
              </a:rPr>
              <a:t>RID Regulation series 04</a:t>
            </a:r>
          </a:p>
          <a:p>
            <a:pPr>
              <a:lnSpc>
                <a:spcPts val="2300"/>
              </a:lnSpc>
            </a:pPr>
            <a:r>
              <a:rPr lang="en-US" sz="2000" dirty="0" smtClean="0">
                <a:solidFill>
                  <a:schemeClr val="bg1">
                    <a:lumMod val="85000"/>
                  </a:schemeClr>
                </a:solidFill>
              </a:rPr>
              <a:t>RRD Regulation series 00</a:t>
            </a:r>
          </a:p>
          <a:p>
            <a:pPr>
              <a:lnSpc>
                <a:spcPts val="2300"/>
              </a:lnSpc>
            </a:pPr>
            <a:r>
              <a:rPr lang="en-US" sz="2000" dirty="0" smtClean="0">
                <a:solidFill>
                  <a:schemeClr val="bg1">
                    <a:lumMod val="85000"/>
                  </a:schemeClr>
                </a:solidFill>
              </a:rPr>
              <a:t>Approval number 22179</a:t>
            </a:r>
            <a:endParaRPr lang="en-US" sz="2000" dirty="0">
              <a:solidFill>
                <a:schemeClr val="bg1">
                  <a:lumMod val="85000"/>
                </a:schemeClr>
              </a:solidFill>
            </a:endParaRPr>
          </a:p>
        </p:txBody>
      </p:sp>
      <p:grpSp>
        <p:nvGrpSpPr>
          <p:cNvPr id="73" name="Group 72"/>
          <p:cNvGrpSpPr/>
          <p:nvPr/>
        </p:nvGrpSpPr>
        <p:grpSpPr>
          <a:xfrm>
            <a:off x="3763564" y="2203002"/>
            <a:ext cx="2557588" cy="1046440"/>
            <a:chOff x="4015411" y="2203002"/>
            <a:chExt cx="2203858" cy="1046440"/>
          </a:xfrm>
        </p:grpSpPr>
        <p:sp>
          <p:nvSpPr>
            <p:cNvPr id="46" name="TextBox 45"/>
            <p:cNvSpPr txBox="1"/>
            <p:nvPr/>
          </p:nvSpPr>
          <p:spPr>
            <a:xfrm>
              <a:off x="4015411" y="2203002"/>
              <a:ext cx="2203858" cy="1046440"/>
            </a:xfrm>
            <a:prstGeom prst="rect">
              <a:avLst/>
            </a:prstGeom>
            <a:noFill/>
          </p:spPr>
          <p:txBody>
            <a:bodyPr wrap="square" rtlCol="0">
              <a:spAutoFit/>
            </a:bodyPr>
            <a:lstStyle/>
            <a:p>
              <a:r>
                <a:rPr lang="en-US" sz="2800" dirty="0" smtClean="0">
                  <a:solidFill>
                    <a:schemeClr val="bg1">
                      <a:lumMod val="85000"/>
                    </a:schemeClr>
                  </a:solidFill>
                </a:rPr>
                <a:t>HCR -20   RL   F3</a:t>
              </a:r>
            </a:p>
            <a:p>
              <a:endParaRPr lang="en-US" sz="600" dirty="0">
                <a:solidFill>
                  <a:schemeClr val="bg1">
                    <a:lumMod val="85000"/>
                  </a:schemeClr>
                </a:solidFill>
              </a:endParaRPr>
            </a:p>
            <a:p>
              <a:r>
                <a:rPr lang="en-US" sz="2800" dirty="0" smtClean="0">
                  <a:solidFill>
                    <a:schemeClr val="bg1">
                      <a:lumMod val="85000"/>
                    </a:schemeClr>
                  </a:solidFill>
                </a:rPr>
                <a:t>  A      1b   IA</a:t>
              </a:r>
              <a:endParaRPr lang="en-US" sz="2800" dirty="0">
                <a:solidFill>
                  <a:schemeClr val="bg1">
                    <a:lumMod val="85000"/>
                  </a:schemeClr>
                </a:solidFill>
              </a:endParaRPr>
            </a:p>
          </p:txBody>
        </p:sp>
        <p:cxnSp>
          <p:nvCxnSpPr>
            <p:cNvPr id="47" name="Straight Arrow Connector 46"/>
            <p:cNvCxnSpPr/>
            <p:nvPr/>
          </p:nvCxnSpPr>
          <p:spPr>
            <a:xfrm>
              <a:off x="4827977" y="3249442"/>
              <a:ext cx="606411" cy="0"/>
            </a:xfrm>
            <a:prstGeom prst="straightConnector1">
              <a:avLst/>
            </a:prstGeom>
            <a:ln w="47625">
              <a:solidFill>
                <a:schemeClr val="bg1">
                  <a:lumMod val="85000"/>
                </a:schemeClr>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4085198" y="3249442"/>
              <a:ext cx="606411" cy="0"/>
            </a:xfrm>
            <a:prstGeom prst="straightConnector1">
              <a:avLst/>
            </a:prstGeom>
            <a:ln w="47625">
              <a:solidFill>
                <a:schemeClr val="bg1">
                  <a:lumMod val="85000"/>
                </a:schemeClr>
              </a:solidFill>
              <a:tailEnd type="triangle" w="med" len="med"/>
            </a:ln>
          </p:spPr>
          <p:style>
            <a:lnRef idx="1">
              <a:schemeClr val="accent1"/>
            </a:lnRef>
            <a:fillRef idx="0">
              <a:schemeClr val="accent1"/>
            </a:fillRef>
            <a:effectRef idx="0">
              <a:schemeClr val="accent1"/>
            </a:effectRef>
            <a:fontRef idx="minor">
              <a:schemeClr val="tx1"/>
            </a:fontRef>
          </p:style>
        </p:cxnSp>
      </p:grpSp>
      <p:cxnSp>
        <p:nvCxnSpPr>
          <p:cNvPr id="51" name="Straight Arrow Connector 50"/>
          <p:cNvCxnSpPr>
            <a:stCxn id="49" idx="0"/>
          </p:cNvCxnSpPr>
          <p:nvPr/>
        </p:nvCxnSpPr>
        <p:spPr>
          <a:xfrm flipH="1" flipV="1">
            <a:off x="5961112" y="4149080"/>
            <a:ext cx="1591566" cy="1255057"/>
          </a:xfrm>
          <a:prstGeom prst="straightConnector1">
            <a:avLst/>
          </a:prstGeom>
          <a:ln w="19050">
            <a:solidFill>
              <a:schemeClr val="bg1">
                <a:lumMod val="85000"/>
              </a:schemeClr>
            </a:solidFill>
            <a:tailEnd type="arrow"/>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6825208" y="3645024"/>
            <a:ext cx="1732910" cy="682238"/>
          </a:xfrm>
          <a:prstGeom prst="rect">
            <a:avLst/>
          </a:prstGeom>
          <a:noFill/>
        </p:spPr>
        <p:txBody>
          <a:bodyPr wrap="square" rtlCol="0">
            <a:spAutoFit/>
          </a:bodyPr>
          <a:lstStyle/>
          <a:p>
            <a:pPr algn="ctr">
              <a:lnSpc>
                <a:spcPts val="2300"/>
              </a:lnSpc>
            </a:pPr>
            <a:r>
              <a:rPr lang="en-US" sz="2000" dirty="0" smtClean="0">
                <a:solidFill>
                  <a:schemeClr val="bg1">
                    <a:lumMod val="85000"/>
                  </a:schemeClr>
                </a:solidFill>
              </a:rPr>
              <a:t>Front direction</a:t>
            </a:r>
          </a:p>
          <a:p>
            <a:pPr algn="ctr">
              <a:lnSpc>
                <a:spcPts val="2300"/>
              </a:lnSpc>
            </a:pPr>
            <a:r>
              <a:rPr lang="en-US" sz="2000" dirty="0" smtClean="0">
                <a:solidFill>
                  <a:schemeClr val="bg1">
                    <a:lumMod val="85000"/>
                  </a:schemeClr>
                </a:solidFill>
              </a:rPr>
              <a:t>Indicator lamp</a:t>
            </a:r>
          </a:p>
        </p:txBody>
      </p:sp>
      <p:cxnSp>
        <p:nvCxnSpPr>
          <p:cNvPr id="53" name="Straight Arrow Connector 52"/>
          <p:cNvCxnSpPr/>
          <p:nvPr/>
        </p:nvCxnSpPr>
        <p:spPr>
          <a:xfrm flipH="1">
            <a:off x="5457056" y="1700808"/>
            <a:ext cx="1224136" cy="576064"/>
          </a:xfrm>
          <a:prstGeom prst="straightConnector1">
            <a:avLst/>
          </a:prstGeom>
          <a:ln w="19050">
            <a:solidFill>
              <a:schemeClr val="bg1">
                <a:lumMod val="8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52" idx="1"/>
          </p:cNvCxnSpPr>
          <p:nvPr/>
        </p:nvCxnSpPr>
        <p:spPr>
          <a:xfrm flipH="1" flipV="1">
            <a:off x="4953000" y="3356993"/>
            <a:ext cx="1872208" cy="629150"/>
          </a:xfrm>
          <a:prstGeom prst="straightConnector1">
            <a:avLst/>
          </a:prstGeom>
          <a:ln w="19050">
            <a:solidFill>
              <a:schemeClr val="bg1">
                <a:lumMod val="8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57" idx="3"/>
          </p:cNvCxnSpPr>
          <p:nvPr/>
        </p:nvCxnSpPr>
        <p:spPr>
          <a:xfrm flipV="1">
            <a:off x="3141553" y="2996952"/>
            <a:ext cx="731327" cy="557143"/>
          </a:xfrm>
          <a:prstGeom prst="straightConnector1">
            <a:avLst/>
          </a:prstGeom>
          <a:ln w="19050">
            <a:solidFill>
              <a:schemeClr val="bg1">
                <a:lumMod val="85000"/>
              </a:schemeClr>
            </a:solidFill>
            <a:tailEnd type="arrow"/>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1064568" y="2276872"/>
            <a:ext cx="1831527" cy="682238"/>
          </a:xfrm>
          <a:prstGeom prst="rect">
            <a:avLst/>
          </a:prstGeom>
          <a:noFill/>
        </p:spPr>
        <p:txBody>
          <a:bodyPr wrap="none" rtlCol="0">
            <a:spAutoFit/>
          </a:bodyPr>
          <a:lstStyle/>
          <a:p>
            <a:pPr algn="ctr">
              <a:lnSpc>
                <a:spcPts val="2300"/>
              </a:lnSpc>
            </a:pPr>
            <a:r>
              <a:rPr lang="en-US" sz="2000" dirty="0" smtClean="0">
                <a:solidFill>
                  <a:schemeClr val="bg1">
                    <a:lumMod val="85000"/>
                  </a:schemeClr>
                </a:solidFill>
              </a:rPr>
              <a:t>Low/High beam</a:t>
            </a:r>
          </a:p>
          <a:p>
            <a:pPr algn="ctr">
              <a:lnSpc>
                <a:spcPts val="2300"/>
              </a:lnSpc>
            </a:pPr>
            <a:r>
              <a:rPr lang="en-US" sz="2000" dirty="0" smtClean="0">
                <a:solidFill>
                  <a:schemeClr val="bg1">
                    <a:lumMod val="85000"/>
                  </a:schemeClr>
                </a:solidFill>
              </a:rPr>
              <a:t>headlamp</a:t>
            </a:r>
          </a:p>
        </p:txBody>
      </p:sp>
      <p:sp>
        <p:nvSpPr>
          <p:cNvPr id="57" name="TextBox 56"/>
          <p:cNvSpPr txBox="1"/>
          <p:nvPr/>
        </p:nvSpPr>
        <p:spPr>
          <a:xfrm>
            <a:off x="1496616" y="3212976"/>
            <a:ext cx="1644937" cy="682238"/>
          </a:xfrm>
          <a:prstGeom prst="rect">
            <a:avLst/>
          </a:prstGeom>
          <a:noFill/>
        </p:spPr>
        <p:txBody>
          <a:bodyPr wrap="none" rtlCol="0">
            <a:spAutoFit/>
          </a:bodyPr>
          <a:lstStyle/>
          <a:p>
            <a:pPr algn="ctr">
              <a:lnSpc>
                <a:spcPts val="2300"/>
              </a:lnSpc>
            </a:pPr>
            <a:r>
              <a:rPr lang="en-US" sz="2000" dirty="0" smtClean="0">
                <a:solidFill>
                  <a:schemeClr val="bg1">
                    <a:lumMod val="85000"/>
                  </a:schemeClr>
                </a:solidFill>
              </a:rPr>
              <a:t>Front position</a:t>
            </a:r>
          </a:p>
          <a:p>
            <a:pPr algn="ctr">
              <a:lnSpc>
                <a:spcPts val="2300"/>
              </a:lnSpc>
            </a:pPr>
            <a:r>
              <a:rPr lang="en-US" sz="2000" dirty="0" smtClean="0">
                <a:solidFill>
                  <a:schemeClr val="bg1">
                    <a:lumMod val="85000"/>
                  </a:schemeClr>
                </a:solidFill>
              </a:rPr>
              <a:t>lamp</a:t>
            </a:r>
          </a:p>
        </p:txBody>
      </p:sp>
      <p:cxnSp>
        <p:nvCxnSpPr>
          <p:cNvPr id="58" name="Straight Arrow Connector 57"/>
          <p:cNvCxnSpPr>
            <a:stCxn id="56" idx="3"/>
          </p:cNvCxnSpPr>
          <p:nvPr/>
        </p:nvCxnSpPr>
        <p:spPr>
          <a:xfrm flipV="1">
            <a:off x="2896095" y="2492896"/>
            <a:ext cx="976785" cy="125095"/>
          </a:xfrm>
          <a:prstGeom prst="straightConnector1">
            <a:avLst/>
          </a:prstGeom>
          <a:ln w="19050">
            <a:solidFill>
              <a:schemeClr val="bg1">
                <a:lumMod val="85000"/>
              </a:schemeClr>
            </a:solidFill>
            <a:tailEnd type="arrow"/>
          </a:ln>
        </p:spPr>
        <p:style>
          <a:lnRef idx="1">
            <a:schemeClr val="accent1"/>
          </a:lnRef>
          <a:fillRef idx="0">
            <a:schemeClr val="accent1"/>
          </a:fillRef>
          <a:effectRef idx="0">
            <a:schemeClr val="accent1"/>
          </a:effectRef>
          <a:fontRef idx="minor">
            <a:schemeClr val="tx1"/>
          </a:fontRef>
        </p:style>
      </p:cxnSp>
      <p:sp>
        <p:nvSpPr>
          <p:cNvPr id="60" name="Rectangle 59"/>
          <p:cNvSpPr/>
          <p:nvPr/>
        </p:nvSpPr>
        <p:spPr>
          <a:xfrm>
            <a:off x="6753200" y="1484784"/>
            <a:ext cx="2600135" cy="387286"/>
          </a:xfrm>
          <a:prstGeom prst="rect">
            <a:avLst/>
          </a:prstGeom>
        </p:spPr>
        <p:txBody>
          <a:bodyPr wrap="none">
            <a:spAutoFit/>
          </a:bodyPr>
          <a:lstStyle/>
          <a:p>
            <a:pPr lvl="0" algn="ctr">
              <a:lnSpc>
                <a:spcPts val="2300"/>
              </a:lnSpc>
            </a:pPr>
            <a:r>
              <a:rPr lang="en-US" sz="2000" dirty="0" smtClean="0">
                <a:solidFill>
                  <a:schemeClr val="bg1">
                    <a:lumMod val="85000"/>
                  </a:schemeClr>
                </a:solidFill>
              </a:rPr>
              <a:t>Daytime Running Lamp</a:t>
            </a:r>
            <a:endParaRPr lang="en-US" sz="2000" dirty="0">
              <a:solidFill>
                <a:schemeClr val="bg1">
                  <a:lumMod val="85000"/>
                </a:schemeClr>
              </a:solidFill>
            </a:endParaRPr>
          </a:p>
        </p:txBody>
      </p:sp>
      <p:sp>
        <p:nvSpPr>
          <p:cNvPr id="62" name="TextBox 61"/>
          <p:cNvSpPr txBox="1"/>
          <p:nvPr/>
        </p:nvSpPr>
        <p:spPr>
          <a:xfrm>
            <a:off x="6960474" y="2321634"/>
            <a:ext cx="1750416" cy="387286"/>
          </a:xfrm>
          <a:prstGeom prst="rect">
            <a:avLst/>
          </a:prstGeom>
          <a:noFill/>
        </p:spPr>
        <p:txBody>
          <a:bodyPr wrap="none" rtlCol="0">
            <a:spAutoFit/>
          </a:bodyPr>
          <a:lstStyle/>
          <a:p>
            <a:pPr algn="ctr">
              <a:lnSpc>
                <a:spcPts val="2300"/>
              </a:lnSpc>
            </a:pPr>
            <a:r>
              <a:rPr lang="en-US" sz="2000" dirty="0" smtClean="0">
                <a:solidFill>
                  <a:schemeClr val="bg1">
                    <a:lumMod val="85000"/>
                  </a:schemeClr>
                </a:solidFill>
              </a:rPr>
              <a:t>Front Fog lamp</a:t>
            </a:r>
          </a:p>
        </p:txBody>
      </p:sp>
      <p:cxnSp>
        <p:nvCxnSpPr>
          <p:cNvPr id="63" name="Straight Arrow Connector 62"/>
          <p:cNvCxnSpPr/>
          <p:nvPr/>
        </p:nvCxnSpPr>
        <p:spPr>
          <a:xfrm flipH="1">
            <a:off x="6177136" y="2492896"/>
            <a:ext cx="720082" cy="0"/>
          </a:xfrm>
          <a:prstGeom prst="straightConnector1">
            <a:avLst/>
          </a:prstGeom>
          <a:ln w="19050">
            <a:solidFill>
              <a:schemeClr val="bg1">
                <a:lumMod val="85000"/>
              </a:schemeClr>
            </a:solidFill>
            <a:tailEnd type="arrow"/>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200472" y="5836185"/>
            <a:ext cx="4680520" cy="977191"/>
          </a:xfrm>
          <a:prstGeom prst="rect">
            <a:avLst/>
          </a:prstGeom>
          <a:noFill/>
          <a:ln>
            <a:solidFill>
              <a:schemeClr val="bg1">
                <a:lumMod val="85000"/>
              </a:schemeClr>
            </a:solidFill>
          </a:ln>
        </p:spPr>
        <p:txBody>
          <a:bodyPr wrap="square" rtlCol="0">
            <a:spAutoFit/>
          </a:bodyPr>
          <a:lstStyle/>
          <a:p>
            <a:pPr>
              <a:lnSpc>
                <a:spcPts val="2300"/>
              </a:lnSpc>
            </a:pPr>
            <a:r>
              <a:rPr lang="en-US" b="1" dirty="0" smtClean="0">
                <a:solidFill>
                  <a:schemeClr val="bg1">
                    <a:lumMod val="85000"/>
                  </a:schemeClr>
                </a:solidFill>
                <a:latin typeface="Cambria" pitchFamily="18" charset="0"/>
              </a:rPr>
              <a:t>Note:</a:t>
            </a:r>
            <a:endParaRPr lang="en-US" b="1" dirty="0">
              <a:solidFill>
                <a:schemeClr val="bg1">
                  <a:lumMod val="85000"/>
                </a:schemeClr>
              </a:solidFill>
              <a:latin typeface="Cambria" pitchFamily="18" charset="0"/>
            </a:endParaRPr>
          </a:p>
          <a:p>
            <a:pPr>
              <a:lnSpc>
                <a:spcPts val="2300"/>
              </a:lnSpc>
            </a:pPr>
            <a:r>
              <a:rPr lang="en-US" b="1" dirty="0" smtClean="0">
                <a:solidFill>
                  <a:schemeClr val="bg1">
                    <a:lumMod val="85000"/>
                  </a:schemeClr>
                </a:solidFill>
                <a:latin typeface="Cambria" pitchFamily="18" charset="0"/>
              </a:rPr>
              <a:t>A type approval marking involving an AFS system would be far more complicated</a:t>
            </a:r>
            <a:endParaRPr lang="en-US" b="1" dirty="0">
              <a:solidFill>
                <a:schemeClr val="bg1">
                  <a:lumMod val="85000"/>
                </a:schemeClr>
              </a:solidFill>
              <a:latin typeface="Cambria" pitchFamily="18" charset="0"/>
            </a:endParaRPr>
          </a:p>
        </p:txBody>
      </p:sp>
      <p:sp>
        <p:nvSpPr>
          <p:cNvPr id="70" name="TextBox 69"/>
          <p:cNvSpPr txBox="1"/>
          <p:nvPr/>
        </p:nvSpPr>
        <p:spPr>
          <a:xfrm>
            <a:off x="6969224" y="3140968"/>
            <a:ext cx="2232248" cy="387286"/>
          </a:xfrm>
          <a:prstGeom prst="rect">
            <a:avLst/>
          </a:prstGeom>
          <a:noFill/>
        </p:spPr>
        <p:txBody>
          <a:bodyPr wrap="square" rtlCol="0">
            <a:spAutoFit/>
          </a:bodyPr>
          <a:lstStyle/>
          <a:p>
            <a:pPr algn="ctr">
              <a:lnSpc>
                <a:spcPts val="2300"/>
              </a:lnSpc>
            </a:pPr>
            <a:r>
              <a:rPr lang="en-US" sz="2000" dirty="0" smtClean="0">
                <a:solidFill>
                  <a:schemeClr val="bg1">
                    <a:lumMod val="85000"/>
                  </a:schemeClr>
                </a:solidFill>
              </a:rPr>
              <a:t>Side retro-reflector</a:t>
            </a:r>
          </a:p>
        </p:txBody>
      </p:sp>
      <p:cxnSp>
        <p:nvCxnSpPr>
          <p:cNvPr id="71" name="Straight Arrow Connector 70"/>
          <p:cNvCxnSpPr/>
          <p:nvPr/>
        </p:nvCxnSpPr>
        <p:spPr>
          <a:xfrm flipH="1" flipV="1">
            <a:off x="5673080" y="2996952"/>
            <a:ext cx="1232888" cy="315278"/>
          </a:xfrm>
          <a:prstGeom prst="straightConnector1">
            <a:avLst/>
          </a:prstGeom>
          <a:ln w="19050">
            <a:solidFill>
              <a:schemeClr val="bg1">
                <a:lumMod val="85000"/>
              </a:schemeClr>
            </a:solidFill>
            <a:tailEnd type="arrow"/>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272480" y="4077072"/>
            <a:ext cx="2520280" cy="1567096"/>
          </a:xfrm>
          <a:prstGeom prst="rect">
            <a:avLst/>
          </a:prstGeom>
          <a:solidFill>
            <a:srgbClr val="92D050"/>
          </a:solidFill>
          <a:ln>
            <a:solidFill>
              <a:schemeClr val="tx1"/>
            </a:solidFill>
          </a:ln>
        </p:spPr>
        <p:txBody>
          <a:bodyPr wrap="square" rtlCol="0">
            <a:spAutoFit/>
          </a:bodyPr>
          <a:lstStyle/>
          <a:p>
            <a:pPr>
              <a:lnSpc>
                <a:spcPts val="2300"/>
              </a:lnSpc>
            </a:pPr>
            <a:r>
              <a:rPr lang="en-US" b="1" dirty="0" smtClean="0">
                <a:latin typeface="Cambria" pitchFamily="18" charset="0"/>
              </a:rPr>
              <a:t>Note:</a:t>
            </a:r>
            <a:endParaRPr lang="en-US" b="1" dirty="0">
              <a:latin typeface="Cambria" pitchFamily="18" charset="0"/>
            </a:endParaRPr>
          </a:p>
          <a:p>
            <a:pPr>
              <a:lnSpc>
                <a:spcPts val="2300"/>
              </a:lnSpc>
            </a:pPr>
            <a:r>
              <a:rPr lang="en-US" b="1" smtClean="0">
                <a:latin typeface="Cambria" pitchFamily="18" charset="0"/>
              </a:rPr>
              <a:t>This grouped </a:t>
            </a:r>
            <a:r>
              <a:rPr lang="en-US" b="1" dirty="0" smtClean="0">
                <a:latin typeface="Cambria" pitchFamily="18" charset="0"/>
              </a:rPr>
              <a:t>marking would be replaced by </a:t>
            </a:r>
          </a:p>
          <a:p>
            <a:pPr>
              <a:lnSpc>
                <a:spcPts val="2300"/>
              </a:lnSpc>
            </a:pPr>
            <a:endParaRPr lang="en-US" dirty="0" smtClean="0">
              <a:latin typeface="Cambria" pitchFamily="18" charset="0"/>
            </a:endParaRPr>
          </a:p>
          <a:p>
            <a:pPr>
              <a:lnSpc>
                <a:spcPts val="2300"/>
              </a:lnSpc>
            </a:pPr>
            <a:endParaRPr lang="en-US" dirty="0">
              <a:latin typeface="Cambria" pitchFamily="18" charset="0"/>
            </a:endParaRPr>
          </a:p>
        </p:txBody>
      </p:sp>
      <p:grpSp>
        <p:nvGrpSpPr>
          <p:cNvPr id="82" name="Group 81"/>
          <p:cNvGrpSpPr/>
          <p:nvPr/>
        </p:nvGrpSpPr>
        <p:grpSpPr>
          <a:xfrm>
            <a:off x="776536" y="5013176"/>
            <a:ext cx="1224136" cy="437162"/>
            <a:chOff x="4097288" y="5741640"/>
            <a:chExt cx="1224136" cy="437162"/>
          </a:xfrm>
        </p:grpSpPr>
        <p:pic>
          <p:nvPicPr>
            <p:cNvPr id="83" name="Picture 7"/>
            <p:cNvPicPr>
              <a:picLocks noChangeAspect="1" noChangeArrowheads="1"/>
            </p:cNvPicPr>
            <p:nvPr/>
          </p:nvPicPr>
          <p:blipFill>
            <a:blip r:embed="rId2" cstate="print"/>
            <a:srcRect/>
            <a:stretch>
              <a:fillRect/>
            </a:stretch>
          </p:blipFill>
          <p:spPr bwMode="auto">
            <a:xfrm>
              <a:off x="4097288" y="5741640"/>
              <a:ext cx="1224136" cy="437162"/>
            </a:xfrm>
            <a:prstGeom prst="rect">
              <a:avLst/>
            </a:prstGeom>
            <a:ln>
              <a:noFill/>
            </a:ln>
            <a:effectLst>
              <a:outerShdw blurRad="292100" dist="139700" dir="2700000" algn="tl" rotWithShape="0">
                <a:srgbClr val="333333">
                  <a:alpha val="65000"/>
                </a:srgbClr>
              </a:outerShdw>
            </a:effectLst>
          </p:spPr>
        </p:pic>
        <p:sp>
          <p:nvSpPr>
            <p:cNvPr id="84" name="Rectangle 83"/>
            <p:cNvSpPr/>
            <p:nvPr/>
          </p:nvSpPr>
          <p:spPr>
            <a:xfrm>
              <a:off x="4673352" y="6022356"/>
              <a:ext cx="576064" cy="1440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87" name="Straight Arrow Connector 86"/>
          <p:cNvCxnSpPr>
            <a:stCxn id="88" idx="3"/>
          </p:cNvCxnSpPr>
          <p:nvPr/>
        </p:nvCxnSpPr>
        <p:spPr>
          <a:xfrm>
            <a:off x="3789625" y="1753895"/>
            <a:ext cx="947351" cy="522977"/>
          </a:xfrm>
          <a:prstGeom prst="straightConnector1">
            <a:avLst/>
          </a:prstGeom>
          <a:ln w="19050">
            <a:solidFill>
              <a:schemeClr val="bg1">
                <a:lumMod val="85000"/>
              </a:schemeClr>
            </a:solidFill>
            <a:tailEnd type="arrow"/>
          </a:ln>
        </p:spPr>
        <p:style>
          <a:lnRef idx="1">
            <a:schemeClr val="accent1"/>
          </a:lnRef>
          <a:fillRef idx="0">
            <a:schemeClr val="accent1"/>
          </a:fillRef>
          <a:effectRef idx="0">
            <a:schemeClr val="accent1"/>
          </a:effectRef>
          <a:fontRef idx="minor">
            <a:schemeClr val="tx1"/>
          </a:fontRef>
        </p:style>
      </p:cxnSp>
      <p:sp>
        <p:nvSpPr>
          <p:cNvPr id="88" name="TextBox 87"/>
          <p:cNvSpPr txBox="1"/>
          <p:nvPr/>
        </p:nvSpPr>
        <p:spPr>
          <a:xfrm>
            <a:off x="1352600" y="1412776"/>
            <a:ext cx="2437025" cy="682238"/>
          </a:xfrm>
          <a:prstGeom prst="rect">
            <a:avLst/>
          </a:prstGeom>
          <a:noFill/>
        </p:spPr>
        <p:txBody>
          <a:bodyPr wrap="square" rtlCol="0">
            <a:spAutoFit/>
          </a:bodyPr>
          <a:lstStyle/>
          <a:p>
            <a:pPr algn="ctr">
              <a:lnSpc>
                <a:spcPts val="2300"/>
              </a:lnSpc>
            </a:pPr>
            <a:r>
              <a:rPr lang="en-US" sz="2000" dirty="0" smtClean="0">
                <a:solidFill>
                  <a:schemeClr val="bg1">
                    <a:lumMod val="85000"/>
                  </a:schemeClr>
                </a:solidFill>
              </a:rPr>
              <a:t>Indication of driving beam performance</a:t>
            </a:r>
          </a:p>
        </p:txBody>
      </p:sp>
      <p:sp>
        <p:nvSpPr>
          <p:cNvPr id="34" name="Slide Number Placeholder 5"/>
          <p:cNvSpPr>
            <a:spLocks noGrp="1"/>
          </p:cNvSpPr>
          <p:nvPr>
            <p:ph type="sldNum" sz="quarter" idx="12"/>
          </p:nvPr>
        </p:nvSpPr>
        <p:spPr>
          <a:xfrm>
            <a:off x="9417496" y="6381328"/>
            <a:ext cx="281236" cy="365125"/>
          </a:xfrm>
          <a:ln>
            <a:solidFill>
              <a:schemeClr val="accent1"/>
            </a:solidFill>
          </a:ln>
        </p:spPr>
        <p:txBody>
          <a:bodyPr/>
          <a:lstStyle/>
          <a:p>
            <a:fld id="{92B5F676-D2BC-42E2-9C71-9AD8268FD87C}" type="slidenum">
              <a:rPr lang="en-GB" sz="2000" smtClean="0"/>
              <a:pPr/>
              <a:t>5</a:t>
            </a:fld>
            <a:endParaRPr lang="en-GB" sz="2000" dirty="0"/>
          </a:p>
        </p:txBody>
      </p:sp>
    </p:spTree>
    <p:extLst>
      <p:ext uri="{BB962C8B-B14F-4D97-AF65-F5344CB8AC3E}">
        <p14:creationId xmlns:p14="http://schemas.microsoft.com/office/powerpoint/2010/main" val="42717766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00472" y="836712"/>
            <a:ext cx="3080792" cy="4154984"/>
          </a:xfrm>
          <a:prstGeom prst="rect">
            <a:avLst/>
          </a:prstGeom>
          <a:noFill/>
        </p:spPr>
        <p:txBody>
          <a:bodyPr wrap="square" rtlCol="0">
            <a:spAutoFit/>
          </a:bodyPr>
          <a:lstStyle/>
          <a:p>
            <a:pPr algn="ctr"/>
            <a:r>
              <a:rPr lang="en-US" b="1" dirty="0" smtClean="0"/>
              <a:t>EXAMPLE OF A</a:t>
            </a:r>
            <a:r>
              <a:rPr lang="en-US" sz="2400" b="1" dirty="0" smtClean="0"/>
              <a:t> CONVENTIONAL </a:t>
            </a:r>
            <a:r>
              <a:rPr lang="en-GB" b="1" dirty="0" smtClean="0"/>
              <a:t>APPROVAL </a:t>
            </a:r>
            <a:r>
              <a:rPr lang="en-GB" b="1" dirty="0"/>
              <a:t>MARK OF A SINGLE ROAD ILLUMINATION </a:t>
            </a:r>
            <a:r>
              <a:rPr lang="en-GB" b="1" dirty="0" smtClean="0"/>
              <a:t>DEVICE</a:t>
            </a:r>
          </a:p>
          <a:p>
            <a:pPr algn="ctr"/>
            <a:endParaRPr lang="en-GB" b="1" dirty="0" smtClean="0"/>
          </a:p>
          <a:p>
            <a:pPr algn="just"/>
            <a:r>
              <a:rPr lang="en-US" dirty="0" smtClean="0"/>
              <a:t>Due to the size of this marking the optical working surface would be distorted, with the result of non-compliance of the photometric performance</a:t>
            </a:r>
            <a:r>
              <a:rPr lang="en-US" dirty="0"/>
              <a:t>.</a:t>
            </a:r>
            <a:r>
              <a:rPr lang="en-US" dirty="0" smtClean="0"/>
              <a:t>  </a:t>
            </a:r>
            <a:r>
              <a:rPr lang="en-US" u="sng" dirty="0" smtClean="0"/>
              <a:t>Consequently the commercial exploitation of this device as a contributor to AFS systems is not possible</a:t>
            </a:r>
            <a:r>
              <a:rPr lang="en-US" dirty="0" smtClean="0"/>
              <a:t>.</a:t>
            </a:r>
            <a:endParaRPr lang="en-US" dirty="0"/>
          </a:p>
        </p:txBody>
      </p:sp>
      <p:sp>
        <p:nvSpPr>
          <p:cNvPr id="13" name="ZoneTexte 12"/>
          <p:cNvSpPr txBox="1"/>
          <p:nvPr/>
        </p:nvSpPr>
        <p:spPr>
          <a:xfrm>
            <a:off x="272480" y="5085184"/>
            <a:ext cx="2808312" cy="954107"/>
          </a:xfrm>
          <a:prstGeom prst="rect">
            <a:avLst/>
          </a:prstGeom>
          <a:solidFill>
            <a:srgbClr val="FFFF00"/>
          </a:solidFill>
        </p:spPr>
        <p:txBody>
          <a:bodyPr wrap="square" rtlCol="0">
            <a:spAutoFit/>
          </a:bodyPr>
          <a:lstStyle/>
          <a:p>
            <a:r>
              <a:rPr lang="en-GB" sz="1400" b="1" u="sng" dirty="0" smtClean="0">
                <a:latin typeface="Arial" pitchFamily="34" charset="0"/>
                <a:cs typeface="Arial" pitchFamily="34" charset="0"/>
              </a:rPr>
              <a:t>ALL this CONVENTIONAL  marking shall be visible when the lamp is fitted on the vehicle</a:t>
            </a:r>
            <a:endParaRPr lang="en-US" sz="1400" dirty="0"/>
          </a:p>
        </p:txBody>
      </p:sp>
      <p:sp>
        <p:nvSpPr>
          <p:cNvPr id="42" name="Titre 1"/>
          <p:cNvSpPr>
            <a:spLocks noGrp="1"/>
          </p:cNvSpPr>
          <p:nvPr>
            <p:ph type="title"/>
          </p:nvPr>
        </p:nvSpPr>
        <p:spPr>
          <a:xfrm>
            <a:off x="0" y="116632"/>
            <a:ext cx="9906000" cy="446276"/>
          </a:xfrm>
          <a:noFill/>
          <a:ln>
            <a:solidFill>
              <a:schemeClr val="tx1"/>
            </a:solidFill>
          </a:ln>
        </p:spPr>
        <p:txBody>
          <a:bodyPr vert="horz" wrap="square" lIns="91440" tIns="45720" rIns="91440" bIns="45720" rtlCol="0" anchor="ctr">
            <a:spAutoFit/>
          </a:bodyPr>
          <a:lstStyle/>
          <a:p>
            <a:r>
              <a:rPr lang="en-US" sz="2300" dirty="0" smtClean="0">
                <a:latin typeface="Cambria" pitchFamily="18" charset="0"/>
                <a:ea typeface="+mn-ea"/>
                <a:cs typeface="Calibri" pitchFamily="34" charset="0"/>
              </a:rPr>
              <a:t>Why do we need the Unique Identifier marking solution? </a:t>
            </a:r>
            <a:endParaRPr lang="en-US" sz="2300" dirty="0">
              <a:latin typeface="Cambria" pitchFamily="18" charset="0"/>
              <a:ea typeface="+mn-ea"/>
              <a:cs typeface="Calibri" pitchFamily="34" charset="0"/>
            </a:endParaRPr>
          </a:p>
        </p:txBody>
      </p:sp>
      <p:sp>
        <p:nvSpPr>
          <p:cNvPr id="46" name="Slide Number Placeholder 5"/>
          <p:cNvSpPr>
            <a:spLocks noGrp="1"/>
          </p:cNvSpPr>
          <p:nvPr>
            <p:ph type="sldNum" sz="quarter" idx="12"/>
          </p:nvPr>
        </p:nvSpPr>
        <p:spPr>
          <a:xfrm>
            <a:off x="9417496" y="6381328"/>
            <a:ext cx="281236" cy="365125"/>
          </a:xfrm>
          <a:ln>
            <a:solidFill>
              <a:schemeClr val="accent1"/>
            </a:solidFill>
          </a:ln>
        </p:spPr>
        <p:txBody>
          <a:bodyPr/>
          <a:lstStyle/>
          <a:p>
            <a:fld id="{92B5F676-D2BC-42E2-9C71-9AD8268FD87C}" type="slidenum">
              <a:rPr lang="en-GB" sz="2000" smtClean="0"/>
              <a:pPr/>
              <a:t>6</a:t>
            </a:fld>
            <a:endParaRPr lang="en-GB" sz="2000" dirty="0"/>
          </a:p>
        </p:txBody>
      </p:sp>
      <p:pic>
        <p:nvPicPr>
          <p:cNvPr id="48" name="Picture 4"/>
          <p:cNvPicPr>
            <a:picLocks noChangeAspect="1" noChangeArrowheads="1"/>
          </p:cNvPicPr>
          <p:nvPr/>
        </p:nvPicPr>
        <p:blipFill>
          <a:blip r:embed="rId2" cstate="print"/>
          <a:srcRect t="8603"/>
          <a:stretch>
            <a:fillRect/>
          </a:stretch>
        </p:blipFill>
        <p:spPr bwMode="auto">
          <a:xfrm>
            <a:off x="5529064" y="692696"/>
            <a:ext cx="4193435" cy="3059968"/>
          </a:xfrm>
          <a:prstGeom prst="rect">
            <a:avLst/>
          </a:prstGeom>
          <a:noFill/>
          <a:ln w="9525">
            <a:noFill/>
            <a:miter lim="800000"/>
            <a:headEnd/>
            <a:tailEnd/>
          </a:ln>
        </p:spPr>
      </p:pic>
      <p:sp>
        <p:nvSpPr>
          <p:cNvPr id="33" name="Rectangle 32"/>
          <p:cNvSpPr/>
          <p:nvPr/>
        </p:nvSpPr>
        <p:spPr>
          <a:xfrm>
            <a:off x="3440832" y="2492896"/>
            <a:ext cx="2664296" cy="1323439"/>
          </a:xfrm>
          <a:prstGeom prst="rect">
            <a:avLst/>
          </a:prstGeom>
        </p:spPr>
        <p:txBody>
          <a:bodyPr wrap="square">
            <a:spAutoFit/>
          </a:bodyPr>
          <a:lstStyle/>
          <a:p>
            <a:r>
              <a:rPr lang="en-GB" sz="1600" b="1" i="1" u="sng" dirty="0" smtClean="0">
                <a:solidFill>
                  <a:schemeClr val="accent1">
                    <a:lumMod val="75000"/>
                  </a:schemeClr>
                </a:solidFill>
                <a:latin typeface="Arial" pitchFamily="34" charset="0"/>
                <a:cs typeface="Arial" pitchFamily="34" charset="0"/>
              </a:rPr>
              <a:t>The only visible part of the device when the lamp is fitted on the vehicle is the  lens </a:t>
            </a:r>
            <a:r>
              <a:rPr lang="en-GB" sz="1200" b="1" i="1" u="sng" dirty="0" smtClean="0">
                <a:solidFill>
                  <a:schemeClr val="accent1">
                    <a:lumMod val="75000"/>
                  </a:schemeClr>
                </a:solidFill>
                <a:latin typeface="Arial" pitchFamily="34" charset="0"/>
                <a:cs typeface="Arial" pitchFamily="34" charset="0"/>
              </a:rPr>
              <a:t>(8</a:t>
            </a:r>
            <a:r>
              <a:rPr lang="en-GB" sz="1200" b="1" i="1" u="sng" dirty="0">
                <a:solidFill>
                  <a:schemeClr val="accent1">
                    <a:lumMod val="75000"/>
                  </a:schemeClr>
                </a:solidFill>
                <a:latin typeface="Arial" pitchFamily="34" charset="0"/>
                <a:cs typeface="Arial" pitchFamily="34" charset="0"/>
              </a:rPr>
              <a:t>0</a:t>
            </a:r>
            <a:r>
              <a:rPr lang="en-GB" sz="1200" b="1" i="1" u="sng" dirty="0" smtClean="0">
                <a:solidFill>
                  <a:schemeClr val="accent1">
                    <a:lumMod val="75000"/>
                  </a:schemeClr>
                </a:solidFill>
                <a:latin typeface="Arial" pitchFamily="34" charset="0"/>
                <a:cs typeface="Arial" pitchFamily="34" charset="0"/>
              </a:rPr>
              <a:t>% optical area) </a:t>
            </a:r>
            <a:r>
              <a:rPr lang="en-GB" sz="1600" b="1" i="1" u="sng" dirty="0" smtClean="0">
                <a:solidFill>
                  <a:schemeClr val="accent1">
                    <a:lumMod val="75000"/>
                  </a:schemeClr>
                </a:solidFill>
                <a:latin typeface="Arial" pitchFamily="34" charset="0"/>
                <a:cs typeface="Arial" pitchFamily="34" charset="0"/>
              </a:rPr>
              <a:t>Ø60mm</a:t>
            </a:r>
            <a:endParaRPr lang="en-US" sz="1600" i="1" dirty="0">
              <a:solidFill>
                <a:schemeClr val="accent1">
                  <a:lumMod val="75000"/>
                </a:schemeClr>
              </a:solidFill>
            </a:endParaRPr>
          </a:p>
        </p:txBody>
      </p:sp>
      <p:pic>
        <p:nvPicPr>
          <p:cNvPr id="1027" name="Picture 3"/>
          <p:cNvPicPr>
            <a:picLocks noChangeAspect="1" noChangeArrowheads="1"/>
          </p:cNvPicPr>
          <p:nvPr/>
        </p:nvPicPr>
        <p:blipFill>
          <a:blip r:embed="rId3" cstate="print"/>
          <a:srcRect/>
          <a:stretch>
            <a:fillRect/>
          </a:stretch>
        </p:blipFill>
        <p:spPr bwMode="auto">
          <a:xfrm>
            <a:off x="3368824" y="836712"/>
            <a:ext cx="2434977" cy="1723090"/>
          </a:xfrm>
          <a:prstGeom prst="rect">
            <a:avLst/>
          </a:prstGeom>
          <a:noFill/>
          <a:ln w="9525">
            <a:noFill/>
            <a:miter lim="800000"/>
            <a:headEnd/>
            <a:tailEnd/>
          </a:ln>
          <a:effectLst/>
        </p:spPr>
      </p:pic>
      <p:pic>
        <p:nvPicPr>
          <p:cNvPr id="51" name="Picture 3"/>
          <p:cNvPicPr>
            <a:picLocks noChangeAspect="1" noChangeArrowheads="1"/>
          </p:cNvPicPr>
          <p:nvPr/>
        </p:nvPicPr>
        <p:blipFill>
          <a:blip r:embed="rId4" cstate="print"/>
          <a:srcRect b="5560"/>
          <a:stretch>
            <a:fillRect/>
          </a:stretch>
        </p:blipFill>
        <p:spPr bwMode="auto">
          <a:xfrm rot="642962">
            <a:off x="6364798" y="1621181"/>
            <a:ext cx="1706405" cy="1169119"/>
          </a:xfrm>
          <a:prstGeom prst="rect">
            <a:avLst/>
          </a:prstGeom>
          <a:ln>
            <a:noFill/>
          </a:ln>
          <a:effectLst/>
        </p:spPr>
      </p:pic>
      <p:sp>
        <p:nvSpPr>
          <p:cNvPr id="36" name="Flèche droite 35"/>
          <p:cNvSpPr/>
          <p:nvPr/>
        </p:nvSpPr>
        <p:spPr>
          <a:xfrm rot="945891">
            <a:off x="5448605" y="1286106"/>
            <a:ext cx="736660" cy="56986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p:cNvSpPr/>
          <p:nvPr/>
        </p:nvSpPr>
        <p:spPr>
          <a:xfrm>
            <a:off x="3584848" y="3861048"/>
            <a:ext cx="6048672" cy="2996952"/>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p:cNvSpPr/>
          <p:nvPr/>
        </p:nvSpPr>
        <p:spPr>
          <a:xfrm>
            <a:off x="3656856" y="4365104"/>
            <a:ext cx="1872208" cy="2304256"/>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604" name="Picture 4"/>
          <p:cNvPicPr>
            <a:picLocks noChangeAspect="1" noChangeArrowheads="1"/>
          </p:cNvPicPr>
          <p:nvPr/>
        </p:nvPicPr>
        <p:blipFill>
          <a:blip r:embed="rId2" cstate="print"/>
          <a:srcRect l="7298" t="8266" r="3410" b="5703"/>
          <a:stretch>
            <a:fillRect/>
          </a:stretch>
        </p:blipFill>
        <p:spPr bwMode="auto">
          <a:xfrm>
            <a:off x="5961112" y="4027220"/>
            <a:ext cx="3528392" cy="2714148"/>
          </a:xfrm>
          <a:prstGeom prst="rect">
            <a:avLst/>
          </a:prstGeom>
          <a:noFill/>
          <a:ln w="9525">
            <a:noFill/>
            <a:miter lim="800000"/>
            <a:headEnd/>
            <a:tailEnd/>
          </a:ln>
        </p:spPr>
      </p:pic>
      <p:sp>
        <p:nvSpPr>
          <p:cNvPr id="5" name="ZoneTexte 4"/>
          <p:cNvSpPr txBox="1"/>
          <p:nvPr/>
        </p:nvSpPr>
        <p:spPr>
          <a:xfrm>
            <a:off x="200472" y="836712"/>
            <a:ext cx="3080792" cy="4154984"/>
          </a:xfrm>
          <a:prstGeom prst="rect">
            <a:avLst/>
          </a:prstGeom>
          <a:noFill/>
        </p:spPr>
        <p:txBody>
          <a:bodyPr wrap="square" rtlCol="0">
            <a:spAutoFit/>
          </a:bodyPr>
          <a:lstStyle/>
          <a:p>
            <a:pPr algn="ctr"/>
            <a:r>
              <a:rPr lang="en-US" b="1" dirty="0" smtClean="0">
                <a:solidFill>
                  <a:schemeClr val="bg1">
                    <a:lumMod val="85000"/>
                  </a:schemeClr>
                </a:solidFill>
              </a:rPr>
              <a:t>EXAMPLE OF A</a:t>
            </a:r>
            <a:r>
              <a:rPr lang="en-US" sz="2400" b="1" dirty="0" smtClean="0">
                <a:solidFill>
                  <a:schemeClr val="bg1">
                    <a:lumMod val="85000"/>
                  </a:schemeClr>
                </a:solidFill>
              </a:rPr>
              <a:t> CONVENTIONAL </a:t>
            </a:r>
            <a:r>
              <a:rPr lang="en-GB" b="1" dirty="0" smtClean="0">
                <a:solidFill>
                  <a:schemeClr val="bg1">
                    <a:lumMod val="85000"/>
                  </a:schemeClr>
                </a:solidFill>
              </a:rPr>
              <a:t>APPROVAL </a:t>
            </a:r>
            <a:r>
              <a:rPr lang="en-GB" b="1" dirty="0">
                <a:solidFill>
                  <a:schemeClr val="bg1">
                    <a:lumMod val="85000"/>
                  </a:schemeClr>
                </a:solidFill>
              </a:rPr>
              <a:t>MARK OF A SINGLE ROAD ILLUMINATION </a:t>
            </a:r>
            <a:r>
              <a:rPr lang="en-GB" b="1" dirty="0" smtClean="0">
                <a:solidFill>
                  <a:schemeClr val="bg1">
                    <a:lumMod val="85000"/>
                  </a:schemeClr>
                </a:solidFill>
              </a:rPr>
              <a:t>DEVICE</a:t>
            </a:r>
          </a:p>
          <a:p>
            <a:pPr algn="ctr"/>
            <a:endParaRPr lang="en-GB" b="1" dirty="0" smtClean="0">
              <a:solidFill>
                <a:schemeClr val="bg1">
                  <a:lumMod val="85000"/>
                </a:schemeClr>
              </a:solidFill>
            </a:endParaRPr>
          </a:p>
          <a:p>
            <a:pPr algn="just"/>
            <a:r>
              <a:rPr lang="en-US" dirty="0" smtClean="0">
                <a:solidFill>
                  <a:schemeClr val="bg1">
                    <a:lumMod val="85000"/>
                  </a:schemeClr>
                </a:solidFill>
              </a:rPr>
              <a:t>Due to the size of this marking the optical working surface would be distorted, with the result of non-compliance of the photometric performance</a:t>
            </a:r>
            <a:r>
              <a:rPr lang="en-US" dirty="0">
                <a:solidFill>
                  <a:schemeClr val="bg1">
                    <a:lumMod val="85000"/>
                  </a:schemeClr>
                </a:solidFill>
              </a:rPr>
              <a:t>.</a:t>
            </a:r>
            <a:r>
              <a:rPr lang="en-US" dirty="0" smtClean="0">
                <a:solidFill>
                  <a:schemeClr val="bg1">
                    <a:lumMod val="85000"/>
                  </a:schemeClr>
                </a:solidFill>
              </a:rPr>
              <a:t>  </a:t>
            </a:r>
            <a:r>
              <a:rPr lang="en-US" u="sng" dirty="0" smtClean="0">
                <a:solidFill>
                  <a:schemeClr val="bg1">
                    <a:lumMod val="85000"/>
                  </a:schemeClr>
                </a:solidFill>
              </a:rPr>
              <a:t>Consequently the commercial exploitation of this device as a contributor to AFS systems is not possible</a:t>
            </a:r>
            <a:r>
              <a:rPr lang="en-US" dirty="0" smtClean="0">
                <a:solidFill>
                  <a:schemeClr val="bg1">
                    <a:lumMod val="85000"/>
                  </a:schemeClr>
                </a:solidFill>
              </a:rPr>
              <a:t>.</a:t>
            </a:r>
            <a:endParaRPr lang="en-US" dirty="0">
              <a:solidFill>
                <a:schemeClr val="bg1">
                  <a:lumMod val="85000"/>
                </a:schemeClr>
              </a:solidFill>
            </a:endParaRPr>
          </a:p>
        </p:txBody>
      </p:sp>
      <p:sp>
        <p:nvSpPr>
          <p:cNvPr id="13" name="ZoneTexte 12"/>
          <p:cNvSpPr txBox="1"/>
          <p:nvPr/>
        </p:nvSpPr>
        <p:spPr>
          <a:xfrm>
            <a:off x="272480" y="5085184"/>
            <a:ext cx="2808312" cy="954107"/>
          </a:xfrm>
          <a:prstGeom prst="rect">
            <a:avLst/>
          </a:prstGeom>
          <a:noFill/>
        </p:spPr>
        <p:txBody>
          <a:bodyPr wrap="square" rtlCol="0">
            <a:spAutoFit/>
          </a:bodyPr>
          <a:lstStyle/>
          <a:p>
            <a:r>
              <a:rPr lang="en-GB" sz="1400" b="1" u="sng" dirty="0" smtClean="0">
                <a:solidFill>
                  <a:schemeClr val="bg1">
                    <a:lumMod val="85000"/>
                  </a:schemeClr>
                </a:solidFill>
                <a:latin typeface="Arial" pitchFamily="34" charset="0"/>
                <a:cs typeface="Arial" pitchFamily="34" charset="0"/>
              </a:rPr>
              <a:t>ALL this CONVENTIONAL  marking shall be visible when the lamp is fitted on the vehicle</a:t>
            </a:r>
            <a:endParaRPr lang="en-US" sz="1400" dirty="0">
              <a:solidFill>
                <a:schemeClr val="bg1">
                  <a:lumMod val="85000"/>
                </a:schemeClr>
              </a:solidFill>
            </a:endParaRPr>
          </a:p>
        </p:txBody>
      </p:sp>
      <p:sp>
        <p:nvSpPr>
          <p:cNvPr id="34" name="Ellipse 33"/>
          <p:cNvSpPr/>
          <p:nvPr/>
        </p:nvSpPr>
        <p:spPr>
          <a:xfrm rot="20197140">
            <a:off x="6386888" y="4173011"/>
            <a:ext cx="2062786" cy="2370923"/>
          </a:xfrm>
          <a:prstGeom prst="ellipse">
            <a:avLst/>
          </a:prstGeom>
          <a:noFill/>
          <a:ln w="76200">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ZoneTexte 16"/>
          <p:cNvSpPr txBox="1"/>
          <p:nvPr/>
        </p:nvSpPr>
        <p:spPr>
          <a:xfrm>
            <a:off x="3800872" y="4077072"/>
            <a:ext cx="1728192" cy="1631216"/>
          </a:xfrm>
          <a:prstGeom prst="rect">
            <a:avLst/>
          </a:prstGeom>
          <a:noFill/>
        </p:spPr>
        <p:txBody>
          <a:bodyPr wrap="square" rtlCol="0">
            <a:spAutoFit/>
          </a:bodyPr>
          <a:lstStyle/>
          <a:p>
            <a:pPr algn="ctr"/>
            <a:r>
              <a:rPr lang="en-GB" sz="2000" b="1" dirty="0" smtClean="0"/>
              <a:t>These markings would be replaced by the UI</a:t>
            </a:r>
            <a:endParaRPr lang="en-US" sz="2000" b="1" dirty="0"/>
          </a:p>
        </p:txBody>
      </p:sp>
      <p:pic>
        <p:nvPicPr>
          <p:cNvPr id="38" name="Picture 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686631">
            <a:off x="6786298" y="4546187"/>
            <a:ext cx="1226924" cy="494201"/>
          </a:xfrm>
          <a:prstGeom prst="rect">
            <a:avLst/>
          </a:prstGeom>
          <a:ln>
            <a:noFill/>
          </a:ln>
          <a:effectLst>
            <a:outerShdw blurRad="292100" dist="139700" dir="2700000" algn="tl" rotWithShape="0">
              <a:srgbClr val="333333">
                <a:alpha val="65000"/>
              </a:srgbClr>
            </a:outerShdw>
          </a:effectLst>
        </p:spPr>
      </p:pic>
      <p:pic>
        <p:nvPicPr>
          <p:cNvPr id="39" name="Picture 7"/>
          <p:cNvPicPr>
            <a:picLocks noChangeAspect="1" noChangeArrowheads="1"/>
          </p:cNvPicPr>
          <p:nvPr/>
        </p:nvPicPr>
        <p:blipFill>
          <a:blip r:embed="rId4" cstate="print"/>
          <a:srcRect/>
          <a:stretch>
            <a:fillRect/>
          </a:stretch>
        </p:blipFill>
        <p:spPr bwMode="auto">
          <a:xfrm>
            <a:off x="4088904" y="5733256"/>
            <a:ext cx="1224136" cy="437162"/>
          </a:xfrm>
          <a:prstGeom prst="rect">
            <a:avLst/>
          </a:prstGeom>
          <a:ln>
            <a:noFill/>
          </a:ln>
          <a:effectLst>
            <a:outerShdw blurRad="292100" dist="139700" dir="2700000" algn="tl" rotWithShape="0">
              <a:srgbClr val="333333">
                <a:alpha val="65000"/>
              </a:srgbClr>
            </a:outerShdw>
          </a:effectLst>
        </p:spPr>
      </p:pic>
      <p:sp>
        <p:nvSpPr>
          <p:cNvPr id="42" name="Titre 1"/>
          <p:cNvSpPr>
            <a:spLocks noGrp="1"/>
          </p:cNvSpPr>
          <p:nvPr>
            <p:ph type="title"/>
          </p:nvPr>
        </p:nvSpPr>
        <p:spPr>
          <a:xfrm>
            <a:off x="0" y="116632"/>
            <a:ext cx="9906000" cy="446276"/>
          </a:xfrm>
          <a:noFill/>
          <a:ln>
            <a:solidFill>
              <a:schemeClr val="tx1"/>
            </a:solidFill>
          </a:ln>
        </p:spPr>
        <p:txBody>
          <a:bodyPr vert="horz" wrap="square" lIns="91440" tIns="45720" rIns="91440" bIns="45720" rtlCol="0" anchor="ctr">
            <a:spAutoFit/>
          </a:bodyPr>
          <a:lstStyle/>
          <a:p>
            <a:r>
              <a:rPr lang="en-US" sz="2300" dirty="0" smtClean="0">
                <a:latin typeface="Cambria" pitchFamily="18" charset="0"/>
                <a:ea typeface="+mn-ea"/>
                <a:cs typeface="Calibri" pitchFamily="34" charset="0"/>
              </a:rPr>
              <a:t>Why do we need the Unique Identifier marking solution? </a:t>
            </a:r>
            <a:endParaRPr lang="en-US" sz="2300" dirty="0">
              <a:latin typeface="Cambria" pitchFamily="18" charset="0"/>
              <a:ea typeface="+mn-ea"/>
              <a:cs typeface="Calibri" pitchFamily="34" charset="0"/>
            </a:endParaRPr>
          </a:p>
        </p:txBody>
      </p:sp>
      <p:sp>
        <p:nvSpPr>
          <p:cNvPr id="44" name="Rectangle 43"/>
          <p:cNvSpPr/>
          <p:nvPr/>
        </p:nvSpPr>
        <p:spPr>
          <a:xfrm rot="612010">
            <a:off x="7266865" y="4854691"/>
            <a:ext cx="500195" cy="13354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p:cNvSpPr/>
          <p:nvPr/>
        </p:nvSpPr>
        <p:spPr>
          <a:xfrm>
            <a:off x="7761312" y="4797210"/>
            <a:ext cx="216024" cy="14401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Slide Number Placeholder 5"/>
          <p:cNvSpPr>
            <a:spLocks noGrp="1"/>
          </p:cNvSpPr>
          <p:nvPr>
            <p:ph type="sldNum" sz="quarter" idx="12"/>
          </p:nvPr>
        </p:nvSpPr>
        <p:spPr>
          <a:xfrm>
            <a:off x="9417496" y="6381328"/>
            <a:ext cx="281236" cy="365125"/>
          </a:xfrm>
          <a:ln>
            <a:solidFill>
              <a:schemeClr val="accent1"/>
            </a:solidFill>
          </a:ln>
        </p:spPr>
        <p:txBody>
          <a:bodyPr/>
          <a:lstStyle/>
          <a:p>
            <a:fld id="{92B5F676-D2BC-42E2-9C71-9AD8268FD87C}" type="slidenum">
              <a:rPr lang="en-GB" sz="2000" smtClean="0"/>
              <a:pPr/>
              <a:t>7</a:t>
            </a:fld>
            <a:endParaRPr lang="en-GB" sz="2000" dirty="0"/>
          </a:p>
        </p:txBody>
      </p:sp>
      <p:pic>
        <p:nvPicPr>
          <p:cNvPr id="48" name="Picture 4"/>
          <p:cNvPicPr>
            <a:picLocks noChangeAspect="1" noChangeArrowheads="1"/>
          </p:cNvPicPr>
          <p:nvPr/>
        </p:nvPicPr>
        <p:blipFill>
          <a:blip r:embed="rId5" cstate="print">
            <a:extLst>
              <a:ext uri="{BEBA8EAE-BF5A-486C-A8C5-ECC9F3942E4B}">
                <a14:imgProps xmlns:a14="http://schemas.microsoft.com/office/drawing/2010/main">
                  <a14:imgLayer r:embed="rId6">
                    <a14:imgEffect>
                      <a14:sharpenSoften amount="-50000"/>
                    </a14:imgEffect>
                  </a14:imgLayer>
                </a14:imgProps>
              </a:ext>
            </a:extLst>
          </a:blip>
          <a:srcRect t="8603"/>
          <a:stretch>
            <a:fillRect/>
          </a:stretch>
        </p:blipFill>
        <p:spPr bwMode="auto">
          <a:xfrm>
            <a:off x="5529064" y="692696"/>
            <a:ext cx="4193435" cy="3059968"/>
          </a:xfrm>
          <a:prstGeom prst="rect">
            <a:avLst/>
          </a:prstGeom>
          <a:noFill/>
          <a:ln w="9525">
            <a:noFill/>
            <a:miter lim="800000"/>
            <a:headEnd/>
            <a:tailEnd/>
          </a:ln>
        </p:spPr>
      </p:pic>
      <p:sp>
        <p:nvSpPr>
          <p:cNvPr id="33" name="Rectangle 32"/>
          <p:cNvSpPr/>
          <p:nvPr/>
        </p:nvSpPr>
        <p:spPr>
          <a:xfrm>
            <a:off x="3440832" y="2492896"/>
            <a:ext cx="2664296" cy="1323439"/>
          </a:xfrm>
          <a:prstGeom prst="rect">
            <a:avLst/>
          </a:prstGeom>
        </p:spPr>
        <p:txBody>
          <a:bodyPr wrap="square">
            <a:spAutoFit/>
          </a:bodyPr>
          <a:lstStyle/>
          <a:p>
            <a:r>
              <a:rPr lang="en-GB" sz="1600" b="1" i="1" u="sng" dirty="0" smtClean="0">
                <a:solidFill>
                  <a:schemeClr val="bg1">
                    <a:lumMod val="85000"/>
                  </a:schemeClr>
                </a:solidFill>
                <a:latin typeface="Arial" pitchFamily="34" charset="0"/>
                <a:cs typeface="Arial" pitchFamily="34" charset="0"/>
              </a:rPr>
              <a:t>The only visible part of the device when the lamp is fitted on the vehicle is the  lens </a:t>
            </a:r>
            <a:r>
              <a:rPr lang="en-GB" sz="1200" b="1" i="1" u="sng" dirty="0" smtClean="0">
                <a:solidFill>
                  <a:schemeClr val="bg1">
                    <a:lumMod val="85000"/>
                  </a:schemeClr>
                </a:solidFill>
                <a:latin typeface="Arial" pitchFamily="34" charset="0"/>
                <a:cs typeface="Arial" pitchFamily="34" charset="0"/>
              </a:rPr>
              <a:t>(8</a:t>
            </a:r>
            <a:r>
              <a:rPr lang="en-GB" sz="1200" b="1" i="1" u="sng" dirty="0">
                <a:solidFill>
                  <a:schemeClr val="bg1">
                    <a:lumMod val="85000"/>
                  </a:schemeClr>
                </a:solidFill>
                <a:latin typeface="Arial" pitchFamily="34" charset="0"/>
                <a:cs typeface="Arial" pitchFamily="34" charset="0"/>
              </a:rPr>
              <a:t>0</a:t>
            </a:r>
            <a:r>
              <a:rPr lang="en-GB" sz="1200" b="1" i="1" u="sng" dirty="0" smtClean="0">
                <a:solidFill>
                  <a:schemeClr val="bg1">
                    <a:lumMod val="85000"/>
                  </a:schemeClr>
                </a:solidFill>
                <a:latin typeface="Arial" pitchFamily="34" charset="0"/>
                <a:cs typeface="Arial" pitchFamily="34" charset="0"/>
              </a:rPr>
              <a:t>% optical area) </a:t>
            </a:r>
            <a:r>
              <a:rPr lang="en-GB" sz="1600" b="1" i="1" u="sng" dirty="0" smtClean="0">
                <a:solidFill>
                  <a:schemeClr val="bg1">
                    <a:lumMod val="85000"/>
                  </a:schemeClr>
                </a:solidFill>
                <a:latin typeface="Arial" pitchFamily="34" charset="0"/>
                <a:cs typeface="Arial" pitchFamily="34" charset="0"/>
              </a:rPr>
              <a:t>Ø60mm</a:t>
            </a:r>
            <a:endParaRPr lang="en-US" sz="1600" i="1" dirty="0">
              <a:solidFill>
                <a:schemeClr val="bg1">
                  <a:lumMod val="85000"/>
                </a:schemeClr>
              </a:solidFill>
            </a:endParaRPr>
          </a:p>
        </p:txBody>
      </p:sp>
      <p:pic>
        <p:nvPicPr>
          <p:cNvPr id="51" name="Picture 3"/>
          <p:cNvPicPr>
            <a:picLocks noChangeAspect="1" noChangeArrowheads="1"/>
          </p:cNvPicPr>
          <p:nvPr/>
        </p:nvPicPr>
        <p:blipFill>
          <a:blip r:embed="rId7" cstate="print">
            <a:extLst>
              <a:ext uri="{BEBA8EAE-BF5A-486C-A8C5-ECC9F3942E4B}">
                <a14:imgProps xmlns:a14="http://schemas.microsoft.com/office/drawing/2010/main">
                  <a14:imgLayer r:embed="rId8">
                    <a14:imgEffect>
                      <a14:sharpenSoften amount="-50000"/>
                    </a14:imgEffect>
                    <a14:imgEffect>
                      <a14:brightnessContrast bright="20000" contrast="40000"/>
                    </a14:imgEffect>
                  </a14:imgLayer>
                </a14:imgProps>
              </a:ext>
            </a:extLst>
          </a:blip>
          <a:srcRect b="5560"/>
          <a:stretch>
            <a:fillRect/>
          </a:stretch>
        </p:blipFill>
        <p:spPr bwMode="auto">
          <a:xfrm rot="642962">
            <a:off x="6364798" y="1621181"/>
            <a:ext cx="1706405" cy="1169119"/>
          </a:xfrm>
          <a:prstGeom prst="rect">
            <a:avLst/>
          </a:prstGeom>
          <a:ln>
            <a:noFill/>
          </a:ln>
          <a:effectLst/>
        </p:spPr>
      </p:pic>
      <p:sp>
        <p:nvSpPr>
          <p:cNvPr id="36" name="Flèche droite 35"/>
          <p:cNvSpPr/>
          <p:nvPr/>
        </p:nvSpPr>
        <p:spPr>
          <a:xfrm rot="945891">
            <a:off x="5448605" y="1286106"/>
            <a:ext cx="736660" cy="569868"/>
          </a:xfrm>
          <a:prstGeom prst="rightArrow">
            <a:avLst/>
          </a:prstGeom>
          <a:solidFill>
            <a:schemeClr val="bg1">
              <a:lumMod val="75000"/>
              <a:alpha val="4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Flèche droite 36"/>
          <p:cNvSpPr/>
          <p:nvPr/>
        </p:nvSpPr>
        <p:spPr>
          <a:xfrm rot="20032774">
            <a:off x="5290369" y="4942697"/>
            <a:ext cx="1725333" cy="356984"/>
          </a:xfrm>
          <a:prstGeom prst="rightArrow">
            <a:avLst>
              <a:gd name="adj1" fmla="val 35095"/>
              <a:gd name="adj2" fmla="val 5000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Up-Down Arrow 52"/>
          <p:cNvSpPr/>
          <p:nvPr/>
        </p:nvSpPr>
        <p:spPr>
          <a:xfrm>
            <a:off x="6393160" y="3356992"/>
            <a:ext cx="504056" cy="1008112"/>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Group 4"/>
          <p:cNvGrpSpPr>
            <a:grpSpLocks noChangeAspect="1"/>
          </p:cNvGrpSpPr>
          <p:nvPr/>
        </p:nvGrpSpPr>
        <p:grpSpPr bwMode="auto">
          <a:xfrm>
            <a:off x="3263900" y="836613"/>
            <a:ext cx="2435225" cy="1722437"/>
            <a:chOff x="2056" y="527"/>
            <a:chExt cx="1534" cy="1085"/>
          </a:xfrm>
        </p:grpSpPr>
        <p:sp>
          <p:nvSpPr>
            <p:cNvPr id="3" name="AutoShape 3"/>
            <p:cNvSpPr>
              <a:spLocks noChangeAspect="1" noChangeArrowheads="1" noTextEdit="1"/>
            </p:cNvSpPr>
            <p:nvPr/>
          </p:nvSpPr>
          <p:spPr bwMode="auto">
            <a:xfrm>
              <a:off x="2056" y="527"/>
              <a:ext cx="1534" cy="1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l-NL"/>
            </a:p>
          </p:txBody>
        </p:sp>
        <p:pic>
          <p:nvPicPr>
            <p:cNvPr id="1029" name="Picture 5"/>
            <p:cNvPicPr>
              <a:picLocks noChangeAspect="1" noChangeArrowheads="1"/>
            </p:cNvPicPr>
            <p:nvPr/>
          </p:nvPicPr>
          <p:blipFill>
            <a:blip r:embed="rId9" cstate="print">
              <a:extLst>
                <a:ext uri="{BEBA8EAE-BF5A-486C-A8C5-ECC9F3942E4B}">
                  <a14:imgProps xmlns:a14="http://schemas.microsoft.com/office/drawing/2010/main">
                    <a14:imgLayer r:embed="rId10">
                      <a14:imgEffect>
                        <a14:sharpenSoften amount="-50000"/>
                      </a14:imgEffect>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2392" y="741"/>
              <a:ext cx="1187" cy="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reeform 6"/>
            <p:cNvSpPr>
              <a:spLocks noEditPoints="1"/>
            </p:cNvSpPr>
            <p:nvPr/>
          </p:nvSpPr>
          <p:spPr bwMode="auto">
            <a:xfrm>
              <a:off x="2379" y="616"/>
              <a:ext cx="1211" cy="61"/>
            </a:xfrm>
            <a:custGeom>
              <a:avLst/>
              <a:gdLst>
                <a:gd name="T0" fmla="*/ 51 w 1211"/>
                <a:gd name="T1" fmla="*/ 21 h 61"/>
                <a:gd name="T2" fmla="*/ 1160 w 1211"/>
                <a:gd name="T3" fmla="*/ 21 h 61"/>
                <a:gd name="T4" fmla="*/ 1160 w 1211"/>
                <a:gd name="T5" fmla="*/ 41 h 61"/>
                <a:gd name="T6" fmla="*/ 51 w 1211"/>
                <a:gd name="T7" fmla="*/ 41 h 61"/>
                <a:gd name="T8" fmla="*/ 51 w 1211"/>
                <a:gd name="T9" fmla="*/ 21 h 61"/>
                <a:gd name="T10" fmla="*/ 61 w 1211"/>
                <a:gd name="T11" fmla="*/ 61 h 61"/>
                <a:gd name="T12" fmla="*/ 0 w 1211"/>
                <a:gd name="T13" fmla="*/ 31 h 61"/>
                <a:gd name="T14" fmla="*/ 61 w 1211"/>
                <a:gd name="T15" fmla="*/ 0 h 61"/>
                <a:gd name="T16" fmla="*/ 61 w 1211"/>
                <a:gd name="T17" fmla="*/ 61 h 61"/>
                <a:gd name="T18" fmla="*/ 1149 w 1211"/>
                <a:gd name="T19" fmla="*/ 0 h 61"/>
                <a:gd name="T20" fmla="*/ 1211 w 1211"/>
                <a:gd name="T21" fmla="*/ 31 h 61"/>
                <a:gd name="T22" fmla="*/ 1149 w 1211"/>
                <a:gd name="T23" fmla="*/ 61 h 61"/>
                <a:gd name="T24" fmla="*/ 1149 w 1211"/>
                <a:gd name="T25"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11" h="61">
                  <a:moveTo>
                    <a:pt x="51" y="21"/>
                  </a:moveTo>
                  <a:lnTo>
                    <a:pt x="1160" y="21"/>
                  </a:lnTo>
                  <a:lnTo>
                    <a:pt x="1160" y="41"/>
                  </a:lnTo>
                  <a:lnTo>
                    <a:pt x="51" y="41"/>
                  </a:lnTo>
                  <a:lnTo>
                    <a:pt x="51" y="21"/>
                  </a:lnTo>
                  <a:close/>
                  <a:moveTo>
                    <a:pt x="61" y="61"/>
                  </a:moveTo>
                  <a:lnTo>
                    <a:pt x="0" y="31"/>
                  </a:lnTo>
                  <a:lnTo>
                    <a:pt x="61" y="0"/>
                  </a:lnTo>
                  <a:lnTo>
                    <a:pt x="61" y="61"/>
                  </a:lnTo>
                  <a:close/>
                  <a:moveTo>
                    <a:pt x="1149" y="0"/>
                  </a:moveTo>
                  <a:lnTo>
                    <a:pt x="1211" y="31"/>
                  </a:lnTo>
                  <a:lnTo>
                    <a:pt x="1149" y="61"/>
                  </a:lnTo>
                  <a:lnTo>
                    <a:pt x="1149" y="0"/>
                  </a:lnTo>
                  <a:close/>
                </a:path>
              </a:pathLst>
            </a:custGeom>
            <a:solidFill>
              <a:srgbClr val="4A7EBB"/>
            </a:solidFill>
            <a:ln w="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nl-NL"/>
            </a:p>
          </p:txBody>
        </p:sp>
        <p:sp>
          <p:nvSpPr>
            <p:cNvPr id="6" name="Rectangle 7"/>
            <p:cNvSpPr>
              <a:spLocks noChangeArrowheads="1"/>
            </p:cNvSpPr>
            <p:nvPr/>
          </p:nvSpPr>
          <p:spPr bwMode="auto">
            <a:xfrm>
              <a:off x="2928" y="556"/>
              <a:ext cx="23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altLang="nl-NL" sz="1000" b="0" i="0" u="none" strike="noStrike" cap="none" normalizeH="0" baseline="0" dirty="0" smtClean="0">
                  <a:ln>
                    <a:noFill/>
                  </a:ln>
                  <a:solidFill>
                    <a:schemeClr val="bg1">
                      <a:lumMod val="85000"/>
                    </a:schemeClr>
                  </a:solidFill>
                  <a:effectLst/>
                  <a:latin typeface="Calibri" pitchFamily="34" charset="0"/>
                  <a:cs typeface="Arial" pitchFamily="34" charset="0"/>
                </a:rPr>
                <a:t>45 mm</a:t>
              </a:r>
              <a:endParaRPr kumimoji="0" lang="nl-NL" altLang="nl-NL" sz="1800" b="0" i="0" u="none" strike="noStrike" cap="none" normalizeH="0" baseline="0" dirty="0" smtClean="0">
                <a:ln>
                  <a:noFill/>
                </a:ln>
                <a:solidFill>
                  <a:schemeClr val="bg1">
                    <a:lumMod val="85000"/>
                  </a:schemeClr>
                </a:solidFill>
                <a:effectLst/>
                <a:cs typeface="Arial" pitchFamily="34" charset="0"/>
              </a:endParaRPr>
            </a:p>
          </p:txBody>
        </p:sp>
        <p:sp>
          <p:nvSpPr>
            <p:cNvPr id="7" name="Rectangle 8"/>
            <p:cNvSpPr>
              <a:spLocks noChangeArrowheads="1"/>
            </p:cNvSpPr>
            <p:nvPr/>
          </p:nvSpPr>
          <p:spPr bwMode="auto">
            <a:xfrm>
              <a:off x="2125" y="835"/>
              <a:ext cx="147" cy="69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l-NL"/>
            </a:p>
          </p:txBody>
        </p:sp>
        <p:sp>
          <p:nvSpPr>
            <p:cNvPr id="8" name="Rectangle 9"/>
            <p:cNvSpPr>
              <a:spLocks noChangeArrowheads="1"/>
            </p:cNvSpPr>
            <p:nvPr/>
          </p:nvSpPr>
          <p:spPr bwMode="auto">
            <a:xfrm rot="16200000">
              <a:off x="1887" y="1100"/>
              <a:ext cx="561"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fontAlgn="base">
                <a:spcBef>
                  <a:spcPct val="0"/>
                </a:spcBef>
                <a:spcAft>
                  <a:spcPct val="0"/>
                </a:spcAft>
              </a:pPr>
              <a:r>
                <a:rPr lang="nl-NL" altLang="nl-NL" sz="1000" dirty="0">
                  <a:solidFill>
                    <a:schemeClr val="bg1">
                      <a:lumMod val="85000"/>
                    </a:schemeClr>
                  </a:solidFill>
                  <a:latin typeface="Calibri" pitchFamily="34" charset="0"/>
                  <a:cs typeface="Arial" pitchFamily="34" charset="0"/>
                </a:rPr>
                <a:t>35 mm (or more)</a:t>
              </a:r>
            </a:p>
          </p:txBody>
        </p:sp>
        <p:sp>
          <p:nvSpPr>
            <p:cNvPr id="9" name="Freeform 10"/>
            <p:cNvSpPr>
              <a:spLocks noEditPoints="1"/>
            </p:cNvSpPr>
            <p:nvPr/>
          </p:nvSpPr>
          <p:spPr bwMode="auto">
            <a:xfrm>
              <a:off x="2247" y="759"/>
              <a:ext cx="61" cy="789"/>
            </a:xfrm>
            <a:custGeom>
              <a:avLst/>
              <a:gdLst>
                <a:gd name="T0" fmla="*/ 41 w 61"/>
                <a:gd name="T1" fmla="*/ 51 h 789"/>
                <a:gd name="T2" fmla="*/ 41 w 61"/>
                <a:gd name="T3" fmla="*/ 738 h 789"/>
                <a:gd name="T4" fmla="*/ 20 w 61"/>
                <a:gd name="T5" fmla="*/ 738 h 789"/>
                <a:gd name="T6" fmla="*/ 20 w 61"/>
                <a:gd name="T7" fmla="*/ 51 h 789"/>
                <a:gd name="T8" fmla="*/ 41 w 61"/>
                <a:gd name="T9" fmla="*/ 51 h 789"/>
                <a:gd name="T10" fmla="*/ 0 w 61"/>
                <a:gd name="T11" fmla="*/ 61 h 789"/>
                <a:gd name="T12" fmla="*/ 30 w 61"/>
                <a:gd name="T13" fmla="*/ 0 h 789"/>
                <a:gd name="T14" fmla="*/ 61 w 61"/>
                <a:gd name="T15" fmla="*/ 61 h 789"/>
                <a:gd name="T16" fmla="*/ 0 w 61"/>
                <a:gd name="T17" fmla="*/ 61 h 789"/>
                <a:gd name="T18" fmla="*/ 61 w 61"/>
                <a:gd name="T19" fmla="*/ 728 h 789"/>
                <a:gd name="T20" fmla="*/ 30 w 61"/>
                <a:gd name="T21" fmla="*/ 789 h 789"/>
                <a:gd name="T22" fmla="*/ 0 w 61"/>
                <a:gd name="T23" fmla="*/ 728 h 789"/>
                <a:gd name="T24" fmla="*/ 61 w 61"/>
                <a:gd name="T25" fmla="*/ 728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789">
                  <a:moveTo>
                    <a:pt x="41" y="51"/>
                  </a:moveTo>
                  <a:lnTo>
                    <a:pt x="41" y="738"/>
                  </a:lnTo>
                  <a:lnTo>
                    <a:pt x="20" y="738"/>
                  </a:lnTo>
                  <a:lnTo>
                    <a:pt x="20" y="51"/>
                  </a:lnTo>
                  <a:lnTo>
                    <a:pt x="41" y="51"/>
                  </a:lnTo>
                  <a:close/>
                  <a:moveTo>
                    <a:pt x="0" y="61"/>
                  </a:moveTo>
                  <a:lnTo>
                    <a:pt x="30" y="0"/>
                  </a:lnTo>
                  <a:lnTo>
                    <a:pt x="61" y="61"/>
                  </a:lnTo>
                  <a:lnTo>
                    <a:pt x="0" y="61"/>
                  </a:lnTo>
                  <a:close/>
                  <a:moveTo>
                    <a:pt x="61" y="728"/>
                  </a:moveTo>
                  <a:lnTo>
                    <a:pt x="30" y="789"/>
                  </a:lnTo>
                  <a:lnTo>
                    <a:pt x="0" y="728"/>
                  </a:lnTo>
                  <a:lnTo>
                    <a:pt x="61" y="728"/>
                  </a:lnTo>
                  <a:close/>
                </a:path>
              </a:pathLst>
            </a:custGeom>
            <a:solidFill>
              <a:srgbClr val="4A7EBB"/>
            </a:solidFill>
            <a:ln w="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nl-NL"/>
            </a:p>
          </p:txBody>
        </p:sp>
      </p:grpSp>
    </p:spTree>
    <p:extLst>
      <p:ext uri="{BB962C8B-B14F-4D97-AF65-F5344CB8AC3E}">
        <p14:creationId xmlns:p14="http://schemas.microsoft.com/office/powerpoint/2010/main" val="21745935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344</TotalTime>
  <Words>775</Words>
  <Application>Microsoft Office PowerPoint</Application>
  <PresentationFormat>A4 (21x29,7 cm)</PresentationFormat>
  <Paragraphs>93</Paragraphs>
  <Slides>7</Slides>
  <Notes>0</Notes>
  <HiddenSlides>0</HiddenSlides>
  <MMClips>0</MMClips>
  <ScaleCrop>false</ScaleCrop>
  <HeadingPairs>
    <vt:vector size="4" baseType="variant">
      <vt:variant>
        <vt:lpstr>Tema</vt:lpstr>
      </vt:variant>
      <vt:variant>
        <vt:i4>1</vt:i4>
      </vt:variant>
      <vt:variant>
        <vt:lpstr>Titoli diapositive</vt:lpstr>
      </vt:variant>
      <vt:variant>
        <vt:i4>7</vt:i4>
      </vt:variant>
    </vt:vector>
  </HeadingPairs>
  <TitlesOfParts>
    <vt:vector size="8" baseType="lpstr">
      <vt:lpstr>Office Theme</vt:lpstr>
      <vt:lpstr>Presentazione standard di PowerPoint</vt:lpstr>
      <vt:lpstr>Presentazione standard di PowerPoint</vt:lpstr>
      <vt:lpstr>Why do we need the Unique Identifier marking solution? </vt:lpstr>
      <vt:lpstr>Why do we need the Unique Identifier marking solution? </vt:lpstr>
      <vt:lpstr>Why do we need the Unique Identifier marking solution? </vt:lpstr>
      <vt:lpstr>Why do we need the Unique Identifier marking solution? </vt:lpstr>
      <vt:lpstr>Why do we need the Unique Identifier marking solution?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Draper</dc:creator>
  <cp:lastModifiedBy>Davide Puglisi</cp:lastModifiedBy>
  <cp:revision>28</cp:revision>
  <dcterms:created xsi:type="dcterms:W3CDTF">2017-11-12T08:03:03Z</dcterms:created>
  <dcterms:modified xsi:type="dcterms:W3CDTF">2017-12-05T10:34:36Z</dcterms:modified>
</cp:coreProperties>
</file>