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65" r:id="rId2"/>
    <p:sldId id="284" r:id="rId3"/>
    <p:sldId id="274" r:id="rId4"/>
    <p:sldId id="279" r:id="rId5"/>
    <p:sldId id="277" r:id="rId6"/>
    <p:sldId id="267" r:id="rId7"/>
    <p:sldId id="275" r:id="rId8"/>
    <p:sldId id="266" r:id="rId9"/>
    <p:sldId id="283" r:id="rId10"/>
    <p:sldId id="269" r:id="rId11"/>
    <p:sldId id="268" r:id="rId12"/>
    <p:sldId id="276" r:id="rId13"/>
    <p:sldId id="281" r:id="rId14"/>
    <p:sldId id="256" r:id="rId15"/>
    <p:sldId id="262" r:id="rId16"/>
    <p:sldId id="263" r:id="rId17"/>
    <p:sldId id="264" r:id="rId18"/>
    <p:sldId id="280" r:id="rId19"/>
    <p:sldId id="282" r:id="rId20"/>
    <p:sldId id="272" r:id="rId21"/>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60" d="100"/>
          <a:sy n="60" d="100"/>
        </p:scale>
        <p:origin x="-1840" y="-196"/>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64F9D5-D8ED-412B-AB2E-619AC16E3F95}" type="datetimeFigureOut">
              <a:rPr lang="en-GB" smtClean="0"/>
              <a:pPr/>
              <a:t>21/12/2017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D0C9511-4CD2-4787-8A63-623390FE2518}"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64F9D5-D8ED-412B-AB2E-619AC16E3F95}" type="datetimeFigureOut">
              <a:rPr lang="en-GB" smtClean="0"/>
              <a:pPr/>
              <a:t>21/12/2017</a:t>
            </a:fld>
            <a:endParaRPr lang="en-GB"/>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0C9511-4CD2-4787-8A63-623390FE2518}"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 Id="rId5" Type="http://schemas.openxmlformats.org/officeDocument/2006/relationships/image" Target="../media/image12.emf"/><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00472" y="1340768"/>
            <a:ext cx="9505056" cy="646331"/>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Preparation of a detailed proposal concerning Conventional Type Approval Markings </a:t>
            </a:r>
          </a:p>
          <a:p>
            <a:pPr algn="ctr"/>
            <a:r>
              <a:rPr lang="en-GB" b="1" dirty="0" smtClean="0">
                <a:latin typeface="Cambria" panose="02040503050406030204" pitchFamily="18" charset="0"/>
                <a:cs typeface="Calibri" pitchFamily="34" charset="0"/>
              </a:rPr>
              <a:t>and the Application of the  Unique Identifier (UI) for decision at the SLR 21</a:t>
            </a:r>
            <a:r>
              <a:rPr lang="en-GB" b="1" baseline="30000" dirty="0" smtClean="0">
                <a:latin typeface="Cambria" panose="02040503050406030204" pitchFamily="18" charset="0"/>
                <a:cs typeface="Calibri" pitchFamily="34" charset="0"/>
              </a:rPr>
              <a:t>st</a:t>
            </a:r>
            <a:r>
              <a:rPr lang="en-GB" b="1" dirty="0" smtClean="0">
                <a:latin typeface="Cambria" panose="02040503050406030204" pitchFamily="18" charset="0"/>
                <a:cs typeface="Calibri" pitchFamily="34" charset="0"/>
              </a:rPr>
              <a:t> Session</a:t>
            </a:r>
          </a:p>
        </p:txBody>
      </p:sp>
      <p:sp>
        <p:nvSpPr>
          <p:cNvPr id="44" name="TextBox 43"/>
          <p:cNvSpPr txBox="1"/>
          <p:nvPr/>
        </p:nvSpPr>
        <p:spPr>
          <a:xfrm>
            <a:off x="544960" y="2348880"/>
            <a:ext cx="8584504" cy="4031873"/>
          </a:xfrm>
          <a:prstGeom prst="rect">
            <a:avLst/>
          </a:prstGeom>
          <a:noFill/>
          <a:ln>
            <a:noFill/>
          </a:ln>
        </p:spPr>
        <p:txBody>
          <a:bodyPr wrap="square" rtlCol="0">
            <a:spAutoFit/>
          </a:bodyPr>
          <a:lstStyle/>
          <a:p>
            <a:pPr algn="just"/>
            <a:r>
              <a:rPr lang="en-GB" sz="1600" dirty="0" smtClean="0">
                <a:latin typeface="Cambria" panose="02040503050406030204" pitchFamily="18" charset="0"/>
              </a:rPr>
              <a:t>Dear “Simplificators” ,</a:t>
            </a:r>
          </a:p>
          <a:p>
            <a:pPr algn="just"/>
            <a:endParaRPr lang="en-GB" sz="1600" dirty="0" smtClean="0">
              <a:latin typeface="Cambria" panose="02040503050406030204" pitchFamily="18" charset="0"/>
            </a:endParaRPr>
          </a:p>
          <a:p>
            <a:pPr algn="just"/>
            <a:r>
              <a:rPr lang="en-GB" sz="1600" dirty="0" smtClean="0">
                <a:latin typeface="Cambria" panose="02040503050406030204" pitchFamily="18" charset="0"/>
              </a:rPr>
              <a:t>I have prepared this document with the intention of explaining my latest understanding of how the approach developed at GRE-78 can be implemented into the new Simplified Regulations.</a:t>
            </a:r>
          </a:p>
          <a:p>
            <a:pPr algn="just"/>
            <a:endParaRPr lang="en-GB" sz="1600" dirty="0" smtClean="0">
              <a:latin typeface="Cambria" panose="02040503050406030204" pitchFamily="18" charset="0"/>
            </a:endParaRPr>
          </a:p>
          <a:p>
            <a:pPr algn="just"/>
            <a:r>
              <a:rPr lang="en-GB" sz="1600" dirty="0" smtClean="0">
                <a:latin typeface="Cambria" panose="02040503050406030204" pitchFamily="18" charset="0"/>
              </a:rPr>
              <a:t>Now I kindly invite you to study this document and send me your comments, objections and suggestions. Time is very short because the next SLR meeting on 18-21 December is the deadline to agree upon a solution as finalised, formal drafts of the LSD, RID and RRD Regulations shall be prepared for submission to GRE for its 79</a:t>
            </a:r>
            <a:r>
              <a:rPr lang="en-GB" sz="1600" baseline="30000" dirty="0" smtClean="0">
                <a:latin typeface="Cambria" panose="02040503050406030204" pitchFamily="18" charset="0"/>
              </a:rPr>
              <a:t>th</a:t>
            </a:r>
            <a:r>
              <a:rPr lang="en-GB" sz="1600" dirty="0" smtClean="0">
                <a:latin typeface="Cambria" panose="02040503050406030204" pitchFamily="18" charset="0"/>
              </a:rPr>
              <a:t> session.</a:t>
            </a:r>
          </a:p>
          <a:p>
            <a:pPr algn="just"/>
            <a:endParaRPr lang="en-GB" sz="1600" dirty="0" smtClean="0">
              <a:latin typeface="Cambria" panose="02040503050406030204" pitchFamily="18" charset="0"/>
            </a:endParaRPr>
          </a:p>
          <a:p>
            <a:pPr algn="just"/>
            <a:r>
              <a:rPr lang="en-GB" sz="1600" dirty="0" smtClean="0">
                <a:latin typeface="Cambria" panose="02040503050406030204" pitchFamily="18" charset="0"/>
              </a:rPr>
              <a:t>If you are able to propose corrections and improvements to my proposal please send these to me by email as soon as possible and certainly before 15 December 2017.</a:t>
            </a:r>
          </a:p>
          <a:p>
            <a:pPr algn="just"/>
            <a:endParaRPr lang="en-GB" sz="1600" dirty="0" smtClean="0">
              <a:latin typeface="Cambria" panose="02040503050406030204" pitchFamily="18" charset="0"/>
            </a:endParaRPr>
          </a:p>
          <a:p>
            <a:pPr algn="just"/>
            <a:r>
              <a:rPr lang="en-GB" sz="1600" dirty="0" smtClean="0">
                <a:latin typeface="Cambria" panose="02040503050406030204" pitchFamily="18" charset="0"/>
              </a:rPr>
              <a:t>Thanking you for your support,</a:t>
            </a:r>
          </a:p>
          <a:p>
            <a:pPr algn="just"/>
            <a:endParaRPr lang="en-GB" sz="1600" dirty="0" smtClean="0">
              <a:latin typeface="Cambria" panose="02040503050406030204" pitchFamily="18" charset="0"/>
            </a:endParaRPr>
          </a:p>
          <a:p>
            <a:pPr algn="just"/>
            <a:r>
              <a:rPr lang="en-GB" sz="1600" dirty="0" smtClean="0">
                <a:latin typeface="Cambria" panose="02040503050406030204" pitchFamily="18" charset="0"/>
              </a:rPr>
              <a:t>Geoff Draper </a:t>
            </a:r>
            <a:endParaRPr lang="en-GB" sz="1600" dirty="0">
              <a:latin typeface="Cambria" panose="02040503050406030204" pitchFamily="18" charset="0"/>
            </a:endParaRPr>
          </a:p>
        </p:txBody>
      </p:sp>
      <p:sp>
        <p:nvSpPr>
          <p:cNvPr id="4" name="Rectangle 3"/>
          <p:cNvSpPr/>
          <p:nvPr/>
        </p:nvSpPr>
        <p:spPr>
          <a:xfrm>
            <a:off x="283022" y="260648"/>
            <a:ext cx="4165922" cy="523220"/>
          </a:xfrm>
          <a:prstGeom prst="rect">
            <a:avLst/>
          </a:prstGeom>
        </p:spPr>
        <p:txBody>
          <a:bodyPr wrap="square">
            <a:spAutoFit/>
          </a:bodyPr>
          <a:lstStyle/>
          <a:p>
            <a:r>
              <a:rPr lang="en-GB" sz="1400" dirty="0" smtClean="0"/>
              <a:t>Transmitted </a:t>
            </a:r>
            <a:r>
              <a:rPr lang="en-GB" sz="1400" dirty="0"/>
              <a:t>by </a:t>
            </a:r>
            <a:r>
              <a:rPr lang="en-GB" sz="1400" dirty="0" smtClean="0"/>
              <a:t>The International Automotive Lighting and Light-signalling Expert Group</a:t>
            </a:r>
            <a:endParaRPr lang="en-GB" sz="1400" dirty="0"/>
          </a:p>
        </p:txBody>
      </p:sp>
      <p:sp>
        <p:nvSpPr>
          <p:cNvPr id="5" name="Rectangle 4"/>
          <p:cNvSpPr/>
          <p:nvPr/>
        </p:nvSpPr>
        <p:spPr>
          <a:xfrm>
            <a:off x="7833320" y="188640"/>
            <a:ext cx="1575174" cy="523220"/>
          </a:xfrm>
          <a:prstGeom prst="rect">
            <a:avLst/>
          </a:prstGeom>
        </p:spPr>
        <p:txBody>
          <a:bodyPr wrap="square">
            <a:spAutoFit/>
          </a:bodyPr>
          <a:lstStyle/>
          <a:p>
            <a:pPr algn="r"/>
            <a:r>
              <a:rPr lang="en-GB" sz="1400" b="1" dirty="0" smtClean="0"/>
              <a:t>SLR-21-08/Rev.1</a:t>
            </a:r>
            <a:endParaRPr lang="en-GB" sz="1400" b="1" dirty="0"/>
          </a:p>
          <a:p>
            <a:pPr algn="r"/>
            <a:r>
              <a:rPr lang="en-GB" sz="1400" dirty="0" smtClean="0"/>
              <a:t>2017-12-21</a:t>
            </a:r>
            <a:endParaRPr lang="en-GB" sz="1400" dirty="0"/>
          </a:p>
        </p:txBody>
      </p:sp>
      <p:sp>
        <p:nvSpPr>
          <p:cNvPr id="7"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28464" y="1196752"/>
            <a:ext cx="9624479" cy="5253363"/>
            <a:chOff x="128464" y="1196752"/>
            <a:chExt cx="9624479" cy="5253363"/>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44" t="30387" r="45454" b="20310"/>
            <a:stretch/>
          </p:blipFill>
          <p:spPr bwMode="auto">
            <a:xfrm>
              <a:off x="128464" y="1844824"/>
              <a:ext cx="8784976" cy="4605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473280" y="1196752"/>
              <a:ext cx="2279663" cy="369332"/>
            </a:xfrm>
            <a:prstGeom prst="rect">
              <a:avLst/>
            </a:prstGeom>
          </p:spPr>
          <p:txBody>
            <a:bodyPr wrap="none">
              <a:spAutoFit/>
            </a:bodyPr>
            <a:lstStyle/>
            <a:p>
              <a:r>
                <a:rPr lang="en-US" b="1" dirty="0" smtClean="0">
                  <a:solidFill>
                    <a:srgbClr val="00B050"/>
                  </a:solidFill>
                </a:rPr>
                <a:t>Extension of Approval</a:t>
              </a:r>
              <a:endParaRPr lang="en-GB" b="1" dirty="0">
                <a:solidFill>
                  <a:srgbClr val="00B050"/>
                </a:solidFill>
              </a:endParaRPr>
            </a:p>
          </p:txBody>
        </p:sp>
        <p:sp>
          <p:nvSpPr>
            <p:cNvPr id="6" name="Rectangle 5"/>
            <p:cNvSpPr/>
            <p:nvPr/>
          </p:nvSpPr>
          <p:spPr>
            <a:xfrm>
              <a:off x="8121352" y="1827572"/>
              <a:ext cx="792088" cy="504056"/>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8121352" y="1916832"/>
              <a:ext cx="864096" cy="307777"/>
            </a:xfrm>
            <a:prstGeom prst="rect">
              <a:avLst/>
            </a:prstGeom>
            <a:noFill/>
          </p:spPr>
          <p:txBody>
            <a:bodyPr wrap="square" rtlCol="0">
              <a:spAutoFit/>
            </a:bodyPr>
            <a:lstStyle/>
            <a:p>
              <a:pPr algn="ctr">
                <a:spcBef>
                  <a:spcPts val="1200"/>
                </a:spcBef>
                <a:spcAft>
                  <a:spcPts val="1200"/>
                </a:spcAft>
              </a:pPr>
              <a:r>
                <a:rPr lang="en-GB" sz="1400" dirty="0" smtClean="0">
                  <a:solidFill>
                    <a:schemeClr val="bg1"/>
                  </a:solidFill>
                </a:rPr>
                <a:t>04</a:t>
              </a:r>
              <a:endParaRPr lang="en-GB" sz="1400" dirty="0">
                <a:solidFill>
                  <a:schemeClr val="bg1"/>
                </a:solidFill>
              </a:endParaRPr>
            </a:p>
          </p:txBody>
        </p:sp>
        <p:grpSp>
          <p:nvGrpSpPr>
            <p:cNvPr id="9" name="Group 8"/>
            <p:cNvGrpSpPr/>
            <p:nvPr/>
          </p:nvGrpSpPr>
          <p:grpSpPr>
            <a:xfrm>
              <a:off x="200472" y="2789554"/>
              <a:ext cx="8750472" cy="288032"/>
              <a:chOff x="200472" y="2790147"/>
              <a:chExt cx="8750472" cy="288032"/>
            </a:xfrm>
          </p:grpSpPr>
          <p:sp>
            <p:nvSpPr>
              <p:cNvPr id="7" name="Rectangle 6"/>
              <p:cNvSpPr/>
              <p:nvPr/>
            </p:nvSpPr>
            <p:spPr>
              <a:xfrm>
                <a:off x="8121352" y="2852936"/>
                <a:ext cx="792088" cy="216024"/>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8086848" y="2801180"/>
                <a:ext cx="864096" cy="276999"/>
              </a:xfrm>
              <a:prstGeom prst="rect">
                <a:avLst/>
              </a:prstGeom>
              <a:noFill/>
            </p:spPr>
            <p:txBody>
              <a:bodyPr wrap="square" rtlCol="0">
                <a:spAutoFit/>
              </a:bodyPr>
              <a:lstStyle/>
              <a:p>
                <a:pPr algn="ctr">
                  <a:spcBef>
                    <a:spcPts val="1200"/>
                  </a:spcBef>
                  <a:spcAft>
                    <a:spcPts val="1200"/>
                  </a:spcAft>
                </a:pPr>
                <a:r>
                  <a:rPr lang="en-GB" sz="1200" dirty="0" smtClean="0"/>
                  <a:t>1</a:t>
                </a:r>
                <a:endParaRPr lang="en-GB" sz="1200" dirty="0"/>
              </a:p>
            </p:txBody>
          </p:sp>
          <p:sp>
            <p:nvSpPr>
              <p:cNvPr id="15" name="Rectangle 14"/>
              <p:cNvSpPr/>
              <p:nvPr/>
            </p:nvSpPr>
            <p:spPr>
              <a:xfrm>
                <a:off x="200472" y="2790147"/>
                <a:ext cx="4608512" cy="288032"/>
              </a:xfrm>
              <a:prstGeom prst="rect">
                <a:avLst/>
              </a:prstGeom>
              <a:solidFill>
                <a:srgbClr val="00B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b="1" dirty="0" smtClean="0">
                    <a:solidFill>
                      <a:schemeClr val="bg1"/>
                    </a:solidFill>
                  </a:rPr>
                  <a:t>Rear direction indicator lamp</a:t>
                </a:r>
                <a:endParaRPr lang="en-GB" sz="1200" b="1" dirty="0">
                  <a:solidFill>
                    <a:schemeClr val="bg1"/>
                  </a:solidFill>
                </a:endParaRPr>
              </a:p>
            </p:txBody>
          </p:sp>
        </p:grpSp>
        <p:sp>
          <p:nvSpPr>
            <p:cNvPr id="10" name="Rectangle 9"/>
            <p:cNvSpPr/>
            <p:nvPr/>
          </p:nvSpPr>
          <p:spPr>
            <a:xfrm>
              <a:off x="4808984" y="2314376"/>
              <a:ext cx="4104456" cy="504056"/>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4953000" y="2420888"/>
              <a:ext cx="3960440" cy="338554"/>
            </a:xfrm>
            <a:prstGeom prst="rect">
              <a:avLst/>
            </a:prstGeom>
            <a:noFill/>
          </p:spPr>
          <p:txBody>
            <a:bodyPr wrap="square" rtlCol="0">
              <a:spAutoFit/>
            </a:bodyPr>
            <a:lstStyle/>
            <a:p>
              <a:r>
                <a:rPr lang="en-GB" sz="1600" b="1" dirty="0" smtClean="0">
                  <a:solidFill>
                    <a:schemeClr val="bg1"/>
                  </a:solidFill>
                </a:rPr>
                <a:t>Change Index for the specific function (lamp)</a:t>
              </a:r>
              <a:endParaRPr lang="en-GB" sz="1600" b="1" dirty="0">
                <a:solidFill>
                  <a:schemeClr val="bg1"/>
                </a:solidFill>
              </a:endParaRPr>
            </a:p>
          </p:txBody>
        </p:sp>
      </p:grpSp>
      <p:sp>
        <p:nvSpPr>
          <p:cNvPr id="13"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10</a:t>
            </a:fld>
            <a:endParaRPr lang="en-US" b="1" dirty="0">
              <a:solidFill>
                <a:srgbClr val="002060"/>
              </a:solidFill>
            </a:endParaRPr>
          </a:p>
        </p:txBody>
      </p:sp>
      <p:sp>
        <p:nvSpPr>
          <p:cNvPr id="14" name="TextBox 13"/>
          <p:cNvSpPr txBox="1"/>
          <p:nvPr/>
        </p:nvSpPr>
        <p:spPr>
          <a:xfrm>
            <a:off x="200472" y="116632"/>
            <a:ext cx="9505056" cy="923330"/>
          </a:xfrm>
          <a:prstGeom prst="rect">
            <a:avLst/>
          </a:prstGeom>
          <a:noFill/>
          <a:ln>
            <a:solidFill>
              <a:schemeClr val="tx1"/>
            </a:solidFill>
          </a:ln>
        </p:spPr>
        <p:txBody>
          <a:bodyPr wrap="square" rtlCol="0">
            <a:spAutoFit/>
          </a:bodyPr>
          <a:lstStyle/>
          <a:p>
            <a:pPr algn="ctr"/>
            <a:r>
              <a:rPr lang="en-GB" dirty="0">
                <a:latin typeface="Cambria" panose="02040503050406030204" pitchFamily="18" charset="0"/>
                <a:cs typeface="Calibri" pitchFamily="34" charset="0"/>
              </a:rPr>
              <a:t>Underlying Principles of Approval Marking for the LSD Regulation</a:t>
            </a:r>
          </a:p>
          <a:p>
            <a:pPr algn="ctr"/>
            <a:r>
              <a:rPr lang="en-GB" b="1" dirty="0">
                <a:latin typeface="Cambria" panose="02040503050406030204" pitchFamily="18" charset="0"/>
                <a:cs typeface="Calibri" pitchFamily="34" charset="0"/>
              </a:rPr>
              <a:t>- </a:t>
            </a:r>
            <a:r>
              <a:rPr lang="en-GB" b="1" dirty="0" smtClean="0">
                <a:latin typeface="Cambria" panose="02040503050406030204" pitchFamily="18" charset="0"/>
                <a:cs typeface="Calibri" pitchFamily="34" charset="0"/>
              </a:rPr>
              <a:t>Example extracted from Table [2] of the Regulation</a:t>
            </a:r>
          </a:p>
          <a:p>
            <a:pPr algn="ctr"/>
            <a:r>
              <a:rPr lang="en-GB" b="1" dirty="0" smtClean="0">
                <a:latin typeface="Cambria" panose="02040503050406030204" pitchFamily="18" charset="0"/>
                <a:cs typeface="Calibri" pitchFamily="34" charset="0"/>
              </a:rPr>
              <a:t> (Series of amendments and the Change Index for the specific function (lamp) )</a:t>
            </a:r>
            <a:endParaRPr lang="en-GB" b="1" dirty="0">
              <a:latin typeface="Cambria" panose="02040503050406030204" pitchFamily="18" charset="0"/>
              <a:cs typeface="Calibri" pitchFamily="34" charset="0"/>
            </a:endParaRPr>
          </a:p>
        </p:txBody>
      </p:sp>
      <p:sp>
        <p:nvSpPr>
          <p:cNvPr id="3" name="CasellaDiTesto 2"/>
          <p:cNvSpPr txBox="1"/>
          <p:nvPr/>
        </p:nvSpPr>
        <p:spPr>
          <a:xfrm>
            <a:off x="8121352" y="4869160"/>
            <a:ext cx="792087" cy="307777"/>
          </a:xfrm>
          <a:prstGeom prst="rect">
            <a:avLst/>
          </a:prstGeom>
          <a:solidFill>
            <a:schemeClr val="bg1">
              <a:lumMod val="95000"/>
            </a:schemeClr>
          </a:solidFill>
        </p:spPr>
        <p:txBody>
          <a:bodyPr wrap="square" rtlCol="0">
            <a:spAutoFit/>
          </a:bodyPr>
          <a:lstStyle/>
          <a:p>
            <a:pPr algn="ctr"/>
            <a:r>
              <a:rPr lang="it-IT" sz="1400" b="1" dirty="0" smtClean="0"/>
              <a:t>2</a:t>
            </a:r>
            <a:endParaRPr lang="it-IT" sz="1400" b="1" dirty="0"/>
          </a:p>
        </p:txBody>
      </p:sp>
    </p:spTree>
    <p:extLst>
      <p:ext uri="{BB962C8B-B14F-4D97-AF65-F5344CB8AC3E}">
        <p14:creationId xmlns:p14="http://schemas.microsoft.com/office/powerpoint/2010/main" val="5806511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45"/>
          <p:cNvGrpSpPr/>
          <p:nvPr/>
        </p:nvGrpSpPr>
        <p:grpSpPr>
          <a:xfrm>
            <a:off x="6825208" y="4672268"/>
            <a:ext cx="1512168" cy="1224136"/>
            <a:chOff x="5323022" y="3183359"/>
            <a:chExt cx="1512168" cy="1224136"/>
          </a:xfrm>
        </p:grpSpPr>
        <p:sp>
          <p:nvSpPr>
            <p:cNvPr id="160" name="Oval 159"/>
            <p:cNvSpPr/>
            <p:nvPr/>
          </p:nvSpPr>
          <p:spPr bwMode="auto">
            <a:xfrm>
              <a:off x="5395030" y="3183359"/>
              <a:ext cx="1296144" cy="1224136"/>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400" i="0" u="none" strike="noStrike" cap="none" normalizeH="0" baseline="0" dirty="0">
                <a:ln>
                  <a:noFill/>
                </a:ln>
                <a:solidFill>
                  <a:schemeClr val="tx1"/>
                </a:solidFill>
                <a:effectLst/>
                <a:latin typeface="Times New Roman" pitchFamily="18" charset="0"/>
              </a:endParaRPr>
            </a:p>
          </p:txBody>
        </p:sp>
        <p:sp>
          <p:nvSpPr>
            <p:cNvPr id="161" name="TextBox 160"/>
            <p:cNvSpPr txBox="1"/>
            <p:nvPr/>
          </p:nvSpPr>
          <p:spPr>
            <a:xfrm>
              <a:off x="5323022" y="3255367"/>
              <a:ext cx="1512168" cy="1015663"/>
            </a:xfrm>
            <a:prstGeom prst="rect">
              <a:avLst/>
            </a:prstGeom>
            <a:noFill/>
          </p:spPr>
          <p:txBody>
            <a:bodyPr wrap="square" rtlCol="0">
              <a:spAutoFit/>
            </a:bodyPr>
            <a:lstStyle/>
            <a:p>
              <a:pPr algn="ctr"/>
              <a:r>
                <a:rPr lang="en-GB" sz="4800" dirty="0">
                  <a:latin typeface="Arial" pitchFamily="34" charset="0"/>
                  <a:cs typeface="Arial" pitchFamily="34" charset="0"/>
                </a:rPr>
                <a:t>E</a:t>
              </a:r>
              <a:r>
                <a:rPr lang="en-GB" sz="6000" dirty="0">
                  <a:latin typeface="Arial" pitchFamily="34" charset="0"/>
                  <a:cs typeface="Arial" pitchFamily="34" charset="0"/>
                </a:rPr>
                <a:t> </a:t>
              </a:r>
              <a:r>
                <a:rPr lang="en-GB" sz="4400" baseline="-2000" dirty="0">
                  <a:latin typeface="Arial" pitchFamily="34" charset="0"/>
                  <a:cs typeface="Arial" pitchFamily="34" charset="0"/>
                </a:rPr>
                <a:t>4</a:t>
              </a:r>
            </a:p>
          </p:txBody>
        </p:sp>
      </p:grpSp>
      <p:cxnSp>
        <p:nvCxnSpPr>
          <p:cNvPr id="4" name="Gerade Verbindung mit Pfeil 3"/>
          <p:cNvCxnSpPr>
            <a:stCxn id="38" idx="0"/>
          </p:cNvCxnSpPr>
          <p:nvPr/>
        </p:nvCxnSpPr>
        <p:spPr bwMode="auto">
          <a:xfrm flipV="1">
            <a:off x="4664968" y="4456244"/>
            <a:ext cx="1885955" cy="772956"/>
          </a:xfrm>
          <a:prstGeom prst="straightConnector1">
            <a:avLst/>
          </a:prstGeom>
          <a:solidFill>
            <a:schemeClr val="accent1"/>
          </a:solidFill>
          <a:ln w="28575" cap="flat" cmpd="sng" algn="ctr">
            <a:solidFill>
              <a:srgbClr val="C00000"/>
            </a:solidFill>
            <a:prstDash val="solid"/>
            <a:round/>
            <a:headEnd type="none" w="med" len="med"/>
            <a:tailEnd type="triangle"/>
          </a:ln>
          <a:effectLst/>
        </p:spPr>
      </p:cxnSp>
      <p:cxnSp>
        <p:nvCxnSpPr>
          <p:cNvPr id="70" name="Gerade Verbindung mit Pfeil 69"/>
          <p:cNvCxnSpPr>
            <a:stCxn id="64" idx="2"/>
          </p:cNvCxnSpPr>
          <p:nvPr/>
        </p:nvCxnSpPr>
        <p:spPr bwMode="auto">
          <a:xfrm>
            <a:off x="6645188" y="1339027"/>
            <a:ext cx="792687" cy="50579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sp>
        <p:nvSpPr>
          <p:cNvPr id="46" name="Rechteck 1"/>
          <p:cNvSpPr/>
          <p:nvPr/>
        </p:nvSpPr>
        <p:spPr bwMode="auto">
          <a:xfrm>
            <a:off x="848544" y="1563901"/>
            <a:ext cx="1791629" cy="2513171"/>
          </a:xfrm>
          <a:prstGeom prst="rect">
            <a:avLst/>
          </a:prstGeom>
          <a:solidFill>
            <a:schemeClr val="bg1">
              <a:alpha val="0"/>
            </a:schemeClr>
          </a:solid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de-AT" sz="2400" b="0" i="0" u="none" strike="noStrike" cap="none" normalizeH="0" baseline="0" dirty="0">
              <a:ln>
                <a:noFill/>
              </a:ln>
              <a:solidFill>
                <a:schemeClr val="tx1"/>
              </a:solidFill>
              <a:effectLst/>
              <a:latin typeface="Times New Roman" pitchFamily="18" charset="0"/>
            </a:endParaRPr>
          </a:p>
        </p:txBody>
      </p:sp>
      <p:grpSp>
        <p:nvGrpSpPr>
          <p:cNvPr id="7" name="Group 145"/>
          <p:cNvGrpSpPr/>
          <p:nvPr/>
        </p:nvGrpSpPr>
        <p:grpSpPr>
          <a:xfrm>
            <a:off x="629579" y="3652133"/>
            <a:ext cx="2307197" cy="1914636"/>
            <a:chOff x="4004312" y="2535287"/>
            <a:chExt cx="2307197" cy="1914636"/>
          </a:xfrm>
        </p:grpSpPr>
        <p:sp>
          <p:nvSpPr>
            <p:cNvPr id="55" name="TextBox 157"/>
            <p:cNvSpPr txBox="1"/>
            <p:nvPr/>
          </p:nvSpPr>
          <p:spPr>
            <a:xfrm>
              <a:off x="4004312" y="2535287"/>
              <a:ext cx="2307197" cy="369332"/>
            </a:xfrm>
            <a:prstGeom prst="rect">
              <a:avLst/>
            </a:prstGeom>
            <a:noFill/>
          </p:spPr>
          <p:txBody>
            <a:bodyPr wrap="square" rtlCol="0">
              <a:spAutoFit/>
            </a:bodyPr>
            <a:lstStyle/>
            <a:p>
              <a:pPr algn="ctr"/>
              <a:r>
                <a:rPr lang="en-GB" dirty="0" smtClean="0">
                  <a:latin typeface="Arial" pitchFamily="34" charset="0"/>
                  <a:cs typeface="Arial" pitchFamily="34" charset="0"/>
                </a:rPr>
                <a:t>168R03</a:t>
              </a:r>
              <a:endParaRPr lang="en-GB" dirty="0">
                <a:latin typeface="Arial" pitchFamily="34" charset="0"/>
                <a:cs typeface="Arial" pitchFamily="34" charset="0"/>
              </a:endParaRPr>
            </a:p>
          </p:txBody>
        </p:sp>
        <p:sp>
          <p:nvSpPr>
            <p:cNvPr id="56" name="Oval 159"/>
            <p:cNvSpPr/>
            <p:nvPr/>
          </p:nvSpPr>
          <p:spPr bwMode="auto">
            <a:xfrm>
              <a:off x="4400892" y="3225787"/>
              <a:ext cx="1296144" cy="1224136"/>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400" i="0" u="none" strike="noStrike" cap="none" normalizeH="0" baseline="0" dirty="0">
                <a:ln>
                  <a:noFill/>
                </a:ln>
                <a:solidFill>
                  <a:schemeClr val="tx1"/>
                </a:solidFill>
                <a:effectLst/>
                <a:latin typeface="Times New Roman" pitchFamily="18" charset="0"/>
              </a:endParaRPr>
            </a:p>
          </p:txBody>
        </p:sp>
        <p:sp>
          <p:nvSpPr>
            <p:cNvPr id="57" name="TextBox 160"/>
            <p:cNvSpPr txBox="1"/>
            <p:nvPr/>
          </p:nvSpPr>
          <p:spPr>
            <a:xfrm>
              <a:off x="4340932" y="3281823"/>
              <a:ext cx="1512168" cy="1015663"/>
            </a:xfrm>
            <a:prstGeom prst="rect">
              <a:avLst/>
            </a:prstGeom>
            <a:noFill/>
          </p:spPr>
          <p:txBody>
            <a:bodyPr wrap="square" rtlCol="0">
              <a:spAutoFit/>
            </a:bodyPr>
            <a:lstStyle/>
            <a:p>
              <a:pPr algn="ctr"/>
              <a:r>
                <a:rPr lang="en-GB" sz="4800" dirty="0">
                  <a:latin typeface="Arial" pitchFamily="34" charset="0"/>
                  <a:cs typeface="Arial" pitchFamily="34" charset="0"/>
                </a:rPr>
                <a:t>E</a:t>
              </a:r>
              <a:r>
                <a:rPr lang="en-GB" sz="6000" dirty="0">
                  <a:latin typeface="Arial" pitchFamily="34" charset="0"/>
                  <a:cs typeface="Arial" pitchFamily="34" charset="0"/>
                </a:rPr>
                <a:t> </a:t>
              </a:r>
              <a:r>
                <a:rPr lang="en-GB" sz="4400" baseline="-2000" dirty="0">
                  <a:latin typeface="Arial" pitchFamily="34" charset="0"/>
                  <a:cs typeface="Arial" pitchFamily="34" charset="0"/>
                </a:rPr>
                <a:t>4</a:t>
              </a:r>
            </a:p>
          </p:txBody>
        </p:sp>
      </p:grpSp>
      <p:sp>
        <p:nvSpPr>
          <p:cNvPr id="49" name="Rectangle 150"/>
          <p:cNvSpPr/>
          <p:nvPr/>
        </p:nvSpPr>
        <p:spPr>
          <a:xfrm>
            <a:off x="1160910" y="1685994"/>
            <a:ext cx="543739"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2b</a:t>
            </a:r>
          </a:p>
          <a:p>
            <a:pPr>
              <a:spcAft>
                <a:spcPts val="600"/>
              </a:spcAft>
            </a:pPr>
            <a:endParaRPr lang="en-GB" dirty="0"/>
          </a:p>
        </p:txBody>
      </p:sp>
      <p:sp>
        <p:nvSpPr>
          <p:cNvPr id="50" name="Rectangle 151"/>
          <p:cNvSpPr/>
          <p:nvPr/>
        </p:nvSpPr>
        <p:spPr>
          <a:xfrm>
            <a:off x="1935366" y="1707917"/>
            <a:ext cx="579005"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R2</a:t>
            </a:r>
          </a:p>
          <a:p>
            <a:pPr>
              <a:spcAft>
                <a:spcPts val="600"/>
              </a:spcAft>
            </a:pPr>
            <a:endParaRPr lang="en-GB" dirty="0"/>
          </a:p>
        </p:txBody>
      </p:sp>
      <p:sp>
        <p:nvSpPr>
          <p:cNvPr id="51" name="Rectangle 153"/>
          <p:cNvSpPr/>
          <p:nvPr/>
        </p:nvSpPr>
        <p:spPr>
          <a:xfrm>
            <a:off x="1091982" y="2644021"/>
            <a:ext cx="630301"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AR</a:t>
            </a:r>
          </a:p>
          <a:p>
            <a:pPr>
              <a:spcAft>
                <a:spcPts val="600"/>
              </a:spcAft>
            </a:pPr>
            <a:endParaRPr lang="en-GB" dirty="0"/>
          </a:p>
        </p:txBody>
      </p:sp>
      <p:sp>
        <p:nvSpPr>
          <p:cNvPr id="52" name="Rectangle 154"/>
          <p:cNvSpPr/>
          <p:nvPr/>
        </p:nvSpPr>
        <p:spPr>
          <a:xfrm>
            <a:off x="1953000" y="2644021"/>
            <a:ext cx="561371"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S2</a:t>
            </a:r>
          </a:p>
          <a:p>
            <a:pPr>
              <a:spcAft>
                <a:spcPts val="600"/>
              </a:spcAft>
            </a:pPr>
            <a:endParaRPr lang="en-GB" dirty="0"/>
          </a:p>
        </p:txBody>
      </p:sp>
      <p:cxnSp>
        <p:nvCxnSpPr>
          <p:cNvPr id="53" name="Straight Arrow Connector 155"/>
          <p:cNvCxnSpPr/>
          <p:nvPr/>
        </p:nvCxnSpPr>
        <p:spPr bwMode="auto">
          <a:xfrm>
            <a:off x="1267723" y="2233275"/>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cxnSp>
        <p:nvCxnSpPr>
          <p:cNvPr id="54" name="Straight Arrow Connector 156"/>
          <p:cNvCxnSpPr/>
          <p:nvPr/>
        </p:nvCxnSpPr>
        <p:spPr bwMode="auto">
          <a:xfrm>
            <a:off x="2010315" y="2204864"/>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cxnSp>
        <p:nvCxnSpPr>
          <p:cNvPr id="58" name="Straight Arrow Connector 155"/>
          <p:cNvCxnSpPr/>
          <p:nvPr/>
        </p:nvCxnSpPr>
        <p:spPr bwMode="auto">
          <a:xfrm>
            <a:off x="1208584" y="3068960"/>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sp>
        <p:nvSpPr>
          <p:cNvPr id="63" name="TextBox 157"/>
          <p:cNvSpPr txBox="1"/>
          <p:nvPr/>
        </p:nvSpPr>
        <p:spPr>
          <a:xfrm>
            <a:off x="200472" y="692696"/>
            <a:ext cx="2948985" cy="646331"/>
          </a:xfrm>
          <a:prstGeom prst="rect">
            <a:avLst/>
          </a:prstGeom>
          <a:noFill/>
          <a:ln>
            <a:solidFill>
              <a:srgbClr val="C00000"/>
            </a:solidFill>
          </a:ln>
        </p:spPr>
        <p:txBody>
          <a:bodyPr wrap="square" rtlCol="0">
            <a:spAutoFit/>
          </a:bodyPr>
          <a:lstStyle/>
          <a:p>
            <a:pPr algn="ctr"/>
            <a:r>
              <a:rPr lang="cs-CZ" dirty="0">
                <a:solidFill>
                  <a:srgbClr val="FF0000"/>
                </a:solidFill>
                <a:latin typeface="Cambria" pitchFamily="18" charset="0"/>
                <a:cs typeface="Arial" pitchFamily="34" charset="0"/>
              </a:rPr>
              <a:t>● </a:t>
            </a:r>
            <a:r>
              <a:rPr lang="en-US" dirty="0">
                <a:latin typeface="Cambria" pitchFamily="18" charset="0"/>
                <a:cs typeface="Arial" pitchFamily="34" charset="0"/>
              </a:rPr>
              <a:t>Basic type approval,</a:t>
            </a:r>
          </a:p>
          <a:p>
            <a:pPr algn="ctr"/>
            <a:r>
              <a:rPr lang="en-GB" dirty="0" smtClean="0">
                <a:latin typeface="Cambria" pitchFamily="18" charset="0"/>
                <a:cs typeface="Arial" pitchFamily="34" charset="0"/>
              </a:rPr>
              <a:t> 03 </a:t>
            </a:r>
            <a:r>
              <a:rPr lang="en-US" dirty="0" smtClean="0">
                <a:latin typeface="Cambria" pitchFamily="18" charset="0"/>
                <a:cs typeface="Arial" pitchFamily="34" charset="0"/>
              </a:rPr>
              <a:t>series of amendment</a:t>
            </a:r>
            <a:endParaRPr lang="en-US" dirty="0">
              <a:latin typeface="Cambria" pitchFamily="18" charset="0"/>
              <a:cs typeface="Arial" pitchFamily="34" charset="0"/>
            </a:endParaRPr>
          </a:p>
        </p:txBody>
      </p:sp>
      <p:sp>
        <p:nvSpPr>
          <p:cNvPr id="64" name="TextBox 157"/>
          <p:cNvSpPr txBox="1"/>
          <p:nvPr/>
        </p:nvSpPr>
        <p:spPr>
          <a:xfrm>
            <a:off x="4088904" y="692696"/>
            <a:ext cx="5112568" cy="646331"/>
          </a:xfrm>
          <a:prstGeom prst="rect">
            <a:avLst/>
          </a:prstGeom>
          <a:noFill/>
          <a:ln>
            <a:solidFill>
              <a:srgbClr val="00B050"/>
            </a:solidFill>
          </a:ln>
        </p:spPr>
        <p:txBody>
          <a:bodyPr wrap="square" rtlCol="0">
            <a:spAutoFit/>
          </a:bodyPr>
          <a:lstStyle/>
          <a:p>
            <a:pPr marL="360363" indent="-360363"/>
            <a:r>
              <a:rPr lang="en-US" dirty="0" smtClean="0">
                <a:solidFill>
                  <a:srgbClr val="00B050"/>
                </a:solidFill>
                <a:latin typeface="Cambria" pitchFamily="18" charset="0"/>
                <a:cs typeface="Arial" pitchFamily="34" charset="0"/>
              </a:rPr>
              <a:t>●</a:t>
            </a:r>
            <a:r>
              <a:rPr lang="en-US" dirty="0" smtClean="0">
                <a:solidFill>
                  <a:srgbClr val="FFC000"/>
                </a:solidFill>
                <a:latin typeface="Cambria" pitchFamily="18" charset="0"/>
                <a:cs typeface="Arial" pitchFamily="34" charset="0"/>
              </a:rPr>
              <a:t> </a:t>
            </a:r>
            <a:r>
              <a:rPr lang="en-US" dirty="0" smtClean="0">
                <a:latin typeface="Cambria" pitchFamily="18" charset="0"/>
                <a:cs typeface="Arial" pitchFamily="34" charset="0"/>
              </a:rPr>
              <a:t>Extension </a:t>
            </a:r>
            <a:r>
              <a:rPr lang="en-US" dirty="0">
                <a:latin typeface="Cambria" pitchFamily="18" charset="0"/>
                <a:cs typeface="Arial" pitchFamily="34" charset="0"/>
              </a:rPr>
              <a:t>of </a:t>
            </a:r>
            <a:r>
              <a:rPr lang="en-US" dirty="0" smtClean="0">
                <a:latin typeface="Cambria" pitchFamily="18" charset="0"/>
                <a:cs typeface="Arial" pitchFamily="34" charset="0"/>
              </a:rPr>
              <a:t>the direction  indicator lamp approval according </a:t>
            </a:r>
            <a:r>
              <a:rPr lang="en-US" dirty="0">
                <a:latin typeface="Cambria" pitchFamily="18" charset="0"/>
                <a:cs typeface="Arial" pitchFamily="34" charset="0"/>
              </a:rPr>
              <a:t>to </a:t>
            </a:r>
            <a:r>
              <a:rPr lang="en-US" dirty="0" smtClean="0">
                <a:solidFill>
                  <a:srgbClr val="00B050"/>
                </a:solidFill>
                <a:latin typeface="Cambria" pitchFamily="18" charset="0"/>
                <a:cs typeface="Arial" pitchFamily="34" charset="0"/>
              </a:rPr>
              <a:t>04 </a:t>
            </a:r>
            <a:r>
              <a:rPr lang="en-US" dirty="0" smtClean="0">
                <a:latin typeface="Cambria" pitchFamily="18" charset="0"/>
                <a:cs typeface="Arial" pitchFamily="34" charset="0"/>
              </a:rPr>
              <a:t>series </a:t>
            </a:r>
            <a:r>
              <a:rPr lang="en-US" dirty="0">
                <a:latin typeface="Cambria" pitchFamily="18" charset="0"/>
                <a:cs typeface="Arial" pitchFamily="34" charset="0"/>
              </a:rPr>
              <a:t>of </a:t>
            </a:r>
            <a:r>
              <a:rPr lang="en-US" dirty="0" smtClean="0">
                <a:latin typeface="Cambria" pitchFamily="18" charset="0"/>
                <a:cs typeface="Arial" pitchFamily="34" charset="0"/>
              </a:rPr>
              <a:t>amendment</a:t>
            </a:r>
            <a:endParaRPr lang="en-US" dirty="0">
              <a:solidFill>
                <a:srgbClr val="FFC000"/>
              </a:solidFill>
              <a:latin typeface="Cambria" pitchFamily="18" charset="0"/>
              <a:cs typeface="Arial" pitchFamily="34" charset="0"/>
            </a:endParaRPr>
          </a:p>
        </p:txBody>
      </p:sp>
      <p:sp>
        <p:nvSpPr>
          <p:cNvPr id="66" name="TextBox 157"/>
          <p:cNvSpPr txBox="1"/>
          <p:nvPr/>
        </p:nvSpPr>
        <p:spPr>
          <a:xfrm>
            <a:off x="560512" y="5566769"/>
            <a:ext cx="2307197" cy="461665"/>
          </a:xfrm>
          <a:prstGeom prst="rect">
            <a:avLst/>
          </a:prstGeom>
          <a:noFill/>
        </p:spPr>
        <p:txBody>
          <a:bodyPr wrap="square" rtlCol="0">
            <a:spAutoFit/>
          </a:bodyPr>
          <a:lstStyle/>
          <a:p>
            <a:pPr algn="ctr"/>
            <a:r>
              <a:rPr lang="en-GB" dirty="0">
                <a:latin typeface="Arial" pitchFamily="34" charset="0"/>
                <a:cs typeface="Arial" pitchFamily="34" charset="0"/>
              </a:rPr>
              <a:t>22179</a:t>
            </a:r>
          </a:p>
        </p:txBody>
      </p:sp>
      <p:sp>
        <p:nvSpPr>
          <p:cNvPr id="67" name="TextBox 157"/>
          <p:cNvSpPr txBox="1"/>
          <p:nvPr/>
        </p:nvSpPr>
        <p:spPr>
          <a:xfrm>
            <a:off x="6462227" y="5919663"/>
            <a:ext cx="2307197" cy="461665"/>
          </a:xfrm>
          <a:prstGeom prst="rect">
            <a:avLst/>
          </a:prstGeom>
          <a:noFill/>
        </p:spPr>
        <p:txBody>
          <a:bodyPr wrap="square" rtlCol="0">
            <a:spAutoFit/>
          </a:bodyPr>
          <a:lstStyle/>
          <a:p>
            <a:pPr algn="ctr"/>
            <a:r>
              <a:rPr lang="en-GB" dirty="0">
                <a:latin typeface="Arial" pitchFamily="34" charset="0"/>
                <a:cs typeface="Arial" pitchFamily="34" charset="0"/>
              </a:rPr>
              <a:t>22179</a:t>
            </a:r>
          </a:p>
        </p:txBody>
      </p:sp>
      <p:sp>
        <p:nvSpPr>
          <p:cNvPr id="45" name="TextBox 42"/>
          <p:cNvSpPr txBox="1"/>
          <p:nvPr/>
        </p:nvSpPr>
        <p:spPr>
          <a:xfrm>
            <a:off x="200472" y="116632"/>
            <a:ext cx="9505056" cy="461665"/>
          </a:xfrm>
          <a:prstGeom prst="rect">
            <a:avLst/>
          </a:prstGeom>
          <a:noFill/>
          <a:ln>
            <a:solidFill>
              <a:schemeClr val="tx1"/>
            </a:solidFill>
          </a:ln>
        </p:spPr>
        <p:txBody>
          <a:bodyPr wrap="square" rtlCol="0">
            <a:spAutoFit/>
          </a:bodyPr>
          <a:lstStyle>
            <a:defPPr>
              <a:defRPr lang="it-IT"/>
            </a:defPPr>
            <a:lvl1pPr algn="ctr">
              <a:defRPr b="1">
                <a:latin typeface="Cambria" panose="02040503050406030204" pitchFamily="18" charset="0"/>
                <a:cs typeface="Calibri" pitchFamily="34" charset="0"/>
              </a:defRPr>
            </a:lvl1pPr>
          </a:lstStyle>
          <a:p>
            <a:r>
              <a:rPr lang="en-GB" dirty="0"/>
              <a:t>LSD Marking examples</a:t>
            </a:r>
            <a:r>
              <a:rPr lang="cs-CZ" dirty="0"/>
              <a:t> </a:t>
            </a:r>
            <a:r>
              <a:rPr lang="cs-CZ" dirty="0" smtClean="0"/>
              <a:t>– </a:t>
            </a:r>
            <a:r>
              <a:rPr lang="en-US" dirty="0" smtClean="0"/>
              <a:t>Extension of Approval</a:t>
            </a:r>
            <a:endParaRPr lang="en-US" dirty="0"/>
          </a:p>
        </p:txBody>
      </p:sp>
      <p:sp>
        <p:nvSpPr>
          <p:cNvPr id="24" name="Šipka: doprava 23"/>
          <p:cNvSpPr/>
          <p:nvPr/>
        </p:nvSpPr>
        <p:spPr bwMode="auto">
          <a:xfrm>
            <a:off x="3728864" y="2436198"/>
            <a:ext cx="1520327" cy="1215935"/>
          </a:xfrm>
          <a:prstGeom prst="rightArrow">
            <a:avLst/>
          </a:prstGeom>
          <a:solidFill>
            <a:schemeClr val="accent1"/>
          </a:solidFill>
          <a:ln w="9525" cap="flat" cmpd="sng" algn="ctr">
            <a:solidFill>
              <a:srgbClr val="4A7EB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cs-CZ" sz="2400" b="0" i="0" u="none" strike="noStrike" cap="none" normalizeH="0" baseline="0">
              <a:ln>
                <a:noFill/>
              </a:ln>
              <a:solidFill>
                <a:schemeClr val="tx1"/>
              </a:solidFill>
              <a:effectLst/>
              <a:latin typeface="Times New Roman" pitchFamily="18" charset="0"/>
            </a:endParaRPr>
          </a:p>
        </p:txBody>
      </p:sp>
      <p:sp>
        <p:nvSpPr>
          <p:cNvPr id="38" name="Rectangle 37"/>
          <p:cNvSpPr/>
          <p:nvPr/>
        </p:nvSpPr>
        <p:spPr>
          <a:xfrm>
            <a:off x="2936776" y="5229200"/>
            <a:ext cx="3456384" cy="646331"/>
          </a:xfrm>
          <a:prstGeom prst="rect">
            <a:avLst/>
          </a:prstGeom>
          <a:ln>
            <a:solidFill>
              <a:srgbClr val="C00000"/>
            </a:solidFill>
          </a:ln>
        </p:spPr>
        <p:txBody>
          <a:bodyPr wrap="square">
            <a:spAutoFit/>
          </a:bodyPr>
          <a:lstStyle/>
          <a:p>
            <a:pPr marL="360363" indent="-360363"/>
            <a:r>
              <a:rPr lang="en-US" dirty="0" smtClean="0">
                <a:solidFill>
                  <a:srgbClr val="FF0000"/>
                </a:solidFill>
                <a:latin typeface="Cambria" pitchFamily="18" charset="0"/>
                <a:cs typeface="Arial" pitchFamily="34" charset="0"/>
              </a:rPr>
              <a:t>● </a:t>
            </a:r>
            <a:r>
              <a:rPr lang="en-US" dirty="0" smtClean="0">
                <a:latin typeface="Cambria" pitchFamily="18" charset="0"/>
                <a:cs typeface="Arial" pitchFamily="34" charset="0"/>
              </a:rPr>
              <a:t>No extension required for the other 3 functions (lamps)</a:t>
            </a:r>
            <a:endParaRPr lang="en-US" dirty="0">
              <a:latin typeface="Cambria" pitchFamily="18" charset="0"/>
              <a:cs typeface="Arial" pitchFamily="34" charset="0"/>
            </a:endParaRPr>
          </a:p>
        </p:txBody>
      </p:sp>
      <p:sp>
        <p:nvSpPr>
          <p:cNvPr id="39"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11</a:t>
            </a:fld>
            <a:endParaRPr lang="en-US" b="1" dirty="0">
              <a:solidFill>
                <a:srgbClr val="002060"/>
              </a:solidFill>
            </a:endParaRPr>
          </a:p>
        </p:txBody>
      </p:sp>
      <p:sp>
        <p:nvSpPr>
          <p:cNvPr id="42" name="Rechteck 1"/>
          <p:cNvSpPr/>
          <p:nvPr/>
        </p:nvSpPr>
        <p:spPr bwMode="auto">
          <a:xfrm>
            <a:off x="6613469" y="1996327"/>
            <a:ext cx="1791629" cy="2513171"/>
          </a:xfrm>
          <a:prstGeom prst="rect">
            <a:avLst/>
          </a:prstGeom>
          <a:solidFill>
            <a:schemeClr val="bg1">
              <a:alpha val="0"/>
            </a:schemeClr>
          </a:solidFill>
          <a:ln w="28575" cap="flat" cmpd="sng" algn="ctr">
            <a:solidFill>
              <a:srgbClr val="C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de-AT" sz="2400" b="0" i="0" u="none" strike="noStrike" cap="none" normalizeH="0" baseline="0" dirty="0">
              <a:ln>
                <a:noFill/>
              </a:ln>
              <a:solidFill>
                <a:schemeClr val="tx1"/>
              </a:solidFill>
              <a:effectLst/>
              <a:latin typeface="Times New Roman" pitchFamily="18" charset="0"/>
            </a:endParaRPr>
          </a:p>
        </p:txBody>
      </p:sp>
      <p:sp>
        <p:nvSpPr>
          <p:cNvPr id="48" name="Rectangle 150"/>
          <p:cNvSpPr/>
          <p:nvPr/>
        </p:nvSpPr>
        <p:spPr>
          <a:xfrm>
            <a:off x="6894136" y="2139096"/>
            <a:ext cx="543739"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2b</a:t>
            </a:r>
          </a:p>
          <a:p>
            <a:pPr>
              <a:spcAft>
                <a:spcPts val="600"/>
              </a:spcAft>
            </a:pPr>
            <a:endParaRPr lang="en-GB" dirty="0"/>
          </a:p>
        </p:txBody>
      </p:sp>
      <p:sp>
        <p:nvSpPr>
          <p:cNvPr id="59" name="Rectangle 151"/>
          <p:cNvSpPr/>
          <p:nvPr/>
        </p:nvSpPr>
        <p:spPr>
          <a:xfrm>
            <a:off x="7668592" y="2161019"/>
            <a:ext cx="579005"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R2</a:t>
            </a:r>
          </a:p>
          <a:p>
            <a:pPr>
              <a:spcAft>
                <a:spcPts val="600"/>
              </a:spcAft>
            </a:pPr>
            <a:endParaRPr lang="en-GB" dirty="0"/>
          </a:p>
        </p:txBody>
      </p:sp>
      <p:sp>
        <p:nvSpPr>
          <p:cNvPr id="60" name="Rectangle 153"/>
          <p:cNvSpPr/>
          <p:nvPr/>
        </p:nvSpPr>
        <p:spPr>
          <a:xfrm>
            <a:off x="6825208" y="3097123"/>
            <a:ext cx="630301"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AR</a:t>
            </a:r>
          </a:p>
          <a:p>
            <a:pPr>
              <a:spcAft>
                <a:spcPts val="600"/>
              </a:spcAft>
            </a:pPr>
            <a:endParaRPr lang="en-GB" dirty="0"/>
          </a:p>
        </p:txBody>
      </p:sp>
      <p:sp>
        <p:nvSpPr>
          <p:cNvPr id="61" name="Rectangle 154"/>
          <p:cNvSpPr/>
          <p:nvPr/>
        </p:nvSpPr>
        <p:spPr>
          <a:xfrm>
            <a:off x="7686226" y="3097123"/>
            <a:ext cx="561371" cy="907941"/>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S2</a:t>
            </a:r>
          </a:p>
          <a:p>
            <a:pPr>
              <a:spcAft>
                <a:spcPts val="600"/>
              </a:spcAft>
            </a:pPr>
            <a:endParaRPr lang="en-GB" dirty="0"/>
          </a:p>
        </p:txBody>
      </p:sp>
      <p:cxnSp>
        <p:nvCxnSpPr>
          <p:cNvPr id="62" name="Straight Arrow Connector 155"/>
          <p:cNvCxnSpPr/>
          <p:nvPr/>
        </p:nvCxnSpPr>
        <p:spPr bwMode="auto">
          <a:xfrm>
            <a:off x="7000949" y="2686377"/>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cxnSp>
        <p:nvCxnSpPr>
          <p:cNvPr id="68" name="Straight Arrow Connector 156"/>
          <p:cNvCxnSpPr/>
          <p:nvPr/>
        </p:nvCxnSpPr>
        <p:spPr bwMode="auto">
          <a:xfrm>
            <a:off x="7743541" y="2657966"/>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cxnSp>
        <p:nvCxnSpPr>
          <p:cNvPr id="69" name="Straight Arrow Connector 155"/>
          <p:cNvCxnSpPr/>
          <p:nvPr/>
        </p:nvCxnSpPr>
        <p:spPr bwMode="auto">
          <a:xfrm>
            <a:off x="6941810" y="3522062"/>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sp>
        <p:nvSpPr>
          <p:cNvPr id="71" name="TextBox 157"/>
          <p:cNvSpPr txBox="1"/>
          <p:nvPr/>
        </p:nvSpPr>
        <p:spPr>
          <a:xfrm>
            <a:off x="6393160" y="4139788"/>
            <a:ext cx="2307197" cy="369332"/>
          </a:xfrm>
          <a:prstGeom prst="rect">
            <a:avLst/>
          </a:prstGeom>
          <a:noFill/>
        </p:spPr>
        <p:txBody>
          <a:bodyPr wrap="square" rtlCol="0">
            <a:spAutoFit/>
          </a:bodyPr>
          <a:lstStyle/>
          <a:p>
            <a:pPr algn="ctr"/>
            <a:r>
              <a:rPr lang="en-GB" dirty="0" smtClean="0">
                <a:latin typeface="Arial" pitchFamily="34" charset="0"/>
                <a:cs typeface="Arial" pitchFamily="34" charset="0"/>
              </a:rPr>
              <a:t>168R</a:t>
            </a:r>
            <a:r>
              <a:rPr lang="en-GB" dirty="0" smtClean="0">
                <a:solidFill>
                  <a:srgbClr val="00B050"/>
                </a:solidFill>
                <a:latin typeface="Arial" pitchFamily="34" charset="0"/>
                <a:cs typeface="Arial" pitchFamily="34" charset="0"/>
              </a:rPr>
              <a:t>04</a:t>
            </a:r>
            <a:endParaRPr lang="en-GB" dirty="0">
              <a:latin typeface="Arial" pitchFamily="34" charset="0"/>
              <a:cs typeface="Arial" pitchFamily="34" charset="0"/>
            </a:endParaRPr>
          </a:p>
        </p:txBody>
      </p:sp>
    </p:spTree>
    <p:extLst>
      <p:ext uri="{BB962C8B-B14F-4D97-AF65-F5344CB8AC3E}">
        <p14:creationId xmlns:p14="http://schemas.microsoft.com/office/powerpoint/2010/main" val="929280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72480" y="116632"/>
            <a:ext cx="9278490" cy="646331"/>
          </a:xfrm>
          <a:prstGeom prst="rect">
            <a:avLst/>
          </a:prstGeom>
          <a:noFill/>
          <a:ln>
            <a:solidFill>
              <a:schemeClr val="tx1"/>
            </a:solidFill>
          </a:ln>
        </p:spPr>
        <p:txBody>
          <a:bodyPr wrap="square" rtlCol="0">
            <a:spAutoFit/>
          </a:bodyPr>
          <a:lstStyle/>
          <a:p>
            <a:pPr algn="ctr"/>
            <a:r>
              <a:rPr lang="en-GB" b="1" dirty="0">
                <a:latin typeface="Cambria" panose="02040503050406030204" pitchFamily="18" charset="0"/>
                <a:cs typeface="Calibri" pitchFamily="34" charset="0"/>
              </a:rPr>
              <a:t>Underlying Principles of </a:t>
            </a:r>
            <a:r>
              <a:rPr lang="en-GB" b="1" dirty="0" smtClean="0">
                <a:latin typeface="Cambria" panose="02040503050406030204" pitchFamily="18" charset="0"/>
                <a:cs typeface="Calibri" pitchFamily="34" charset="0"/>
              </a:rPr>
              <a:t>the Application of the UI to Replace  Approval Markings</a:t>
            </a:r>
          </a:p>
          <a:p>
            <a:pPr algn="ctr"/>
            <a:r>
              <a:rPr lang="en-GB" b="1" dirty="0" smtClean="0">
                <a:latin typeface="Cambria" panose="02040503050406030204" pitchFamily="18" charset="0"/>
                <a:cs typeface="Calibri" pitchFamily="34" charset="0"/>
              </a:rPr>
              <a:t>for </a:t>
            </a:r>
            <a:r>
              <a:rPr lang="en-GB" b="1" dirty="0">
                <a:latin typeface="Cambria" panose="02040503050406030204" pitchFamily="18" charset="0"/>
                <a:cs typeface="Calibri" pitchFamily="34" charset="0"/>
              </a:rPr>
              <a:t>the </a:t>
            </a:r>
            <a:r>
              <a:rPr lang="en-GB" b="1" dirty="0" smtClean="0">
                <a:latin typeface="Cambria" panose="02040503050406030204" pitchFamily="18" charset="0"/>
                <a:cs typeface="Calibri" pitchFamily="34" charset="0"/>
              </a:rPr>
              <a:t>Simplified Regulations  (LSD, RID, RRD)</a:t>
            </a:r>
            <a:endParaRPr lang="en-GB" b="1" dirty="0">
              <a:latin typeface="Cambria" panose="02040503050406030204" pitchFamily="18" charset="0"/>
              <a:cs typeface="Calibri" pitchFamily="34" charset="0"/>
            </a:endParaRPr>
          </a:p>
        </p:txBody>
      </p:sp>
      <p:sp>
        <p:nvSpPr>
          <p:cNvPr id="44" name="TextBox 43"/>
          <p:cNvSpPr txBox="1"/>
          <p:nvPr/>
        </p:nvSpPr>
        <p:spPr>
          <a:xfrm>
            <a:off x="200472" y="2196147"/>
            <a:ext cx="9505056" cy="4185761"/>
          </a:xfrm>
          <a:prstGeom prst="rect">
            <a:avLst/>
          </a:prstGeom>
          <a:noFill/>
          <a:ln>
            <a:noFill/>
          </a:ln>
        </p:spPr>
        <p:txBody>
          <a:bodyPr wrap="square" rtlCol="0">
            <a:spAutoFit/>
          </a:bodyPr>
          <a:lstStyle/>
          <a:p>
            <a:pPr algn="just"/>
            <a:r>
              <a:rPr lang="en-GB" sz="1400" dirty="0" smtClean="0">
                <a:latin typeface="Cambria" panose="02040503050406030204" pitchFamily="18" charset="0"/>
              </a:rPr>
              <a:t>The format of the “Unique Identifier (UI) ”  marking is:</a:t>
            </a:r>
          </a:p>
          <a:p>
            <a:pPr algn="just"/>
            <a:endParaRPr lang="en-GB" sz="1400" b="1" i="1" dirty="0" smtClean="0">
              <a:solidFill>
                <a:srgbClr val="C00000"/>
              </a:solidFill>
              <a:latin typeface="Cambria" panose="02040503050406030204" pitchFamily="18" charset="0"/>
            </a:endParaRPr>
          </a:p>
          <a:p>
            <a:pPr algn="just"/>
            <a:endParaRPr lang="en-GB" sz="1400" b="1" i="1" dirty="0" smtClean="0">
              <a:solidFill>
                <a:srgbClr val="C00000"/>
              </a:solidFill>
              <a:latin typeface="Cambria" panose="02040503050406030204" pitchFamily="18" charset="0"/>
            </a:endParaRPr>
          </a:p>
          <a:p>
            <a:pPr algn="just"/>
            <a:endParaRPr lang="en-GB" sz="1400" b="1" i="1" dirty="0" smtClean="0">
              <a:solidFill>
                <a:srgbClr val="C00000"/>
              </a:solidFill>
              <a:latin typeface="Cambria" panose="02040503050406030204" pitchFamily="18" charset="0"/>
            </a:endParaRPr>
          </a:p>
          <a:p>
            <a:pPr algn="just"/>
            <a:endParaRPr lang="en-GB" sz="1400" dirty="0" smtClean="0">
              <a:latin typeface="Cambria" panose="02040503050406030204" pitchFamily="18" charset="0"/>
            </a:endParaRPr>
          </a:p>
          <a:p>
            <a:pPr algn="just"/>
            <a:endParaRPr lang="en-GB" sz="1400" dirty="0" smtClean="0">
              <a:latin typeface="Cambria" panose="02040503050406030204" pitchFamily="18" charset="0"/>
            </a:endParaRPr>
          </a:p>
          <a:p>
            <a:pPr algn="just"/>
            <a:r>
              <a:rPr lang="en-GB" sz="1400" dirty="0" smtClean="0">
                <a:latin typeface="Cambria" panose="02040503050406030204" pitchFamily="18" charset="0"/>
              </a:rPr>
              <a:t>The “Unique Identifier ” replaces all the </a:t>
            </a:r>
            <a:r>
              <a:rPr lang="en-GB" sz="1400" u="sng" dirty="0" smtClean="0">
                <a:latin typeface="Cambria" panose="02040503050406030204" pitchFamily="18" charset="0"/>
              </a:rPr>
              <a:t>Type Approval Markings </a:t>
            </a:r>
            <a:r>
              <a:rPr lang="en-GB" sz="1400" dirty="0" smtClean="0">
                <a:latin typeface="Cambria" panose="02040503050406030204" pitchFamily="18" charset="0"/>
              </a:rPr>
              <a:t>on the device. </a:t>
            </a:r>
            <a:r>
              <a:rPr lang="en-GB" sz="1400" u="sng" dirty="0" smtClean="0">
                <a:latin typeface="Cambria" panose="02040503050406030204" pitchFamily="18" charset="0"/>
              </a:rPr>
              <a:t>It is THE “Unique” identifier for the device and therefore shall conform to the format shown above and shall not have other markings associated with it</a:t>
            </a:r>
            <a:r>
              <a:rPr lang="en-GB" sz="1400" dirty="0" smtClean="0">
                <a:latin typeface="Cambria" panose="02040503050406030204" pitchFamily="18" charset="0"/>
              </a:rPr>
              <a:t>. Note: other markings will be present on the device, as required by the Regulation but these should be </a:t>
            </a:r>
            <a:r>
              <a:rPr lang="en-GB" sz="1400" u="sng" dirty="0" smtClean="0">
                <a:latin typeface="Cambria" panose="02040503050406030204" pitchFamily="18" charset="0"/>
              </a:rPr>
              <a:t>clearly separated from the UI</a:t>
            </a:r>
            <a:r>
              <a:rPr lang="en-GB" sz="1400" dirty="0" smtClean="0">
                <a:latin typeface="Cambria" panose="02040503050406030204" pitchFamily="18" charset="0"/>
              </a:rPr>
              <a:t>.</a:t>
            </a:r>
          </a:p>
          <a:p>
            <a:pPr algn="just"/>
            <a:endParaRPr lang="en-GB" sz="1400" dirty="0" smtClean="0">
              <a:latin typeface="Cambria" panose="02040503050406030204" pitchFamily="18" charset="0"/>
            </a:endParaRPr>
          </a:p>
          <a:p>
            <a:pPr algn="just"/>
            <a:r>
              <a:rPr lang="en-GB" sz="1400" dirty="0" smtClean="0">
                <a:latin typeface="Cambria" panose="02040503050406030204" pitchFamily="18" charset="0"/>
              </a:rPr>
              <a:t>The “Unique Identifier ” is automatically generated by the database when the type approval authority uploads the communication form following the granting of a type approval for a new device, or the extension of an existing approval. The table on page 14 provides a detailed explanation. Therefore, in the case of an extension to an existing approval, a new “Unique Identifier ” will be generated and the marking on the device shall be updated. </a:t>
            </a:r>
          </a:p>
          <a:p>
            <a:pPr algn="just"/>
            <a:endParaRPr lang="en-GB" sz="1400" dirty="0" smtClean="0">
              <a:latin typeface="Cambria" panose="02040503050406030204" pitchFamily="18" charset="0"/>
            </a:endParaRPr>
          </a:p>
          <a:p>
            <a:pPr algn="just"/>
            <a:r>
              <a:rPr lang="en-GB" sz="1400" dirty="0" smtClean="0">
                <a:latin typeface="Cambria" panose="02040503050406030204" pitchFamily="18" charset="0"/>
              </a:rPr>
              <a:t>The over-riding principle is that there is NO direct relationship between the Type Approval Number and the “Unique Identifier ”, i.e. In the case of an extension to an existing approval the Type Approval Number  will not change but the “Unique Identifier ” will change.  (</a:t>
            </a:r>
            <a:r>
              <a:rPr lang="en-GB" sz="1400" i="1" dirty="0" smtClean="0">
                <a:latin typeface="Cambria" panose="02040503050406030204" pitchFamily="18" charset="0"/>
              </a:rPr>
              <a:t>Note: In the case of conventional markings an extension to an existing type approval also involves a change to the marking, to relate to the corresponding series of amendments</a:t>
            </a:r>
            <a:r>
              <a:rPr lang="en-GB" sz="1400" dirty="0" smtClean="0">
                <a:latin typeface="Cambria" panose="02040503050406030204" pitchFamily="18" charset="0"/>
              </a:rPr>
              <a:t>)</a:t>
            </a:r>
            <a:endParaRPr lang="en-GB" sz="1400" dirty="0">
              <a:latin typeface="Cambria" panose="02040503050406030204" pitchFamily="18" charset="0"/>
            </a:endParaRPr>
          </a:p>
        </p:txBody>
      </p:sp>
      <p:pic>
        <p:nvPicPr>
          <p:cNvPr id="2050" name="Picture 2"/>
          <p:cNvPicPr>
            <a:picLocks noChangeAspect="1" noChangeArrowheads="1"/>
          </p:cNvPicPr>
          <p:nvPr/>
        </p:nvPicPr>
        <p:blipFill>
          <a:blip r:embed="rId2" cstate="print"/>
          <a:srcRect/>
          <a:stretch>
            <a:fillRect/>
          </a:stretch>
        </p:blipFill>
        <p:spPr bwMode="auto">
          <a:xfrm>
            <a:off x="4633094" y="2154237"/>
            <a:ext cx="4424362" cy="1274763"/>
          </a:xfrm>
          <a:prstGeom prst="rect">
            <a:avLst/>
          </a:prstGeom>
          <a:noFill/>
          <a:ln w="9525">
            <a:solidFill>
              <a:srgbClr val="C00000"/>
            </a:solidFill>
            <a:miter lim="800000"/>
            <a:headEnd/>
            <a:tailEnd/>
          </a:ln>
          <a:effectLst/>
        </p:spPr>
      </p:pic>
      <p:sp>
        <p:nvSpPr>
          <p:cNvPr id="9"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12</a:t>
            </a:fld>
            <a:endParaRPr lang="en-US" b="1" dirty="0">
              <a:solidFill>
                <a:srgbClr val="002060"/>
              </a:solidFill>
            </a:endParaRPr>
          </a:p>
        </p:txBody>
      </p:sp>
      <p:sp>
        <p:nvSpPr>
          <p:cNvPr id="10" name="Rectangle 9"/>
          <p:cNvSpPr/>
          <p:nvPr/>
        </p:nvSpPr>
        <p:spPr>
          <a:xfrm>
            <a:off x="272480" y="908720"/>
            <a:ext cx="9289032" cy="307777"/>
          </a:xfrm>
          <a:prstGeom prst="rect">
            <a:avLst/>
          </a:prstGeom>
        </p:spPr>
        <p:txBody>
          <a:bodyPr wrap="square">
            <a:spAutoFit/>
          </a:bodyPr>
          <a:lstStyle/>
          <a:p>
            <a:pPr lvl="0" algn="just"/>
            <a:r>
              <a:rPr lang="en-GB" sz="1400" b="1" i="1" strike="sngStrike" dirty="0" smtClean="0">
                <a:solidFill>
                  <a:srgbClr val="C00000"/>
                </a:solidFill>
                <a:latin typeface="Cambria" panose="02040503050406030204" pitchFamily="18" charset="0"/>
              </a:rPr>
              <a:t>(Note: Is a definition of “Unique Identifier”  required in R48)</a:t>
            </a:r>
          </a:p>
        </p:txBody>
      </p:sp>
      <p:sp>
        <p:nvSpPr>
          <p:cNvPr id="7" name="Rectangle 6"/>
          <p:cNvSpPr/>
          <p:nvPr/>
        </p:nvSpPr>
        <p:spPr>
          <a:xfrm>
            <a:off x="200472" y="1196752"/>
            <a:ext cx="9289032" cy="738664"/>
          </a:xfrm>
          <a:prstGeom prst="rect">
            <a:avLst/>
          </a:prstGeom>
        </p:spPr>
        <p:txBody>
          <a:bodyPr wrap="square">
            <a:spAutoFit/>
          </a:bodyPr>
          <a:lstStyle/>
          <a:p>
            <a:pPr algn="just"/>
            <a:r>
              <a:rPr lang="en-GB" sz="1400" strike="sngStrike" dirty="0" smtClean="0">
                <a:latin typeface="Cambria" panose="02040503050406030204" pitchFamily="18" charset="0"/>
              </a:rPr>
              <a:t>“Unique Identifier ” means the mark on the device that includes a unique sequential number issued by the type approval authority. This number is the key to entry into the UN secure internet database, as described in Schedule 5 of the 1958 Agreement where all type approval documentation is held. </a:t>
            </a:r>
          </a:p>
        </p:txBody>
      </p:sp>
      <p:cxnSp>
        <p:nvCxnSpPr>
          <p:cNvPr id="11" name="Straight Connector 10"/>
          <p:cNvCxnSpPr/>
          <p:nvPr/>
        </p:nvCxnSpPr>
        <p:spPr>
          <a:xfrm>
            <a:off x="272480" y="1988840"/>
            <a:ext cx="936104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088904" y="4365104"/>
            <a:ext cx="2952328" cy="14401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44488" y="1746938"/>
            <a:ext cx="9217024" cy="86409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283022" y="116632"/>
            <a:ext cx="9278490" cy="584775"/>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FOR REFERENCE -  ECE/TRANS/WP.29/2017/107 – Paragraph VIII.	</a:t>
            </a:r>
          </a:p>
          <a:p>
            <a:pPr algn="ctr"/>
            <a:r>
              <a:rPr lang="en-GB" sz="1400" b="1" dirty="0" smtClean="0">
                <a:latin typeface="Cambria" panose="02040503050406030204" pitchFamily="18" charset="0"/>
                <a:cs typeface="Calibri" pitchFamily="34" charset="0"/>
              </a:rPr>
              <a:t>Circulation of type-approval documentation, use of the secure internet database and use of a Unique Identifier</a:t>
            </a:r>
            <a:endParaRPr lang="en-GB" sz="1400" b="1" dirty="0">
              <a:latin typeface="Cambria" panose="02040503050406030204" pitchFamily="18" charset="0"/>
              <a:cs typeface="Calibri" pitchFamily="34" charset="0"/>
            </a:endParaRPr>
          </a:p>
        </p:txBody>
      </p:sp>
      <p:sp>
        <p:nvSpPr>
          <p:cNvPr id="6" name="TextBox 5"/>
          <p:cNvSpPr txBox="1"/>
          <p:nvPr/>
        </p:nvSpPr>
        <p:spPr>
          <a:xfrm>
            <a:off x="344488" y="908720"/>
            <a:ext cx="9217024" cy="5683607"/>
          </a:xfrm>
          <a:prstGeom prst="rect">
            <a:avLst/>
          </a:prstGeom>
          <a:noFill/>
          <a:ln>
            <a:solidFill>
              <a:srgbClr val="C00000"/>
            </a:solidFill>
          </a:ln>
        </p:spPr>
        <p:txBody>
          <a:bodyPr wrap="square" rtlCol="0">
            <a:spAutoFit/>
          </a:bodyPr>
          <a:lstStyle/>
          <a:p>
            <a:pPr marL="361950" indent="-361950">
              <a:lnSpc>
                <a:spcPts val="1400"/>
              </a:lnSpc>
              <a:spcAft>
                <a:spcPts val="600"/>
              </a:spcAft>
              <a:buAutoNum type="arabicPeriod" startAt="50"/>
            </a:pPr>
            <a:r>
              <a:rPr lang="en-GB" sz="1200" dirty="0" smtClean="0">
                <a:latin typeface="Times New Roman" pitchFamily="18" charset="0"/>
                <a:cs typeface="Times New Roman" pitchFamily="18" charset="0"/>
              </a:rPr>
              <a:t>When drafting a new UN Regulation or an amendment of a UN Regulation, the subsidiary bodies of WP.29 shall bear in mind the general principle that the distribution of type-approval documentation can be performed by using the secure internet database established by UNECE and that, in principle, the approval marking may be replaced by a Unique Identifier, generated by that database application. The subsidiary bodies shall make a reference to Schedule 5 of Revision 3 of the 1958 Agreement and may specify: </a:t>
            </a:r>
          </a:p>
          <a:p>
            <a:pPr marL="361950" indent="-361950">
              <a:lnSpc>
                <a:spcPts val="1400"/>
              </a:lnSpc>
              <a:spcAft>
                <a:spcPts val="600"/>
              </a:spcAft>
            </a:pPr>
            <a:r>
              <a:rPr lang="en-GB" sz="1200" dirty="0" smtClean="0">
                <a:latin typeface="Times New Roman" pitchFamily="18" charset="0"/>
                <a:cs typeface="Times New Roman" pitchFamily="18" charset="0"/>
              </a:rPr>
              <a:t>	</a:t>
            </a:r>
            <a:r>
              <a:rPr lang="en-GB" sz="1200" b="1" dirty="0" smtClean="0">
                <a:latin typeface="Times New Roman" pitchFamily="18" charset="0"/>
                <a:cs typeface="Times New Roman" pitchFamily="18" charset="0"/>
              </a:rPr>
              <a:t>(a) that the circulation of type-approval documentation has to be performed by using the secure internet database; and / or </a:t>
            </a:r>
          </a:p>
          <a:p>
            <a:pPr marL="361950" indent="-361950">
              <a:lnSpc>
                <a:spcPts val="1400"/>
              </a:lnSpc>
              <a:spcAft>
                <a:spcPts val="600"/>
              </a:spcAft>
            </a:pPr>
            <a:r>
              <a:rPr lang="en-GB" sz="1200" b="1" dirty="0" smtClean="0">
                <a:latin typeface="Times New Roman" pitchFamily="18" charset="0"/>
                <a:cs typeface="Times New Roman" pitchFamily="18" charset="0"/>
              </a:rPr>
              <a:t>	(b) that the approval marking may not be replaced by a Unique Identifier.</a:t>
            </a:r>
          </a:p>
          <a:p>
            <a:pPr>
              <a:lnSpc>
                <a:spcPts val="1400"/>
              </a:lnSpc>
              <a:spcAft>
                <a:spcPts val="600"/>
              </a:spcAft>
            </a:pPr>
            <a:r>
              <a:rPr lang="en-GB" sz="1200" i="1" dirty="0" smtClean="0">
                <a:latin typeface="Times New Roman" pitchFamily="18" charset="0"/>
                <a:cs typeface="Times New Roman" pitchFamily="18" charset="0"/>
              </a:rPr>
              <a:t>(Draper comment – The sentence above makes no sense and should read as follows: “(a) that the circulation of type-approval documentation has to be performed by using the secure internet database; and (b) that the approval marking may  / may not be replaced by a Unique Identifier.</a:t>
            </a:r>
          </a:p>
          <a:p>
            <a:pPr marL="361950" indent="-361950">
              <a:lnSpc>
                <a:spcPts val="1400"/>
              </a:lnSpc>
              <a:spcAft>
                <a:spcPts val="600"/>
              </a:spcAft>
            </a:pPr>
            <a:r>
              <a:rPr lang="en-GB" sz="1200" dirty="0" smtClean="0">
                <a:latin typeface="Times New Roman" pitchFamily="18" charset="0"/>
                <a:cs typeface="Times New Roman" pitchFamily="18" charset="0"/>
              </a:rPr>
              <a:t>51.	In the absence of such specification, and where the approval documentation is stored on the secure internet database, the approval markings required by UN Regulations may be replaced by the Unique Identifier.</a:t>
            </a:r>
          </a:p>
          <a:p>
            <a:pPr marL="361950" indent="-361950">
              <a:lnSpc>
                <a:spcPts val="1400"/>
              </a:lnSpc>
              <a:spcAft>
                <a:spcPts val="600"/>
              </a:spcAft>
            </a:pPr>
            <a:r>
              <a:rPr lang="en-GB" sz="1200" dirty="0" smtClean="0">
                <a:latin typeface="Times New Roman" pitchFamily="18" charset="0"/>
                <a:cs typeface="Times New Roman" pitchFamily="18" charset="0"/>
              </a:rPr>
              <a:t>52.	For consistency throughout the UN Regulations, the following text is suggested to be included in the chapter "Approval" of the UN Regulation;</a:t>
            </a:r>
          </a:p>
          <a:p>
            <a:pPr marL="361950" indent="-361950">
              <a:lnSpc>
                <a:spcPts val="1400"/>
              </a:lnSpc>
              <a:spcAft>
                <a:spcPts val="600"/>
              </a:spcAft>
            </a:pPr>
            <a:r>
              <a:rPr lang="en-GB" sz="1200" dirty="0" smtClean="0">
                <a:latin typeface="Times New Roman" pitchFamily="18" charset="0"/>
                <a:cs typeface="Times New Roman" pitchFamily="18" charset="0"/>
              </a:rPr>
              <a:t>	</a:t>
            </a:r>
            <a:r>
              <a:rPr lang="en-GB" sz="1200" b="1" dirty="0" smtClean="0">
                <a:latin typeface="Times New Roman" pitchFamily="18" charset="0"/>
                <a:cs typeface="Times New Roman" pitchFamily="18" charset="0"/>
              </a:rPr>
              <a:t>For case (a) of paragraph 50 above</a:t>
            </a:r>
            <a:r>
              <a:rPr lang="en-GB" sz="1200" dirty="0" smtClean="0">
                <a:latin typeface="Times New Roman" pitchFamily="18" charset="0"/>
                <a:cs typeface="Times New Roman" pitchFamily="18" charset="0"/>
              </a:rPr>
              <a:t>: "Notice of approval or of extension, refusal or withdrawal of approval of a vehicle type pursuant to this UN Regulation shall be communicated by means of a secure internet database in accordance with Schedule 5 of the 1958 Agreement to the Contracting Parties applying this UN Regulation, using the communication form conforming to the model in Annex ...";</a:t>
            </a:r>
          </a:p>
          <a:p>
            <a:pPr marL="361950" indent="-361950">
              <a:lnSpc>
                <a:spcPts val="1400"/>
              </a:lnSpc>
              <a:spcAft>
                <a:spcPts val="600"/>
              </a:spcAft>
            </a:pPr>
            <a:r>
              <a:rPr lang="en-GB" sz="1200" dirty="0" smtClean="0">
                <a:latin typeface="Times New Roman" pitchFamily="18" charset="0"/>
                <a:cs typeface="Times New Roman" pitchFamily="18" charset="0"/>
              </a:rPr>
              <a:t>	</a:t>
            </a:r>
            <a:r>
              <a:rPr lang="en-GB" sz="1200" b="1" dirty="0" smtClean="0">
                <a:latin typeface="Times New Roman" pitchFamily="18" charset="0"/>
                <a:cs typeface="Times New Roman" pitchFamily="18" charset="0"/>
              </a:rPr>
              <a:t>For case (b) of paragraph 50 above</a:t>
            </a:r>
            <a:r>
              <a:rPr lang="en-GB" sz="1200" dirty="0" smtClean="0">
                <a:latin typeface="Times New Roman" pitchFamily="18" charset="0"/>
                <a:cs typeface="Times New Roman" pitchFamily="18" charset="0"/>
              </a:rPr>
              <a:t>: "The approval mark prescribed in paragraph …. above may not be replaced by a Unique Identifier (UI) as referred to in Schedule 5 of the 1958 Agreement.". </a:t>
            </a:r>
            <a:r>
              <a:rPr lang="en-GB" sz="1200" i="1" dirty="0" smtClean="0">
                <a:latin typeface="Times New Roman" pitchFamily="18" charset="0"/>
                <a:cs typeface="Times New Roman" pitchFamily="18" charset="0"/>
              </a:rPr>
              <a:t>(Draper: See my comment highlighted above)</a:t>
            </a:r>
          </a:p>
          <a:p>
            <a:pPr marL="361950" indent="-361950">
              <a:lnSpc>
                <a:spcPts val="1400"/>
              </a:lnSpc>
              <a:spcAft>
                <a:spcPts val="600"/>
              </a:spcAft>
              <a:buAutoNum type="arabicPeriod" startAt="53"/>
            </a:pPr>
            <a:r>
              <a:rPr lang="en-GB" sz="1200" dirty="0" smtClean="0">
                <a:latin typeface="Times New Roman" pitchFamily="18" charset="0"/>
                <a:cs typeface="Times New Roman" pitchFamily="18" charset="0"/>
              </a:rPr>
              <a:t>Where the Unique Identifier replaces the approval marking, a template shall be added to the chapter "Arrangement of the type-approval marking", following:</a:t>
            </a:r>
          </a:p>
          <a:p>
            <a:pPr marL="361950" indent="-361950">
              <a:lnSpc>
                <a:spcPts val="1400"/>
              </a:lnSpc>
              <a:spcAft>
                <a:spcPts val="600"/>
              </a:spcAft>
            </a:pPr>
            <a:endParaRPr lang="en-GB" sz="1200" dirty="0" smtClean="0">
              <a:latin typeface="Times New Roman" pitchFamily="18" charset="0"/>
              <a:cs typeface="Times New Roman" pitchFamily="18" charset="0"/>
            </a:endParaRPr>
          </a:p>
          <a:p>
            <a:pPr marL="361950" indent="-361950">
              <a:lnSpc>
                <a:spcPts val="1400"/>
              </a:lnSpc>
              <a:spcAft>
                <a:spcPts val="600"/>
              </a:spcAft>
            </a:pPr>
            <a:r>
              <a:rPr lang="en-GB" sz="1200" dirty="0" smtClean="0">
                <a:latin typeface="Times New Roman" pitchFamily="18" charset="0"/>
                <a:cs typeface="Times New Roman" pitchFamily="18" charset="0"/>
              </a:rPr>
              <a:t>	"type-approval marking using the Unique Identifier referred to in paragraph … of this UN Regulation.“.</a:t>
            </a:r>
          </a:p>
          <a:p>
            <a:pPr marL="361950" indent="-361950">
              <a:lnSpc>
                <a:spcPts val="1400"/>
              </a:lnSpc>
              <a:spcAft>
                <a:spcPts val="600"/>
              </a:spcAft>
            </a:pPr>
            <a:r>
              <a:rPr lang="fr-CH" sz="1200" dirty="0" smtClean="0">
                <a:latin typeface="Times New Roman" pitchFamily="18" charset="0"/>
                <a:cs typeface="Times New Roman" pitchFamily="18" charset="0"/>
              </a:rPr>
              <a:t> </a:t>
            </a:r>
            <a:r>
              <a:rPr lang="en-GB" sz="1200" dirty="0" smtClean="0">
                <a:latin typeface="Times New Roman" pitchFamily="18" charset="0"/>
                <a:cs typeface="Times New Roman" pitchFamily="18" charset="0"/>
              </a:rPr>
              <a:t> 54.	The above Unique Identifier shows that the type concerned has been approved and that the relevant information on that type-approval can be accessed on the UN secure internet database by using 270650 as Unique Identifier. Any leading zeros in the Unique Identifier may be omitted in the approval marking.</a:t>
            </a:r>
          </a:p>
          <a:p>
            <a:pPr marL="361950" indent="-361950">
              <a:lnSpc>
                <a:spcPts val="1400"/>
              </a:lnSpc>
              <a:spcAft>
                <a:spcPts val="600"/>
              </a:spcAft>
            </a:pPr>
            <a:r>
              <a:rPr lang="en-GB" sz="1200" dirty="0" smtClean="0">
                <a:latin typeface="Times New Roman" pitchFamily="18" charset="0"/>
                <a:cs typeface="Times New Roman" pitchFamily="18" charset="0"/>
              </a:rPr>
              <a:t>55.	Finally, the subsidiary bodies of WP.29 may consider clarifying that, in the case the Unique Identifier replaces the approval mark, all provisions with regard to the legibility, location of the marking on the product, etc., also apply to the Unique Identifier.</a:t>
            </a:r>
            <a:endParaRPr lang="en-GB" sz="1200" dirty="0">
              <a:latin typeface="Times New Roman" pitchFamily="18" charset="0"/>
              <a:cs typeface="Times New Roman" pitchFamily="18" charset="0"/>
            </a:endParaRPr>
          </a:p>
        </p:txBody>
      </p:sp>
      <p:pic>
        <p:nvPicPr>
          <p:cNvPr id="7" name="Picture 2"/>
          <p:cNvPicPr>
            <a:picLocks noChangeAspect="1" noChangeArrowheads="1"/>
          </p:cNvPicPr>
          <p:nvPr/>
        </p:nvPicPr>
        <p:blipFill>
          <a:blip r:embed="rId2" cstate="print"/>
          <a:srcRect/>
          <a:stretch>
            <a:fillRect/>
          </a:stretch>
        </p:blipFill>
        <p:spPr bwMode="auto">
          <a:xfrm>
            <a:off x="7045447" y="4750800"/>
            <a:ext cx="2660081" cy="766432"/>
          </a:xfrm>
          <a:prstGeom prst="rect">
            <a:avLst/>
          </a:prstGeom>
          <a:noFill/>
          <a:ln w="9525">
            <a:noFill/>
            <a:miter lim="800000"/>
            <a:headEnd/>
            <a:tailEnd/>
          </a:ln>
          <a:effectLst/>
        </p:spPr>
      </p:pic>
      <p:sp>
        <p:nvSpPr>
          <p:cNvPr id="9" name="Slide Number Placeholder 11"/>
          <p:cNvSpPr txBox="1">
            <a:spLocks/>
          </p:cNvSpPr>
          <p:nvPr/>
        </p:nvSpPr>
        <p:spPr>
          <a:xfrm>
            <a:off x="9345488" y="6381328"/>
            <a:ext cx="432048" cy="340148"/>
          </a:xfrm>
          <a:prstGeom prst="rect">
            <a:avLst/>
          </a:prstGeom>
          <a:solidFill>
            <a:schemeClr val="bg1"/>
          </a:solidFill>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13</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553400" y="4437112"/>
            <a:ext cx="216024" cy="2160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Table 5"/>
          <p:cNvGraphicFramePr>
            <a:graphicFrameLocks noGrp="1"/>
          </p:cNvGraphicFramePr>
          <p:nvPr/>
        </p:nvGraphicFramePr>
        <p:xfrm>
          <a:off x="272480" y="692696"/>
          <a:ext cx="9361041" cy="5946758"/>
        </p:xfrm>
        <a:graphic>
          <a:graphicData uri="http://schemas.openxmlformats.org/drawingml/2006/table">
            <a:tbl>
              <a:tblPr/>
              <a:tblGrid>
                <a:gridCol w="209668"/>
                <a:gridCol w="1652674"/>
                <a:gridCol w="1073004"/>
                <a:gridCol w="1282672"/>
                <a:gridCol w="1640341"/>
                <a:gridCol w="1640341"/>
                <a:gridCol w="1862341"/>
              </a:tblGrid>
              <a:tr h="574024">
                <a:tc>
                  <a:txBody>
                    <a:bodyPr/>
                    <a:lstStyle/>
                    <a:p>
                      <a:pPr>
                        <a:lnSpc>
                          <a:spcPct val="115000"/>
                        </a:lnSpc>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b="1">
                          <a:latin typeface="Calibri"/>
                          <a:ea typeface="Times New Roman"/>
                          <a:cs typeface="Times New Roman"/>
                        </a:rPr>
                        <a:t>Product status</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b="1">
                          <a:latin typeface="Calibri"/>
                          <a:ea typeface="Times New Roman"/>
                          <a:cs typeface="Times New Roman"/>
                        </a:rPr>
                        <a:t>Regulation update</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b="1">
                          <a:latin typeface="Calibri"/>
                          <a:ea typeface="Times New Roman"/>
                          <a:cs typeface="Times New Roman"/>
                        </a:rPr>
                        <a:t>Impact on approval</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b="1">
                          <a:latin typeface="Calibri"/>
                          <a:ea typeface="Times New Roman"/>
                          <a:cs typeface="Times New Roman"/>
                        </a:rPr>
                        <a:t>Impact on the Communication Document</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b="1">
                          <a:latin typeface="Calibri"/>
                          <a:ea typeface="Times New Roman"/>
                          <a:cs typeface="Times New Roman"/>
                        </a:rPr>
                        <a:t>Impact on UN type approval</a:t>
                      </a:r>
                      <a:r>
                        <a:rPr lang="en-US" sz="1200" b="1">
                          <a:latin typeface="MS Gothic"/>
                          <a:ea typeface="Times New Roman"/>
                          <a:cs typeface="MS Gothic"/>
                        </a:rPr>
                        <a:t>　</a:t>
                      </a:r>
                      <a:r>
                        <a:rPr lang="en-GB" sz="1200" b="1">
                          <a:latin typeface="Calibri"/>
                          <a:ea typeface="Times New Roman"/>
                          <a:cs typeface="Times New Roman"/>
                        </a:rPr>
                        <a:t>marking (current)</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b="1">
                          <a:latin typeface="Calibri"/>
                          <a:ea typeface="Times New Roman"/>
                          <a:cs typeface="Times New Roman"/>
                        </a:rPr>
                        <a:t>Impact on UI marking </a:t>
                      </a:r>
                      <a:br>
                        <a:rPr lang="en-GB" sz="1200" b="1">
                          <a:latin typeface="Calibri"/>
                          <a:ea typeface="Times New Roman"/>
                          <a:cs typeface="Times New Roman"/>
                        </a:rPr>
                      </a:br>
                      <a:r>
                        <a:rPr lang="en-GB" sz="1200" b="1">
                          <a:latin typeface="Calibri"/>
                          <a:ea typeface="Times New Roman"/>
                          <a:cs typeface="Times New Roman"/>
                        </a:rPr>
                        <a:t>(with database)</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1</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Approval no (’s) issued;</a:t>
                      </a:r>
                    </a:p>
                    <a:p>
                      <a:pPr marL="67310" marR="72390" algn="ctr">
                        <a:lnSpc>
                          <a:spcPts val="1200"/>
                        </a:lnSpc>
                        <a:spcAft>
                          <a:spcPts val="0"/>
                        </a:spcAft>
                      </a:pPr>
                      <a:r>
                        <a:rPr lang="en-GB" sz="120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Approval no(’s) issued;</a:t>
                      </a:r>
                      <a:br>
                        <a:rPr lang="en-GB" sz="1200">
                          <a:latin typeface="Calibri"/>
                          <a:ea typeface="Times New Roman"/>
                          <a:cs typeface="Times New Roman"/>
                        </a:rPr>
                      </a:br>
                      <a:r>
                        <a:rPr lang="en-GB" sz="1200">
                          <a:latin typeface="Calibri"/>
                          <a:ea typeface="Times New Roman"/>
                          <a:cs typeface="Times New Roman"/>
                        </a:rPr>
                        <a:t>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dirty="0">
                          <a:latin typeface="Calibri"/>
                          <a:ea typeface="Times New Roman"/>
                          <a:cs typeface="Times New Roman"/>
                        </a:rPr>
                        <a:t>Approval no (‘s) linked to a UI</a:t>
                      </a:r>
                    </a:p>
                    <a:p>
                      <a:pPr marL="109855" marR="78740" algn="ctr">
                        <a:lnSpc>
                          <a:spcPts val="1200"/>
                        </a:lnSpc>
                        <a:spcAft>
                          <a:spcPts val="0"/>
                        </a:spcAft>
                      </a:pPr>
                      <a:r>
                        <a:rPr lang="en-GB" sz="1200" dirty="0">
                          <a:latin typeface="Calibri"/>
                          <a:ea typeface="Times New Roman"/>
                          <a:cs typeface="Times New Roman"/>
                        </a:rPr>
                        <a:t>UI marking on </a:t>
                      </a:r>
                      <a:r>
                        <a:rPr lang="en-GB" sz="1200" dirty="0" smtClean="0">
                          <a:latin typeface="Calibri"/>
                          <a:ea typeface="Times New Roman"/>
                          <a:cs typeface="Times New Roman"/>
                        </a:rPr>
                        <a:t>the product</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2</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no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3</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with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Extension required</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a:latin typeface="Calibri"/>
                          <a:ea typeface="Times New Roman"/>
                          <a:cs typeface="Times New Roman"/>
                        </a:rPr>
                        <a:t>Communication document </a:t>
                      </a:r>
                      <a:r>
                        <a:rPr lang="en-GB" sz="1200" dirty="0" smtClean="0">
                          <a:latin typeface="Calibri"/>
                          <a:ea typeface="Times New Roman"/>
                          <a:cs typeface="Times New Roman"/>
                        </a:rPr>
                        <a:t>updated with details of the extension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4</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which exceeds its type definition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smtClean="0">
                          <a:latin typeface="Calibri"/>
                          <a:ea typeface="Times New Roman"/>
                          <a:cs typeface="Times New Roman"/>
                        </a:rPr>
                        <a:t>New approval </a:t>
                      </a:r>
                      <a:r>
                        <a:rPr lang="en-GB" sz="1200" dirty="0">
                          <a:latin typeface="Calibri"/>
                          <a:ea typeface="Times New Roman"/>
                          <a:cs typeface="Times New Roman"/>
                        </a:rPr>
                        <a:t>no (’s) issued;</a:t>
                      </a:r>
                    </a:p>
                    <a:p>
                      <a:pPr marL="67310" marR="72390" algn="ctr">
                        <a:lnSpc>
                          <a:spcPts val="1200"/>
                        </a:lnSpc>
                        <a:spcAft>
                          <a:spcPts val="0"/>
                        </a:spcAft>
                      </a:pPr>
                      <a:r>
                        <a:rPr lang="en-GB" sz="1200" dirty="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New approval no(’s) issued; new 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dirty="0">
                          <a:latin typeface="Calibri"/>
                          <a:ea typeface="Times New Roman"/>
                          <a:cs typeface="Times New Roman"/>
                        </a:rPr>
                        <a:t>New approval no (‘s) linked to a new UI</a:t>
                      </a:r>
                    </a:p>
                    <a:p>
                      <a:pPr marL="109855" marR="78740" algn="ctr">
                        <a:lnSpc>
                          <a:spcPts val="1200"/>
                        </a:lnSpc>
                        <a:spcAft>
                          <a:spcPts val="0"/>
                        </a:spcAft>
                      </a:pPr>
                      <a:r>
                        <a:rPr lang="en-GB" sz="1200" dirty="0">
                          <a:latin typeface="Calibri"/>
                          <a:ea typeface="Times New Roman"/>
                          <a:cs typeface="Times New Roman"/>
                        </a:rPr>
                        <a:t>New UI marking on </a:t>
                      </a:r>
                      <a:r>
                        <a:rPr lang="en-GB" sz="1200" dirty="0" smtClean="0">
                          <a:latin typeface="Calibri"/>
                          <a:ea typeface="Times New Roman"/>
                          <a:cs typeface="Times New Roman"/>
                        </a:rPr>
                        <a:t>the product</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970">
                <a:tc>
                  <a:txBody>
                    <a:bodyPr/>
                    <a:lstStyle/>
                    <a:p>
                      <a:pPr algn="ctr">
                        <a:lnSpc>
                          <a:spcPts val="1200"/>
                        </a:lnSpc>
                        <a:spcAft>
                          <a:spcPts val="0"/>
                        </a:spcAft>
                      </a:pPr>
                      <a:r>
                        <a:rPr lang="en-GB" sz="1200">
                          <a:latin typeface="Calibri"/>
                          <a:ea typeface="Times New Roman"/>
                          <a:cs typeface="Times New Roman"/>
                        </a:rPr>
                        <a:t>5</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No product modification, product </a:t>
                      </a:r>
                      <a:r>
                        <a:rPr lang="en-US" sz="1200">
                          <a:latin typeface="Calibri"/>
                          <a:ea typeface="Times New Roman"/>
                          <a:cs typeface="Times New Roman"/>
                        </a:rPr>
                        <a:t>already </a:t>
                      </a:r>
                      <a:r>
                        <a:rPr lang="en-GB" sz="1200">
                          <a:latin typeface="Calibri"/>
                          <a:ea typeface="Times New Roman"/>
                          <a:cs typeface="Times New Roman"/>
                        </a:rPr>
                        <a:t>complies with the new series of amendments to UN Regulation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2865" marR="123190" algn="ctr">
                        <a:lnSpc>
                          <a:spcPts val="1200"/>
                        </a:lnSpc>
                        <a:spcAft>
                          <a:spcPts val="0"/>
                        </a:spcAft>
                      </a:pPr>
                      <a:r>
                        <a:rPr lang="en-GB" sz="1200" dirty="0">
                          <a:latin typeface="Calibri"/>
                          <a:ea typeface="Times New Roman"/>
                          <a:cs typeface="Times New Roman"/>
                        </a:rPr>
                        <a:t>Update of UN Regulation,</a:t>
                      </a:r>
                    </a:p>
                    <a:p>
                      <a:pPr marL="62865" marR="123190" algn="ctr">
                        <a:lnSpc>
                          <a:spcPts val="1200"/>
                        </a:lnSpc>
                        <a:spcAft>
                          <a:spcPts val="0"/>
                        </a:spcAft>
                      </a:pPr>
                      <a:r>
                        <a:rPr lang="en-GB" sz="1200" dirty="0">
                          <a:latin typeface="Calibri"/>
                          <a:ea typeface="Times New Roman"/>
                          <a:cs typeface="Times New Roman"/>
                        </a:rPr>
                        <a:t>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8100" marR="93345" algn="ctr">
                        <a:lnSpc>
                          <a:spcPts val="1200"/>
                        </a:lnSpc>
                        <a:spcAft>
                          <a:spcPts val="0"/>
                        </a:spcAft>
                      </a:pPr>
                      <a:r>
                        <a:rPr lang="en-GB" sz="1200" dirty="0">
                          <a:latin typeface="Calibri"/>
                          <a:ea typeface="Times New Roman"/>
                          <a:cs typeface="Times New Roman"/>
                        </a:rPr>
                        <a:t>Extension of approval with indication of the 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7310" marR="72390" algn="ctr">
                        <a:lnSpc>
                          <a:spcPts val="1200"/>
                        </a:lnSpc>
                        <a:spcAft>
                          <a:spcPts val="0"/>
                        </a:spcAft>
                      </a:pPr>
                      <a:r>
                        <a:rPr lang="en-GB" sz="1200" dirty="0" smtClean="0">
                          <a:latin typeface="+mn-lt"/>
                          <a:ea typeface="Times New Roman"/>
                          <a:cs typeface="Times New Roman"/>
                        </a:rPr>
                        <a:t>Communication document updated with details of the extension</a:t>
                      </a: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8265" marR="51435" algn="ctr">
                        <a:lnSpc>
                          <a:spcPts val="1200"/>
                        </a:lnSpc>
                        <a:spcAft>
                          <a:spcPts val="0"/>
                        </a:spcAft>
                      </a:pPr>
                      <a:r>
                        <a:rPr lang="en-GB" sz="1200" dirty="0">
                          <a:latin typeface="Calibri"/>
                          <a:ea typeface="Times New Roman"/>
                          <a:cs typeface="Times New Roman"/>
                        </a:rPr>
                        <a:t>New UN type approval marking(s) on </a:t>
                      </a:r>
                      <a:r>
                        <a:rPr lang="en-GB" sz="1200" b="0" dirty="0">
                          <a:latin typeface="Calibri"/>
                          <a:ea typeface="Times New Roman"/>
                          <a:cs typeface="Times New Roman"/>
                        </a:rPr>
                        <a:t>the</a:t>
                      </a:r>
                      <a:r>
                        <a:rPr lang="en-GB" sz="1200" b="1" dirty="0">
                          <a:latin typeface="Calibri"/>
                          <a:ea typeface="Times New Roman"/>
                          <a:cs typeface="Times New Roman"/>
                        </a:rPr>
                        <a:t> </a:t>
                      </a:r>
                      <a:endParaRPr lang="en-GB" sz="1200" b="1" dirty="0" smtClean="0">
                        <a:latin typeface="Calibri"/>
                        <a:ea typeface="Times New Roman"/>
                        <a:cs typeface="Times New Roman"/>
                      </a:endParaRPr>
                    </a:p>
                    <a:p>
                      <a:pPr marL="88265" marR="51435" algn="ctr">
                        <a:lnSpc>
                          <a:spcPts val="1200"/>
                        </a:lnSpc>
                        <a:spcAft>
                          <a:spcPts val="0"/>
                        </a:spcAft>
                      </a:pPr>
                      <a:r>
                        <a:rPr lang="en-GB" sz="1200" b="1" dirty="0" smtClean="0">
                          <a:latin typeface="Calibri"/>
                          <a:ea typeface="Times New Roman"/>
                          <a:cs typeface="Times New Roman"/>
                        </a:rPr>
                        <a:t>UN-MODIFIED</a:t>
                      </a:r>
                      <a:r>
                        <a:rPr lang="en-GB" sz="1200" dirty="0" smtClean="0">
                          <a:latin typeface="Calibri"/>
                          <a:ea typeface="Times New Roman"/>
                          <a:cs typeface="Times New Roman"/>
                        </a:rPr>
                        <a:t> product (because of the</a:t>
                      </a:r>
                      <a:r>
                        <a:rPr lang="en-GB" sz="1200" baseline="0" dirty="0" smtClean="0">
                          <a:latin typeface="Calibri"/>
                          <a:ea typeface="Times New Roman"/>
                          <a:cs typeface="Times New Roman"/>
                        </a:rPr>
                        <a:t> change of </a:t>
                      </a:r>
                      <a:r>
                        <a:rPr lang="en-GB" sz="1200" dirty="0" smtClean="0">
                          <a:latin typeface="Calibri"/>
                          <a:ea typeface="Times New Roman"/>
                          <a:cs typeface="Times New Roman"/>
                        </a:rPr>
                        <a:t>series of amendments )</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9855" marR="78740" algn="ctr">
                        <a:lnSpc>
                          <a:spcPts val="1200"/>
                        </a:lnSpc>
                        <a:spcAft>
                          <a:spcPts val="0"/>
                        </a:spcAft>
                      </a:pPr>
                      <a:r>
                        <a:rPr lang="en-GB" sz="1200" b="1" dirty="0" smtClean="0">
                          <a:latin typeface="Calibri"/>
                          <a:ea typeface="Times New Roman"/>
                          <a:cs typeface="Times New Roman"/>
                        </a:rPr>
                        <a:t>No Impact (*) because the product is un-modified</a:t>
                      </a:r>
                      <a:endParaRPr lang="en-GB" sz="1200" b="1"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9">
                <a:tc rowSpan="2">
                  <a:txBody>
                    <a:bodyPr/>
                    <a:lstStyle/>
                    <a:p>
                      <a:pPr algn="ctr">
                        <a:lnSpc>
                          <a:spcPts val="1200"/>
                        </a:lnSpc>
                        <a:spcAft>
                          <a:spcPts val="0"/>
                        </a:spcAft>
                      </a:pPr>
                      <a:r>
                        <a:rPr lang="nl-NL" sz="1200">
                          <a:latin typeface="Calibri"/>
                          <a:ea typeface="Times New Roman"/>
                          <a:cs typeface="Times New Roman"/>
                        </a:rPr>
                        <a:t>6</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44145" marR="98425" algn="ctr">
                        <a:lnSpc>
                          <a:spcPts val="1200"/>
                        </a:lnSpc>
                        <a:spcAft>
                          <a:spcPts val="0"/>
                        </a:spcAft>
                      </a:pPr>
                      <a:r>
                        <a:rPr lang="en-GB" sz="1200" dirty="0">
                          <a:latin typeface="Calibri"/>
                          <a:ea typeface="Times New Roman"/>
                          <a:cs typeface="Times New Roman"/>
                        </a:rPr>
                        <a:t>Modification of the product to provide for compliance with the new series of amendments to UN Regulation</a:t>
                      </a:r>
                      <a:r>
                        <a:rPr lang="en-US" sz="1200" dirty="0">
                          <a:latin typeface="Calibri"/>
                          <a:ea typeface="Times New Roman"/>
                          <a:cs typeface="Times New Roman"/>
                        </a:rPr>
                        <a:t>, not exceeding type definition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2865" marR="12319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8100" marR="9334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7310" marR="72390" algn="ctr">
                        <a:lnSpc>
                          <a:spcPts val="1200"/>
                        </a:lnSpc>
                        <a:spcAft>
                          <a:spcPts val="0"/>
                        </a:spcAft>
                      </a:pP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8265" marR="5143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61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UN type approval marking(s) on the</a:t>
                      </a:r>
                    </a:p>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 </a:t>
                      </a:r>
                      <a:r>
                        <a:rPr lang="en-GB" sz="1200" b="1" dirty="0" smtClean="0">
                          <a:latin typeface="+mn-lt"/>
                          <a:ea typeface="Times New Roman"/>
                          <a:cs typeface="Times New Roman"/>
                        </a:rPr>
                        <a:t>MODIFIED</a:t>
                      </a:r>
                      <a:r>
                        <a:rPr lang="en-GB" sz="1200" dirty="0" smtClean="0">
                          <a:latin typeface="+mn-lt"/>
                          <a:ea typeface="Times New Roman"/>
                          <a:cs typeface="Times New Roman"/>
                        </a:rPr>
                        <a:t> product </a:t>
                      </a:r>
                    </a:p>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because of the</a:t>
                      </a:r>
                      <a:r>
                        <a:rPr lang="en-GB" sz="1200" baseline="0" dirty="0" smtClean="0">
                          <a:latin typeface="+mn-lt"/>
                          <a:ea typeface="Times New Roman"/>
                          <a:cs typeface="Times New Roman"/>
                        </a:rPr>
                        <a:t> change of </a:t>
                      </a:r>
                      <a:r>
                        <a:rPr lang="en-GB" sz="1200" dirty="0" smtClean="0">
                          <a:latin typeface="+mn-lt"/>
                          <a:ea typeface="Times New Roman"/>
                          <a:cs typeface="Times New Roman"/>
                        </a:rPr>
                        <a:t>series of amendments )</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UI marking on the modified product</a:t>
                      </a:r>
                    </a:p>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72480" y="145233"/>
            <a:ext cx="9433048"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539750" algn="r"/>
              </a:tabLst>
            </a:pPr>
            <a:r>
              <a:rPr kumimoji="0" lang="en-GB" altLang="ja-JP" sz="14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General guidelines on the use of the UI in case of modifications of approved products or of UN Regulations. </a:t>
            </a:r>
          </a:p>
          <a:p>
            <a:pPr lvl="0" algn="ctr" fontAlgn="base">
              <a:spcBef>
                <a:spcPct val="0"/>
              </a:spcBef>
              <a:spcAft>
                <a:spcPct val="0"/>
              </a:spcAft>
              <a:tabLst>
                <a:tab pos="539750" algn="r"/>
              </a:tabLst>
            </a:pPr>
            <a:r>
              <a:rPr kumimoji="0" lang="en-GB" altLang="ja-JP" sz="1200" i="0" u="none" strike="noStrike" cap="none" normalizeH="0" baseline="0" dirty="0" smtClean="0">
                <a:ln>
                  <a:noFill/>
                </a:ln>
                <a:solidFill>
                  <a:schemeClr val="tx1"/>
                </a:solidFill>
                <a:effectLst/>
                <a:latin typeface="Arial" pitchFamily="34" charset="0"/>
                <a:ea typeface="MS Mincho" pitchFamily="49" charset="-128"/>
                <a:cs typeface="Arial" pitchFamily="34" charset="0"/>
              </a:rPr>
              <a:t>Based on WP29</a:t>
            </a:r>
            <a:r>
              <a:rPr kumimoji="0" lang="en-GB" altLang="ja-JP" sz="1200" i="0" u="none" strike="noStrike" cap="none" normalizeH="0" dirty="0" smtClean="0">
                <a:ln>
                  <a:noFill/>
                </a:ln>
                <a:solidFill>
                  <a:schemeClr val="tx1"/>
                </a:solidFill>
                <a:effectLst/>
                <a:latin typeface="Arial" pitchFamily="34" charset="0"/>
                <a:ea typeface="MS Mincho" pitchFamily="49" charset="-128"/>
                <a:cs typeface="Arial" pitchFamily="34" charset="0"/>
              </a:rPr>
              <a:t> IWG IWVTA </a:t>
            </a:r>
            <a:r>
              <a:rPr lang="en-GB" sz="1200" dirty="0" smtClean="0">
                <a:latin typeface="Arial" pitchFamily="34" charset="0"/>
                <a:cs typeface="Arial" pitchFamily="34" charset="0"/>
              </a:rPr>
              <a:t>SG58-23-04 (Latest draft 10 November 2017)</a:t>
            </a:r>
            <a:endParaRPr kumimoji="0" lang="en-GB" altLang="ja-JP" sz="120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848544" y="6536377"/>
            <a:ext cx="7272808" cy="276999"/>
          </a:xfrm>
          <a:prstGeom prst="rect">
            <a:avLst/>
          </a:prstGeom>
          <a:solidFill>
            <a:srgbClr val="FFFF00"/>
          </a:solidFill>
          <a:ln>
            <a:solidFill>
              <a:schemeClr val="accent1"/>
            </a:solidFill>
          </a:ln>
        </p:spPr>
        <p:txBody>
          <a:bodyPr wrap="square" rtlCol="0">
            <a:spAutoFit/>
          </a:bodyPr>
          <a:lstStyle/>
          <a:p>
            <a:r>
              <a:rPr lang="en-GB" sz="1200" b="1" dirty="0" smtClean="0"/>
              <a:t>(*) Note: Please refer to the next page because of comments submitted by the expert of Japan in SG-58-23-04</a:t>
            </a:r>
            <a:endParaRPr lang="en-GB" sz="1200" b="1" dirty="0"/>
          </a:p>
        </p:txBody>
      </p:sp>
      <p:sp>
        <p:nvSpPr>
          <p:cNvPr id="8" name="Slide Number Placeholder 11"/>
          <p:cNvSpPr txBox="1">
            <a:spLocks/>
          </p:cNvSpPr>
          <p:nvPr/>
        </p:nvSpPr>
        <p:spPr>
          <a:xfrm>
            <a:off x="9345488" y="6381328"/>
            <a:ext cx="425252" cy="340148"/>
          </a:xfrm>
          <a:prstGeom prst="rect">
            <a:avLst/>
          </a:prstGeom>
          <a:solidFill>
            <a:schemeClr val="bg1"/>
          </a:solidFill>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14</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553400" y="764704"/>
            <a:ext cx="216024" cy="2160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Table 5"/>
          <p:cNvGraphicFramePr>
            <a:graphicFrameLocks noGrp="1"/>
          </p:cNvGraphicFramePr>
          <p:nvPr/>
        </p:nvGraphicFramePr>
        <p:xfrm>
          <a:off x="272480" y="260648"/>
          <a:ext cx="9361041" cy="2657238"/>
        </p:xfrm>
        <a:graphic>
          <a:graphicData uri="http://schemas.openxmlformats.org/drawingml/2006/table">
            <a:tbl>
              <a:tblPr/>
              <a:tblGrid>
                <a:gridCol w="209668"/>
                <a:gridCol w="1652674"/>
                <a:gridCol w="1073004"/>
                <a:gridCol w="1282672"/>
                <a:gridCol w="1640341"/>
                <a:gridCol w="1640341"/>
                <a:gridCol w="1862341"/>
              </a:tblGrid>
              <a:tr h="1139970">
                <a:tc>
                  <a:txBody>
                    <a:bodyPr/>
                    <a:lstStyle/>
                    <a:p>
                      <a:pPr algn="ctr">
                        <a:lnSpc>
                          <a:spcPts val="1200"/>
                        </a:lnSpc>
                        <a:spcAft>
                          <a:spcPts val="0"/>
                        </a:spcAft>
                      </a:pPr>
                      <a:r>
                        <a:rPr lang="en-GB" sz="1200" dirty="0">
                          <a:latin typeface="Calibri"/>
                          <a:ea typeface="Times New Roman"/>
                          <a:cs typeface="Times New Roman"/>
                        </a:rPr>
                        <a:t>5</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No product modification, product </a:t>
                      </a:r>
                      <a:r>
                        <a:rPr lang="en-US" sz="1200">
                          <a:latin typeface="Calibri"/>
                          <a:ea typeface="Times New Roman"/>
                          <a:cs typeface="Times New Roman"/>
                        </a:rPr>
                        <a:t>already </a:t>
                      </a:r>
                      <a:r>
                        <a:rPr lang="en-GB" sz="1200">
                          <a:latin typeface="Calibri"/>
                          <a:ea typeface="Times New Roman"/>
                          <a:cs typeface="Times New Roman"/>
                        </a:rPr>
                        <a:t>complies with the new series of amendments to UN Regulation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2865" marR="123190" algn="ctr">
                        <a:lnSpc>
                          <a:spcPts val="1200"/>
                        </a:lnSpc>
                        <a:spcAft>
                          <a:spcPts val="0"/>
                        </a:spcAft>
                      </a:pPr>
                      <a:r>
                        <a:rPr lang="en-GB" sz="1200" dirty="0">
                          <a:latin typeface="Calibri"/>
                          <a:ea typeface="Times New Roman"/>
                          <a:cs typeface="Times New Roman"/>
                        </a:rPr>
                        <a:t>Update of UN Regulation,</a:t>
                      </a:r>
                    </a:p>
                    <a:p>
                      <a:pPr marL="62865" marR="123190" algn="ctr">
                        <a:lnSpc>
                          <a:spcPts val="1200"/>
                        </a:lnSpc>
                        <a:spcAft>
                          <a:spcPts val="0"/>
                        </a:spcAft>
                      </a:pPr>
                      <a:r>
                        <a:rPr lang="en-GB" sz="1200" dirty="0">
                          <a:latin typeface="Calibri"/>
                          <a:ea typeface="Times New Roman"/>
                          <a:cs typeface="Times New Roman"/>
                        </a:rPr>
                        <a:t>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8100" marR="93345" algn="ctr">
                        <a:lnSpc>
                          <a:spcPts val="1200"/>
                        </a:lnSpc>
                        <a:spcAft>
                          <a:spcPts val="0"/>
                        </a:spcAft>
                      </a:pPr>
                      <a:r>
                        <a:rPr lang="en-GB" sz="1200" dirty="0">
                          <a:latin typeface="Calibri"/>
                          <a:ea typeface="Times New Roman"/>
                          <a:cs typeface="Times New Roman"/>
                        </a:rPr>
                        <a:t>Extension of approval with indication of the 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7310" marR="72390" algn="ctr">
                        <a:lnSpc>
                          <a:spcPts val="1200"/>
                        </a:lnSpc>
                        <a:spcAft>
                          <a:spcPts val="0"/>
                        </a:spcAft>
                      </a:pPr>
                      <a:r>
                        <a:rPr lang="en-GB" sz="1200" dirty="0" smtClean="0">
                          <a:latin typeface="+mn-lt"/>
                          <a:ea typeface="Times New Roman"/>
                          <a:cs typeface="Times New Roman"/>
                        </a:rPr>
                        <a:t>Communication document updated with details of the extension</a:t>
                      </a: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8265" marR="51435" algn="ctr">
                        <a:lnSpc>
                          <a:spcPts val="1200"/>
                        </a:lnSpc>
                        <a:spcAft>
                          <a:spcPts val="0"/>
                        </a:spcAft>
                      </a:pPr>
                      <a:r>
                        <a:rPr lang="en-GB" sz="1200" dirty="0">
                          <a:latin typeface="Calibri"/>
                          <a:ea typeface="Times New Roman"/>
                          <a:cs typeface="Times New Roman"/>
                        </a:rPr>
                        <a:t>New UN type approval marking(s) on </a:t>
                      </a:r>
                      <a:r>
                        <a:rPr lang="en-GB" sz="1200" b="1" dirty="0">
                          <a:latin typeface="Calibri"/>
                          <a:ea typeface="Times New Roman"/>
                          <a:cs typeface="Times New Roman"/>
                        </a:rPr>
                        <a:t>the </a:t>
                      </a:r>
                      <a:r>
                        <a:rPr lang="en-GB" sz="1200" b="1" dirty="0" smtClean="0">
                          <a:latin typeface="Calibri"/>
                          <a:ea typeface="Times New Roman"/>
                          <a:cs typeface="Times New Roman"/>
                        </a:rPr>
                        <a:t>UN-MODIFIED</a:t>
                      </a:r>
                      <a:r>
                        <a:rPr lang="en-GB" sz="1200" dirty="0" smtClean="0">
                          <a:latin typeface="Calibri"/>
                          <a:ea typeface="Times New Roman"/>
                          <a:cs typeface="Times New Roman"/>
                        </a:rPr>
                        <a:t> product (because of the</a:t>
                      </a:r>
                      <a:r>
                        <a:rPr lang="en-GB" sz="1200" baseline="0" dirty="0" smtClean="0">
                          <a:latin typeface="Calibri"/>
                          <a:ea typeface="Times New Roman"/>
                          <a:cs typeface="Times New Roman"/>
                        </a:rPr>
                        <a:t> change of </a:t>
                      </a:r>
                      <a:r>
                        <a:rPr lang="en-GB" sz="1200" dirty="0" smtClean="0">
                          <a:latin typeface="Calibri"/>
                          <a:ea typeface="Times New Roman"/>
                          <a:cs typeface="Times New Roman"/>
                        </a:rPr>
                        <a:t>series )</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9855" marR="78740" algn="ctr">
                        <a:lnSpc>
                          <a:spcPts val="1200"/>
                        </a:lnSpc>
                        <a:spcAft>
                          <a:spcPts val="0"/>
                        </a:spcAft>
                      </a:pPr>
                      <a:r>
                        <a:rPr lang="en-GB" sz="1200" b="1" dirty="0" smtClean="0">
                          <a:latin typeface="Calibri"/>
                          <a:ea typeface="Times New Roman"/>
                          <a:cs typeface="Times New Roman"/>
                        </a:rPr>
                        <a:t>No Impact (*) because the product is un-modified</a:t>
                      </a:r>
                      <a:endParaRPr lang="en-GB" sz="1200" b="1"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9">
                <a:tc rowSpan="2">
                  <a:txBody>
                    <a:bodyPr/>
                    <a:lstStyle/>
                    <a:p>
                      <a:pPr algn="ctr">
                        <a:lnSpc>
                          <a:spcPts val="1200"/>
                        </a:lnSpc>
                        <a:spcAft>
                          <a:spcPts val="0"/>
                        </a:spcAft>
                      </a:pPr>
                      <a:r>
                        <a:rPr lang="nl-NL" sz="1200">
                          <a:latin typeface="Calibri"/>
                          <a:ea typeface="Times New Roman"/>
                          <a:cs typeface="Times New Roman"/>
                        </a:rPr>
                        <a:t>6</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44145" marR="98425" algn="ctr">
                        <a:lnSpc>
                          <a:spcPts val="1200"/>
                        </a:lnSpc>
                        <a:spcAft>
                          <a:spcPts val="0"/>
                        </a:spcAft>
                      </a:pPr>
                      <a:r>
                        <a:rPr lang="en-GB" sz="1200" dirty="0">
                          <a:latin typeface="Calibri"/>
                          <a:ea typeface="Times New Roman"/>
                          <a:cs typeface="Times New Roman"/>
                        </a:rPr>
                        <a:t>Modification of the product to provide for compliance with the new series of amendments to UN Regulation</a:t>
                      </a:r>
                      <a:r>
                        <a:rPr lang="en-US" sz="1200" dirty="0">
                          <a:latin typeface="Calibri"/>
                          <a:ea typeface="Times New Roman"/>
                          <a:cs typeface="Times New Roman"/>
                        </a:rPr>
                        <a:t>, not exceeding type definition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2865" marR="12319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8100" marR="9334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7310" marR="72390" algn="ctr">
                        <a:lnSpc>
                          <a:spcPts val="1200"/>
                        </a:lnSpc>
                        <a:spcAft>
                          <a:spcPts val="0"/>
                        </a:spcAft>
                      </a:pP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8265" marR="5143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61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UN type approval marking(s) on the </a:t>
                      </a:r>
                      <a:r>
                        <a:rPr lang="en-GB" sz="1200" b="1" dirty="0" smtClean="0">
                          <a:latin typeface="+mn-lt"/>
                          <a:ea typeface="Times New Roman"/>
                          <a:cs typeface="Times New Roman"/>
                        </a:rPr>
                        <a:t>MODIFIED</a:t>
                      </a:r>
                      <a:r>
                        <a:rPr lang="en-GB" sz="1200" dirty="0" smtClean="0">
                          <a:latin typeface="+mn-lt"/>
                          <a:ea typeface="Times New Roman"/>
                          <a:cs typeface="Times New Roman"/>
                        </a:rPr>
                        <a:t> product because of the</a:t>
                      </a:r>
                      <a:r>
                        <a:rPr lang="en-GB" sz="1200" baseline="0" dirty="0" smtClean="0">
                          <a:latin typeface="+mn-lt"/>
                          <a:ea typeface="Times New Roman"/>
                          <a:cs typeface="Times New Roman"/>
                        </a:rPr>
                        <a:t> change of </a:t>
                      </a:r>
                      <a:r>
                        <a:rPr lang="en-GB" sz="1200" dirty="0" smtClean="0">
                          <a:latin typeface="+mn-lt"/>
                          <a:ea typeface="Times New Roman"/>
                          <a:cs typeface="Times New Roman"/>
                        </a:rPr>
                        <a:t>series </a:t>
                      </a:r>
                    </a:p>
                    <a:p>
                      <a:pPr marL="88265" marR="51435"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UI marking on the modified product</a:t>
                      </a:r>
                    </a:p>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2480" y="3068960"/>
            <a:ext cx="9361040" cy="1569660"/>
          </a:xfrm>
          <a:prstGeom prst="rect">
            <a:avLst/>
          </a:prstGeom>
          <a:solidFill>
            <a:srgbClr val="FFFF00"/>
          </a:solidFill>
          <a:ln>
            <a:solidFill>
              <a:schemeClr val="accent1"/>
            </a:solidFill>
          </a:ln>
        </p:spPr>
        <p:txBody>
          <a:bodyPr wrap="square" rtlCol="0">
            <a:spAutoFit/>
          </a:bodyPr>
          <a:lstStyle/>
          <a:p>
            <a:r>
              <a:rPr lang="en-GB" sz="1200" dirty="0" smtClean="0"/>
              <a:t>(*) Comment submitted by the expert of Japan in SG-58-23-04</a:t>
            </a:r>
          </a:p>
          <a:p>
            <a:endParaRPr lang="en-GB" sz="1200" dirty="0" smtClean="0"/>
          </a:p>
          <a:p>
            <a:r>
              <a:rPr lang="en-GB" sz="1200" dirty="0" smtClean="0"/>
              <a:t>There might be some cases where distinction by UI would be necessary between the products complying with the new series of amendments and that complying with the former series of amendments.</a:t>
            </a:r>
          </a:p>
          <a:p>
            <a:endParaRPr lang="en-GB" sz="1200" dirty="0" smtClean="0"/>
          </a:p>
          <a:p>
            <a:r>
              <a:rPr lang="en-GB" sz="1200" b="1" dirty="0" smtClean="0"/>
              <a:t>Distinction by UI between product A and product A’ might be necessary in the following case.</a:t>
            </a:r>
          </a:p>
          <a:p>
            <a:r>
              <a:rPr lang="en-GB" sz="1200" b="1" dirty="0" smtClean="0"/>
              <a:t>Reason:  The performance of product A and that of product A’ is different. Accordingly product A complies with only the original UN Regulation xx whereas product A’ complies with 01 series of UN Regulation xx. </a:t>
            </a:r>
            <a:endParaRPr lang="en-GB" sz="1200" b="1" dirty="0"/>
          </a:p>
        </p:txBody>
      </p:sp>
      <p:graphicFrame>
        <p:nvGraphicFramePr>
          <p:cNvPr id="9" name="Table 8"/>
          <p:cNvGraphicFramePr>
            <a:graphicFrameLocks noGrp="1"/>
          </p:cNvGraphicFramePr>
          <p:nvPr/>
        </p:nvGraphicFramePr>
        <p:xfrm>
          <a:off x="704528" y="4797152"/>
          <a:ext cx="8352929" cy="1770235"/>
        </p:xfrm>
        <a:graphic>
          <a:graphicData uri="http://schemas.openxmlformats.org/drawingml/2006/table">
            <a:tbl>
              <a:tblPr/>
              <a:tblGrid>
                <a:gridCol w="2621440"/>
                <a:gridCol w="2117892"/>
                <a:gridCol w="1990465"/>
                <a:gridCol w="1623132"/>
              </a:tblGrid>
              <a:tr h="360040">
                <a:tc>
                  <a:txBody>
                    <a:bodyPr/>
                    <a:lstStyle/>
                    <a:p>
                      <a:pPr algn="ctr">
                        <a:lnSpc>
                          <a:spcPts val="1200"/>
                        </a:lnSpc>
                        <a:spcAft>
                          <a:spcPts val="0"/>
                        </a:spcAft>
                      </a:pPr>
                      <a:r>
                        <a:rPr lang="en-GB" sz="1200" b="1" noProof="0" smtClean="0">
                          <a:latin typeface="Arial" pitchFamily="34" charset="0"/>
                          <a:ea typeface="MS Mincho"/>
                          <a:cs typeface="Arial" pitchFamily="34" charset="0"/>
                        </a:rPr>
                        <a:t>Product status</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UN Regulation Update</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Impact on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Impact on UI</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33242">
                <a:tc>
                  <a:txBody>
                    <a:bodyPr/>
                    <a:lstStyle/>
                    <a:p>
                      <a:pPr algn="ctr">
                        <a:lnSpc>
                          <a:spcPts val="1200"/>
                        </a:lnSpc>
                        <a:spcAft>
                          <a:spcPts val="0"/>
                        </a:spcAft>
                      </a:pPr>
                      <a:r>
                        <a:rPr lang="en-GB" sz="1200" noProof="0" dirty="0" smtClean="0">
                          <a:latin typeface="Arial" pitchFamily="34" charset="0"/>
                          <a:ea typeface="MS Mincho"/>
                          <a:cs typeface="Arial" pitchFamily="34" charset="0"/>
                        </a:rPr>
                        <a:t>new product = product A</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original UN Rxx</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new approval </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new UI marking</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867">
                <a:tc>
                  <a:txBody>
                    <a:bodyPr/>
                    <a:lstStyle/>
                    <a:p>
                      <a:pPr algn="ctr">
                        <a:lnSpc>
                          <a:spcPts val="1200"/>
                        </a:lnSpc>
                        <a:spcAft>
                          <a:spcPts val="0"/>
                        </a:spcAft>
                      </a:pPr>
                      <a:r>
                        <a:rPr lang="en-GB" sz="1200" noProof="0" dirty="0" smtClean="0">
                          <a:latin typeface="Arial" pitchFamily="34" charset="0"/>
                          <a:ea typeface="MS Mincho"/>
                          <a:cs typeface="Arial" pitchFamily="34" charset="0"/>
                        </a:rPr>
                        <a:t>modified product = product A’ </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original UN Rxx</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extention of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no impact on UI</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096">
                <a:tc gridSpan="4">
                  <a:txBody>
                    <a:bodyPr/>
                    <a:lstStyle/>
                    <a:p>
                      <a:pPr algn="ctr">
                        <a:lnSpc>
                          <a:spcPts val="1200"/>
                        </a:lnSpc>
                        <a:spcAft>
                          <a:spcPts val="0"/>
                        </a:spcAft>
                      </a:pPr>
                      <a:r>
                        <a:rPr lang="en-GB" sz="1200" noProof="0" smtClean="0">
                          <a:latin typeface="Arial" pitchFamily="34" charset="0"/>
                          <a:ea typeface="MS Mincho"/>
                          <a:cs typeface="Arial" pitchFamily="34" charset="0"/>
                        </a:rPr>
                        <a:t>----------------01 series of amendments to UN Rxx was adopted and entered into force.-------------</a:t>
                      </a:r>
                      <a:endParaRPr lang="en-GB" sz="1200" noProof="0">
                        <a:latin typeface="Arial" pitchFamily="34" charset="0"/>
                        <a:ea typeface="MS Mincho"/>
                        <a:cs typeface="Arial"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245990">
                <a:tc>
                  <a:txBody>
                    <a:bodyPr/>
                    <a:lstStyle/>
                    <a:p>
                      <a:pPr algn="ctr">
                        <a:lnSpc>
                          <a:spcPts val="1200"/>
                        </a:lnSpc>
                        <a:spcAft>
                          <a:spcPts val="0"/>
                        </a:spcAft>
                      </a:pPr>
                      <a:r>
                        <a:rPr lang="en-GB" sz="1200" noProof="0" smtClean="0">
                          <a:latin typeface="Arial" pitchFamily="34" charset="0"/>
                          <a:ea typeface="MS Mincho"/>
                          <a:cs typeface="Arial" pitchFamily="34" charset="0"/>
                        </a:rPr>
                        <a:t>no modification of product A’</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01 series of UN Rxx </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extention of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dirty="0" smtClean="0">
                          <a:latin typeface="Arial" pitchFamily="34" charset="0"/>
                          <a:ea typeface="MS Mincho"/>
                          <a:cs typeface="Arial" pitchFamily="34" charset="0"/>
                        </a:rPr>
                        <a:t>no impact on UI</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Oval 10"/>
          <p:cNvSpPr/>
          <p:nvPr/>
        </p:nvSpPr>
        <p:spPr>
          <a:xfrm>
            <a:off x="7545288" y="6237312"/>
            <a:ext cx="1368152"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7617296" y="5445224"/>
            <a:ext cx="1368152" cy="432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lide Number Placeholder 11"/>
          <p:cNvSpPr txBox="1">
            <a:spLocks/>
          </p:cNvSpPr>
          <p:nvPr/>
        </p:nvSpPr>
        <p:spPr>
          <a:xfrm>
            <a:off x="9345488" y="6381328"/>
            <a:ext cx="425252" cy="340148"/>
          </a:xfrm>
          <a:prstGeom prst="rect">
            <a:avLst/>
          </a:prstGeom>
          <a:solidFill>
            <a:schemeClr val="bg1"/>
          </a:solidFill>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15</a:t>
            </a:fld>
            <a:endParaRPr lang="en-US" b="1" dirty="0">
              <a:solidFill>
                <a:srgbClr val="002060"/>
              </a:solidFill>
            </a:endParaRPr>
          </a:p>
        </p:txBody>
      </p:sp>
      <p:sp>
        <p:nvSpPr>
          <p:cNvPr id="10" name="Curved Left Arrow 9"/>
          <p:cNvSpPr/>
          <p:nvPr/>
        </p:nvSpPr>
        <p:spPr>
          <a:xfrm>
            <a:off x="9129464" y="5661248"/>
            <a:ext cx="504056" cy="936104"/>
          </a:xfrm>
          <a:prstGeom prst="curvedLeftArrow">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553400" y="764704"/>
            <a:ext cx="216024" cy="21602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6" name="Table 5"/>
          <p:cNvGraphicFramePr>
            <a:graphicFrameLocks noGrp="1"/>
          </p:cNvGraphicFramePr>
          <p:nvPr/>
        </p:nvGraphicFramePr>
        <p:xfrm>
          <a:off x="272480" y="260648"/>
          <a:ext cx="9361041" cy="2657238"/>
        </p:xfrm>
        <a:graphic>
          <a:graphicData uri="http://schemas.openxmlformats.org/drawingml/2006/table">
            <a:tbl>
              <a:tblPr/>
              <a:tblGrid>
                <a:gridCol w="209668"/>
                <a:gridCol w="1652674"/>
                <a:gridCol w="1073004"/>
                <a:gridCol w="1282672"/>
                <a:gridCol w="1640341"/>
                <a:gridCol w="1640341"/>
                <a:gridCol w="1862341"/>
              </a:tblGrid>
              <a:tr h="1139970">
                <a:tc>
                  <a:txBody>
                    <a:bodyPr/>
                    <a:lstStyle/>
                    <a:p>
                      <a:pPr algn="ctr">
                        <a:lnSpc>
                          <a:spcPts val="1200"/>
                        </a:lnSpc>
                        <a:spcAft>
                          <a:spcPts val="0"/>
                        </a:spcAft>
                      </a:pPr>
                      <a:r>
                        <a:rPr lang="en-GB" sz="1200" dirty="0">
                          <a:latin typeface="Calibri"/>
                          <a:ea typeface="Times New Roman"/>
                          <a:cs typeface="Times New Roman"/>
                        </a:rPr>
                        <a:t>5</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No product modification, product </a:t>
                      </a:r>
                      <a:r>
                        <a:rPr lang="en-US" sz="1200">
                          <a:latin typeface="Calibri"/>
                          <a:ea typeface="Times New Roman"/>
                          <a:cs typeface="Times New Roman"/>
                        </a:rPr>
                        <a:t>already </a:t>
                      </a:r>
                      <a:r>
                        <a:rPr lang="en-GB" sz="1200">
                          <a:latin typeface="Calibri"/>
                          <a:ea typeface="Times New Roman"/>
                          <a:cs typeface="Times New Roman"/>
                        </a:rPr>
                        <a:t>complies with the new series of amendments to UN Regulation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2865" marR="123190" algn="ctr">
                        <a:lnSpc>
                          <a:spcPts val="1200"/>
                        </a:lnSpc>
                        <a:spcAft>
                          <a:spcPts val="0"/>
                        </a:spcAft>
                      </a:pPr>
                      <a:r>
                        <a:rPr lang="en-GB" sz="1200" dirty="0">
                          <a:latin typeface="Calibri"/>
                          <a:ea typeface="Times New Roman"/>
                          <a:cs typeface="Times New Roman"/>
                        </a:rPr>
                        <a:t>Update of UN Regulation,</a:t>
                      </a:r>
                    </a:p>
                    <a:p>
                      <a:pPr marL="62865" marR="123190" algn="ctr">
                        <a:lnSpc>
                          <a:spcPts val="1200"/>
                        </a:lnSpc>
                        <a:spcAft>
                          <a:spcPts val="0"/>
                        </a:spcAft>
                      </a:pPr>
                      <a:r>
                        <a:rPr lang="en-GB" sz="1200" dirty="0">
                          <a:latin typeface="Calibri"/>
                          <a:ea typeface="Times New Roman"/>
                          <a:cs typeface="Times New Roman"/>
                        </a:rPr>
                        <a:t>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8100" marR="93345" algn="ctr">
                        <a:lnSpc>
                          <a:spcPts val="1200"/>
                        </a:lnSpc>
                        <a:spcAft>
                          <a:spcPts val="0"/>
                        </a:spcAft>
                      </a:pPr>
                      <a:r>
                        <a:rPr lang="en-GB" sz="1200" dirty="0">
                          <a:latin typeface="Calibri"/>
                          <a:ea typeface="Times New Roman"/>
                          <a:cs typeface="Times New Roman"/>
                        </a:rPr>
                        <a:t>Extension of approval with indication of the 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7310" marR="72390" algn="ctr">
                        <a:lnSpc>
                          <a:spcPts val="1200"/>
                        </a:lnSpc>
                        <a:spcAft>
                          <a:spcPts val="0"/>
                        </a:spcAft>
                      </a:pPr>
                      <a:r>
                        <a:rPr lang="en-GB" sz="1200" dirty="0" smtClean="0">
                          <a:latin typeface="+mn-lt"/>
                          <a:ea typeface="Times New Roman"/>
                          <a:cs typeface="Times New Roman"/>
                        </a:rPr>
                        <a:t>Communication document updated with details of the extension</a:t>
                      </a: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8265" marR="51435" algn="ctr">
                        <a:lnSpc>
                          <a:spcPts val="1200"/>
                        </a:lnSpc>
                        <a:spcAft>
                          <a:spcPts val="0"/>
                        </a:spcAft>
                      </a:pPr>
                      <a:r>
                        <a:rPr lang="en-GB" sz="1200" dirty="0">
                          <a:latin typeface="Calibri"/>
                          <a:ea typeface="Times New Roman"/>
                          <a:cs typeface="Times New Roman"/>
                        </a:rPr>
                        <a:t>New UN type approval marking(s) on </a:t>
                      </a:r>
                      <a:r>
                        <a:rPr lang="en-GB" sz="1200" b="1" dirty="0">
                          <a:latin typeface="Calibri"/>
                          <a:ea typeface="Times New Roman"/>
                          <a:cs typeface="Times New Roman"/>
                        </a:rPr>
                        <a:t>the </a:t>
                      </a:r>
                      <a:r>
                        <a:rPr lang="en-GB" sz="1200" b="1" dirty="0" smtClean="0">
                          <a:latin typeface="Calibri"/>
                          <a:ea typeface="Times New Roman"/>
                          <a:cs typeface="Times New Roman"/>
                        </a:rPr>
                        <a:t>UN-MODIFIED</a:t>
                      </a:r>
                      <a:r>
                        <a:rPr lang="en-GB" sz="1200" dirty="0" smtClean="0">
                          <a:latin typeface="Calibri"/>
                          <a:ea typeface="Times New Roman"/>
                          <a:cs typeface="Times New Roman"/>
                        </a:rPr>
                        <a:t> product (because of the</a:t>
                      </a:r>
                      <a:r>
                        <a:rPr lang="en-GB" sz="1200" baseline="0" dirty="0" smtClean="0">
                          <a:latin typeface="Calibri"/>
                          <a:ea typeface="Times New Roman"/>
                          <a:cs typeface="Times New Roman"/>
                        </a:rPr>
                        <a:t> change of </a:t>
                      </a:r>
                      <a:r>
                        <a:rPr lang="en-GB" sz="1200" dirty="0" smtClean="0">
                          <a:latin typeface="Calibri"/>
                          <a:ea typeface="Times New Roman"/>
                          <a:cs typeface="Times New Roman"/>
                        </a:rPr>
                        <a:t>series )</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9855" marR="78740" algn="ctr">
                        <a:lnSpc>
                          <a:spcPts val="1200"/>
                        </a:lnSpc>
                        <a:spcAft>
                          <a:spcPts val="0"/>
                        </a:spcAft>
                      </a:pPr>
                      <a:r>
                        <a:rPr lang="en-GB" sz="1200" b="1" dirty="0" smtClean="0">
                          <a:latin typeface="Calibri"/>
                          <a:ea typeface="Times New Roman"/>
                          <a:cs typeface="Times New Roman"/>
                        </a:rPr>
                        <a:t>No Impact (*) because the product is un-modified</a:t>
                      </a:r>
                      <a:endParaRPr lang="en-GB" sz="1200" b="1"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9">
                <a:tc rowSpan="2">
                  <a:txBody>
                    <a:bodyPr/>
                    <a:lstStyle/>
                    <a:p>
                      <a:pPr algn="ctr">
                        <a:lnSpc>
                          <a:spcPts val="1200"/>
                        </a:lnSpc>
                        <a:spcAft>
                          <a:spcPts val="0"/>
                        </a:spcAft>
                      </a:pPr>
                      <a:r>
                        <a:rPr lang="nl-NL" sz="1200">
                          <a:latin typeface="Calibri"/>
                          <a:ea typeface="Times New Roman"/>
                          <a:cs typeface="Times New Roman"/>
                        </a:rPr>
                        <a:t>6</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44145" marR="98425" algn="ctr">
                        <a:lnSpc>
                          <a:spcPts val="1200"/>
                        </a:lnSpc>
                        <a:spcAft>
                          <a:spcPts val="0"/>
                        </a:spcAft>
                      </a:pPr>
                      <a:r>
                        <a:rPr lang="en-GB" sz="1200" dirty="0">
                          <a:latin typeface="Calibri"/>
                          <a:ea typeface="Times New Roman"/>
                          <a:cs typeface="Times New Roman"/>
                        </a:rPr>
                        <a:t>Modification of the product to provide for compliance with the new series of amendments to UN Regulation</a:t>
                      </a:r>
                      <a:r>
                        <a:rPr lang="en-US" sz="1200" dirty="0">
                          <a:latin typeface="Calibri"/>
                          <a:ea typeface="Times New Roman"/>
                          <a:cs typeface="Times New Roman"/>
                        </a:rPr>
                        <a:t>, not exceeding type definition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2865" marR="12319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8100" marR="9334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7310" marR="72390" algn="ctr">
                        <a:lnSpc>
                          <a:spcPts val="1200"/>
                        </a:lnSpc>
                        <a:spcAft>
                          <a:spcPts val="0"/>
                        </a:spcAft>
                      </a:pP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8265" marR="5143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61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UN type approval marking(s) on the </a:t>
                      </a:r>
                      <a:r>
                        <a:rPr lang="en-GB" sz="1200" b="1" dirty="0" smtClean="0">
                          <a:latin typeface="+mn-lt"/>
                          <a:ea typeface="Times New Roman"/>
                          <a:cs typeface="Times New Roman"/>
                        </a:rPr>
                        <a:t>MODIFIED</a:t>
                      </a:r>
                      <a:r>
                        <a:rPr lang="en-GB" sz="1200" dirty="0" smtClean="0">
                          <a:latin typeface="+mn-lt"/>
                          <a:ea typeface="Times New Roman"/>
                          <a:cs typeface="Times New Roman"/>
                        </a:rPr>
                        <a:t> product because of the</a:t>
                      </a:r>
                      <a:r>
                        <a:rPr lang="en-GB" sz="1200" baseline="0" dirty="0" smtClean="0">
                          <a:latin typeface="+mn-lt"/>
                          <a:ea typeface="Times New Roman"/>
                          <a:cs typeface="Times New Roman"/>
                        </a:rPr>
                        <a:t> change of </a:t>
                      </a:r>
                      <a:r>
                        <a:rPr lang="en-GB" sz="1200" dirty="0" smtClean="0">
                          <a:latin typeface="+mn-lt"/>
                          <a:ea typeface="Times New Roman"/>
                          <a:cs typeface="Times New Roman"/>
                        </a:rPr>
                        <a:t>series </a:t>
                      </a:r>
                    </a:p>
                    <a:p>
                      <a:pPr marL="88265" marR="51435"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UI marking on the modified product</a:t>
                      </a:r>
                    </a:p>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272480" y="3068960"/>
            <a:ext cx="9361040" cy="1569660"/>
          </a:xfrm>
          <a:prstGeom prst="rect">
            <a:avLst/>
          </a:prstGeom>
          <a:solidFill>
            <a:srgbClr val="FFFF00"/>
          </a:solidFill>
          <a:ln>
            <a:solidFill>
              <a:schemeClr val="accent1"/>
            </a:solidFill>
          </a:ln>
        </p:spPr>
        <p:txBody>
          <a:bodyPr wrap="square" rtlCol="0">
            <a:spAutoFit/>
          </a:bodyPr>
          <a:lstStyle/>
          <a:p>
            <a:r>
              <a:rPr lang="en-GB" sz="1200" dirty="0" smtClean="0"/>
              <a:t>(*) Comment submitted by the expert of Japan in SG-58-23-04</a:t>
            </a:r>
          </a:p>
          <a:p>
            <a:endParaRPr lang="en-GB" sz="1200" dirty="0" smtClean="0"/>
          </a:p>
          <a:p>
            <a:r>
              <a:rPr lang="en-GB" sz="1200" dirty="0" smtClean="0"/>
              <a:t>There might be some cases where distinction by UI would be necessary between the products complying with the new series of amendments and that complying with the former series of amendments.</a:t>
            </a:r>
          </a:p>
          <a:p>
            <a:endParaRPr lang="en-GB" sz="1200" dirty="0" smtClean="0"/>
          </a:p>
          <a:p>
            <a:r>
              <a:rPr lang="en-GB" sz="1200" b="1" dirty="0" smtClean="0"/>
              <a:t>Distinction by UI between product A and product A’ might be necessary in the following case.</a:t>
            </a:r>
          </a:p>
          <a:p>
            <a:r>
              <a:rPr lang="en-GB" sz="1200" b="1" dirty="0" smtClean="0"/>
              <a:t>Reason:  The performance of product A and that of product A’ is different. Accordingly product A complies with only the original UN Regulation xx whereas product A’ complies with 01 series of UN Regulation xx. </a:t>
            </a:r>
            <a:endParaRPr lang="en-GB" sz="1200" b="1" dirty="0"/>
          </a:p>
        </p:txBody>
      </p:sp>
      <p:graphicFrame>
        <p:nvGraphicFramePr>
          <p:cNvPr id="9" name="Table 8"/>
          <p:cNvGraphicFramePr>
            <a:graphicFrameLocks noGrp="1"/>
          </p:cNvGraphicFramePr>
          <p:nvPr/>
        </p:nvGraphicFramePr>
        <p:xfrm>
          <a:off x="704528" y="4797152"/>
          <a:ext cx="8352929" cy="1770235"/>
        </p:xfrm>
        <a:graphic>
          <a:graphicData uri="http://schemas.openxmlformats.org/drawingml/2006/table">
            <a:tbl>
              <a:tblPr/>
              <a:tblGrid>
                <a:gridCol w="2621440"/>
                <a:gridCol w="2117892"/>
                <a:gridCol w="1990465"/>
                <a:gridCol w="1623132"/>
              </a:tblGrid>
              <a:tr h="360040">
                <a:tc>
                  <a:txBody>
                    <a:bodyPr/>
                    <a:lstStyle/>
                    <a:p>
                      <a:pPr algn="ctr">
                        <a:lnSpc>
                          <a:spcPts val="1200"/>
                        </a:lnSpc>
                        <a:spcAft>
                          <a:spcPts val="0"/>
                        </a:spcAft>
                      </a:pPr>
                      <a:r>
                        <a:rPr lang="en-GB" sz="1200" b="1" noProof="0" smtClean="0">
                          <a:latin typeface="Arial" pitchFamily="34" charset="0"/>
                          <a:ea typeface="MS Mincho"/>
                          <a:cs typeface="Arial" pitchFamily="34" charset="0"/>
                        </a:rPr>
                        <a:t>Product status</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UN Regulation Update</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Impact on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b="1" noProof="0" smtClean="0">
                          <a:latin typeface="Arial" pitchFamily="34" charset="0"/>
                          <a:ea typeface="MS Mincho"/>
                          <a:cs typeface="Arial" pitchFamily="34" charset="0"/>
                        </a:rPr>
                        <a:t>Impact on UI</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33242">
                <a:tc>
                  <a:txBody>
                    <a:bodyPr/>
                    <a:lstStyle/>
                    <a:p>
                      <a:pPr algn="ctr">
                        <a:lnSpc>
                          <a:spcPts val="1200"/>
                        </a:lnSpc>
                        <a:spcAft>
                          <a:spcPts val="0"/>
                        </a:spcAft>
                      </a:pPr>
                      <a:r>
                        <a:rPr lang="en-GB" sz="1200" noProof="0" dirty="0" smtClean="0">
                          <a:latin typeface="Arial" pitchFamily="34" charset="0"/>
                          <a:ea typeface="MS Mincho"/>
                          <a:cs typeface="Arial" pitchFamily="34" charset="0"/>
                        </a:rPr>
                        <a:t>new product = product A</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original UN Rxx</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new approval </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new UI marking</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867">
                <a:tc>
                  <a:txBody>
                    <a:bodyPr/>
                    <a:lstStyle/>
                    <a:p>
                      <a:pPr algn="ctr">
                        <a:lnSpc>
                          <a:spcPts val="1200"/>
                        </a:lnSpc>
                        <a:spcAft>
                          <a:spcPts val="0"/>
                        </a:spcAft>
                      </a:pPr>
                      <a:r>
                        <a:rPr lang="en-GB" sz="1200" noProof="0" dirty="0" smtClean="0">
                          <a:latin typeface="Arial" pitchFamily="34" charset="0"/>
                          <a:ea typeface="MS Mincho"/>
                          <a:cs typeface="Arial" pitchFamily="34" charset="0"/>
                        </a:rPr>
                        <a:t>modified product = product A’ </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original UN Rxx</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extention of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no impact on UI</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096">
                <a:tc gridSpan="4">
                  <a:txBody>
                    <a:bodyPr/>
                    <a:lstStyle/>
                    <a:p>
                      <a:pPr algn="ctr">
                        <a:lnSpc>
                          <a:spcPts val="1200"/>
                        </a:lnSpc>
                        <a:spcAft>
                          <a:spcPts val="0"/>
                        </a:spcAft>
                      </a:pPr>
                      <a:r>
                        <a:rPr lang="en-GB" sz="1200" noProof="0" smtClean="0">
                          <a:latin typeface="Arial" pitchFamily="34" charset="0"/>
                          <a:ea typeface="MS Mincho"/>
                          <a:cs typeface="Arial" pitchFamily="34" charset="0"/>
                        </a:rPr>
                        <a:t>----------------01 series of amendments to UN Rxx was adopted and entered into force.-------------</a:t>
                      </a:r>
                      <a:endParaRPr lang="en-GB" sz="1200" noProof="0">
                        <a:latin typeface="Arial" pitchFamily="34" charset="0"/>
                        <a:ea typeface="MS Mincho"/>
                        <a:cs typeface="Arial" pitchFamily="34" charset="0"/>
                      </a:endParaRP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245990">
                <a:tc>
                  <a:txBody>
                    <a:bodyPr/>
                    <a:lstStyle/>
                    <a:p>
                      <a:pPr algn="ctr">
                        <a:lnSpc>
                          <a:spcPts val="1200"/>
                        </a:lnSpc>
                        <a:spcAft>
                          <a:spcPts val="0"/>
                        </a:spcAft>
                      </a:pPr>
                      <a:r>
                        <a:rPr lang="en-GB" sz="1200" noProof="0" smtClean="0">
                          <a:latin typeface="Arial" pitchFamily="34" charset="0"/>
                          <a:ea typeface="MS Mincho"/>
                          <a:cs typeface="Arial" pitchFamily="34" charset="0"/>
                        </a:rPr>
                        <a:t>no modification of product A’</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01 series of UN Rxx </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smtClean="0">
                          <a:latin typeface="Arial" pitchFamily="34" charset="0"/>
                          <a:ea typeface="MS Mincho"/>
                          <a:cs typeface="Arial" pitchFamily="34" charset="0"/>
                        </a:rPr>
                        <a:t>extention of approval</a:t>
                      </a:r>
                      <a:endParaRPr lang="en-GB" sz="1200" noProof="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en-GB" sz="1200" noProof="0" dirty="0" smtClean="0">
                          <a:latin typeface="Arial" pitchFamily="34" charset="0"/>
                          <a:ea typeface="MS Mincho"/>
                          <a:cs typeface="Arial" pitchFamily="34" charset="0"/>
                        </a:rPr>
                        <a:t>no impact on UI</a:t>
                      </a:r>
                      <a:endParaRPr lang="en-GB" sz="1200" noProof="0" dirty="0">
                        <a:latin typeface="Arial" pitchFamily="34" charset="0"/>
                        <a:ea typeface="MS Mincho"/>
                        <a:cs typeface="Arial"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Cloud Callout 9"/>
          <p:cNvSpPr/>
          <p:nvPr/>
        </p:nvSpPr>
        <p:spPr>
          <a:xfrm>
            <a:off x="344488" y="1412776"/>
            <a:ext cx="7128792" cy="4824536"/>
          </a:xfrm>
          <a:prstGeom prst="cloudCallout">
            <a:avLst>
              <a:gd name="adj1" fmla="val 65582"/>
              <a:gd name="adj2" fmla="val -535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a:r>
              <a:rPr lang="en-GB" b="1" dirty="0" smtClean="0"/>
              <a:t>CONCLUSION:</a:t>
            </a:r>
          </a:p>
          <a:p>
            <a:pPr marL="266700"/>
            <a:endParaRPr lang="en-GB" dirty="0" smtClean="0"/>
          </a:p>
          <a:p>
            <a:pPr marL="266700"/>
            <a:r>
              <a:rPr lang="en-GB" dirty="0" smtClean="0"/>
              <a:t>Taking account of the comment from the expert of Japan it is necessary to adopt the same rule for the UI as for that applying today to markings in the case of an approval or an extension to a new series of amendments:</a:t>
            </a:r>
          </a:p>
          <a:p>
            <a:pPr marL="266700"/>
            <a:endParaRPr lang="en-GB" dirty="0" smtClean="0"/>
          </a:p>
          <a:p>
            <a:pPr marL="266700"/>
            <a:r>
              <a:rPr lang="en-GB" dirty="0" smtClean="0"/>
              <a:t>i.e.   A new UI number shall be issued to correspond to a change in the status of the approval that will be indicated in the communication document</a:t>
            </a:r>
            <a:endParaRPr lang="en-GB" dirty="0"/>
          </a:p>
        </p:txBody>
      </p:sp>
      <p:sp>
        <p:nvSpPr>
          <p:cNvPr id="11"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16</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00472" y="116632"/>
            <a:ext cx="2016224" cy="36004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1"/>
          <p:cNvSpPr>
            <a:spLocks noChangeArrowheads="1"/>
          </p:cNvSpPr>
          <p:nvPr/>
        </p:nvSpPr>
        <p:spPr bwMode="auto">
          <a:xfrm>
            <a:off x="0" y="129844"/>
            <a:ext cx="9906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180975" algn="r"/>
              </a:tabLst>
            </a:pPr>
            <a:r>
              <a:rPr kumimoji="0" lang="en-GB" altLang="ja-JP" sz="1400" b="1" i="0" u="none" strike="noStrike" cap="none" normalizeH="0" baseline="0" dirty="0" smtClean="0">
                <a:ln>
                  <a:noFill/>
                </a:ln>
                <a:solidFill>
                  <a:srgbClr val="C00000"/>
                </a:solidFill>
                <a:effectLst/>
                <a:latin typeface="Arial" pitchFamily="34" charset="0"/>
                <a:ea typeface="MS Mincho" pitchFamily="49" charset="-128"/>
                <a:cs typeface="Arial" pitchFamily="34" charset="0"/>
              </a:rPr>
              <a:t>PROPOSED APPROACH </a:t>
            </a:r>
            <a:r>
              <a:rPr kumimoji="0" lang="en-GB" altLang="ja-JP" sz="14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to the use of the UI in case of modifications of approved products or of UN Regulations. </a:t>
            </a:r>
          </a:p>
          <a:p>
            <a:pPr lvl="0" algn="ctr" fontAlgn="base">
              <a:spcBef>
                <a:spcPct val="0"/>
              </a:spcBef>
              <a:spcAft>
                <a:spcPct val="0"/>
              </a:spcAft>
              <a:tabLst>
                <a:tab pos="539750" algn="r"/>
              </a:tabLst>
            </a:pPr>
            <a:r>
              <a:rPr kumimoji="0" lang="en-GB" altLang="ja-JP" sz="14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Based on WP29</a:t>
            </a:r>
            <a:r>
              <a:rPr kumimoji="0" lang="en-GB" altLang="ja-JP" sz="1400" b="1" i="0" u="none" strike="noStrike" cap="none" normalizeH="0" dirty="0" smtClean="0">
                <a:ln>
                  <a:noFill/>
                </a:ln>
                <a:solidFill>
                  <a:schemeClr val="tx1"/>
                </a:solidFill>
                <a:effectLst/>
                <a:latin typeface="Arial" pitchFamily="34" charset="0"/>
                <a:ea typeface="MS Mincho" pitchFamily="49" charset="-128"/>
                <a:cs typeface="Arial" pitchFamily="34" charset="0"/>
              </a:rPr>
              <a:t> IWG IWVTA </a:t>
            </a:r>
            <a:r>
              <a:rPr lang="en-GB" sz="1400" b="1" dirty="0" smtClean="0">
                <a:latin typeface="Arial" pitchFamily="34" charset="0"/>
                <a:cs typeface="Arial" pitchFamily="34" charset="0"/>
              </a:rPr>
              <a:t>SG58-23-04 (Latest draft 10 November 2017)</a:t>
            </a:r>
            <a:endParaRPr kumimoji="0" lang="en-GB" altLang="ja-JP" sz="1400" b="1"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nvGraphicFramePr>
        <p:xfrm>
          <a:off x="272480" y="692696"/>
          <a:ext cx="9361041" cy="5946758"/>
        </p:xfrm>
        <a:graphic>
          <a:graphicData uri="http://schemas.openxmlformats.org/drawingml/2006/table">
            <a:tbl>
              <a:tblPr/>
              <a:tblGrid>
                <a:gridCol w="209668"/>
                <a:gridCol w="1652674"/>
                <a:gridCol w="1073004"/>
                <a:gridCol w="1282672"/>
                <a:gridCol w="1640341"/>
                <a:gridCol w="1640341"/>
                <a:gridCol w="1862341"/>
              </a:tblGrid>
              <a:tr h="574024">
                <a:tc>
                  <a:txBody>
                    <a:bodyPr/>
                    <a:lstStyle/>
                    <a:p>
                      <a:pPr>
                        <a:lnSpc>
                          <a:spcPct val="115000"/>
                        </a:lnSpc>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b="1">
                          <a:latin typeface="Calibri"/>
                          <a:ea typeface="Times New Roman"/>
                          <a:cs typeface="Times New Roman"/>
                        </a:rPr>
                        <a:t>Product status</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b="1">
                          <a:latin typeface="Calibri"/>
                          <a:ea typeface="Times New Roman"/>
                          <a:cs typeface="Times New Roman"/>
                        </a:rPr>
                        <a:t>Regulation update</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b="1">
                          <a:latin typeface="Calibri"/>
                          <a:ea typeface="Times New Roman"/>
                          <a:cs typeface="Times New Roman"/>
                        </a:rPr>
                        <a:t>Impact on approval</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b="1">
                          <a:latin typeface="Calibri"/>
                          <a:ea typeface="Times New Roman"/>
                          <a:cs typeface="Times New Roman"/>
                        </a:rPr>
                        <a:t>Impact on the Communication Document</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b="1">
                          <a:latin typeface="Calibri"/>
                          <a:ea typeface="Times New Roman"/>
                          <a:cs typeface="Times New Roman"/>
                        </a:rPr>
                        <a:t>Impact on UN type approval</a:t>
                      </a:r>
                      <a:r>
                        <a:rPr lang="en-US" sz="1200" b="1">
                          <a:latin typeface="MS Gothic"/>
                          <a:ea typeface="Times New Roman"/>
                          <a:cs typeface="MS Gothic"/>
                        </a:rPr>
                        <a:t>　</a:t>
                      </a:r>
                      <a:r>
                        <a:rPr lang="en-GB" sz="1200" b="1">
                          <a:latin typeface="Calibri"/>
                          <a:ea typeface="Times New Roman"/>
                          <a:cs typeface="Times New Roman"/>
                        </a:rPr>
                        <a:t>marking (current)</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b="1">
                          <a:latin typeface="Calibri"/>
                          <a:ea typeface="Times New Roman"/>
                          <a:cs typeface="Times New Roman"/>
                        </a:rPr>
                        <a:t>Impact on UI marking </a:t>
                      </a:r>
                      <a:br>
                        <a:rPr lang="en-GB" sz="1200" b="1">
                          <a:latin typeface="Calibri"/>
                          <a:ea typeface="Times New Roman"/>
                          <a:cs typeface="Times New Roman"/>
                        </a:rPr>
                      </a:br>
                      <a:r>
                        <a:rPr lang="en-GB" sz="1200" b="1">
                          <a:latin typeface="Calibri"/>
                          <a:ea typeface="Times New Roman"/>
                          <a:cs typeface="Times New Roman"/>
                        </a:rPr>
                        <a:t>(with database)</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1</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dirty="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Approval no (’s) issued;</a:t>
                      </a:r>
                    </a:p>
                    <a:p>
                      <a:pPr marL="67310" marR="72390" algn="ctr">
                        <a:lnSpc>
                          <a:spcPts val="1200"/>
                        </a:lnSpc>
                        <a:spcAft>
                          <a:spcPts val="0"/>
                        </a:spcAft>
                      </a:pPr>
                      <a:r>
                        <a:rPr lang="en-GB" sz="120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Approval no(’s) issued;</a:t>
                      </a:r>
                      <a:br>
                        <a:rPr lang="en-GB" sz="1200">
                          <a:latin typeface="Calibri"/>
                          <a:ea typeface="Times New Roman"/>
                          <a:cs typeface="Times New Roman"/>
                        </a:rPr>
                      </a:br>
                      <a:r>
                        <a:rPr lang="en-GB" sz="1200">
                          <a:latin typeface="Calibri"/>
                          <a:ea typeface="Times New Roman"/>
                          <a:cs typeface="Times New Roman"/>
                        </a:rPr>
                        <a:t>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dirty="0">
                          <a:latin typeface="Calibri"/>
                          <a:ea typeface="Times New Roman"/>
                          <a:cs typeface="Times New Roman"/>
                        </a:rPr>
                        <a:t>Approval no (‘s) linked to a UI</a:t>
                      </a:r>
                    </a:p>
                    <a:p>
                      <a:pPr marL="109855" marR="78740" algn="ctr">
                        <a:lnSpc>
                          <a:spcPts val="1200"/>
                        </a:lnSpc>
                        <a:spcAft>
                          <a:spcPts val="0"/>
                        </a:spcAft>
                      </a:pPr>
                      <a:r>
                        <a:rPr lang="en-GB" sz="1200" dirty="0">
                          <a:latin typeface="Calibri"/>
                          <a:ea typeface="Times New Roman"/>
                          <a:cs typeface="Times New Roman"/>
                        </a:rPr>
                        <a:t>UI marking on </a:t>
                      </a:r>
                      <a:r>
                        <a:rPr lang="en-GB" sz="1200" dirty="0" smtClean="0">
                          <a:latin typeface="Calibri"/>
                          <a:ea typeface="Times New Roman"/>
                          <a:cs typeface="Times New Roman"/>
                        </a:rPr>
                        <a:t>the product</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2</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no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3</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with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Extension required</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a:latin typeface="Calibri"/>
                          <a:ea typeface="Times New Roman"/>
                          <a:cs typeface="Times New Roman"/>
                        </a:rPr>
                        <a:t>Communication document </a:t>
                      </a:r>
                      <a:r>
                        <a:rPr lang="en-GB" sz="1200" dirty="0" smtClean="0">
                          <a:latin typeface="Calibri"/>
                          <a:ea typeface="Times New Roman"/>
                          <a:cs typeface="Times New Roman"/>
                        </a:rPr>
                        <a:t>updated with details of the extension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4</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which exceeds its type definition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smtClean="0">
                          <a:latin typeface="Calibri"/>
                          <a:ea typeface="Times New Roman"/>
                          <a:cs typeface="Times New Roman"/>
                        </a:rPr>
                        <a:t>New approval </a:t>
                      </a:r>
                      <a:r>
                        <a:rPr lang="en-GB" sz="1200" dirty="0">
                          <a:latin typeface="Calibri"/>
                          <a:ea typeface="Times New Roman"/>
                          <a:cs typeface="Times New Roman"/>
                        </a:rPr>
                        <a:t>no (’s) issued;</a:t>
                      </a:r>
                    </a:p>
                    <a:p>
                      <a:pPr marL="67310" marR="72390" algn="ctr">
                        <a:lnSpc>
                          <a:spcPts val="1200"/>
                        </a:lnSpc>
                        <a:spcAft>
                          <a:spcPts val="0"/>
                        </a:spcAft>
                      </a:pPr>
                      <a:r>
                        <a:rPr lang="en-GB" sz="1200" dirty="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New approval no(’s) issued; new 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algn="ctr">
                        <a:lnSpc>
                          <a:spcPts val="1200"/>
                        </a:lnSpc>
                        <a:spcAft>
                          <a:spcPts val="0"/>
                        </a:spcAft>
                      </a:pPr>
                      <a:r>
                        <a:rPr lang="en-GB" sz="1200" dirty="0">
                          <a:latin typeface="Calibri"/>
                          <a:ea typeface="Times New Roman"/>
                          <a:cs typeface="Times New Roman"/>
                        </a:rPr>
                        <a:t>New approval no (‘s) linked to a new UI</a:t>
                      </a:r>
                    </a:p>
                    <a:p>
                      <a:pPr marL="109855" marR="78740" algn="ctr">
                        <a:lnSpc>
                          <a:spcPts val="1200"/>
                        </a:lnSpc>
                        <a:spcAft>
                          <a:spcPts val="0"/>
                        </a:spcAft>
                      </a:pPr>
                      <a:r>
                        <a:rPr lang="en-GB" sz="1200" dirty="0">
                          <a:latin typeface="Calibri"/>
                          <a:ea typeface="Times New Roman"/>
                          <a:cs typeface="Times New Roman"/>
                        </a:rPr>
                        <a:t>New UI marking on </a:t>
                      </a:r>
                      <a:r>
                        <a:rPr lang="en-GB" sz="1200" dirty="0" smtClean="0">
                          <a:latin typeface="Calibri"/>
                          <a:ea typeface="Times New Roman"/>
                          <a:cs typeface="Times New Roman"/>
                        </a:rPr>
                        <a:t>the product</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970">
                <a:tc>
                  <a:txBody>
                    <a:bodyPr/>
                    <a:lstStyle/>
                    <a:p>
                      <a:pPr algn="ctr">
                        <a:lnSpc>
                          <a:spcPts val="1200"/>
                        </a:lnSpc>
                        <a:spcAft>
                          <a:spcPts val="0"/>
                        </a:spcAft>
                      </a:pPr>
                      <a:r>
                        <a:rPr lang="en-GB" sz="1200">
                          <a:latin typeface="Calibri"/>
                          <a:ea typeface="Times New Roman"/>
                          <a:cs typeface="Times New Roman"/>
                        </a:rPr>
                        <a:t>5</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No product modification, product </a:t>
                      </a:r>
                      <a:r>
                        <a:rPr lang="en-US" sz="1200">
                          <a:latin typeface="Calibri"/>
                          <a:ea typeface="Times New Roman"/>
                          <a:cs typeface="Times New Roman"/>
                        </a:rPr>
                        <a:t>already </a:t>
                      </a:r>
                      <a:r>
                        <a:rPr lang="en-GB" sz="1200">
                          <a:latin typeface="Calibri"/>
                          <a:ea typeface="Times New Roman"/>
                          <a:cs typeface="Times New Roman"/>
                        </a:rPr>
                        <a:t>complies with the new series of amendments to UN Regulation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2865" marR="123190" algn="ctr">
                        <a:lnSpc>
                          <a:spcPts val="1200"/>
                        </a:lnSpc>
                        <a:spcAft>
                          <a:spcPts val="0"/>
                        </a:spcAft>
                      </a:pPr>
                      <a:r>
                        <a:rPr lang="en-GB" sz="1200" dirty="0">
                          <a:latin typeface="Calibri"/>
                          <a:ea typeface="Times New Roman"/>
                          <a:cs typeface="Times New Roman"/>
                        </a:rPr>
                        <a:t>Update of UN Regulation,</a:t>
                      </a:r>
                    </a:p>
                    <a:p>
                      <a:pPr marL="62865" marR="123190" algn="ctr">
                        <a:lnSpc>
                          <a:spcPts val="1200"/>
                        </a:lnSpc>
                        <a:spcAft>
                          <a:spcPts val="0"/>
                        </a:spcAft>
                      </a:pPr>
                      <a:r>
                        <a:rPr lang="en-GB" sz="1200" dirty="0">
                          <a:latin typeface="Calibri"/>
                          <a:ea typeface="Times New Roman"/>
                          <a:cs typeface="Times New Roman"/>
                        </a:rPr>
                        <a:t>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8100" marR="93345" algn="ctr">
                        <a:lnSpc>
                          <a:spcPts val="1200"/>
                        </a:lnSpc>
                        <a:spcAft>
                          <a:spcPts val="0"/>
                        </a:spcAft>
                      </a:pPr>
                      <a:r>
                        <a:rPr lang="en-GB" sz="1200" dirty="0">
                          <a:latin typeface="Calibri"/>
                          <a:ea typeface="Times New Roman"/>
                          <a:cs typeface="Times New Roman"/>
                        </a:rPr>
                        <a:t>Extension of approval with indication of the 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7310" marR="72390" algn="ctr">
                        <a:lnSpc>
                          <a:spcPts val="1200"/>
                        </a:lnSpc>
                        <a:spcAft>
                          <a:spcPts val="0"/>
                        </a:spcAft>
                      </a:pPr>
                      <a:r>
                        <a:rPr lang="en-GB" sz="1200" dirty="0" smtClean="0">
                          <a:latin typeface="+mn-lt"/>
                          <a:ea typeface="Times New Roman"/>
                          <a:cs typeface="Times New Roman"/>
                        </a:rPr>
                        <a:t>Communication document updated with details of the extension</a:t>
                      </a: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8265" marR="51435" algn="ctr">
                        <a:lnSpc>
                          <a:spcPts val="1200"/>
                        </a:lnSpc>
                        <a:spcAft>
                          <a:spcPts val="0"/>
                        </a:spcAft>
                      </a:pPr>
                      <a:r>
                        <a:rPr lang="en-GB" sz="1200" dirty="0">
                          <a:latin typeface="Calibri"/>
                          <a:ea typeface="Times New Roman"/>
                          <a:cs typeface="Times New Roman"/>
                        </a:rPr>
                        <a:t>New UN type approval marking(s) on </a:t>
                      </a:r>
                      <a:r>
                        <a:rPr lang="en-GB" sz="1200" b="1" dirty="0">
                          <a:latin typeface="Calibri"/>
                          <a:ea typeface="Times New Roman"/>
                          <a:cs typeface="Times New Roman"/>
                        </a:rPr>
                        <a:t>the </a:t>
                      </a:r>
                      <a:r>
                        <a:rPr lang="en-GB" sz="1200" b="1" dirty="0" smtClean="0">
                          <a:latin typeface="Calibri"/>
                          <a:ea typeface="Times New Roman"/>
                          <a:cs typeface="Times New Roman"/>
                        </a:rPr>
                        <a:t>UN-MODIFIED</a:t>
                      </a:r>
                      <a:r>
                        <a:rPr lang="en-GB" sz="1200" dirty="0" smtClean="0">
                          <a:latin typeface="Calibri"/>
                          <a:ea typeface="Times New Roman"/>
                          <a:cs typeface="Times New Roman"/>
                        </a:rPr>
                        <a:t> product (because of the</a:t>
                      </a:r>
                      <a:r>
                        <a:rPr lang="en-GB" sz="1200" baseline="0" dirty="0" smtClean="0">
                          <a:latin typeface="Calibri"/>
                          <a:ea typeface="Times New Roman"/>
                          <a:cs typeface="Times New Roman"/>
                        </a:rPr>
                        <a:t> change of </a:t>
                      </a:r>
                      <a:r>
                        <a:rPr lang="en-GB" sz="1200" dirty="0" smtClean="0">
                          <a:latin typeface="Calibri"/>
                          <a:ea typeface="Times New Roman"/>
                          <a:cs typeface="Times New Roman"/>
                        </a:rPr>
                        <a:t>series )</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09855" marR="7874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rgbClr val="C00000"/>
                          </a:solidFill>
                          <a:latin typeface="+mn-lt"/>
                          <a:ea typeface="Times New Roman"/>
                          <a:cs typeface="Times New Roman"/>
                        </a:rPr>
                        <a:t>New UI marking on the </a:t>
                      </a:r>
                    </a:p>
                    <a:p>
                      <a:pPr marL="109855" marR="78740" indent="0" algn="ctr" defTabSz="914400" rtl="0" eaLnBrk="1" fontAlgn="auto" latinLnBrk="0" hangingPunct="1">
                        <a:lnSpc>
                          <a:spcPct val="100000"/>
                        </a:lnSpc>
                        <a:spcBef>
                          <a:spcPts val="0"/>
                        </a:spcBef>
                        <a:spcAft>
                          <a:spcPts val="0"/>
                        </a:spcAft>
                        <a:buClrTx/>
                        <a:buSzTx/>
                        <a:buFontTx/>
                        <a:buNone/>
                        <a:tabLst/>
                        <a:defRPr/>
                      </a:pPr>
                      <a:r>
                        <a:rPr lang="en-GB" sz="1800" b="1" u="sng" dirty="0" smtClean="0">
                          <a:solidFill>
                            <a:srgbClr val="C00000"/>
                          </a:solidFill>
                          <a:latin typeface="+mn-lt"/>
                          <a:ea typeface="Times New Roman"/>
                          <a:cs typeface="Times New Roman"/>
                        </a:rPr>
                        <a:t>un-modified</a:t>
                      </a:r>
                      <a:r>
                        <a:rPr lang="en-GB" sz="1800" b="1" dirty="0" smtClean="0">
                          <a:solidFill>
                            <a:srgbClr val="C00000"/>
                          </a:solidFill>
                          <a:latin typeface="+mn-lt"/>
                          <a:ea typeface="Times New Roman"/>
                          <a:cs typeface="Times New Roman"/>
                        </a:rPr>
                        <a:t>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9">
                <a:tc rowSpan="2">
                  <a:txBody>
                    <a:bodyPr/>
                    <a:lstStyle/>
                    <a:p>
                      <a:pPr algn="ctr">
                        <a:lnSpc>
                          <a:spcPts val="1200"/>
                        </a:lnSpc>
                        <a:spcAft>
                          <a:spcPts val="0"/>
                        </a:spcAft>
                      </a:pPr>
                      <a:r>
                        <a:rPr lang="nl-NL" sz="1200">
                          <a:latin typeface="Calibri"/>
                          <a:ea typeface="Times New Roman"/>
                          <a:cs typeface="Times New Roman"/>
                        </a:rPr>
                        <a:t>6</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44145" marR="98425" algn="ctr">
                        <a:lnSpc>
                          <a:spcPts val="1200"/>
                        </a:lnSpc>
                        <a:spcAft>
                          <a:spcPts val="0"/>
                        </a:spcAft>
                      </a:pPr>
                      <a:r>
                        <a:rPr lang="en-GB" sz="1200" dirty="0">
                          <a:latin typeface="Calibri"/>
                          <a:ea typeface="Times New Roman"/>
                          <a:cs typeface="Times New Roman"/>
                        </a:rPr>
                        <a:t>Modification of the product to provide for compliance with the new series of amendments to UN Regulation</a:t>
                      </a:r>
                      <a:r>
                        <a:rPr lang="en-US" sz="1200" dirty="0">
                          <a:latin typeface="Calibri"/>
                          <a:ea typeface="Times New Roman"/>
                          <a:cs typeface="Times New Roman"/>
                        </a:rPr>
                        <a:t>, not exceeding type definition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2865" marR="12319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8100" marR="9334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7310" marR="72390" algn="ctr">
                        <a:lnSpc>
                          <a:spcPts val="1200"/>
                        </a:lnSpc>
                        <a:spcAft>
                          <a:spcPts val="0"/>
                        </a:spcAft>
                      </a:pP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8265" marR="5143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61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UN type approval marking(s) on the </a:t>
                      </a:r>
                      <a:r>
                        <a:rPr lang="en-GB" sz="1200" b="1" dirty="0" smtClean="0">
                          <a:latin typeface="+mn-lt"/>
                          <a:ea typeface="Times New Roman"/>
                          <a:cs typeface="Times New Roman"/>
                        </a:rPr>
                        <a:t>MODIFIED</a:t>
                      </a:r>
                      <a:r>
                        <a:rPr lang="en-GB" sz="1200" dirty="0" smtClean="0">
                          <a:latin typeface="+mn-lt"/>
                          <a:ea typeface="Times New Roman"/>
                          <a:cs typeface="Times New Roman"/>
                        </a:rPr>
                        <a:t> product because of the</a:t>
                      </a:r>
                      <a:r>
                        <a:rPr lang="en-GB" sz="1200" baseline="0" dirty="0" smtClean="0">
                          <a:latin typeface="+mn-lt"/>
                          <a:ea typeface="Times New Roman"/>
                          <a:cs typeface="Times New Roman"/>
                        </a:rPr>
                        <a:t> change of </a:t>
                      </a:r>
                      <a:r>
                        <a:rPr lang="en-GB" sz="1200" dirty="0" smtClean="0">
                          <a:latin typeface="+mn-lt"/>
                          <a:ea typeface="Times New Roman"/>
                          <a:cs typeface="Times New Roman"/>
                        </a:rPr>
                        <a:t>series </a:t>
                      </a:r>
                    </a:p>
                    <a:p>
                      <a:pPr marL="88265" marR="51435"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9855" marR="78740"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UI marking on the modified product</a:t>
                      </a:r>
                    </a:p>
                    <a:p>
                      <a:pPr marL="109855" marR="7874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11"/>
          <p:cNvSpPr txBox="1">
            <a:spLocks/>
          </p:cNvSpPr>
          <p:nvPr/>
        </p:nvSpPr>
        <p:spPr>
          <a:xfrm>
            <a:off x="9345488" y="6381328"/>
            <a:ext cx="425252" cy="340148"/>
          </a:xfrm>
          <a:prstGeom prst="rect">
            <a:avLst/>
          </a:prstGeom>
          <a:solidFill>
            <a:schemeClr val="bg1"/>
          </a:solidFill>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17</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83022" y="332656"/>
            <a:ext cx="9505056" cy="369332"/>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Use of the “Unique Identifier” with other markings on the Device </a:t>
            </a:r>
            <a:endParaRPr lang="en-GB" b="1" dirty="0">
              <a:latin typeface="Cambria" panose="02040503050406030204" pitchFamily="18" charset="0"/>
              <a:cs typeface="Calibri" pitchFamily="34" charset="0"/>
            </a:endParaRPr>
          </a:p>
        </p:txBody>
      </p:sp>
      <p:sp>
        <p:nvSpPr>
          <p:cNvPr id="44" name="TextBox 43"/>
          <p:cNvSpPr txBox="1"/>
          <p:nvPr/>
        </p:nvSpPr>
        <p:spPr>
          <a:xfrm>
            <a:off x="200472" y="980728"/>
            <a:ext cx="9505056" cy="3416320"/>
          </a:xfrm>
          <a:prstGeom prst="rect">
            <a:avLst/>
          </a:prstGeom>
          <a:noFill/>
          <a:ln>
            <a:noFill/>
          </a:ln>
        </p:spPr>
        <p:txBody>
          <a:bodyPr wrap="square" rtlCol="0">
            <a:spAutoFit/>
          </a:bodyPr>
          <a:lstStyle/>
          <a:p>
            <a:pPr marL="361950" indent="-354013" algn="just">
              <a:buFont typeface="Wingdings" pitchFamily="2" charset="2"/>
              <a:buChar char="Ø"/>
            </a:pPr>
            <a:r>
              <a:rPr lang="en-GB" dirty="0" smtClean="0">
                <a:latin typeface="Cambria" panose="02040503050406030204" pitchFamily="18" charset="0"/>
              </a:rPr>
              <a:t>The UI only acts as a substitute for the Type Approval Markings</a:t>
            </a:r>
          </a:p>
          <a:p>
            <a:pPr marL="361950" indent="-354013" algn="just">
              <a:buFont typeface="Wingdings" pitchFamily="2" charset="2"/>
              <a:buChar char="Ø"/>
            </a:pPr>
            <a:endParaRPr lang="en-GB" dirty="0" smtClean="0">
              <a:latin typeface="Cambria" panose="02040503050406030204" pitchFamily="18" charset="0"/>
            </a:endParaRPr>
          </a:p>
          <a:p>
            <a:pPr marL="361950" indent="-354013" algn="just">
              <a:buFont typeface="Wingdings" pitchFamily="2" charset="2"/>
              <a:buChar char="Ø"/>
            </a:pPr>
            <a:r>
              <a:rPr lang="en-GB" dirty="0" smtClean="0">
                <a:latin typeface="Cambria" panose="02040503050406030204" pitchFamily="18" charset="0"/>
              </a:rPr>
              <a:t>Additional markings are required on the device(s) as defined in the text of the Regulation but shall be located away from the UI to avoid confusion.</a:t>
            </a:r>
          </a:p>
          <a:p>
            <a:pPr marL="361950" indent="-354013" algn="just">
              <a:buFont typeface="Wingdings" pitchFamily="2" charset="2"/>
              <a:buChar char="Ø"/>
            </a:pPr>
            <a:endParaRPr lang="en-GB" dirty="0" smtClean="0">
              <a:latin typeface="Cambria" panose="02040503050406030204" pitchFamily="18" charset="0"/>
            </a:endParaRPr>
          </a:p>
          <a:p>
            <a:pPr marL="361950" indent="-354013" algn="just">
              <a:buFont typeface="Wingdings" pitchFamily="2" charset="2"/>
              <a:buChar char="Ø"/>
            </a:pPr>
            <a:r>
              <a:rPr lang="en-GB" dirty="0" smtClean="0">
                <a:latin typeface="Cambria" panose="02040503050406030204" pitchFamily="18" charset="0"/>
              </a:rPr>
              <a:t>Additional markings associated with specific functions (lamps) shall be shown with the corresponding symbol for that function.</a:t>
            </a:r>
          </a:p>
          <a:p>
            <a:pPr marL="361950" indent="-354013" algn="just">
              <a:buFont typeface="Wingdings" pitchFamily="2" charset="2"/>
              <a:buChar char="Ø"/>
            </a:pPr>
            <a:endParaRPr lang="en-GB" dirty="0" smtClean="0">
              <a:latin typeface="Cambria" panose="02040503050406030204" pitchFamily="18" charset="0"/>
            </a:endParaRPr>
          </a:p>
          <a:p>
            <a:pPr marL="361950" indent="-354013" algn="just">
              <a:buFont typeface="Wingdings" pitchFamily="2" charset="2"/>
              <a:buChar char="Ø"/>
            </a:pPr>
            <a:r>
              <a:rPr lang="en-GB" dirty="0" smtClean="0">
                <a:latin typeface="Cambria" panose="02040503050406030204" pitchFamily="18" charset="0"/>
              </a:rPr>
              <a:t>Only the symbols that relate to functions having specific marking requirements will be shown.</a:t>
            </a:r>
          </a:p>
          <a:p>
            <a:pPr algn="just"/>
            <a:endParaRPr lang="en-GB" dirty="0" smtClean="0">
              <a:latin typeface="Cambria" panose="02040503050406030204" pitchFamily="18" charset="0"/>
            </a:endParaRPr>
          </a:p>
          <a:p>
            <a:pPr marL="361950" algn="just"/>
            <a:r>
              <a:rPr lang="en-GB" dirty="0" smtClean="0">
                <a:latin typeface="Cambria" panose="02040503050406030204" pitchFamily="18" charset="0"/>
              </a:rPr>
              <a:t>example:</a:t>
            </a:r>
          </a:p>
        </p:txBody>
      </p:sp>
      <p:sp>
        <p:nvSpPr>
          <p:cNvPr id="4"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18</a:t>
            </a:fld>
            <a:endParaRPr lang="en-US" b="1" dirty="0">
              <a:solidFill>
                <a:srgbClr val="002060"/>
              </a:solidFill>
            </a:endParaRPr>
          </a:p>
        </p:txBody>
      </p:sp>
      <p:grpSp>
        <p:nvGrpSpPr>
          <p:cNvPr id="20" name="Group 19"/>
          <p:cNvGrpSpPr/>
          <p:nvPr/>
        </p:nvGrpSpPr>
        <p:grpSpPr>
          <a:xfrm>
            <a:off x="5658828" y="4005064"/>
            <a:ext cx="1650558" cy="369332"/>
            <a:chOff x="1502242" y="3356992"/>
            <a:chExt cx="1650558" cy="369332"/>
          </a:xfrm>
        </p:grpSpPr>
        <p:pic>
          <p:nvPicPr>
            <p:cNvPr id="21" name="Picture 2"/>
            <p:cNvPicPr>
              <a:picLocks noChangeAspect="1" noChangeArrowheads="1"/>
            </p:cNvPicPr>
            <p:nvPr/>
          </p:nvPicPr>
          <p:blipFill>
            <a:blip r:embed="rId2" cstate="print"/>
            <a:srcRect/>
            <a:stretch>
              <a:fillRect/>
            </a:stretch>
          </p:blipFill>
          <p:spPr bwMode="auto">
            <a:xfrm>
              <a:off x="1502242" y="3365618"/>
              <a:ext cx="696852" cy="360040"/>
            </a:xfrm>
            <a:prstGeom prst="rect">
              <a:avLst/>
            </a:prstGeom>
            <a:noFill/>
            <a:ln w="9525">
              <a:noFill/>
              <a:miter lim="800000"/>
              <a:headEnd/>
              <a:tailEnd/>
            </a:ln>
          </p:spPr>
        </p:pic>
        <p:sp>
          <p:nvSpPr>
            <p:cNvPr id="22" name="TextBox 21"/>
            <p:cNvSpPr txBox="1"/>
            <p:nvPr/>
          </p:nvSpPr>
          <p:spPr>
            <a:xfrm>
              <a:off x="2144688" y="3356992"/>
              <a:ext cx="1008112" cy="369332"/>
            </a:xfrm>
            <a:prstGeom prst="rect">
              <a:avLst/>
            </a:prstGeom>
            <a:noFill/>
          </p:spPr>
          <p:txBody>
            <a:bodyPr wrap="square" rtlCol="0">
              <a:spAutoFit/>
            </a:bodyPr>
            <a:lstStyle/>
            <a:p>
              <a:r>
                <a:rPr lang="en-GB" dirty="0" smtClean="0"/>
                <a:t>3918341</a:t>
              </a:r>
              <a:endParaRPr lang="en-GB" dirty="0"/>
            </a:p>
          </p:txBody>
        </p:sp>
      </p:grpSp>
      <p:sp>
        <p:nvSpPr>
          <p:cNvPr id="24" name="TextBox 23"/>
          <p:cNvSpPr txBox="1"/>
          <p:nvPr/>
        </p:nvSpPr>
        <p:spPr>
          <a:xfrm>
            <a:off x="7675052" y="4005064"/>
            <a:ext cx="432048" cy="369332"/>
          </a:xfrm>
          <a:prstGeom prst="rect">
            <a:avLst/>
          </a:prstGeom>
          <a:noFill/>
        </p:spPr>
        <p:txBody>
          <a:bodyPr wrap="square" rtlCol="0">
            <a:spAutoFit/>
          </a:bodyPr>
          <a:lstStyle/>
          <a:p>
            <a:r>
              <a:rPr lang="en-GB" dirty="0" smtClean="0"/>
              <a:t>2b</a:t>
            </a:r>
            <a:endParaRPr lang="en-GB" dirty="0"/>
          </a:p>
        </p:txBody>
      </p:sp>
      <p:sp>
        <p:nvSpPr>
          <p:cNvPr id="25" name="TextBox 24"/>
          <p:cNvSpPr txBox="1"/>
          <p:nvPr/>
        </p:nvSpPr>
        <p:spPr>
          <a:xfrm>
            <a:off x="8035092" y="4005064"/>
            <a:ext cx="432048" cy="369332"/>
          </a:xfrm>
          <a:prstGeom prst="rect">
            <a:avLst/>
          </a:prstGeom>
          <a:noFill/>
        </p:spPr>
        <p:txBody>
          <a:bodyPr wrap="square" rtlCol="0">
            <a:spAutoFit/>
          </a:bodyPr>
          <a:lstStyle/>
          <a:p>
            <a:r>
              <a:rPr lang="en-GB" dirty="0" smtClean="0"/>
              <a:t>R2</a:t>
            </a:r>
            <a:endParaRPr lang="en-GB" dirty="0"/>
          </a:p>
        </p:txBody>
      </p:sp>
      <p:cxnSp>
        <p:nvCxnSpPr>
          <p:cNvPr id="31" name="Straight Arrow Connector 30"/>
          <p:cNvCxnSpPr/>
          <p:nvPr/>
        </p:nvCxnSpPr>
        <p:spPr>
          <a:xfrm>
            <a:off x="7747060" y="4365104"/>
            <a:ext cx="21602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8150230" y="4365104"/>
            <a:ext cx="21602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550774" y="4005064"/>
            <a:ext cx="423664" cy="369332"/>
          </a:xfrm>
          <a:prstGeom prst="rect">
            <a:avLst/>
          </a:prstGeom>
          <a:noFill/>
        </p:spPr>
        <p:txBody>
          <a:bodyPr wrap="square" rtlCol="0">
            <a:spAutoFit/>
          </a:bodyPr>
          <a:lstStyle/>
          <a:p>
            <a:r>
              <a:rPr lang="en-GB" dirty="0" smtClean="0"/>
              <a:t>A</a:t>
            </a:r>
            <a:endParaRPr lang="en-GB" dirty="0"/>
          </a:p>
        </p:txBody>
      </p:sp>
      <p:pic>
        <p:nvPicPr>
          <p:cNvPr id="1026" name="Picture 2"/>
          <p:cNvPicPr>
            <a:picLocks noChangeAspect="1" noChangeArrowheads="1"/>
          </p:cNvPicPr>
          <p:nvPr/>
        </p:nvPicPr>
        <p:blipFill>
          <a:blip r:embed="rId3" cstate="print"/>
          <a:srcRect/>
          <a:stretch>
            <a:fillRect/>
          </a:stretch>
        </p:blipFill>
        <p:spPr bwMode="auto">
          <a:xfrm>
            <a:off x="8775424" y="4120200"/>
            <a:ext cx="123764" cy="299660"/>
          </a:xfrm>
          <a:prstGeom prst="rect">
            <a:avLst/>
          </a:prstGeom>
          <a:noFill/>
          <a:ln w="9525">
            <a:noFill/>
            <a:miter lim="800000"/>
            <a:headEnd/>
            <a:tailEnd/>
          </a:ln>
          <a:effectLst/>
        </p:spPr>
      </p:pic>
      <p:sp>
        <p:nvSpPr>
          <p:cNvPr id="53" name="Rectangle 52"/>
          <p:cNvSpPr/>
          <p:nvPr/>
        </p:nvSpPr>
        <p:spPr>
          <a:xfrm>
            <a:off x="1784648" y="4005064"/>
            <a:ext cx="3451522" cy="369332"/>
          </a:xfrm>
          <a:prstGeom prst="rect">
            <a:avLst/>
          </a:prstGeom>
        </p:spPr>
        <p:txBody>
          <a:bodyPr wrap="none">
            <a:spAutoFit/>
          </a:bodyPr>
          <a:lstStyle/>
          <a:p>
            <a:r>
              <a:rPr lang="en-GB" dirty="0" smtClean="0">
                <a:latin typeface="Cambria" pitchFamily="18" charset="0"/>
              </a:rPr>
              <a:t>Combined LSD Approval Marking</a:t>
            </a:r>
            <a:endParaRPr lang="en-GB" dirty="0">
              <a:latin typeface="Cambria" pitchFamily="18" charset="0"/>
            </a:endParaRPr>
          </a:p>
        </p:txBody>
      </p:sp>
      <p:sp>
        <p:nvSpPr>
          <p:cNvPr id="55" name="Rectangle 54"/>
          <p:cNvSpPr/>
          <p:nvPr/>
        </p:nvSpPr>
        <p:spPr>
          <a:xfrm>
            <a:off x="1424608" y="4509120"/>
            <a:ext cx="5112568" cy="738664"/>
          </a:xfrm>
          <a:prstGeom prst="rect">
            <a:avLst/>
          </a:prstGeom>
        </p:spPr>
        <p:txBody>
          <a:bodyPr wrap="square">
            <a:spAutoFit/>
          </a:bodyPr>
          <a:lstStyle/>
          <a:p>
            <a:pPr lvl="0" algn="just"/>
            <a:r>
              <a:rPr lang="en-GB" sz="1400" i="1" dirty="0" smtClean="0">
                <a:solidFill>
                  <a:srgbClr val="C00000"/>
                </a:solidFill>
                <a:latin typeface="Cambria" panose="02040503050406030204" pitchFamily="18" charset="0"/>
              </a:rPr>
              <a:t>(Note: </a:t>
            </a:r>
          </a:p>
          <a:p>
            <a:pPr lvl="0" algn="just"/>
            <a:r>
              <a:rPr lang="en-GB" sz="1400" i="1" dirty="0" smtClean="0">
                <a:solidFill>
                  <a:srgbClr val="C00000"/>
                </a:solidFill>
                <a:latin typeface="Cambria" panose="02040503050406030204" pitchFamily="18" charset="0"/>
              </a:rPr>
              <a:t>The RID Regulation contains more cases where functions have particular marking requirements – particularly for AFS)</a:t>
            </a:r>
          </a:p>
        </p:txBody>
      </p:sp>
      <p:sp>
        <p:nvSpPr>
          <p:cNvPr id="63" name="TextBox 62"/>
          <p:cNvSpPr txBox="1"/>
          <p:nvPr/>
        </p:nvSpPr>
        <p:spPr>
          <a:xfrm>
            <a:off x="4520952" y="5805264"/>
            <a:ext cx="4608512" cy="954107"/>
          </a:xfrm>
          <a:prstGeom prst="rect">
            <a:avLst/>
          </a:prstGeom>
          <a:solidFill>
            <a:schemeClr val="accent3">
              <a:lumMod val="40000"/>
              <a:lumOff val="60000"/>
            </a:schemeClr>
          </a:solidFill>
          <a:ln w="28575">
            <a:solidFill>
              <a:srgbClr val="00B050"/>
            </a:solidFill>
          </a:ln>
        </p:spPr>
        <p:txBody>
          <a:bodyPr wrap="square" rtlCol="0">
            <a:spAutoFit/>
          </a:bodyPr>
          <a:lstStyle/>
          <a:p>
            <a:r>
              <a:rPr lang="en-GB" sz="1400" dirty="0" smtClean="0">
                <a:latin typeface="Cambria" pitchFamily="18" charset="0"/>
              </a:rPr>
              <a:t>Question: As the UI uniquely represents a specific type approval and its communication form is it necessary to include all these function specific additional markings on the device?</a:t>
            </a:r>
            <a:endParaRPr lang="en-GB" sz="1400" dirty="0">
              <a:latin typeface="Cambria" pitchFamily="18" charset="0"/>
            </a:endParaRPr>
          </a:p>
        </p:txBody>
      </p:sp>
      <p:sp>
        <p:nvSpPr>
          <p:cNvPr id="64" name="Oval 63"/>
          <p:cNvSpPr/>
          <p:nvPr/>
        </p:nvSpPr>
        <p:spPr>
          <a:xfrm>
            <a:off x="7329264" y="3789040"/>
            <a:ext cx="2088232" cy="93610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5" name="Straight Arrow Connector 64"/>
          <p:cNvCxnSpPr>
            <a:stCxn id="63" idx="0"/>
            <a:endCxn id="64" idx="4"/>
          </p:cNvCxnSpPr>
          <p:nvPr/>
        </p:nvCxnSpPr>
        <p:spPr>
          <a:xfrm flipV="1">
            <a:off x="6825208" y="4725144"/>
            <a:ext cx="1548172" cy="108012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83022" y="332656"/>
            <a:ext cx="9505056" cy="369332"/>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Examples of current Type Approval Markings and the Equivalent UI Marking </a:t>
            </a:r>
            <a:endParaRPr lang="en-GB" b="1" dirty="0">
              <a:latin typeface="Cambria" panose="02040503050406030204" pitchFamily="18" charset="0"/>
              <a:cs typeface="Calibri" pitchFamily="34" charset="0"/>
            </a:endParaRPr>
          </a:p>
        </p:txBody>
      </p:sp>
      <p:sp>
        <p:nvSpPr>
          <p:cNvPr id="4"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19</a:t>
            </a:fld>
            <a:endParaRPr lang="en-US" b="1" dirty="0">
              <a:solidFill>
                <a:srgbClr val="002060"/>
              </a:solidFill>
            </a:endParaRPr>
          </a:p>
        </p:txBody>
      </p:sp>
      <p:pic>
        <p:nvPicPr>
          <p:cNvPr id="2052" name="Picture 4"/>
          <p:cNvPicPr>
            <a:picLocks noChangeAspect="1" noChangeArrowheads="1"/>
          </p:cNvPicPr>
          <p:nvPr/>
        </p:nvPicPr>
        <p:blipFill>
          <a:blip r:embed="rId2" cstate="print"/>
          <a:srcRect/>
          <a:stretch>
            <a:fillRect/>
          </a:stretch>
        </p:blipFill>
        <p:spPr bwMode="auto">
          <a:xfrm>
            <a:off x="557684" y="908720"/>
            <a:ext cx="3819252" cy="2491784"/>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cstate="print"/>
          <a:srcRect/>
          <a:stretch>
            <a:fillRect/>
          </a:stretch>
        </p:blipFill>
        <p:spPr bwMode="auto">
          <a:xfrm>
            <a:off x="538382" y="3913942"/>
            <a:ext cx="3819252" cy="2306384"/>
          </a:xfrm>
          <a:prstGeom prst="rect">
            <a:avLst/>
          </a:prstGeom>
          <a:noFill/>
          <a:ln w="9525">
            <a:noFill/>
            <a:miter lim="800000"/>
            <a:headEnd/>
            <a:tailEnd/>
          </a:ln>
          <a:effectLst/>
        </p:spPr>
      </p:pic>
      <p:pic>
        <p:nvPicPr>
          <p:cNvPr id="2054" name="Picture 6"/>
          <p:cNvPicPr>
            <a:picLocks noChangeAspect="1" noChangeArrowheads="1"/>
          </p:cNvPicPr>
          <p:nvPr/>
        </p:nvPicPr>
        <p:blipFill>
          <a:blip r:embed="rId4" cstate="print"/>
          <a:srcRect/>
          <a:stretch>
            <a:fillRect/>
          </a:stretch>
        </p:blipFill>
        <p:spPr bwMode="auto">
          <a:xfrm>
            <a:off x="5817096" y="4980924"/>
            <a:ext cx="3457575" cy="495300"/>
          </a:xfrm>
          <a:prstGeom prst="rect">
            <a:avLst/>
          </a:prstGeom>
          <a:noFill/>
          <a:ln w="9525">
            <a:noFill/>
            <a:miter lim="800000"/>
            <a:headEnd/>
            <a:tailEnd/>
          </a:ln>
          <a:effectLst/>
        </p:spPr>
      </p:pic>
      <p:pic>
        <p:nvPicPr>
          <p:cNvPr id="2055" name="Picture 7"/>
          <p:cNvPicPr>
            <a:picLocks noChangeAspect="1" noChangeArrowheads="1"/>
          </p:cNvPicPr>
          <p:nvPr/>
        </p:nvPicPr>
        <p:blipFill>
          <a:blip r:embed="rId5" cstate="print"/>
          <a:srcRect/>
          <a:stretch>
            <a:fillRect/>
          </a:stretch>
        </p:blipFill>
        <p:spPr bwMode="auto">
          <a:xfrm>
            <a:off x="5745088" y="1977588"/>
            <a:ext cx="3228975" cy="504825"/>
          </a:xfrm>
          <a:prstGeom prst="rect">
            <a:avLst/>
          </a:prstGeom>
          <a:noFill/>
          <a:ln w="9525">
            <a:noFill/>
            <a:miter lim="800000"/>
            <a:headEnd/>
            <a:tailEnd/>
          </a:ln>
          <a:effectLst/>
        </p:spPr>
      </p:pic>
      <p:sp>
        <p:nvSpPr>
          <p:cNvPr id="45" name="Rectangle 44"/>
          <p:cNvSpPr/>
          <p:nvPr/>
        </p:nvSpPr>
        <p:spPr>
          <a:xfrm>
            <a:off x="416496" y="836712"/>
            <a:ext cx="3888432" cy="26642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416496" y="3861048"/>
            <a:ext cx="3888432" cy="266429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5601072" y="1977588"/>
            <a:ext cx="345638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ight Arrow 55"/>
          <p:cNvSpPr/>
          <p:nvPr/>
        </p:nvSpPr>
        <p:spPr>
          <a:xfrm>
            <a:off x="4520952" y="1977588"/>
            <a:ext cx="864096"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ight Arrow 56"/>
          <p:cNvSpPr/>
          <p:nvPr/>
        </p:nvSpPr>
        <p:spPr>
          <a:xfrm>
            <a:off x="4520952" y="4960672"/>
            <a:ext cx="864096"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5601072" y="4980924"/>
            <a:ext cx="3456384"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p:cNvSpPr/>
          <p:nvPr/>
        </p:nvSpPr>
        <p:spPr>
          <a:xfrm>
            <a:off x="7257256" y="1844824"/>
            <a:ext cx="2088232" cy="93610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p:cNvSpPr/>
          <p:nvPr/>
        </p:nvSpPr>
        <p:spPr>
          <a:xfrm>
            <a:off x="7617296" y="4797152"/>
            <a:ext cx="2088232" cy="93610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5025008" y="3501008"/>
            <a:ext cx="4520952" cy="584775"/>
          </a:xfrm>
          <a:prstGeom prst="rect">
            <a:avLst/>
          </a:prstGeom>
          <a:ln>
            <a:solidFill>
              <a:srgbClr val="00B050"/>
            </a:solidFill>
          </a:ln>
        </p:spPr>
        <p:txBody>
          <a:bodyPr wrap="square">
            <a:spAutoFit/>
          </a:bodyPr>
          <a:lstStyle/>
          <a:p>
            <a:pPr algn="just"/>
            <a:r>
              <a:rPr lang="en-GB" sz="1600" dirty="0" smtClean="0">
                <a:latin typeface="Cambria" panose="02040503050406030204" pitchFamily="18" charset="0"/>
              </a:rPr>
              <a:t>Only the symbols that relate to functions having specific marking requirements will be included.</a:t>
            </a:r>
          </a:p>
        </p:txBody>
      </p:sp>
      <p:cxnSp>
        <p:nvCxnSpPr>
          <p:cNvPr id="64" name="Straight Arrow Connector 63"/>
          <p:cNvCxnSpPr>
            <a:stCxn id="62" idx="0"/>
          </p:cNvCxnSpPr>
          <p:nvPr/>
        </p:nvCxnSpPr>
        <p:spPr>
          <a:xfrm flipV="1">
            <a:off x="7285484" y="2708920"/>
            <a:ext cx="475828" cy="792088"/>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62" idx="2"/>
          </p:cNvCxnSpPr>
          <p:nvPr/>
        </p:nvCxnSpPr>
        <p:spPr>
          <a:xfrm>
            <a:off x="7285484" y="4085783"/>
            <a:ext cx="979884" cy="711369"/>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nvGrpSpPr>
          <p:cNvPr id="76" name="Group 75"/>
          <p:cNvGrpSpPr/>
          <p:nvPr/>
        </p:nvGrpSpPr>
        <p:grpSpPr>
          <a:xfrm>
            <a:off x="4016896" y="5596167"/>
            <a:ext cx="5040560" cy="1127781"/>
            <a:chOff x="4304928" y="5632171"/>
            <a:chExt cx="5040560" cy="1127781"/>
          </a:xfrm>
          <a:solidFill>
            <a:schemeClr val="accent3">
              <a:lumMod val="40000"/>
              <a:lumOff val="60000"/>
            </a:schemeClr>
          </a:solidFill>
        </p:grpSpPr>
        <p:sp>
          <p:nvSpPr>
            <p:cNvPr id="68" name="TextBox 67"/>
            <p:cNvSpPr txBox="1"/>
            <p:nvPr/>
          </p:nvSpPr>
          <p:spPr>
            <a:xfrm>
              <a:off x="4304928" y="6021288"/>
              <a:ext cx="5040560" cy="738664"/>
            </a:xfrm>
            <a:prstGeom prst="rect">
              <a:avLst/>
            </a:prstGeom>
            <a:grpFill/>
            <a:ln w="28575">
              <a:solidFill>
                <a:srgbClr val="00B050"/>
              </a:solidFill>
            </a:ln>
          </p:spPr>
          <p:txBody>
            <a:bodyPr wrap="square" rtlCol="0">
              <a:spAutoFit/>
            </a:bodyPr>
            <a:lstStyle/>
            <a:p>
              <a:r>
                <a:rPr lang="en-GB" sz="1400" dirty="0" smtClean="0">
                  <a:latin typeface="Cambria" pitchFamily="18" charset="0"/>
                </a:rPr>
                <a:t>Question: As the UI uniquely represents a specific type approval and its communication form is it necessary to include all these additional function specific markings on the device ?</a:t>
              </a:r>
              <a:endParaRPr lang="en-GB" sz="1400" dirty="0">
                <a:latin typeface="Cambria" pitchFamily="18" charset="0"/>
              </a:endParaRPr>
            </a:p>
          </p:txBody>
        </p:sp>
        <p:cxnSp>
          <p:nvCxnSpPr>
            <p:cNvPr id="69" name="Straight Arrow Connector 68"/>
            <p:cNvCxnSpPr>
              <a:stCxn id="68" idx="0"/>
              <a:endCxn id="60" idx="3"/>
            </p:cNvCxnSpPr>
            <p:nvPr/>
          </p:nvCxnSpPr>
          <p:spPr>
            <a:xfrm flipV="1">
              <a:off x="6825208" y="5632171"/>
              <a:ext cx="1385935" cy="389117"/>
            </a:xfrm>
            <a:prstGeom prst="straightConnector1">
              <a:avLst/>
            </a:prstGeom>
            <a:grpFill/>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83022" y="980728"/>
            <a:ext cx="9505056" cy="646331"/>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Conventional Type Approval Markings </a:t>
            </a:r>
          </a:p>
          <a:p>
            <a:pPr algn="ctr"/>
            <a:r>
              <a:rPr lang="en-GB" b="1" dirty="0" smtClean="0">
                <a:latin typeface="Cambria" panose="02040503050406030204" pitchFamily="18" charset="0"/>
                <a:cs typeface="Calibri" pitchFamily="34" charset="0"/>
              </a:rPr>
              <a:t>and the Application of the  Unique Identifier (UI)</a:t>
            </a:r>
            <a:endParaRPr lang="en-GB" b="1" dirty="0">
              <a:latin typeface="Cambria" panose="02040503050406030204" pitchFamily="18" charset="0"/>
              <a:cs typeface="Calibri" pitchFamily="34" charset="0"/>
            </a:endParaRPr>
          </a:p>
        </p:txBody>
      </p:sp>
      <p:sp>
        <p:nvSpPr>
          <p:cNvPr id="44" name="TextBox 43"/>
          <p:cNvSpPr txBox="1"/>
          <p:nvPr/>
        </p:nvSpPr>
        <p:spPr>
          <a:xfrm>
            <a:off x="200472" y="1844824"/>
            <a:ext cx="9505056" cy="4524315"/>
          </a:xfrm>
          <a:prstGeom prst="rect">
            <a:avLst/>
          </a:prstGeom>
          <a:noFill/>
          <a:ln>
            <a:noFill/>
          </a:ln>
        </p:spPr>
        <p:txBody>
          <a:bodyPr wrap="square" rtlCol="0">
            <a:spAutoFit/>
          </a:bodyPr>
          <a:lstStyle/>
          <a:p>
            <a:pPr algn="just"/>
            <a:r>
              <a:rPr lang="en-GB" sz="1600" dirty="0" smtClean="0">
                <a:latin typeface="Cambria" panose="02040503050406030204" pitchFamily="18" charset="0"/>
              </a:rPr>
              <a:t>This document is the result of discussions and agreements at GRE-78, the IWG-DETA-30 and IWG-IWVTA-25 sessions and WP29-173.</a:t>
            </a:r>
          </a:p>
          <a:p>
            <a:pPr algn="just"/>
            <a:endParaRPr lang="en-GB" sz="1600" dirty="0" smtClean="0">
              <a:latin typeface="Cambria" panose="02040503050406030204" pitchFamily="18" charset="0"/>
            </a:endParaRPr>
          </a:p>
          <a:p>
            <a:pPr marL="715963" indent="-354013" algn="just">
              <a:buFont typeface="Wingdings" pitchFamily="2" charset="2"/>
              <a:buChar char="Ø"/>
            </a:pPr>
            <a:r>
              <a:rPr lang="en-US" sz="1600" dirty="0" smtClean="0">
                <a:latin typeface="Cambria" panose="02040503050406030204" pitchFamily="18" charset="0"/>
              </a:rPr>
              <a:t>The </a:t>
            </a:r>
            <a:r>
              <a:rPr lang="en-US" sz="1600" dirty="0">
                <a:latin typeface="Cambria" panose="02040503050406030204" pitchFamily="18" charset="0"/>
              </a:rPr>
              <a:t>GRE case for mandating the UI for Lighting and Light-</a:t>
            </a:r>
            <a:r>
              <a:rPr lang="en-US" sz="1600" dirty="0" err="1">
                <a:latin typeface="Cambria" panose="02040503050406030204" pitchFamily="18" charset="0"/>
              </a:rPr>
              <a:t>Signalling</a:t>
            </a:r>
            <a:r>
              <a:rPr lang="en-US" sz="1600" dirty="0">
                <a:latin typeface="Cambria" panose="02040503050406030204" pitchFamily="18" charset="0"/>
              </a:rPr>
              <a:t> Regulations is outlined in </a:t>
            </a:r>
            <a:r>
              <a:rPr lang="en-US" sz="1600" dirty="0" smtClean="0">
                <a:latin typeface="Cambria" panose="02040503050406030204" pitchFamily="18" charset="0"/>
              </a:rPr>
              <a:t/>
            </a:r>
            <a:br>
              <a:rPr lang="en-US" sz="1600" dirty="0" smtClean="0">
                <a:latin typeface="Cambria" panose="02040503050406030204" pitchFamily="18" charset="0"/>
              </a:rPr>
            </a:br>
            <a:r>
              <a:rPr lang="en-US" sz="1600" dirty="0" smtClean="0">
                <a:latin typeface="Cambria" panose="02040503050406030204" pitchFamily="18" charset="0"/>
              </a:rPr>
              <a:t>SLR-21-07 </a:t>
            </a:r>
            <a:r>
              <a:rPr lang="en-US" sz="1600" dirty="0">
                <a:latin typeface="Cambria" panose="02040503050406030204" pitchFamily="18" charset="0"/>
              </a:rPr>
              <a:t>(UI Presentation for 173rd WP29 session). The GRE Chairman clearly stated this during his GRE Report at the </a:t>
            </a:r>
            <a:r>
              <a:rPr lang="en-US" sz="1600" dirty="0" smtClean="0">
                <a:latin typeface="Cambria" panose="02040503050406030204" pitchFamily="18" charset="0"/>
              </a:rPr>
              <a:t>173</a:t>
            </a:r>
            <a:r>
              <a:rPr lang="en-US" sz="1600" baseline="30000" dirty="0" smtClean="0">
                <a:latin typeface="Cambria" panose="02040503050406030204" pitchFamily="18" charset="0"/>
              </a:rPr>
              <a:t>rd</a:t>
            </a:r>
            <a:r>
              <a:rPr lang="en-US" sz="1600" dirty="0" smtClean="0">
                <a:latin typeface="Cambria" panose="02040503050406030204" pitchFamily="18" charset="0"/>
              </a:rPr>
              <a:t> WP.29 </a:t>
            </a:r>
            <a:r>
              <a:rPr lang="en-US" sz="1600" dirty="0">
                <a:latin typeface="Cambria" panose="02040503050406030204" pitchFamily="18" charset="0"/>
              </a:rPr>
              <a:t>session</a:t>
            </a:r>
            <a:r>
              <a:rPr lang="en-GB" sz="1600" dirty="0" smtClean="0">
                <a:latin typeface="Cambria" panose="02040503050406030204" pitchFamily="18" charset="0"/>
              </a:rPr>
              <a:t>.</a:t>
            </a:r>
          </a:p>
          <a:p>
            <a:pPr marL="715963" indent="-354013" algn="just">
              <a:buFont typeface="Wingdings" pitchFamily="2" charset="2"/>
              <a:buChar char="Ø"/>
            </a:pPr>
            <a:endParaRPr lang="en-GB" sz="1600" dirty="0" smtClean="0">
              <a:latin typeface="Cambria" panose="02040503050406030204" pitchFamily="18" charset="0"/>
            </a:endParaRPr>
          </a:p>
          <a:p>
            <a:pPr marL="715963" indent="-354013" algn="just">
              <a:buFont typeface="Wingdings" pitchFamily="2" charset="2"/>
              <a:buChar char="Ø"/>
            </a:pPr>
            <a:r>
              <a:rPr lang="en-GB" sz="1600" dirty="0" smtClean="0">
                <a:latin typeface="Cambria" panose="02040503050406030204" pitchFamily="18" charset="0"/>
              </a:rPr>
              <a:t>Revision 3 of the 1958 Agreement (E-ECE-TRANS-505-Rev.3e) – Schedule 5 requires</a:t>
            </a:r>
          </a:p>
          <a:p>
            <a:pPr marL="715963" indent="-354013" algn="just">
              <a:buFont typeface="Wingdings" pitchFamily="2" charset="2"/>
              <a:buChar char="Ø"/>
            </a:pPr>
            <a:r>
              <a:rPr lang="en-GB" sz="1600" b="1" i="1" dirty="0" smtClean="0">
                <a:latin typeface="Cambria" panose="02040503050406030204" pitchFamily="18" charset="0"/>
              </a:rPr>
              <a:t>“……. the secure internet database established by the United Nations Economic Commission for Europe” </a:t>
            </a:r>
            <a:r>
              <a:rPr lang="en-GB" sz="1600" dirty="0" smtClean="0">
                <a:latin typeface="Cambria" panose="02040503050406030204" pitchFamily="18" charset="0"/>
              </a:rPr>
              <a:t>and also states </a:t>
            </a:r>
          </a:p>
          <a:p>
            <a:pPr marL="715963" indent="-354013" algn="just">
              <a:buFont typeface="Wingdings" pitchFamily="2" charset="2"/>
              <a:buChar char="Ø"/>
            </a:pPr>
            <a:endParaRPr lang="en-GB" sz="1600" b="1" i="1" dirty="0" smtClean="0">
              <a:latin typeface="Cambria" panose="02040503050406030204" pitchFamily="18" charset="0"/>
            </a:endParaRPr>
          </a:p>
          <a:p>
            <a:pPr marL="715963" indent="-354013" algn="just">
              <a:buFont typeface="Wingdings" pitchFamily="2" charset="2"/>
              <a:buChar char="Ø"/>
            </a:pPr>
            <a:r>
              <a:rPr lang="en-GB" sz="1600" b="1" i="1" dirty="0" smtClean="0">
                <a:latin typeface="Cambria" panose="02040503050406030204" pitchFamily="18" charset="0"/>
              </a:rPr>
              <a:t>“If the type approvals ….. are stored on the secure internet database, then the approval markings required by UN Regulations may be replaced by a Unique Identifier (UI) preceded by the symbol             , unless specified otherwise in the UN Regulations. Such unique identifier shall be </a:t>
            </a:r>
            <a:r>
              <a:rPr lang="en-GB" sz="1600" b="1" i="1" u="sng" dirty="0" smtClean="0">
                <a:latin typeface="Cambria" panose="02040503050406030204" pitchFamily="18" charset="0"/>
              </a:rPr>
              <a:t>generated by the database  automatically.”</a:t>
            </a:r>
          </a:p>
          <a:p>
            <a:pPr algn="just"/>
            <a:endParaRPr lang="en-GB" sz="1600" b="1" i="1" dirty="0" smtClean="0">
              <a:latin typeface="Cambria" panose="02040503050406030204" pitchFamily="18" charset="0"/>
            </a:endParaRPr>
          </a:p>
          <a:p>
            <a:pPr algn="just"/>
            <a:r>
              <a:rPr lang="en-GB" sz="1600" dirty="0" smtClean="0">
                <a:latin typeface="Cambria" panose="02040503050406030204" pitchFamily="18" charset="0"/>
              </a:rPr>
              <a:t>The following pages  explain the use of the “Change Index” and how it is applied to conventional type approval markings and to the application of the UI.</a:t>
            </a:r>
            <a:endParaRPr lang="en-GB" sz="1600" dirty="0">
              <a:latin typeface="Cambria" panose="02040503050406030204" pitchFamily="18" charset="0"/>
            </a:endParaRPr>
          </a:p>
        </p:txBody>
      </p:sp>
      <p:sp>
        <p:nvSpPr>
          <p:cNvPr id="4" name="Rectangle 3"/>
          <p:cNvSpPr/>
          <p:nvPr/>
        </p:nvSpPr>
        <p:spPr>
          <a:xfrm>
            <a:off x="283022" y="260648"/>
            <a:ext cx="4165922" cy="523220"/>
          </a:xfrm>
          <a:prstGeom prst="rect">
            <a:avLst/>
          </a:prstGeom>
        </p:spPr>
        <p:txBody>
          <a:bodyPr wrap="square">
            <a:spAutoFit/>
          </a:bodyPr>
          <a:lstStyle/>
          <a:p>
            <a:r>
              <a:rPr lang="en-GB" sz="1400" dirty="0" smtClean="0"/>
              <a:t>Transmitted </a:t>
            </a:r>
            <a:r>
              <a:rPr lang="en-GB" sz="1400" dirty="0"/>
              <a:t>by </a:t>
            </a:r>
            <a:r>
              <a:rPr lang="en-GB" sz="1400" dirty="0" smtClean="0"/>
              <a:t>The International Automotive Lighting and Light-signalling Expert Group</a:t>
            </a:r>
            <a:endParaRPr lang="en-GB" sz="1400" dirty="0"/>
          </a:p>
        </p:txBody>
      </p:sp>
      <p:pic>
        <p:nvPicPr>
          <p:cNvPr id="1026" name="Picture 2"/>
          <p:cNvPicPr>
            <a:picLocks noChangeAspect="1" noChangeArrowheads="1"/>
          </p:cNvPicPr>
          <p:nvPr/>
        </p:nvPicPr>
        <p:blipFill>
          <a:blip r:embed="rId2" cstate="print"/>
          <a:srcRect/>
          <a:stretch>
            <a:fillRect/>
          </a:stretch>
        </p:blipFill>
        <p:spPr bwMode="auto">
          <a:xfrm>
            <a:off x="2144688" y="5067932"/>
            <a:ext cx="571500" cy="295275"/>
          </a:xfrm>
          <a:prstGeom prst="rect">
            <a:avLst/>
          </a:prstGeom>
          <a:noFill/>
          <a:ln w="9525">
            <a:noFill/>
            <a:miter lim="800000"/>
            <a:headEnd/>
            <a:tailEnd/>
          </a:ln>
        </p:spPr>
      </p:pic>
      <p:sp>
        <p:nvSpPr>
          <p:cNvPr id="7"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2</a:t>
            </a:fld>
            <a:endParaRPr lang="en-US" b="1" dirty="0">
              <a:solidFill>
                <a:srgbClr val="002060"/>
              </a:solidFill>
            </a:endParaRPr>
          </a:p>
        </p:txBody>
      </p:sp>
      <p:sp>
        <p:nvSpPr>
          <p:cNvPr id="8" name="Rectangle 4"/>
          <p:cNvSpPr/>
          <p:nvPr/>
        </p:nvSpPr>
        <p:spPr>
          <a:xfrm>
            <a:off x="7833320" y="188640"/>
            <a:ext cx="1575174" cy="523220"/>
          </a:xfrm>
          <a:prstGeom prst="rect">
            <a:avLst/>
          </a:prstGeom>
        </p:spPr>
        <p:txBody>
          <a:bodyPr wrap="square">
            <a:spAutoFit/>
          </a:bodyPr>
          <a:lstStyle/>
          <a:p>
            <a:pPr algn="r"/>
            <a:r>
              <a:rPr lang="en-GB" sz="1400" b="1" dirty="0" smtClean="0"/>
              <a:t>SLR-21-08/Rev.1</a:t>
            </a:r>
            <a:endParaRPr lang="en-GB" sz="1400" b="1" dirty="0"/>
          </a:p>
          <a:p>
            <a:pPr algn="r"/>
            <a:r>
              <a:rPr lang="en-GB" sz="1400" dirty="0" smtClean="0"/>
              <a:t>2017-12-21</a:t>
            </a:r>
            <a:endParaRPr lang="en-GB"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00472" y="116632"/>
            <a:ext cx="9505056" cy="369332"/>
          </a:xfrm>
          <a:prstGeom prst="rect">
            <a:avLst/>
          </a:prstGeom>
          <a:noFill/>
          <a:ln>
            <a:solidFill>
              <a:schemeClr val="tx1"/>
            </a:solidFill>
          </a:ln>
        </p:spPr>
        <p:txBody>
          <a:bodyPr wrap="square" rtlCol="0">
            <a:spAutoFit/>
          </a:bodyPr>
          <a:lstStyle/>
          <a:p>
            <a:pPr algn="ctr"/>
            <a:r>
              <a:rPr lang="en-GB" dirty="0">
                <a:latin typeface="Cambria" panose="02040503050406030204" pitchFamily="18" charset="0"/>
                <a:cs typeface="Calibri" pitchFamily="34" charset="0"/>
              </a:rPr>
              <a:t>Further work </a:t>
            </a:r>
            <a:r>
              <a:rPr lang="en-GB" dirty="0" smtClean="0">
                <a:latin typeface="Cambria" panose="02040503050406030204" pitchFamily="18" charset="0"/>
                <a:cs typeface="Calibri" pitchFamily="34" charset="0"/>
              </a:rPr>
              <a:t>to be completed before SLR-21</a:t>
            </a:r>
            <a:endParaRPr lang="en-GB" dirty="0">
              <a:latin typeface="Cambria" panose="02040503050406030204" pitchFamily="18" charset="0"/>
              <a:cs typeface="Calibri" pitchFamily="34" charset="0"/>
            </a:endParaRPr>
          </a:p>
        </p:txBody>
      </p:sp>
      <p:sp>
        <p:nvSpPr>
          <p:cNvPr id="44" name="TextBox 43"/>
          <p:cNvSpPr txBox="1"/>
          <p:nvPr/>
        </p:nvSpPr>
        <p:spPr>
          <a:xfrm>
            <a:off x="848544" y="1268760"/>
            <a:ext cx="7992888" cy="4370427"/>
          </a:xfrm>
          <a:prstGeom prst="rect">
            <a:avLst/>
          </a:prstGeom>
          <a:noFill/>
        </p:spPr>
        <p:txBody>
          <a:bodyPr wrap="square" rtlCol="0">
            <a:spAutoFit/>
          </a:bodyPr>
          <a:lstStyle/>
          <a:p>
            <a:pPr marL="368300" indent="-368300" algn="l">
              <a:lnSpc>
                <a:spcPct val="150000"/>
              </a:lnSpc>
              <a:spcAft>
                <a:spcPts val="600"/>
              </a:spcAft>
              <a:buFont typeface="Arial" pitchFamily="34" charset="0"/>
              <a:buChar char="•"/>
            </a:pPr>
            <a:r>
              <a:rPr lang="en-GB" dirty="0" smtClean="0">
                <a:latin typeface="Cambria" panose="02040503050406030204" pitchFamily="18" charset="0"/>
                <a:cs typeface="Calibri" pitchFamily="34" charset="0"/>
              </a:rPr>
              <a:t>Draft </a:t>
            </a:r>
            <a:r>
              <a:rPr lang="en-GB" dirty="0">
                <a:latin typeface="Cambria" panose="02040503050406030204" pitchFamily="18" charset="0"/>
                <a:cs typeface="Calibri" pitchFamily="34" charset="0"/>
              </a:rPr>
              <a:t>a definition of “change index”</a:t>
            </a:r>
          </a:p>
          <a:p>
            <a:pPr marL="368300" indent="-368300" algn="l">
              <a:lnSpc>
                <a:spcPct val="150000"/>
              </a:lnSpc>
              <a:spcAft>
                <a:spcPts val="600"/>
              </a:spcAft>
              <a:buFont typeface="Arial" pitchFamily="34" charset="0"/>
              <a:buChar char="•"/>
            </a:pPr>
            <a:r>
              <a:rPr lang="en-GB" dirty="0">
                <a:latin typeface="Cambria" panose="02040503050406030204" pitchFamily="18" charset="0"/>
                <a:cs typeface="Calibri" pitchFamily="34" charset="0"/>
              </a:rPr>
              <a:t>Amend the draft LSD, RID and RRD Regulations to incorporate this approach in the main body and annexes</a:t>
            </a:r>
          </a:p>
          <a:p>
            <a:pPr marL="368300" indent="-368300" algn="l">
              <a:lnSpc>
                <a:spcPct val="150000"/>
              </a:lnSpc>
              <a:spcAft>
                <a:spcPts val="600"/>
              </a:spcAft>
              <a:buFont typeface="Arial" pitchFamily="34" charset="0"/>
              <a:buChar char="•"/>
            </a:pPr>
            <a:r>
              <a:rPr lang="en-GB" dirty="0">
                <a:latin typeface="Cambria" panose="02040503050406030204" pitchFamily="18" charset="0"/>
                <a:cs typeface="Calibri" pitchFamily="34" charset="0"/>
              </a:rPr>
              <a:t>Add a clear guidance in Annex 7 on how to apply the markings </a:t>
            </a:r>
          </a:p>
          <a:p>
            <a:pPr marL="368300" indent="-368300" algn="l">
              <a:lnSpc>
                <a:spcPct val="150000"/>
              </a:lnSpc>
              <a:spcAft>
                <a:spcPts val="600"/>
              </a:spcAft>
              <a:buFont typeface="Arial" pitchFamily="34" charset="0"/>
              <a:buChar char="•"/>
            </a:pPr>
            <a:r>
              <a:rPr lang="en-GB" dirty="0" smtClean="0">
                <a:latin typeface="Cambria" panose="02040503050406030204" pitchFamily="18" charset="0"/>
                <a:cs typeface="Calibri" pitchFamily="34" charset="0"/>
              </a:rPr>
              <a:t>Amend the table 2 to include the change index and its progression as the series of amendments is updated.</a:t>
            </a:r>
            <a:endParaRPr lang="en-GB" dirty="0">
              <a:latin typeface="Cambria" panose="02040503050406030204" pitchFamily="18" charset="0"/>
              <a:cs typeface="Calibri" pitchFamily="34" charset="0"/>
            </a:endParaRPr>
          </a:p>
          <a:p>
            <a:pPr marL="355600" indent="-355600" algn="l">
              <a:lnSpc>
                <a:spcPct val="150000"/>
              </a:lnSpc>
              <a:spcAft>
                <a:spcPts val="600"/>
              </a:spcAft>
              <a:buFont typeface="Arial" pitchFamily="34" charset="0"/>
              <a:buChar char="•"/>
            </a:pPr>
            <a:r>
              <a:rPr lang="en-GB" dirty="0">
                <a:latin typeface="Cambria" panose="02040503050406030204" pitchFamily="18" charset="0"/>
                <a:cs typeface="Calibri" pitchFamily="34" charset="0"/>
              </a:rPr>
              <a:t>Produce </a:t>
            </a:r>
            <a:r>
              <a:rPr lang="en-GB" dirty="0" smtClean="0">
                <a:latin typeface="Cambria" panose="02040503050406030204" pitchFamily="18" charset="0"/>
                <a:cs typeface="Calibri" pitchFamily="34" charset="0"/>
              </a:rPr>
              <a:t>a draft </a:t>
            </a:r>
            <a:r>
              <a:rPr lang="en-GB" dirty="0">
                <a:latin typeface="Cambria" panose="02040503050406030204" pitchFamily="18" charset="0"/>
                <a:cs typeface="Calibri" pitchFamily="34" charset="0"/>
              </a:rPr>
              <a:t>proposal </a:t>
            </a:r>
            <a:r>
              <a:rPr lang="en-GB" dirty="0" smtClean="0">
                <a:latin typeface="Cambria" panose="02040503050406030204" pitchFamily="18" charset="0"/>
                <a:cs typeface="Calibri" pitchFamily="34" charset="0"/>
              </a:rPr>
              <a:t>for the text of the Regulation that </a:t>
            </a:r>
            <a:r>
              <a:rPr lang="en-GB" dirty="0">
                <a:latin typeface="Cambria" panose="02040503050406030204" pitchFamily="18" charset="0"/>
                <a:cs typeface="Calibri" pitchFamily="34" charset="0"/>
              </a:rPr>
              <a:t>would apply </a:t>
            </a:r>
            <a:r>
              <a:rPr lang="en-GB" dirty="0" smtClean="0">
                <a:latin typeface="Cambria" panose="02040503050406030204" pitchFamily="18" charset="0"/>
                <a:cs typeface="Calibri" pitchFamily="34" charset="0"/>
              </a:rPr>
              <a:t>to:</a:t>
            </a:r>
          </a:p>
          <a:p>
            <a:pPr marL="812800" lvl="1" indent="-355600">
              <a:spcAft>
                <a:spcPts val="600"/>
              </a:spcAft>
              <a:buAutoNum type="alphaLcParenR"/>
            </a:pPr>
            <a:r>
              <a:rPr lang="en-GB" dirty="0" smtClean="0">
                <a:latin typeface="Cambria" panose="02040503050406030204" pitchFamily="18" charset="0"/>
                <a:cs typeface="Calibri" pitchFamily="34" charset="0"/>
              </a:rPr>
              <a:t>conventional markings</a:t>
            </a:r>
          </a:p>
          <a:p>
            <a:pPr marL="812800" lvl="1" indent="-355600">
              <a:spcAft>
                <a:spcPts val="600"/>
              </a:spcAft>
            </a:pPr>
            <a:r>
              <a:rPr lang="en-GB" dirty="0" smtClean="0">
                <a:latin typeface="Cambria" panose="02040503050406030204" pitchFamily="18" charset="0"/>
                <a:cs typeface="Calibri" pitchFamily="34" charset="0"/>
              </a:rPr>
              <a:t>	and </a:t>
            </a:r>
          </a:p>
          <a:p>
            <a:pPr marL="812800" lvl="1" indent="-355600">
              <a:spcAft>
                <a:spcPts val="600"/>
              </a:spcAft>
            </a:pPr>
            <a:r>
              <a:rPr lang="en-GB" dirty="0" smtClean="0">
                <a:latin typeface="Cambria" panose="02040503050406030204" pitchFamily="18" charset="0"/>
                <a:cs typeface="Calibri" pitchFamily="34" charset="0"/>
              </a:rPr>
              <a:t>b)	the use of the UI</a:t>
            </a:r>
            <a:endParaRPr lang="en-GB" dirty="0">
              <a:latin typeface="Cambria" panose="02040503050406030204" pitchFamily="18" charset="0"/>
              <a:cs typeface="Calibri" pitchFamily="34" charset="0"/>
            </a:endParaRPr>
          </a:p>
        </p:txBody>
      </p:sp>
      <p:sp>
        <p:nvSpPr>
          <p:cNvPr id="4"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20</a:t>
            </a:fld>
            <a:endParaRPr lang="en-US" b="1" dirty="0">
              <a:solidFill>
                <a:srgbClr val="002060"/>
              </a:solidFill>
            </a:endParaRPr>
          </a:p>
        </p:txBody>
      </p:sp>
      <p:grpSp>
        <p:nvGrpSpPr>
          <p:cNvPr id="5" name="Group 4"/>
          <p:cNvGrpSpPr/>
          <p:nvPr/>
        </p:nvGrpSpPr>
        <p:grpSpPr>
          <a:xfrm>
            <a:off x="3800872" y="5085184"/>
            <a:ext cx="5040560" cy="1458744"/>
            <a:chOff x="3800872" y="5085184"/>
            <a:chExt cx="5040560" cy="1458744"/>
          </a:xfrm>
          <a:solidFill>
            <a:schemeClr val="accent3">
              <a:lumMod val="40000"/>
              <a:lumOff val="60000"/>
            </a:schemeClr>
          </a:solidFill>
        </p:grpSpPr>
        <p:sp>
          <p:nvSpPr>
            <p:cNvPr id="6" name="TextBox 5"/>
            <p:cNvSpPr txBox="1"/>
            <p:nvPr/>
          </p:nvSpPr>
          <p:spPr>
            <a:xfrm>
              <a:off x="3800872" y="5805264"/>
              <a:ext cx="5040560" cy="738664"/>
            </a:xfrm>
            <a:prstGeom prst="rect">
              <a:avLst/>
            </a:prstGeom>
            <a:grpFill/>
            <a:ln w="28575">
              <a:solidFill>
                <a:srgbClr val="00B050"/>
              </a:solidFill>
            </a:ln>
          </p:spPr>
          <p:txBody>
            <a:bodyPr wrap="square" rtlCol="0">
              <a:spAutoFit/>
            </a:bodyPr>
            <a:lstStyle/>
            <a:p>
              <a:r>
                <a:rPr lang="en-GB" sz="1400" dirty="0" smtClean="0">
                  <a:latin typeface="Cambria" pitchFamily="18" charset="0"/>
                </a:rPr>
                <a:t>Question: Is it necessary to produce a text that includes both conventional markings and the UI as alternatives, or should we only draft a version mandating the use of the UI? </a:t>
              </a:r>
              <a:endParaRPr lang="en-GB" sz="1400" dirty="0">
                <a:latin typeface="Cambria" pitchFamily="18" charset="0"/>
              </a:endParaRPr>
            </a:p>
          </p:txBody>
        </p:sp>
        <p:cxnSp>
          <p:nvCxnSpPr>
            <p:cNvPr id="7" name="Straight Arrow Connector 6"/>
            <p:cNvCxnSpPr>
              <a:stCxn id="6" idx="0"/>
            </p:cNvCxnSpPr>
            <p:nvPr/>
          </p:nvCxnSpPr>
          <p:spPr>
            <a:xfrm flipH="1" flipV="1">
              <a:off x="4304928" y="5085184"/>
              <a:ext cx="2016224" cy="720080"/>
            </a:xfrm>
            <a:prstGeom prst="straightConnector1">
              <a:avLst/>
            </a:prstGeom>
            <a:grpFill/>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10" name="Right Brace 9"/>
          <p:cNvSpPr/>
          <p:nvPr/>
        </p:nvSpPr>
        <p:spPr>
          <a:xfrm>
            <a:off x="3944888" y="4581128"/>
            <a:ext cx="360040" cy="936104"/>
          </a:xfrm>
          <a:prstGeom prst="righ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83022" y="332656"/>
            <a:ext cx="9505056" cy="646331"/>
          </a:xfrm>
          <a:prstGeom prst="rect">
            <a:avLst/>
          </a:prstGeom>
          <a:noFill/>
          <a:ln>
            <a:solidFill>
              <a:schemeClr val="tx1"/>
            </a:solidFill>
          </a:ln>
        </p:spPr>
        <p:txBody>
          <a:bodyPr wrap="square" rtlCol="0">
            <a:spAutoFit/>
          </a:bodyPr>
          <a:lstStyle/>
          <a:p>
            <a:pPr algn="ctr"/>
            <a:r>
              <a:rPr lang="en-GB" b="1" dirty="0" smtClean="0">
                <a:solidFill>
                  <a:srgbClr val="C00000"/>
                </a:solidFill>
                <a:latin typeface="Cambria" panose="02040503050406030204" pitchFamily="18" charset="0"/>
                <a:cs typeface="Calibri" pitchFamily="34" charset="0"/>
              </a:rPr>
              <a:t>DRAFT</a:t>
            </a:r>
            <a:r>
              <a:rPr lang="en-GB" b="1" dirty="0" smtClean="0">
                <a:latin typeface="Cambria" panose="02040503050406030204" pitchFamily="18" charset="0"/>
                <a:cs typeface="Calibri" pitchFamily="34" charset="0"/>
              </a:rPr>
              <a:t> Definition of “Change Index” in the Simplified Regulations </a:t>
            </a:r>
          </a:p>
          <a:p>
            <a:pPr algn="ctr"/>
            <a:r>
              <a:rPr lang="en-GB" b="1" dirty="0" smtClean="0">
                <a:latin typeface="Cambria" panose="02040503050406030204" pitchFamily="18" charset="0"/>
                <a:cs typeface="Calibri" pitchFamily="34" charset="0"/>
              </a:rPr>
              <a:t>(LSD, RID, RRD)</a:t>
            </a:r>
            <a:endParaRPr lang="en-GB" b="1" dirty="0">
              <a:latin typeface="Cambria" panose="02040503050406030204" pitchFamily="18" charset="0"/>
              <a:cs typeface="Calibri" pitchFamily="34" charset="0"/>
            </a:endParaRPr>
          </a:p>
        </p:txBody>
      </p:sp>
      <p:sp>
        <p:nvSpPr>
          <p:cNvPr id="44" name="TextBox 43"/>
          <p:cNvSpPr txBox="1"/>
          <p:nvPr/>
        </p:nvSpPr>
        <p:spPr>
          <a:xfrm>
            <a:off x="200472" y="1268760"/>
            <a:ext cx="9505056" cy="5078313"/>
          </a:xfrm>
          <a:prstGeom prst="rect">
            <a:avLst/>
          </a:prstGeom>
          <a:noFill/>
          <a:ln>
            <a:noFill/>
          </a:ln>
        </p:spPr>
        <p:txBody>
          <a:bodyPr wrap="square" rtlCol="0">
            <a:spAutoFit/>
          </a:bodyPr>
          <a:lstStyle/>
          <a:p>
            <a:pPr algn="just"/>
            <a:r>
              <a:rPr lang="en-GB" dirty="0" smtClean="0">
                <a:latin typeface="Cambria" panose="02040503050406030204" pitchFamily="18" charset="0"/>
              </a:rPr>
              <a:t>This Regulation incorporates all [</a:t>
            </a:r>
            <a:r>
              <a:rPr lang="en-GB" i="1" dirty="0" smtClean="0">
                <a:latin typeface="Cambria" panose="02040503050406030204" pitchFamily="18" charset="0"/>
              </a:rPr>
              <a:t>Light Signalling Devices / Road Illuminating Devices / Retro-reflective Devices</a:t>
            </a:r>
            <a:r>
              <a:rPr lang="en-GB" dirty="0" smtClean="0">
                <a:latin typeface="Cambria" panose="02040503050406030204" pitchFamily="18" charset="0"/>
              </a:rPr>
              <a:t>] but follows the General Guidelines for UNECE Regulatory Procedures and Transitional Provisions in UNECE Regulations contained in </a:t>
            </a:r>
            <a:r>
              <a:rPr lang="en-GB" dirty="0" smtClean="0">
                <a:solidFill>
                  <a:srgbClr val="00B050"/>
                </a:solidFill>
                <a:latin typeface="Cambria" panose="02040503050406030204" pitchFamily="18" charset="0"/>
              </a:rPr>
              <a:t>[</a:t>
            </a:r>
            <a:r>
              <a:rPr lang="en-GB" i="1" dirty="0" smtClean="0">
                <a:solidFill>
                  <a:srgbClr val="00B050"/>
                </a:solidFill>
                <a:latin typeface="Cambria" panose="02040503050406030204" pitchFamily="18" charset="0"/>
              </a:rPr>
              <a:t>TRANS/WP.29/1044 Rev.1). – under amendment by WP.29 - ECE/TRANS/WP.29/2017/107</a:t>
            </a:r>
            <a:r>
              <a:rPr lang="en-GB" dirty="0" smtClean="0">
                <a:solidFill>
                  <a:srgbClr val="00B050"/>
                </a:solidFill>
                <a:latin typeface="Cambria" panose="02040503050406030204" pitchFamily="18" charset="0"/>
              </a:rPr>
              <a:t>]</a:t>
            </a:r>
            <a:r>
              <a:rPr lang="en-GB" dirty="0" smtClean="0">
                <a:latin typeface="Cambria" panose="02040503050406030204" pitchFamily="18" charset="0"/>
              </a:rPr>
              <a:t> Consequently, any change to the provisions of this UN Regulation, that is subject to a new series of amendments, applies to the entire Regulation, even if the change is only affecting one, or more devices. </a:t>
            </a:r>
          </a:p>
          <a:p>
            <a:pPr algn="just"/>
            <a:endParaRPr lang="en-GB" dirty="0" smtClean="0">
              <a:latin typeface="Cambria" panose="02040503050406030204" pitchFamily="18" charset="0"/>
            </a:endParaRPr>
          </a:p>
          <a:p>
            <a:pPr algn="just"/>
            <a:r>
              <a:rPr lang="en-GB" dirty="0" smtClean="0">
                <a:latin typeface="Cambria" panose="02040503050406030204" pitchFamily="18" charset="0"/>
              </a:rPr>
              <a:t>Although this whole UN Regulation becomes subject to the new series of amendments the actual progress of amendments related to each device may not correspond to the overall status of this Regulation. To correctly manage the applicable series of amendments for each device, this Regulation includes transitional provisions that clearly indicate which devices are subject to the amendments introduced into the latest series, along with their introduction dates. </a:t>
            </a:r>
          </a:p>
          <a:p>
            <a:pPr algn="just"/>
            <a:endParaRPr lang="en-GB" dirty="0" smtClean="0">
              <a:latin typeface="Cambria" panose="02040503050406030204" pitchFamily="18" charset="0"/>
            </a:endParaRPr>
          </a:p>
          <a:p>
            <a:pPr algn="just"/>
            <a:r>
              <a:rPr lang="en-GB" dirty="0" smtClean="0">
                <a:latin typeface="Cambria" panose="02040503050406030204" pitchFamily="18" charset="0"/>
              </a:rPr>
              <a:t>A summary of the actual regulatory status applicable to each device is included in a table as part of the main text of this UN Regulation. This table includes a “change index” that indicates  the progress of amendments of the particular device in relation to the changes in the series of amendment of this complete Regulation.  Reference to the “change index” is included in the communication form of Annex 1 of this UN Regulation.</a:t>
            </a:r>
          </a:p>
        </p:txBody>
      </p:sp>
      <p:sp>
        <p:nvSpPr>
          <p:cNvPr id="4"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3</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83022" y="622429"/>
            <a:ext cx="9505056" cy="646331"/>
          </a:xfrm>
          <a:prstGeom prst="rect">
            <a:avLst/>
          </a:prstGeom>
          <a:noFill/>
          <a:ln>
            <a:solidFill>
              <a:schemeClr val="tx1"/>
            </a:solidFill>
          </a:ln>
        </p:spPr>
        <p:txBody>
          <a:bodyPr wrap="square" rtlCol="0">
            <a:spAutoFit/>
          </a:bodyPr>
          <a:lstStyle/>
          <a:p>
            <a:pPr algn="ctr"/>
            <a:r>
              <a:rPr lang="en-GB" b="1" dirty="0" smtClean="0">
                <a:latin typeface="Cambria" panose="02040503050406030204" pitchFamily="18" charset="0"/>
                <a:cs typeface="Calibri" pitchFamily="34" charset="0"/>
              </a:rPr>
              <a:t>The Application of the “Change Index” to the Simplified Regulations </a:t>
            </a:r>
          </a:p>
          <a:p>
            <a:pPr algn="ctr"/>
            <a:r>
              <a:rPr lang="en-GB" b="1" dirty="0" smtClean="0">
                <a:latin typeface="Cambria" panose="02040503050406030204" pitchFamily="18" charset="0"/>
                <a:cs typeface="Calibri" pitchFamily="34" charset="0"/>
              </a:rPr>
              <a:t>(LSD, RID, RRD)</a:t>
            </a:r>
            <a:endParaRPr lang="en-GB" b="1" dirty="0">
              <a:latin typeface="Cambria" panose="02040503050406030204" pitchFamily="18" charset="0"/>
              <a:cs typeface="Calibri" pitchFamily="34" charset="0"/>
            </a:endParaRPr>
          </a:p>
        </p:txBody>
      </p:sp>
      <p:sp>
        <p:nvSpPr>
          <p:cNvPr id="44" name="TextBox 43"/>
          <p:cNvSpPr txBox="1"/>
          <p:nvPr/>
        </p:nvSpPr>
        <p:spPr>
          <a:xfrm>
            <a:off x="704528" y="2420888"/>
            <a:ext cx="8280920" cy="3139321"/>
          </a:xfrm>
          <a:prstGeom prst="rect">
            <a:avLst/>
          </a:prstGeom>
          <a:noFill/>
          <a:ln>
            <a:noFill/>
          </a:ln>
        </p:spPr>
        <p:txBody>
          <a:bodyPr wrap="square" rtlCol="0">
            <a:spAutoFit/>
          </a:bodyPr>
          <a:lstStyle/>
          <a:p>
            <a:pPr algn="just"/>
            <a:r>
              <a:rPr lang="en-GB" dirty="0">
                <a:latin typeface="Cambria" panose="02040503050406030204" pitchFamily="18" charset="0"/>
              </a:rPr>
              <a:t>A device type approved according to a lower level  of series of amendments to this regulation may be installed on a new type of vehicle, provided that the change index related to each individual lamp, being part of this device, does not differ from that indicated in Table </a:t>
            </a:r>
            <a:r>
              <a:rPr lang="en-GB" dirty="0" smtClean="0">
                <a:latin typeface="Cambria" panose="02040503050406030204" pitchFamily="18" charset="0"/>
              </a:rPr>
              <a:t>[2].</a:t>
            </a:r>
            <a:endParaRPr lang="en-GB" dirty="0">
              <a:latin typeface="Cambria" panose="02040503050406030204" pitchFamily="18" charset="0"/>
            </a:endParaRPr>
          </a:p>
          <a:p>
            <a:pPr algn="just"/>
            <a:endParaRPr lang="en-GB" dirty="0">
              <a:latin typeface="Cambria" panose="02040503050406030204" pitchFamily="18" charset="0"/>
            </a:endParaRPr>
          </a:p>
          <a:p>
            <a:pPr algn="just"/>
            <a:r>
              <a:rPr lang="en-GB" dirty="0">
                <a:latin typeface="Cambria" panose="02040503050406030204" pitchFamily="18" charset="0"/>
              </a:rPr>
              <a:t>A new series of amendments shall have no impact on existing devices, type approved according to previous series of amendments to this regulation, provided that the change index related to each individual lamp, being part of this device, does not differ from that indicated in Table </a:t>
            </a:r>
            <a:r>
              <a:rPr lang="en-GB" dirty="0" smtClean="0">
                <a:latin typeface="Cambria" panose="02040503050406030204" pitchFamily="18" charset="0"/>
              </a:rPr>
              <a:t>[2]. </a:t>
            </a:r>
            <a:r>
              <a:rPr lang="en-GB" dirty="0">
                <a:latin typeface="Cambria" panose="02040503050406030204" pitchFamily="18" charset="0"/>
              </a:rPr>
              <a:t>In this case no impact means no modification or update of the type approval documents and markings on the device is required.</a:t>
            </a:r>
          </a:p>
        </p:txBody>
      </p:sp>
      <p:sp>
        <p:nvSpPr>
          <p:cNvPr id="4"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4</a:t>
            </a:fld>
            <a:endParaRPr lang="en-US" b="1" dirty="0">
              <a:solidFill>
                <a:srgbClr val="002060"/>
              </a:solidFill>
            </a:endParaRPr>
          </a:p>
        </p:txBody>
      </p:sp>
      <p:sp>
        <p:nvSpPr>
          <p:cNvPr id="5" name="TextBox 4"/>
          <p:cNvSpPr txBox="1"/>
          <p:nvPr/>
        </p:nvSpPr>
        <p:spPr>
          <a:xfrm>
            <a:off x="5385048" y="1628800"/>
            <a:ext cx="3888432" cy="369332"/>
          </a:xfrm>
          <a:prstGeom prst="rect">
            <a:avLst/>
          </a:prstGeom>
          <a:noFill/>
          <a:ln>
            <a:solidFill>
              <a:srgbClr val="00B050"/>
            </a:solidFill>
          </a:ln>
        </p:spPr>
        <p:txBody>
          <a:bodyPr wrap="square" rtlCol="0">
            <a:spAutoFit/>
          </a:bodyPr>
          <a:lstStyle/>
          <a:p>
            <a:r>
              <a:rPr lang="en-GB" i="1" dirty="0" smtClean="0">
                <a:solidFill>
                  <a:srgbClr val="C00000"/>
                </a:solidFill>
              </a:rPr>
              <a:t>Text agreed by GRE at its 78</a:t>
            </a:r>
            <a:r>
              <a:rPr lang="en-GB" i="1" baseline="30000" dirty="0" smtClean="0">
                <a:solidFill>
                  <a:srgbClr val="C00000"/>
                </a:solidFill>
              </a:rPr>
              <a:t>th</a:t>
            </a:r>
            <a:r>
              <a:rPr lang="en-GB" i="1" dirty="0" smtClean="0">
                <a:solidFill>
                  <a:srgbClr val="C00000"/>
                </a:solidFill>
              </a:rPr>
              <a:t> session</a:t>
            </a:r>
            <a:endParaRPr lang="en-GB" i="1" dirty="0">
              <a:solidFill>
                <a:srgbClr val="C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72480" y="692696"/>
          <a:ext cx="9361040" cy="5904656"/>
        </p:xfrm>
        <a:graphic>
          <a:graphicData uri="http://schemas.openxmlformats.org/drawingml/2006/table">
            <a:tbl>
              <a:tblPr/>
              <a:tblGrid>
                <a:gridCol w="261740"/>
                <a:gridCol w="2063124"/>
                <a:gridCol w="1339490"/>
                <a:gridCol w="1601230"/>
                <a:gridCol w="2047728"/>
                <a:gridCol w="2047728"/>
              </a:tblGrid>
              <a:tr h="574024">
                <a:tc>
                  <a:txBody>
                    <a:bodyPr/>
                    <a:lstStyle/>
                    <a:p>
                      <a:pPr>
                        <a:lnSpc>
                          <a:spcPct val="115000"/>
                        </a:lnSpc>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b="1">
                          <a:latin typeface="Calibri"/>
                          <a:ea typeface="Times New Roman"/>
                          <a:cs typeface="Times New Roman"/>
                        </a:rPr>
                        <a:t>Product status</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b="1">
                          <a:latin typeface="Calibri"/>
                          <a:ea typeface="Times New Roman"/>
                          <a:cs typeface="Times New Roman"/>
                        </a:rPr>
                        <a:t>Regulation update</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b="1">
                          <a:latin typeface="Calibri"/>
                          <a:ea typeface="Times New Roman"/>
                          <a:cs typeface="Times New Roman"/>
                        </a:rPr>
                        <a:t>Impact on approval</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b="1">
                          <a:latin typeface="Calibri"/>
                          <a:ea typeface="Times New Roman"/>
                          <a:cs typeface="Times New Roman"/>
                        </a:rPr>
                        <a:t>Impact on the Communication Document</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b="1" dirty="0">
                          <a:latin typeface="Calibri"/>
                          <a:ea typeface="Times New Roman"/>
                          <a:cs typeface="Times New Roman"/>
                        </a:rPr>
                        <a:t>Impact on UN type approval</a:t>
                      </a:r>
                      <a:r>
                        <a:rPr lang="en-US" sz="1200" b="1" dirty="0">
                          <a:latin typeface="MS Gothic"/>
                          <a:ea typeface="Times New Roman"/>
                          <a:cs typeface="MS Gothic"/>
                        </a:rPr>
                        <a:t>　</a:t>
                      </a:r>
                      <a:r>
                        <a:rPr lang="en-GB" sz="1200" b="1" dirty="0" smtClean="0">
                          <a:latin typeface="Calibri"/>
                          <a:ea typeface="Times New Roman"/>
                          <a:cs typeface="Times New Roman"/>
                        </a:rPr>
                        <a:t>marking</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1</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Approval no (’s) issued;</a:t>
                      </a:r>
                    </a:p>
                    <a:p>
                      <a:pPr marL="67310" marR="72390" algn="ctr">
                        <a:lnSpc>
                          <a:spcPts val="1200"/>
                        </a:lnSpc>
                        <a:spcAft>
                          <a:spcPts val="0"/>
                        </a:spcAft>
                      </a:pPr>
                      <a:r>
                        <a:rPr lang="en-GB" sz="120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Approval no(’s) issued;</a:t>
                      </a:r>
                      <a:br>
                        <a:rPr lang="en-GB" sz="1200">
                          <a:latin typeface="Calibri"/>
                          <a:ea typeface="Times New Roman"/>
                          <a:cs typeface="Times New Roman"/>
                        </a:rPr>
                      </a:br>
                      <a:r>
                        <a:rPr lang="en-GB" sz="1200">
                          <a:latin typeface="Calibri"/>
                          <a:ea typeface="Times New Roman"/>
                          <a:cs typeface="Times New Roman"/>
                        </a:rPr>
                        <a:t>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2</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no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4024">
                <a:tc>
                  <a:txBody>
                    <a:bodyPr/>
                    <a:lstStyle/>
                    <a:p>
                      <a:pPr algn="ctr">
                        <a:lnSpc>
                          <a:spcPts val="1200"/>
                        </a:lnSpc>
                        <a:spcAft>
                          <a:spcPts val="0"/>
                        </a:spcAft>
                      </a:pPr>
                      <a:r>
                        <a:rPr lang="en-GB" sz="1200">
                          <a:latin typeface="Calibri"/>
                          <a:ea typeface="Times New Roman"/>
                          <a:cs typeface="Times New Roman"/>
                        </a:rPr>
                        <a:t>3</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with impact on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Extension required</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a:latin typeface="Calibri"/>
                          <a:ea typeface="Times New Roman"/>
                          <a:cs typeface="Times New Roman"/>
                        </a:rPr>
                        <a:t>Communication document </a:t>
                      </a:r>
                      <a:r>
                        <a:rPr lang="en-GB" sz="1200" dirty="0" smtClean="0">
                          <a:latin typeface="Calibri"/>
                          <a:ea typeface="Times New Roman"/>
                          <a:cs typeface="Times New Roman"/>
                        </a:rPr>
                        <a:t>updated with details of the extension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No impact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673">
                <a:tc>
                  <a:txBody>
                    <a:bodyPr/>
                    <a:lstStyle/>
                    <a:p>
                      <a:pPr algn="ctr">
                        <a:lnSpc>
                          <a:spcPts val="1200"/>
                        </a:lnSpc>
                        <a:spcAft>
                          <a:spcPts val="0"/>
                        </a:spcAft>
                      </a:pPr>
                      <a:r>
                        <a:rPr lang="en-GB" sz="1200">
                          <a:latin typeface="Calibri"/>
                          <a:ea typeface="Times New Roman"/>
                          <a:cs typeface="Times New Roman"/>
                        </a:rPr>
                        <a:t>4</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Modification of the product which exceeds its type definition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865" marR="123190" algn="ctr">
                        <a:lnSpc>
                          <a:spcPts val="1200"/>
                        </a:lnSpc>
                        <a:spcAft>
                          <a:spcPts val="0"/>
                        </a:spcAft>
                      </a:pPr>
                      <a:r>
                        <a:rPr lang="en-GB" sz="1200">
                          <a:latin typeface="Calibri"/>
                          <a:ea typeface="Times New Roman"/>
                          <a:cs typeface="Times New Roman"/>
                        </a:rPr>
                        <a: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8100" marR="93345" algn="ctr">
                        <a:lnSpc>
                          <a:spcPts val="1200"/>
                        </a:lnSpc>
                        <a:spcAft>
                          <a:spcPts val="0"/>
                        </a:spcAft>
                      </a:pPr>
                      <a:r>
                        <a:rPr lang="en-GB" sz="1200">
                          <a:latin typeface="Calibri"/>
                          <a:ea typeface="Times New Roman"/>
                          <a:cs typeface="Times New Roman"/>
                        </a:rPr>
                        <a:t>New approval</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7310" marR="72390" algn="ctr">
                        <a:lnSpc>
                          <a:spcPts val="1200"/>
                        </a:lnSpc>
                        <a:spcAft>
                          <a:spcPts val="0"/>
                        </a:spcAft>
                      </a:pPr>
                      <a:r>
                        <a:rPr lang="en-GB" sz="1200" dirty="0" smtClean="0">
                          <a:latin typeface="Calibri"/>
                          <a:ea typeface="Times New Roman"/>
                          <a:cs typeface="Times New Roman"/>
                        </a:rPr>
                        <a:t>New approval </a:t>
                      </a:r>
                      <a:r>
                        <a:rPr lang="en-GB" sz="1200" dirty="0">
                          <a:latin typeface="Calibri"/>
                          <a:ea typeface="Times New Roman"/>
                          <a:cs typeface="Times New Roman"/>
                        </a:rPr>
                        <a:t>no (’s) issued;</a:t>
                      </a:r>
                    </a:p>
                    <a:p>
                      <a:pPr marL="67310" marR="72390" algn="ctr">
                        <a:lnSpc>
                          <a:spcPts val="1200"/>
                        </a:lnSpc>
                        <a:spcAft>
                          <a:spcPts val="0"/>
                        </a:spcAft>
                      </a:pPr>
                      <a:r>
                        <a:rPr lang="en-GB" sz="1200" dirty="0">
                          <a:latin typeface="Calibri"/>
                          <a:ea typeface="Times New Roman"/>
                          <a:cs typeface="Times New Roman"/>
                        </a:rPr>
                        <a:t>New communication document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265" marR="51435" algn="ctr">
                        <a:lnSpc>
                          <a:spcPts val="1200"/>
                        </a:lnSpc>
                        <a:spcAft>
                          <a:spcPts val="0"/>
                        </a:spcAft>
                      </a:pPr>
                      <a:r>
                        <a:rPr lang="en-GB" sz="1200">
                          <a:latin typeface="Calibri"/>
                          <a:ea typeface="Times New Roman"/>
                          <a:cs typeface="Times New Roman"/>
                        </a:rPr>
                        <a:t>New approval no(’s) issued; new UN type approval marking(s) on the new product</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9970">
                <a:tc>
                  <a:txBody>
                    <a:bodyPr/>
                    <a:lstStyle/>
                    <a:p>
                      <a:pPr algn="ctr">
                        <a:lnSpc>
                          <a:spcPts val="1200"/>
                        </a:lnSpc>
                        <a:spcAft>
                          <a:spcPts val="0"/>
                        </a:spcAft>
                      </a:pPr>
                      <a:r>
                        <a:rPr lang="en-GB" sz="1200">
                          <a:latin typeface="Calibri"/>
                          <a:ea typeface="Times New Roman"/>
                          <a:cs typeface="Times New Roman"/>
                        </a:rPr>
                        <a:t>5</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4145" marR="98425" algn="ctr">
                        <a:lnSpc>
                          <a:spcPts val="1200"/>
                        </a:lnSpc>
                        <a:spcAft>
                          <a:spcPts val="0"/>
                        </a:spcAft>
                      </a:pPr>
                      <a:r>
                        <a:rPr lang="en-GB" sz="1200">
                          <a:latin typeface="Calibri"/>
                          <a:ea typeface="Times New Roman"/>
                          <a:cs typeface="Times New Roman"/>
                        </a:rPr>
                        <a:t>No product modification, product </a:t>
                      </a:r>
                      <a:r>
                        <a:rPr lang="en-US" sz="1200">
                          <a:latin typeface="Calibri"/>
                          <a:ea typeface="Times New Roman"/>
                          <a:cs typeface="Times New Roman"/>
                        </a:rPr>
                        <a:t>already </a:t>
                      </a:r>
                      <a:r>
                        <a:rPr lang="en-GB" sz="1200">
                          <a:latin typeface="Calibri"/>
                          <a:ea typeface="Times New Roman"/>
                          <a:cs typeface="Times New Roman"/>
                        </a:rPr>
                        <a:t>complies with the new series of amendments to UN Regulation</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2865" marR="123190" algn="ctr">
                        <a:lnSpc>
                          <a:spcPts val="1200"/>
                        </a:lnSpc>
                        <a:spcAft>
                          <a:spcPts val="0"/>
                        </a:spcAft>
                      </a:pPr>
                      <a:r>
                        <a:rPr lang="en-GB" sz="1200" u="none" dirty="0">
                          <a:latin typeface="Calibri"/>
                          <a:ea typeface="Times New Roman"/>
                          <a:cs typeface="Times New Roman"/>
                        </a:rPr>
                        <a:t>Update of UN Regulation,</a:t>
                      </a:r>
                    </a:p>
                    <a:p>
                      <a:pPr marL="62865" marR="123190" algn="ctr">
                        <a:lnSpc>
                          <a:spcPts val="1200"/>
                        </a:lnSpc>
                        <a:spcAft>
                          <a:spcPts val="0"/>
                        </a:spcAft>
                      </a:pPr>
                      <a:r>
                        <a:rPr lang="en-GB" sz="1200" u="none" dirty="0">
                          <a:latin typeface="Calibri"/>
                          <a:ea typeface="Times New Roman"/>
                          <a:cs typeface="Times New Roman"/>
                        </a:rPr>
                        <a:t>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38100" marR="93345" algn="ctr">
                        <a:lnSpc>
                          <a:spcPts val="1200"/>
                        </a:lnSpc>
                        <a:spcAft>
                          <a:spcPts val="0"/>
                        </a:spcAft>
                      </a:pPr>
                      <a:r>
                        <a:rPr lang="en-GB" sz="1200" u="none" dirty="0">
                          <a:latin typeface="Calibri"/>
                          <a:ea typeface="Times New Roman"/>
                          <a:cs typeface="Times New Roman"/>
                        </a:rPr>
                        <a:t>Extension of approval with indication of the new series of amendments</a:t>
                      </a: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67310" marR="72390" algn="ctr">
                        <a:lnSpc>
                          <a:spcPts val="1200"/>
                        </a:lnSpc>
                        <a:spcAft>
                          <a:spcPts val="0"/>
                        </a:spcAft>
                      </a:pPr>
                      <a:r>
                        <a:rPr lang="en-GB" sz="1200" dirty="0" smtClean="0">
                          <a:latin typeface="+mn-lt"/>
                          <a:ea typeface="Times New Roman"/>
                          <a:cs typeface="Times New Roman"/>
                        </a:rPr>
                        <a:t>Communication document updated with details of the extension</a:t>
                      </a: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88265" marR="51435" algn="ctr">
                        <a:lnSpc>
                          <a:spcPts val="1200"/>
                        </a:lnSpc>
                        <a:spcAft>
                          <a:spcPts val="0"/>
                        </a:spcAft>
                      </a:pPr>
                      <a:r>
                        <a:rPr lang="en-GB" sz="1200" dirty="0">
                          <a:latin typeface="Calibri"/>
                          <a:ea typeface="Times New Roman"/>
                          <a:cs typeface="Times New Roman"/>
                        </a:rPr>
                        <a:t>New UN type approval marking(s) on </a:t>
                      </a:r>
                      <a:r>
                        <a:rPr lang="en-GB" sz="1200" b="0" dirty="0">
                          <a:latin typeface="Calibri"/>
                          <a:ea typeface="Times New Roman"/>
                          <a:cs typeface="Times New Roman"/>
                        </a:rPr>
                        <a:t>the</a:t>
                      </a:r>
                      <a:r>
                        <a:rPr lang="en-GB" sz="1200" b="1" dirty="0">
                          <a:latin typeface="Calibri"/>
                          <a:ea typeface="Times New Roman"/>
                          <a:cs typeface="Times New Roman"/>
                        </a:rPr>
                        <a:t> </a:t>
                      </a:r>
                      <a:endParaRPr lang="en-GB" sz="1200" b="1" dirty="0" smtClean="0">
                        <a:latin typeface="Calibri"/>
                        <a:ea typeface="Times New Roman"/>
                        <a:cs typeface="Times New Roman"/>
                      </a:endParaRPr>
                    </a:p>
                    <a:p>
                      <a:pPr marL="88265" marR="51435" algn="ctr">
                        <a:lnSpc>
                          <a:spcPts val="1200"/>
                        </a:lnSpc>
                        <a:spcAft>
                          <a:spcPts val="0"/>
                        </a:spcAft>
                      </a:pPr>
                      <a:r>
                        <a:rPr lang="en-GB" sz="1200" b="1" dirty="0" smtClean="0">
                          <a:latin typeface="Calibri"/>
                          <a:ea typeface="Times New Roman"/>
                          <a:cs typeface="Times New Roman"/>
                        </a:rPr>
                        <a:t>UN-MODIFIED</a:t>
                      </a:r>
                      <a:r>
                        <a:rPr lang="en-GB" sz="1200" dirty="0" smtClean="0">
                          <a:latin typeface="Calibri"/>
                          <a:ea typeface="Times New Roman"/>
                          <a:cs typeface="Times New Roman"/>
                        </a:rPr>
                        <a:t> product (because of the</a:t>
                      </a:r>
                      <a:r>
                        <a:rPr lang="en-GB" sz="1200" baseline="0" dirty="0" smtClean="0">
                          <a:latin typeface="Calibri"/>
                          <a:ea typeface="Times New Roman"/>
                          <a:cs typeface="Times New Roman"/>
                        </a:rPr>
                        <a:t> change of </a:t>
                      </a:r>
                      <a:r>
                        <a:rPr lang="en-GB" sz="1200" dirty="0" smtClean="0">
                          <a:latin typeface="Calibri"/>
                          <a:ea typeface="Times New Roman"/>
                          <a:cs typeface="Times New Roman"/>
                        </a:rPr>
                        <a:t>series of amendments )</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649">
                <a:tc rowSpan="2">
                  <a:txBody>
                    <a:bodyPr/>
                    <a:lstStyle/>
                    <a:p>
                      <a:pPr algn="ctr">
                        <a:lnSpc>
                          <a:spcPts val="1200"/>
                        </a:lnSpc>
                        <a:spcAft>
                          <a:spcPts val="0"/>
                        </a:spcAft>
                      </a:pPr>
                      <a:r>
                        <a:rPr lang="nl-NL" sz="1200">
                          <a:latin typeface="Calibri"/>
                          <a:ea typeface="Times New Roman"/>
                          <a:cs typeface="Times New Roman"/>
                        </a:rPr>
                        <a:t>6</a:t>
                      </a: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144145" marR="98425" algn="ctr">
                        <a:lnSpc>
                          <a:spcPts val="1200"/>
                        </a:lnSpc>
                        <a:spcAft>
                          <a:spcPts val="0"/>
                        </a:spcAft>
                      </a:pPr>
                      <a:r>
                        <a:rPr lang="en-GB" sz="1200" dirty="0">
                          <a:latin typeface="Calibri"/>
                          <a:ea typeface="Times New Roman"/>
                          <a:cs typeface="Times New Roman"/>
                        </a:rPr>
                        <a:t>Modification of the product to provide for compliance with the new series of amendments to UN Regulation</a:t>
                      </a:r>
                      <a:r>
                        <a:rPr lang="en-US" sz="1200" dirty="0">
                          <a:latin typeface="Calibri"/>
                          <a:ea typeface="Times New Roman"/>
                          <a:cs typeface="Times New Roman"/>
                        </a:rPr>
                        <a:t>, not exceeding type definition</a:t>
                      </a: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2865" marR="123190"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38100" marR="9334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67310" marR="72390" algn="ctr">
                        <a:lnSpc>
                          <a:spcPts val="1200"/>
                        </a:lnSpc>
                        <a:spcAft>
                          <a:spcPts val="0"/>
                        </a:spcAft>
                      </a:pPr>
                      <a:endParaRPr lang="en-GB" sz="1200" dirty="0">
                        <a:latin typeface="+mn-lt"/>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marL="88265" marR="51435" algn="ctr">
                        <a:lnSpc>
                          <a:spcPts val="1200"/>
                        </a:lnSpc>
                        <a:spcAft>
                          <a:spcPts val="0"/>
                        </a:spcAft>
                      </a:pPr>
                      <a:endParaRPr lang="en-GB" sz="120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2861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New UN type approval marking(s) on the</a:t>
                      </a:r>
                    </a:p>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 </a:t>
                      </a:r>
                      <a:r>
                        <a:rPr lang="en-GB" sz="1200" b="1" dirty="0" smtClean="0">
                          <a:latin typeface="+mn-lt"/>
                          <a:ea typeface="Times New Roman"/>
                          <a:cs typeface="Times New Roman"/>
                        </a:rPr>
                        <a:t>MODIFIED</a:t>
                      </a:r>
                      <a:r>
                        <a:rPr lang="en-GB" sz="1200" dirty="0" smtClean="0">
                          <a:latin typeface="+mn-lt"/>
                          <a:ea typeface="Times New Roman"/>
                          <a:cs typeface="Times New Roman"/>
                        </a:rPr>
                        <a:t> product </a:t>
                      </a:r>
                    </a:p>
                    <a:p>
                      <a:pPr marL="88265" marR="51435" indent="0" algn="ctr" defTabSz="914400" rtl="0" eaLnBrk="1" fontAlgn="auto" latinLnBrk="0" hangingPunct="1">
                        <a:lnSpc>
                          <a:spcPts val="1200"/>
                        </a:lnSpc>
                        <a:spcBef>
                          <a:spcPts val="0"/>
                        </a:spcBef>
                        <a:spcAft>
                          <a:spcPts val="0"/>
                        </a:spcAft>
                        <a:buClrTx/>
                        <a:buSzTx/>
                        <a:buFontTx/>
                        <a:buNone/>
                        <a:tabLst/>
                        <a:defRPr/>
                      </a:pPr>
                      <a:r>
                        <a:rPr lang="en-GB" sz="1200" dirty="0" smtClean="0">
                          <a:latin typeface="+mn-lt"/>
                          <a:ea typeface="Times New Roman"/>
                          <a:cs typeface="Times New Roman"/>
                        </a:rPr>
                        <a:t>because of the</a:t>
                      </a:r>
                      <a:r>
                        <a:rPr lang="en-GB" sz="1200" baseline="0" dirty="0" smtClean="0">
                          <a:latin typeface="+mn-lt"/>
                          <a:ea typeface="Times New Roman"/>
                          <a:cs typeface="Times New Roman"/>
                        </a:rPr>
                        <a:t> change of </a:t>
                      </a:r>
                      <a:r>
                        <a:rPr lang="en-GB" sz="1200" dirty="0" smtClean="0">
                          <a:latin typeface="+mn-lt"/>
                          <a:ea typeface="Times New Roman"/>
                          <a:cs typeface="Times New Roman"/>
                        </a:rPr>
                        <a:t>series of amendments )</a:t>
                      </a:r>
                    </a:p>
                    <a:p>
                      <a:pPr marL="88265" marR="51435" algn="ctr">
                        <a:lnSpc>
                          <a:spcPts val="1200"/>
                        </a:lnSpc>
                        <a:spcAft>
                          <a:spcPts val="0"/>
                        </a:spcAft>
                      </a:pPr>
                      <a:endParaRPr lang="en-GB" sz="1200" dirty="0">
                        <a:latin typeface="Calibri"/>
                        <a:ea typeface="Times New Roman"/>
                        <a:cs typeface="Times New Roman"/>
                      </a:endParaRPr>
                    </a:p>
                  </a:txBody>
                  <a:tcPr marL="6526" marR="6526" marT="6526"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72480" y="129845"/>
            <a:ext cx="943304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539750" algn="r"/>
              </a:tabLst>
            </a:pPr>
            <a:r>
              <a:rPr kumimoji="0" lang="en-GB" altLang="ja-JP" sz="1400" b="1" i="0" u="none" strike="noStrike" cap="none" normalizeH="0" baseline="0" dirty="0" smtClean="0">
                <a:ln>
                  <a:noFill/>
                </a:ln>
                <a:solidFill>
                  <a:srgbClr val="C00000"/>
                </a:solidFill>
                <a:effectLst/>
                <a:latin typeface="Arial" pitchFamily="34" charset="0"/>
                <a:ea typeface="MS Mincho" pitchFamily="49" charset="-128"/>
                <a:cs typeface="Arial" pitchFamily="34" charset="0"/>
              </a:rPr>
              <a:t>Current</a:t>
            </a:r>
            <a:r>
              <a:rPr kumimoji="0" lang="en-GB" altLang="ja-JP" sz="1400" b="1" i="0" u="none" strike="noStrike" cap="none" normalizeH="0" baseline="0" dirty="0" smtClean="0">
                <a:ln>
                  <a:noFill/>
                </a:ln>
                <a:solidFill>
                  <a:schemeClr val="tx1"/>
                </a:solidFill>
                <a:effectLst/>
                <a:latin typeface="Arial" pitchFamily="34" charset="0"/>
                <a:ea typeface="MS Mincho" pitchFamily="49" charset="-128"/>
                <a:cs typeface="Arial" pitchFamily="34" charset="0"/>
              </a:rPr>
              <a:t> </a:t>
            </a:r>
            <a:r>
              <a:rPr kumimoji="0" lang="en-GB" altLang="ja-JP" sz="1400" b="1" i="0" u="none" strike="noStrike" cap="none" normalizeH="0" dirty="0" smtClean="0">
                <a:ln>
                  <a:noFill/>
                </a:ln>
                <a:solidFill>
                  <a:schemeClr val="tx1"/>
                </a:solidFill>
                <a:effectLst/>
                <a:latin typeface="Arial" pitchFamily="34" charset="0"/>
                <a:ea typeface="MS Mincho" pitchFamily="49" charset="-128"/>
                <a:cs typeface="Arial" pitchFamily="34" charset="0"/>
              </a:rPr>
              <a:t> Approach to  the Application of </a:t>
            </a:r>
            <a:r>
              <a:rPr kumimoji="0" lang="en-GB" altLang="ja-JP" sz="1400" b="1" i="0" u="none" strike="noStrike" cap="none" normalizeH="0" dirty="0" smtClean="0">
                <a:ln>
                  <a:noFill/>
                </a:ln>
                <a:solidFill>
                  <a:srgbClr val="C00000"/>
                </a:solidFill>
                <a:effectLst/>
                <a:latin typeface="Arial" pitchFamily="34" charset="0"/>
                <a:ea typeface="MS Mincho" pitchFamily="49" charset="-128"/>
                <a:cs typeface="Arial" pitchFamily="34" charset="0"/>
              </a:rPr>
              <a:t>Type Approval Markings </a:t>
            </a:r>
            <a:r>
              <a:rPr lang="en-GB" altLang="ja-JP" sz="1400" b="1" dirty="0" smtClean="0">
                <a:latin typeface="Arial" pitchFamily="34" charset="0"/>
                <a:ea typeface="MS Mincho" pitchFamily="49" charset="-128"/>
                <a:cs typeface="Arial" pitchFamily="34" charset="0"/>
              </a:rPr>
              <a:t>in case of modifications of approved products or of UN Regulations</a:t>
            </a:r>
            <a:r>
              <a:rPr kumimoji="0" lang="en-GB" altLang="ja-JP" sz="1400" b="1" i="0" u="none" strike="noStrike" cap="none" normalizeH="0" dirty="0" smtClean="0">
                <a:ln>
                  <a:noFill/>
                </a:ln>
                <a:solidFill>
                  <a:schemeClr val="tx1"/>
                </a:solidFill>
                <a:effectLst/>
                <a:latin typeface="Arial" pitchFamily="34" charset="0"/>
                <a:ea typeface="MS Mincho" pitchFamily="49" charset="-128"/>
                <a:cs typeface="Arial" pitchFamily="34" charset="0"/>
              </a:rPr>
              <a:t>  </a:t>
            </a:r>
            <a:r>
              <a:rPr kumimoji="0" lang="en-GB" altLang="ja-JP" sz="1400" i="0" u="none" strike="noStrike" cap="none" normalizeH="0" dirty="0" smtClean="0">
                <a:ln>
                  <a:noFill/>
                </a:ln>
                <a:solidFill>
                  <a:schemeClr val="tx1"/>
                </a:solidFill>
                <a:effectLst/>
                <a:latin typeface="Arial" pitchFamily="34" charset="0"/>
                <a:ea typeface="MS Mincho" pitchFamily="49" charset="-128"/>
                <a:cs typeface="Arial" pitchFamily="34" charset="0"/>
              </a:rPr>
              <a:t>(</a:t>
            </a:r>
            <a:r>
              <a:rPr lang="en-GB" altLang="ja-JP" sz="1200" dirty="0" smtClean="0">
                <a:latin typeface="Arial" pitchFamily="34" charset="0"/>
                <a:ea typeface="MS Mincho" pitchFamily="49" charset="-128"/>
                <a:cs typeface="Arial" pitchFamily="34" charset="0"/>
              </a:rPr>
              <a:t>Based on WP29 IWG IWVTA </a:t>
            </a:r>
            <a:r>
              <a:rPr lang="en-GB" sz="1200" dirty="0" smtClean="0">
                <a:latin typeface="Arial" pitchFamily="34" charset="0"/>
                <a:cs typeface="Arial" pitchFamily="34" charset="0"/>
              </a:rPr>
              <a:t>SG58-23-04 (Latest draft 10 November 2017)</a:t>
            </a:r>
            <a:endParaRPr lang="en-GB" altLang="ja-JP" sz="1200" dirty="0" smtClean="0">
              <a:latin typeface="Arial" pitchFamily="34" charset="0"/>
              <a:cs typeface="Arial" pitchFamily="34" charset="0"/>
            </a:endParaRPr>
          </a:p>
        </p:txBody>
      </p:sp>
      <p:sp>
        <p:nvSpPr>
          <p:cNvPr id="8" name="Slide Number Placeholder 11"/>
          <p:cNvSpPr txBox="1">
            <a:spLocks/>
          </p:cNvSpPr>
          <p:nvPr/>
        </p:nvSpPr>
        <p:spPr>
          <a:xfrm>
            <a:off x="9345488" y="6381328"/>
            <a:ext cx="425252" cy="340148"/>
          </a:xfrm>
          <a:prstGeom prst="rect">
            <a:avLst/>
          </a:prstGeom>
          <a:solidFill>
            <a:schemeClr val="bg1"/>
          </a:solidFill>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5</a:t>
            </a:fld>
            <a:endParaRPr lang="en-US" b="1" dirty="0">
              <a:solidFill>
                <a:srgbClr val="00206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00472" y="116632"/>
            <a:ext cx="9505056" cy="923330"/>
          </a:xfrm>
          <a:prstGeom prst="rect">
            <a:avLst/>
          </a:prstGeom>
          <a:noFill/>
          <a:ln>
            <a:solidFill>
              <a:schemeClr val="tx1"/>
            </a:solidFill>
          </a:ln>
        </p:spPr>
        <p:txBody>
          <a:bodyPr wrap="square" rtlCol="0">
            <a:spAutoFit/>
          </a:bodyPr>
          <a:lstStyle/>
          <a:p>
            <a:pPr algn="ctr"/>
            <a:r>
              <a:rPr lang="en-GB" dirty="0">
                <a:latin typeface="Cambria" panose="02040503050406030204" pitchFamily="18" charset="0"/>
                <a:cs typeface="Calibri" pitchFamily="34" charset="0"/>
              </a:rPr>
              <a:t>Underlying Principles of Approval Marking for the LSD Regulation</a:t>
            </a:r>
          </a:p>
          <a:p>
            <a:pPr algn="ctr"/>
            <a:r>
              <a:rPr lang="en-GB" b="1" dirty="0">
                <a:latin typeface="Cambria" panose="02040503050406030204" pitchFamily="18" charset="0"/>
                <a:cs typeface="Calibri" pitchFamily="34" charset="0"/>
              </a:rPr>
              <a:t>- </a:t>
            </a:r>
            <a:r>
              <a:rPr lang="en-GB" b="1" dirty="0" smtClean="0">
                <a:latin typeface="Cambria" panose="02040503050406030204" pitchFamily="18" charset="0"/>
                <a:cs typeface="Calibri" pitchFamily="34" charset="0"/>
              </a:rPr>
              <a:t>Example extracted from Table [2] of the Regulation</a:t>
            </a:r>
          </a:p>
          <a:p>
            <a:pPr algn="ctr"/>
            <a:r>
              <a:rPr lang="en-GB" b="1" dirty="0" smtClean="0">
                <a:latin typeface="Cambria" panose="02040503050406030204" pitchFamily="18" charset="0"/>
                <a:cs typeface="Calibri" pitchFamily="34" charset="0"/>
              </a:rPr>
              <a:t> (Series of amendments and the Change Index for the specific function (lamp) )</a:t>
            </a:r>
            <a:endParaRPr lang="en-GB" b="1" dirty="0">
              <a:latin typeface="Cambria" panose="02040503050406030204" pitchFamily="18" charset="0"/>
              <a:cs typeface="Calibri" pitchFamily="34" charset="0"/>
            </a:endParaRPr>
          </a:p>
        </p:txBody>
      </p:sp>
      <p:pic>
        <p:nvPicPr>
          <p:cNvPr id="1027"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62" t="30078" r="40567" b="20310"/>
          <a:stretch/>
        </p:blipFill>
        <p:spPr bwMode="auto">
          <a:xfrm>
            <a:off x="128464" y="2580419"/>
            <a:ext cx="8568952" cy="4160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5775" y="1049643"/>
            <a:ext cx="1073897" cy="1430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arentesi graffa chiusa 4"/>
          <p:cNvSpPr/>
          <p:nvPr/>
        </p:nvSpPr>
        <p:spPr bwMode="auto">
          <a:xfrm rot="16200000">
            <a:off x="4734001" y="1584160"/>
            <a:ext cx="459051" cy="1419106"/>
          </a:xfrm>
          <a:prstGeom prst="rightBrace">
            <a:avLst/>
          </a:prstGeom>
          <a:noFill/>
          <a:ln w="9525" cap="flat" cmpd="sng" algn="ctr">
            <a:solidFill>
              <a:srgbClr val="4A7EB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sp>
        <p:nvSpPr>
          <p:cNvPr id="9" name="Freccia angolare in su 8"/>
          <p:cNvSpPr/>
          <p:nvPr/>
        </p:nvSpPr>
        <p:spPr bwMode="auto">
          <a:xfrm rot="16200000">
            <a:off x="4275062" y="1192506"/>
            <a:ext cx="709553" cy="751730"/>
          </a:xfrm>
          <a:prstGeom prst="bentUpArrow">
            <a:avLst/>
          </a:prstGeom>
          <a:solidFill>
            <a:schemeClr val="accent1"/>
          </a:solidFill>
          <a:ln w="9525" cap="flat" cmpd="sng" algn="ctr">
            <a:solidFill>
              <a:srgbClr val="4A7EBB"/>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New Roman" pitchFamily="18" charset="0"/>
            </a:endParaRPr>
          </a:p>
        </p:txBody>
      </p:sp>
      <p:pic>
        <p:nvPicPr>
          <p:cNvPr id="10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9064" y="1056435"/>
            <a:ext cx="1080120" cy="1438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7858" y="1052736"/>
            <a:ext cx="1053454" cy="1403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CasellaDiTesto 22"/>
          <p:cNvSpPr txBox="1"/>
          <p:nvPr/>
        </p:nvSpPr>
        <p:spPr>
          <a:xfrm>
            <a:off x="7977336" y="1833354"/>
            <a:ext cx="1080120" cy="461665"/>
          </a:xfrm>
          <a:prstGeom prst="rect">
            <a:avLst/>
          </a:prstGeom>
          <a:noFill/>
        </p:spPr>
        <p:txBody>
          <a:bodyPr wrap="square" rtlCol="0">
            <a:spAutoFit/>
          </a:bodyPr>
          <a:lstStyle/>
          <a:p>
            <a:pPr algn="l"/>
            <a:r>
              <a:rPr lang="it-IT" b="1" dirty="0" err="1"/>
              <a:t>etc</a:t>
            </a:r>
            <a:r>
              <a:rPr lang="it-IT" b="1" dirty="0"/>
              <a:t>…</a:t>
            </a:r>
          </a:p>
        </p:txBody>
      </p:sp>
      <p:sp>
        <p:nvSpPr>
          <p:cNvPr id="24" name="TextBox 23"/>
          <p:cNvSpPr txBox="1"/>
          <p:nvPr/>
        </p:nvSpPr>
        <p:spPr>
          <a:xfrm>
            <a:off x="8985448" y="908720"/>
            <a:ext cx="677108" cy="5400600"/>
          </a:xfrm>
          <a:prstGeom prst="rect">
            <a:avLst/>
          </a:prstGeom>
          <a:noFill/>
        </p:spPr>
        <p:txBody>
          <a:bodyPr vert="vert270" wrap="square" rtlCol="0">
            <a:spAutoFit/>
          </a:bodyPr>
          <a:lstStyle/>
          <a:p>
            <a:r>
              <a:rPr lang="en-GB" sz="1600" b="1" dirty="0" smtClean="0">
                <a:latin typeface="Arial" pitchFamily="34" charset="0"/>
                <a:cs typeface="Arial" pitchFamily="34" charset="0"/>
              </a:rPr>
              <a:t>The 05 Series of amendments is introduced by a general change that affects all the functions (lamps)</a:t>
            </a:r>
            <a:endParaRPr lang="en-GB" sz="1600" b="1" dirty="0">
              <a:latin typeface="Arial" pitchFamily="34" charset="0"/>
              <a:cs typeface="Arial" pitchFamily="34" charset="0"/>
            </a:endParaRPr>
          </a:p>
        </p:txBody>
      </p:sp>
      <p:sp>
        <p:nvSpPr>
          <p:cNvPr id="11"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6</a:t>
            </a:fld>
            <a:endParaRPr lang="en-US" b="1" dirty="0">
              <a:solidFill>
                <a:srgbClr val="002060"/>
              </a:solidFill>
            </a:endParaRPr>
          </a:p>
        </p:txBody>
      </p:sp>
    </p:spTree>
    <p:extLst>
      <p:ext uri="{BB962C8B-B14F-4D97-AF65-F5344CB8AC3E}">
        <p14:creationId xmlns:p14="http://schemas.microsoft.com/office/powerpoint/2010/main" val="28863410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00472" y="116632"/>
            <a:ext cx="9505056" cy="369332"/>
          </a:xfrm>
          <a:prstGeom prst="rect">
            <a:avLst/>
          </a:prstGeom>
          <a:noFill/>
          <a:ln>
            <a:solidFill>
              <a:schemeClr val="tx1"/>
            </a:solidFill>
          </a:ln>
        </p:spPr>
        <p:txBody>
          <a:bodyPr wrap="square" rtlCol="0">
            <a:spAutoFit/>
          </a:bodyPr>
          <a:lstStyle>
            <a:defPPr>
              <a:defRPr lang="it-IT"/>
            </a:defPPr>
            <a:lvl1pPr algn="ctr">
              <a:defRPr b="1">
                <a:latin typeface="Cambria" panose="02040503050406030204" pitchFamily="18" charset="0"/>
                <a:cs typeface="Calibri" pitchFamily="34" charset="0"/>
              </a:defRPr>
            </a:lvl1pPr>
          </a:lstStyle>
          <a:p>
            <a:r>
              <a:rPr lang="en-GB" dirty="0" smtClean="0"/>
              <a:t>Example of a Single LSD Approval Marking </a:t>
            </a:r>
            <a:endParaRPr lang="en-GB" dirty="0"/>
          </a:p>
        </p:txBody>
      </p:sp>
      <p:grpSp>
        <p:nvGrpSpPr>
          <p:cNvPr id="2" name="Gruppo 1"/>
          <p:cNvGrpSpPr/>
          <p:nvPr/>
        </p:nvGrpSpPr>
        <p:grpSpPr>
          <a:xfrm>
            <a:off x="3731805" y="2018457"/>
            <a:ext cx="2445331" cy="2274639"/>
            <a:chOff x="3731805" y="2018457"/>
            <a:chExt cx="2445331" cy="2274639"/>
          </a:xfrm>
        </p:grpSpPr>
        <p:sp>
          <p:nvSpPr>
            <p:cNvPr id="38" name="TextBox 37"/>
            <p:cNvSpPr txBox="1"/>
            <p:nvPr/>
          </p:nvSpPr>
          <p:spPr>
            <a:xfrm>
              <a:off x="3731805" y="2636912"/>
              <a:ext cx="2445331" cy="369332"/>
            </a:xfrm>
            <a:prstGeom prst="rect">
              <a:avLst/>
            </a:prstGeom>
            <a:noFill/>
          </p:spPr>
          <p:txBody>
            <a:bodyPr wrap="square" rtlCol="0">
              <a:spAutoFit/>
            </a:bodyPr>
            <a:lstStyle/>
            <a:p>
              <a:pPr algn="ctr"/>
              <a:r>
                <a:rPr lang="en-GB" dirty="0" smtClean="0">
                  <a:latin typeface="Arial" pitchFamily="34" charset="0"/>
                  <a:cs typeface="Arial" pitchFamily="34" charset="0"/>
                </a:rPr>
                <a:t>168R04-22179</a:t>
              </a:r>
              <a:endParaRPr lang="en-GB" dirty="0">
                <a:latin typeface="Arial" pitchFamily="34" charset="0"/>
                <a:cs typeface="Arial" pitchFamily="34" charset="0"/>
              </a:endParaRPr>
            </a:p>
          </p:txBody>
        </p:sp>
        <p:sp>
          <p:nvSpPr>
            <p:cNvPr id="39" name="Oval 38"/>
            <p:cNvSpPr/>
            <p:nvPr/>
          </p:nvSpPr>
          <p:spPr bwMode="auto">
            <a:xfrm>
              <a:off x="4271866" y="3068960"/>
              <a:ext cx="1296144" cy="1224136"/>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400" i="0" u="none" strike="noStrike" cap="none" normalizeH="0" baseline="0" smtClean="0">
                <a:ln>
                  <a:noFill/>
                </a:ln>
                <a:solidFill>
                  <a:schemeClr val="tx1"/>
                </a:solidFill>
                <a:effectLst/>
                <a:latin typeface="Arial" pitchFamily="34" charset="0"/>
                <a:cs typeface="Arial" pitchFamily="34" charset="0"/>
              </a:endParaRPr>
            </a:p>
          </p:txBody>
        </p:sp>
        <p:sp>
          <p:nvSpPr>
            <p:cNvPr id="40" name="TextBox 39"/>
            <p:cNvSpPr txBox="1"/>
            <p:nvPr/>
          </p:nvSpPr>
          <p:spPr>
            <a:xfrm>
              <a:off x="4163853" y="3098577"/>
              <a:ext cx="1512168" cy="1015663"/>
            </a:xfrm>
            <a:prstGeom prst="rect">
              <a:avLst/>
            </a:prstGeom>
            <a:noFill/>
          </p:spPr>
          <p:txBody>
            <a:bodyPr wrap="square" rtlCol="0">
              <a:spAutoFit/>
            </a:bodyPr>
            <a:lstStyle/>
            <a:p>
              <a:pPr algn="ctr"/>
              <a:r>
                <a:rPr lang="en-GB" sz="4800" dirty="0" smtClean="0">
                  <a:latin typeface="Arial" pitchFamily="34" charset="0"/>
                  <a:cs typeface="Arial" pitchFamily="34" charset="0"/>
                </a:rPr>
                <a:t>E</a:t>
              </a:r>
              <a:r>
                <a:rPr lang="en-GB" sz="6000" dirty="0" smtClean="0">
                  <a:latin typeface="Arial" pitchFamily="34" charset="0"/>
                  <a:cs typeface="Arial" pitchFamily="34" charset="0"/>
                </a:rPr>
                <a:t> </a:t>
              </a:r>
              <a:r>
                <a:rPr lang="en-GB" sz="4400" baseline="-2000" dirty="0" smtClean="0">
                  <a:latin typeface="Arial" pitchFamily="34" charset="0"/>
                  <a:cs typeface="Arial" pitchFamily="34" charset="0"/>
                </a:rPr>
                <a:t>4</a:t>
              </a:r>
              <a:endParaRPr lang="en-GB" sz="4400" baseline="-2000" dirty="0">
                <a:latin typeface="Arial" pitchFamily="34" charset="0"/>
                <a:cs typeface="Arial" pitchFamily="34" charset="0"/>
              </a:endParaRPr>
            </a:p>
          </p:txBody>
        </p:sp>
        <p:sp>
          <p:nvSpPr>
            <p:cNvPr id="30" name="Rectangle 29"/>
            <p:cNvSpPr/>
            <p:nvPr/>
          </p:nvSpPr>
          <p:spPr>
            <a:xfrm>
              <a:off x="4660627" y="2018457"/>
              <a:ext cx="439544" cy="369332"/>
            </a:xfrm>
            <a:prstGeom prst="rect">
              <a:avLst/>
            </a:prstGeom>
            <a:ln>
              <a:noFill/>
            </a:ln>
          </p:spPr>
          <p:txBody>
            <a:bodyPr wrap="none">
              <a:spAutoFit/>
            </a:bodyPr>
            <a:lstStyle/>
            <a:p>
              <a:pPr>
                <a:spcAft>
                  <a:spcPts val="600"/>
                </a:spcAft>
              </a:pPr>
              <a:r>
                <a:rPr lang="en-GB" dirty="0" smtClean="0">
                  <a:solidFill>
                    <a:srgbClr val="000000"/>
                  </a:solidFill>
                  <a:latin typeface="Arial" pitchFamily="34" charset="0"/>
                  <a:cs typeface="Arial" pitchFamily="34" charset="0"/>
                </a:rPr>
                <a:t>2b</a:t>
              </a:r>
            </a:p>
          </p:txBody>
        </p:sp>
        <p:cxnSp>
          <p:nvCxnSpPr>
            <p:cNvPr id="35" name="Straight Arrow Connector 34"/>
            <p:cNvCxnSpPr/>
            <p:nvPr/>
          </p:nvCxnSpPr>
          <p:spPr bwMode="auto">
            <a:xfrm>
              <a:off x="4653216" y="2450505"/>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grpSp>
      <p:cxnSp>
        <p:nvCxnSpPr>
          <p:cNvPr id="45" name="Connettore 2 14"/>
          <p:cNvCxnSpPr/>
          <p:nvPr/>
        </p:nvCxnSpPr>
        <p:spPr bwMode="auto">
          <a:xfrm flipH="1" flipV="1">
            <a:off x="5817096" y="2852936"/>
            <a:ext cx="1080120" cy="576064"/>
          </a:xfrm>
          <a:prstGeom prst="straightConnector1">
            <a:avLst/>
          </a:prstGeom>
          <a:solidFill>
            <a:schemeClr val="accent1"/>
          </a:solidFill>
          <a:ln w="9525" cap="flat" cmpd="sng" algn="ctr">
            <a:solidFill>
              <a:srgbClr val="4A7EBB"/>
            </a:solidFill>
            <a:prstDash val="solid"/>
            <a:round/>
            <a:headEnd type="none" w="med" len="med"/>
            <a:tailEnd type="arrow"/>
          </a:ln>
          <a:effectLst/>
        </p:spPr>
      </p:cxnSp>
      <p:sp>
        <p:nvSpPr>
          <p:cNvPr id="46" name="CasellaDiTesto 35"/>
          <p:cNvSpPr txBox="1"/>
          <p:nvPr/>
        </p:nvSpPr>
        <p:spPr>
          <a:xfrm>
            <a:off x="6537176" y="3501008"/>
            <a:ext cx="2555622" cy="923330"/>
          </a:xfrm>
          <a:prstGeom prst="rect">
            <a:avLst/>
          </a:prstGeom>
          <a:noFill/>
        </p:spPr>
        <p:txBody>
          <a:bodyPr wrap="square" rtlCol="0">
            <a:spAutoFit/>
          </a:bodyPr>
          <a:lstStyle/>
          <a:p>
            <a:r>
              <a:rPr lang="en-GB" dirty="0" smtClean="0">
                <a:latin typeface="Cambria" pitchFamily="18" charset="0"/>
              </a:rPr>
              <a:t>R-168 series 04. </a:t>
            </a:r>
          </a:p>
          <a:p>
            <a:r>
              <a:rPr lang="en-GB" dirty="0" smtClean="0">
                <a:latin typeface="Cambria" pitchFamily="18" charset="0"/>
              </a:rPr>
              <a:t>Approval number 22179</a:t>
            </a:r>
            <a:endParaRPr lang="en-GB" dirty="0">
              <a:latin typeface="Cambria" pitchFamily="18" charset="0"/>
            </a:endParaRPr>
          </a:p>
        </p:txBody>
      </p:sp>
      <p:sp>
        <p:nvSpPr>
          <p:cNvPr id="48"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7</a:t>
            </a:fld>
            <a:endParaRPr lang="en-US" b="1" dirty="0">
              <a:solidFill>
                <a:srgbClr val="002060"/>
              </a:solidFill>
            </a:endParaRPr>
          </a:p>
        </p:txBody>
      </p:sp>
    </p:spTree>
    <p:extLst>
      <p:ext uri="{BB962C8B-B14F-4D97-AF65-F5344CB8AC3E}">
        <p14:creationId xmlns:p14="http://schemas.microsoft.com/office/powerpoint/2010/main" val="6016349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1"/>
          <p:cNvGrpSpPr/>
          <p:nvPr/>
        </p:nvGrpSpPr>
        <p:grpSpPr>
          <a:xfrm>
            <a:off x="3512840" y="2018457"/>
            <a:ext cx="2445331" cy="3138735"/>
            <a:chOff x="1349659" y="1988840"/>
            <a:chExt cx="2445331" cy="3138735"/>
          </a:xfrm>
        </p:grpSpPr>
        <p:grpSp>
          <p:nvGrpSpPr>
            <p:cNvPr id="3" name="Group 145"/>
            <p:cNvGrpSpPr/>
            <p:nvPr/>
          </p:nvGrpSpPr>
          <p:grpSpPr>
            <a:xfrm>
              <a:off x="1349659" y="3068960"/>
              <a:ext cx="2445331" cy="2058615"/>
              <a:chOff x="4013954" y="2348880"/>
              <a:chExt cx="2445331" cy="2058615"/>
            </a:xfrm>
          </p:grpSpPr>
          <p:sp>
            <p:nvSpPr>
              <p:cNvPr id="158" name="TextBox 157"/>
              <p:cNvSpPr txBox="1"/>
              <p:nvPr/>
            </p:nvSpPr>
            <p:spPr>
              <a:xfrm>
                <a:off x="4013954" y="2535287"/>
                <a:ext cx="2445331" cy="369332"/>
              </a:xfrm>
              <a:prstGeom prst="rect">
                <a:avLst/>
              </a:prstGeom>
              <a:noFill/>
            </p:spPr>
            <p:txBody>
              <a:bodyPr wrap="square" rtlCol="0">
                <a:spAutoFit/>
              </a:bodyPr>
              <a:lstStyle/>
              <a:p>
                <a:pPr algn="ctr"/>
                <a:r>
                  <a:rPr lang="en-GB" dirty="0">
                    <a:latin typeface="Arial" pitchFamily="34" charset="0"/>
                    <a:cs typeface="Arial" pitchFamily="34" charset="0"/>
                  </a:rPr>
                  <a:t>168R04-22179</a:t>
                </a:r>
              </a:p>
            </p:txBody>
          </p:sp>
          <p:sp>
            <p:nvSpPr>
              <p:cNvPr id="160" name="Oval 159"/>
              <p:cNvSpPr/>
              <p:nvPr/>
            </p:nvSpPr>
            <p:spPr bwMode="auto">
              <a:xfrm>
                <a:off x="4554015" y="3183359"/>
                <a:ext cx="1296144" cy="1224136"/>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400" i="0" u="none" strike="noStrike" cap="none" normalizeH="0" baseline="0">
                  <a:ln>
                    <a:noFill/>
                  </a:ln>
                  <a:solidFill>
                    <a:schemeClr val="tx1"/>
                  </a:solidFill>
                  <a:effectLst/>
                  <a:latin typeface="Times New Roman" pitchFamily="18" charset="0"/>
                </a:endParaRPr>
              </a:p>
            </p:txBody>
          </p:sp>
          <p:sp>
            <p:nvSpPr>
              <p:cNvPr id="161" name="TextBox 160"/>
              <p:cNvSpPr txBox="1"/>
              <p:nvPr/>
            </p:nvSpPr>
            <p:spPr>
              <a:xfrm>
                <a:off x="4446002" y="3212976"/>
                <a:ext cx="1512168" cy="1015663"/>
              </a:xfrm>
              <a:prstGeom prst="rect">
                <a:avLst/>
              </a:prstGeom>
              <a:noFill/>
            </p:spPr>
            <p:txBody>
              <a:bodyPr wrap="square" rtlCol="0">
                <a:spAutoFit/>
              </a:bodyPr>
              <a:lstStyle/>
              <a:p>
                <a:pPr algn="ctr"/>
                <a:r>
                  <a:rPr lang="en-GB" sz="4800" dirty="0">
                    <a:latin typeface="Arial" pitchFamily="34" charset="0"/>
                    <a:cs typeface="Arial" pitchFamily="34" charset="0"/>
                  </a:rPr>
                  <a:t>E</a:t>
                </a:r>
                <a:r>
                  <a:rPr lang="en-GB" sz="6000" dirty="0">
                    <a:latin typeface="Arial" pitchFamily="34" charset="0"/>
                    <a:cs typeface="Arial" pitchFamily="34" charset="0"/>
                  </a:rPr>
                  <a:t> </a:t>
                </a:r>
                <a:r>
                  <a:rPr lang="en-GB" sz="4400" baseline="-2000" dirty="0">
                    <a:latin typeface="Arial" pitchFamily="34" charset="0"/>
                    <a:cs typeface="Arial" pitchFamily="34" charset="0"/>
                  </a:rPr>
                  <a:t>4</a:t>
                </a:r>
              </a:p>
            </p:txBody>
          </p:sp>
          <p:cxnSp>
            <p:nvCxnSpPr>
              <p:cNvPr id="162" name="Straight Arrow Connector 161"/>
              <p:cNvCxnSpPr/>
              <p:nvPr/>
            </p:nvCxnSpPr>
            <p:spPr bwMode="auto">
              <a:xfrm>
                <a:off x="4690684" y="2348880"/>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grpSp>
        <p:grpSp>
          <p:nvGrpSpPr>
            <p:cNvPr id="5" name="Group 60"/>
            <p:cNvGrpSpPr/>
            <p:nvPr/>
          </p:nvGrpSpPr>
          <p:grpSpPr>
            <a:xfrm>
              <a:off x="1949376" y="1988840"/>
              <a:ext cx="1404755" cy="903005"/>
              <a:chOff x="1895002" y="2577678"/>
              <a:chExt cx="1404755" cy="903005"/>
            </a:xfrm>
          </p:grpSpPr>
          <p:sp>
            <p:nvSpPr>
              <p:cNvPr id="151" name="Rectangle 150"/>
              <p:cNvSpPr/>
              <p:nvPr/>
            </p:nvSpPr>
            <p:spPr>
              <a:xfrm>
                <a:off x="1939016" y="2577678"/>
                <a:ext cx="441146" cy="369332"/>
              </a:xfrm>
              <a:prstGeom prst="rect">
                <a:avLst/>
              </a:prstGeom>
              <a:ln>
                <a:noFill/>
              </a:ln>
            </p:spPr>
            <p:txBody>
              <a:bodyPr wrap="none">
                <a:spAutoFit/>
              </a:bodyPr>
              <a:lstStyle/>
              <a:p>
                <a:pPr>
                  <a:spcAft>
                    <a:spcPts val="600"/>
                  </a:spcAft>
                </a:pPr>
                <a:r>
                  <a:rPr lang="en-GB" dirty="0">
                    <a:solidFill>
                      <a:srgbClr val="000000"/>
                    </a:solidFill>
                    <a:latin typeface="Arial" pitchFamily="34" charset="0"/>
                    <a:cs typeface="Arial" pitchFamily="34" charset="0"/>
                  </a:rPr>
                  <a:t>2b</a:t>
                </a:r>
              </a:p>
            </p:txBody>
          </p:sp>
          <p:sp>
            <p:nvSpPr>
              <p:cNvPr id="152" name="Rectangle 151"/>
              <p:cNvSpPr/>
              <p:nvPr/>
            </p:nvSpPr>
            <p:spPr>
              <a:xfrm>
                <a:off x="2720752" y="2577678"/>
                <a:ext cx="479618" cy="369332"/>
              </a:xfrm>
              <a:prstGeom prst="rect">
                <a:avLst/>
              </a:prstGeom>
              <a:ln>
                <a:noFill/>
              </a:ln>
            </p:spPr>
            <p:txBody>
              <a:bodyPr wrap="none">
                <a:spAutoFit/>
              </a:bodyPr>
              <a:lstStyle/>
              <a:p>
                <a:pPr>
                  <a:spcAft>
                    <a:spcPts val="600"/>
                  </a:spcAft>
                </a:pPr>
                <a:r>
                  <a:rPr lang="en-GB">
                    <a:solidFill>
                      <a:srgbClr val="000000"/>
                    </a:solidFill>
                    <a:latin typeface="Arial" pitchFamily="34" charset="0"/>
                    <a:cs typeface="Arial" pitchFamily="34" charset="0"/>
                  </a:rPr>
                  <a:t>R2</a:t>
                </a:r>
              </a:p>
            </p:txBody>
          </p:sp>
          <p:sp>
            <p:nvSpPr>
              <p:cNvPr id="154" name="Rectangle 153"/>
              <p:cNvSpPr/>
              <p:nvPr/>
            </p:nvSpPr>
            <p:spPr>
              <a:xfrm>
                <a:off x="1895002" y="3111351"/>
                <a:ext cx="505267" cy="369332"/>
              </a:xfrm>
              <a:prstGeom prst="rect">
                <a:avLst/>
              </a:prstGeom>
              <a:ln>
                <a:noFill/>
              </a:ln>
            </p:spPr>
            <p:txBody>
              <a:bodyPr wrap="none">
                <a:spAutoFit/>
              </a:bodyPr>
              <a:lstStyle/>
              <a:p>
                <a:pPr>
                  <a:spcAft>
                    <a:spcPts val="600"/>
                  </a:spcAft>
                </a:pPr>
                <a:r>
                  <a:rPr lang="en-GB">
                    <a:solidFill>
                      <a:srgbClr val="000000"/>
                    </a:solidFill>
                    <a:latin typeface="Arial" pitchFamily="34" charset="0"/>
                    <a:cs typeface="Arial" pitchFamily="34" charset="0"/>
                  </a:rPr>
                  <a:t>AR</a:t>
                </a:r>
              </a:p>
            </p:txBody>
          </p:sp>
          <p:sp>
            <p:nvSpPr>
              <p:cNvPr id="155" name="Rectangle 154"/>
              <p:cNvSpPr/>
              <p:nvPr/>
            </p:nvSpPr>
            <p:spPr>
              <a:xfrm>
                <a:off x="2738386" y="3111351"/>
                <a:ext cx="466794" cy="369332"/>
              </a:xfrm>
              <a:prstGeom prst="rect">
                <a:avLst/>
              </a:prstGeom>
              <a:ln>
                <a:noFill/>
              </a:ln>
            </p:spPr>
            <p:txBody>
              <a:bodyPr wrap="none">
                <a:spAutoFit/>
              </a:bodyPr>
              <a:lstStyle/>
              <a:p>
                <a:pPr>
                  <a:spcAft>
                    <a:spcPts val="600"/>
                  </a:spcAft>
                </a:pPr>
                <a:r>
                  <a:rPr lang="en-GB">
                    <a:solidFill>
                      <a:srgbClr val="000000"/>
                    </a:solidFill>
                    <a:latin typeface="Arial" pitchFamily="34" charset="0"/>
                    <a:cs typeface="Arial" pitchFamily="34" charset="0"/>
                  </a:rPr>
                  <a:t>S2</a:t>
                </a:r>
              </a:p>
            </p:txBody>
          </p:sp>
          <p:cxnSp>
            <p:nvCxnSpPr>
              <p:cNvPr id="156" name="Straight Arrow Connector 155"/>
              <p:cNvCxnSpPr/>
              <p:nvPr/>
            </p:nvCxnSpPr>
            <p:spPr bwMode="auto">
              <a:xfrm>
                <a:off x="1931605" y="3009726"/>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cxnSp>
            <p:nvCxnSpPr>
              <p:cNvPr id="157" name="Straight Arrow Connector 156"/>
              <p:cNvCxnSpPr/>
              <p:nvPr/>
            </p:nvCxnSpPr>
            <p:spPr bwMode="auto">
              <a:xfrm>
                <a:off x="2795701" y="3009726"/>
                <a:ext cx="504056" cy="0"/>
              </a:xfrm>
              <a:prstGeom prst="straightConnector1">
                <a:avLst/>
              </a:prstGeom>
              <a:solidFill>
                <a:schemeClr val="accent1"/>
              </a:solidFill>
              <a:ln w="57150" cap="flat" cmpd="sng" algn="ctr">
                <a:solidFill>
                  <a:schemeClr val="tx1"/>
                </a:solidFill>
                <a:prstDash val="solid"/>
                <a:round/>
                <a:headEnd type="none" w="med" len="med"/>
                <a:tailEnd type="triangle" w="med" len="med"/>
              </a:ln>
              <a:effectLst/>
            </p:spPr>
          </p:cxnSp>
        </p:grpSp>
      </p:grpSp>
      <p:cxnSp>
        <p:nvCxnSpPr>
          <p:cNvPr id="15" name="Connettore 2 14"/>
          <p:cNvCxnSpPr/>
          <p:nvPr/>
        </p:nvCxnSpPr>
        <p:spPr bwMode="auto">
          <a:xfrm>
            <a:off x="5276374" y="3643136"/>
            <a:ext cx="828754" cy="577952"/>
          </a:xfrm>
          <a:prstGeom prst="straightConnector1">
            <a:avLst/>
          </a:prstGeom>
          <a:solidFill>
            <a:schemeClr val="accent1"/>
          </a:solidFill>
          <a:ln w="9525" cap="flat" cmpd="sng" algn="ctr">
            <a:solidFill>
              <a:srgbClr val="4A7EBB"/>
            </a:solidFill>
            <a:prstDash val="solid"/>
            <a:round/>
            <a:headEnd type="none" w="med" len="med"/>
            <a:tailEnd type="arrow"/>
          </a:ln>
          <a:effectLst/>
        </p:spPr>
      </p:cxnSp>
      <p:sp>
        <p:nvSpPr>
          <p:cNvPr id="36" name="CasellaDiTesto 35"/>
          <p:cNvSpPr txBox="1"/>
          <p:nvPr/>
        </p:nvSpPr>
        <p:spPr>
          <a:xfrm>
            <a:off x="5745088" y="4221088"/>
            <a:ext cx="2664296" cy="646331"/>
          </a:xfrm>
          <a:prstGeom prst="rect">
            <a:avLst/>
          </a:prstGeom>
          <a:noFill/>
        </p:spPr>
        <p:txBody>
          <a:bodyPr wrap="square" rtlCol="0">
            <a:spAutoFit/>
          </a:bodyPr>
          <a:lstStyle/>
          <a:p>
            <a:r>
              <a:rPr lang="en-GB" dirty="0" smtClean="0"/>
              <a:t>R-168 series 04. </a:t>
            </a:r>
          </a:p>
          <a:p>
            <a:r>
              <a:rPr lang="en-GB" dirty="0" smtClean="0"/>
              <a:t>Approval number 22179</a:t>
            </a:r>
            <a:endParaRPr lang="en-GB" dirty="0"/>
          </a:p>
        </p:txBody>
      </p:sp>
      <p:sp>
        <p:nvSpPr>
          <p:cNvPr id="26" name="TextBox 25"/>
          <p:cNvSpPr txBox="1"/>
          <p:nvPr/>
        </p:nvSpPr>
        <p:spPr>
          <a:xfrm>
            <a:off x="200472" y="116632"/>
            <a:ext cx="9505056" cy="369332"/>
          </a:xfrm>
          <a:prstGeom prst="rect">
            <a:avLst/>
          </a:prstGeom>
          <a:noFill/>
          <a:ln>
            <a:solidFill>
              <a:schemeClr val="tx1"/>
            </a:solidFill>
          </a:ln>
        </p:spPr>
        <p:txBody>
          <a:bodyPr wrap="square" rtlCol="0">
            <a:spAutoFit/>
          </a:bodyPr>
          <a:lstStyle>
            <a:defPPr>
              <a:defRPr lang="it-IT"/>
            </a:defPPr>
            <a:lvl1pPr algn="ctr">
              <a:defRPr b="1">
                <a:latin typeface="Cambria" panose="02040503050406030204" pitchFamily="18" charset="0"/>
                <a:cs typeface="Calibri" pitchFamily="34" charset="0"/>
              </a:defRPr>
            </a:lvl1pPr>
          </a:lstStyle>
          <a:p>
            <a:r>
              <a:rPr lang="en-GB" dirty="0" smtClean="0"/>
              <a:t>Example of a Combined LSD Approval Marking </a:t>
            </a:r>
            <a:endParaRPr lang="en-GB" dirty="0"/>
          </a:p>
        </p:txBody>
      </p:sp>
      <p:sp>
        <p:nvSpPr>
          <p:cNvPr id="27"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8</a:t>
            </a:fld>
            <a:endParaRPr lang="en-US" b="1" dirty="0">
              <a:solidFill>
                <a:srgbClr val="002060"/>
              </a:solidFill>
            </a:endParaRPr>
          </a:p>
        </p:txBody>
      </p:sp>
    </p:spTree>
    <p:extLst>
      <p:ext uri="{BB962C8B-B14F-4D97-AF65-F5344CB8AC3E}">
        <p14:creationId xmlns:p14="http://schemas.microsoft.com/office/powerpoint/2010/main" val="6016349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CasellaDiTesto 35"/>
          <p:cNvSpPr txBox="1"/>
          <p:nvPr/>
        </p:nvSpPr>
        <p:spPr>
          <a:xfrm>
            <a:off x="5745088" y="4293096"/>
            <a:ext cx="2664296" cy="369332"/>
          </a:xfrm>
          <a:prstGeom prst="rect">
            <a:avLst/>
          </a:prstGeom>
          <a:noFill/>
        </p:spPr>
        <p:txBody>
          <a:bodyPr wrap="square" rtlCol="0">
            <a:spAutoFit/>
          </a:bodyPr>
          <a:lstStyle/>
          <a:p>
            <a:r>
              <a:rPr lang="en-GB" dirty="0" smtClean="0"/>
              <a:t>R-169 series 02. </a:t>
            </a:r>
          </a:p>
        </p:txBody>
      </p:sp>
      <p:sp>
        <p:nvSpPr>
          <p:cNvPr id="26" name="TextBox 25"/>
          <p:cNvSpPr txBox="1"/>
          <p:nvPr/>
        </p:nvSpPr>
        <p:spPr>
          <a:xfrm>
            <a:off x="200472" y="116632"/>
            <a:ext cx="9505056" cy="369332"/>
          </a:xfrm>
          <a:prstGeom prst="rect">
            <a:avLst/>
          </a:prstGeom>
          <a:noFill/>
          <a:ln>
            <a:solidFill>
              <a:schemeClr val="tx1"/>
            </a:solidFill>
          </a:ln>
        </p:spPr>
        <p:txBody>
          <a:bodyPr wrap="square" rtlCol="0">
            <a:spAutoFit/>
          </a:bodyPr>
          <a:lstStyle>
            <a:defPPr>
              <a:defRPr lang="it-IT"/>
            </a:defPPr>
            <a:lvl1pPr algn="ctr">
              <a:defRPr b="1">
                <a:latin typeface="Cambria" panose="02040503050406030204" pitchFamily="18" charset="0"/>
                <a:cs typeface="Calibri" pitchFamily="34" charset="0"/>
              </a:defRPr>
            </a:lvl1pPr>
          </a:lstStyle>
          <a:p>
            <a:r>
              <a:rPr lang="en-GB" dirty="0" smtClean="0"/>
              <a:t>Example of a Combined LSD-RID Approval Marking </a:t>
            </a:r>
            <a:endParaRPr lang="en-GB" dirty="0"/>
          </a:p>
        </p:txBody>
      </p:sp>
      <p:sp>
        <p:nvSpPr>
          <p:cNvPr id="27" name="Slide Number Placeholder 11"/>
          <p:cNvSpPr txBox="1">
            <a:spLocks/>
          </p:cNvSpPr>
          <p:nvPr/>
        </p:nvSpPr>
        <p:spPr>
          <a:xfrm>
            <a:off x="9345488" y="6381328"/>
            <a:ext cx="425252" cy="340148"/>
          </a:xfrm>
          <a:prstGeom prst="rect">
            <a:avLst/>
          </a:prstGeom>
          <a:ln>
            <a:solidFill>
              <a:schemeClr val="accent1"/>
            </a:solidFill>
          </a:ln>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B606F99-AF4C-43D3-8DA9-0FC98A7A07DC}" type="slidenum">
              <a:rPr lang="en-US" b="1" smtClean="0">
                <a:solidFill>
                  <a:srgbClr val="002060"/>
                </a:solidFill>
              </a:rPr>
              <a:pPr algn="ctr"/>
              <a:t>9</a:t>
            </a:fld>
            <a:endParaRPr lang="en-US" b="1" dirty="0">
              <a:solidFill>
                <a:srgbClr val="002060"/>
              </a:solidFill>
            </a:endParaRPr>
          </a:p>
        </p:txBody>
      </p:sp>
      <p:cxnSp>
        <p:nvCxnSpPr>
          <p:cNvPr id="17" name="Connettore 2 16"/>
          <p:cNvCxnSpPr>
            <a:endCxn id="19" idx="0"/>
          </p:cNvCxnSpPr>
          <p:nvPr/>
        </p:nvCxnSpPr>
        <p:spPr bwMode="auto">
          <a:xfrm flipH="1">
            <a:off x="2324708" y="3820398"/>
            <a:ext cx="1954504" cy="625098"/>
          </a:xfrm>
          <a:prstGeom prst="straightConnector1">
            <a:avLst/>
          </a:prstGeom>
          <a:solidFill>
            <a:schemeClr val="accent1"/>
          </a:solidFill>
          <a:ln w="9525" cap="flat" cmpd="sng" algn="ctr">
            <a:solidFill>
              <a:srgbClr val="4A7EBB"/>
            </a:solidFill>
            <a:prstDash val="solid"/>
            <a:round/>
            <a:headEnd type="none" w="med" len="med"/>
            <a:tailEnd type="arrow"/>
          </a:ln>
          <a:effectLst/>
        </p:spPr>
      </p:cxnSp>
      <p:sp>
        <p:nvSpPr>
          <p:cNvPr id="19" name="CasellaDiTesto 18"/>
          <p:cNvSpPr txBox="1"/>
          <p:nvPr/>
        </p:nvSpPr>
        <p:spPr>
          <a:xfrm>
            <a:off x="992560" y="4445496"/>
            <a:ext cx="2664296" cy="369332"/>
          </a:xfrm>
          <a:prstGeom prst="rect">
            <a:avLst/>
          </a:prstGeom>
          <a:noFill/>
        </p:spPr>
        <p:txBody>
          <a:bodyPr wrap="square" rtlCol="0">
            <a:spAutoFit/>
          </a:bodyPr>
          <a:lstStyle/>
          <a:p>
            <a:r>
              <a:rPr lang="en-GB" dirty="0" smtClean="0"/>
              <a:t>R-168 series 04. </a:t>
            </a:r>
          </a:p>
        </p:txBody>
      </p:sp>
      <p:sp>
        <p:nvSpPr>
          <p:cNvPr id="8" name="Rettangolo 7"/>
          <p:cNvSpPr/>
          <p:nvPr/>
        </p:nvSpPr>
        <p:spPr>
          <a:xfrm>
            <a:off x="5862180" y="5567111"/>
            <a:ext cx="2459199" cy="369332"/>
          </a:xfrm>
          <a:prstGeom prst="rect">
            <a:avLst/>
          </a:prstGeom>
        </p:spPr>
        <p:txBody>
          <a:bodyPr wrap="none">
            <a:spAutoFit/>
          </a:bodyPr>
          <a:lstStyle/>
          <a:p>
            <a:r>
              <a:rPr lang="en-GB" dirty="0"/>
              <a:t>Approval number 73571</a:t>
            </a:r>
          </a:p>
        </p:txBody>
      </p:sp>
      <p:cxnSp>
        <p:nvCxnSpPr>
          <p:cNvPr id="25" name="Connettore 2 24"/>
          <p:cNvCxnSpPr>
            <a:endCxn id="5" idx="3"/>
          </p:cNvCxnSpPr>
          <p:nvPr/>
        </p:nvCxnSpPr>
        <p:spPr bwMode="auto">
          <a:xfrm flipH="1" flipV="1">
            <a:off x="5130795" y="5557882"/>
            <a:ext cx="731385" cy="323434"/>
          </a:xfrm>
          <a:prstGeom prst="straightConnector1">
            <a:avLst/>
          </a:prstGeom>
          <a:solidFill>
            <a:schemeClr val="accent1"/>
          </a:solidFill>
          <a:ln w="9525" cap="flat" cmpd="sng" algn="ctr">
            <a:solidFill>
              <a:srgbClr val="4A7EBB"/>
            </a:solidFill>
            <a:prstDash val="solid"/>
            <a:round/>
            <a:headEnd type="none" w="med" len="med"/>
            <a:tailEnd type="arrow"/>
          </a:ln>
          <a:effectLst/>
        </p:spPr>
      </p:cxnSp>
      <p:grpSp>
        <p:nvGrpSpPr>
          <p:cNvPr id="9" name="Gruppo 8"/>
          <p:cNvGrpSpPr/>
          <p:nvPr/>
        </p:nvGrpSpPr>
        <p:grpSpPr>
          <a:xfrm>
            <a:off x="3512840" y="2339588"/>
            <a:ext cx="2916986" cy="3402960"/>
            <a:chOff x="3512840" y="2339588"/>
            <a:chExt cx="2916986" cy="3402960"/>
          </a:xfrm>
        </p:grpSpPr>
        <p:cxnSp>
          <p:nvCxnSpPr>
            <p:cNvPr id="15" name="Connettore 2 14"/>
            <p:cNvCxnSpPr/>
            <p:nvPr/>
          </p:nvCxnSpPr>
          <p:spPr bwMode="auto">
            <a:xfrm>
              <a:off x="5199885" y="3541658"/>
              <a:ext cx="1229941" cy="609310"/>
            </a:xfrm>
            <a:prstGeom prst="straightConnector1">
              <a:avLst/>
            </a:prstGeom>
            <a:solidFill>
              <a:schemeClr val="accent1"/>
            </a:solidFill>
            <a:ln w="9525" cap="flat" cmpd="sng" algn="ctr">
              <a:solidFill>
                <a:srgbClr val="4A7EBB"/>
              </a:solidFill>
              <a:prstDash val="solid"/>
              <a:round/>
              <a:headEnd type="none" w="med" len="med"/>
              <a:tailEnd type="arrow"/>
            </a:ln>
            <a:effectLst/>
          </p:spPr>
        </p:cxnSp>
        <p:grpSp>
          <p:nvGrpSpPr>
            <p:cNvPr id="2" name="Gruppo 1"/>
            <p:cNvGrpSpPr/>
            <p:nvPr/>
          </p:nvGrpSpPr>
          <p:grpSpPr>
            <a:xfrm>
              <a:off x="3512840" y="2339588"/>
              <a:ext cx="2448272" cy="3402960"/>
              <a:chOff x="3512840" y="2339588"/>
              <a:chExt cx="2448272" cy="3402960"/>
            </a:xfrm>
          </p:grpSpPr>
          <p:grpSp>
            <p:nvGrpSpPr>
              <p:cNvPr id="3" name="Group 145"/>
              <p:cNvGrpSpPr/>
              <p:nvPr/>
            </p:nvGrpSpPr>
            <p:grpSpPr>
              <a:xfrm>
                <a:off x="3512840" y="3356992"/>
                <a:ext cx="2445331" cy="1872208"/>
                <a:chOff x="4013954" y="2535287"/>
                <a:chExt cx="2445331" cy="1872208"/>
              </a:xfrm>
            </p:grpSpPr>
            <p:sp>
              <p:nvSpPr>
                <p:cNvPr id="158" name="TextBox 157"/>
                <p:cNvSpPr txBox="1"/>
                <p:nvPr/>
              </p:nvSpPr>
              <p:spPr>
                <a:xfrm>
                  <a:off x="4013954" y="2535287"/>
                  <a:ext cx="2445331" cy="369332"/>
                </a:xfrm>
                <a:prstGeom prst="rect">
                  <a:avLst/>
                </a:prstGeom>
                <a:noFill/>
              </p:spPr>
              <p:txBody>
                <a:bodyPr wrap="square" rtlCol="0">
                  <a:spAutoFit/>
                </a:bodyPr>
                <a:lstStyle/>
                <a:p>
                  <a:pPr algn="ctr"/>
                  <a:r>
                    <a:rPr lang="en-GB" dirty="0" smtClean="0">
                      <a:latin typeface="Arial" pitchFamily="34" charset="0"/>
                      <a:cs typeface="Arial" pitchFamily="34" charset="0"/>
                    </a:rPr>
                    <a:t>169R02</a:t>
                  </a:r>
                  <a:endParaRPr lang="en-GB" dirty="0">
                    <a:latin typeface="Arial" pitchFamily="34" charset="0"/>
                    <a:cs typeface="Arial" pitchFamily="34" charset="0"/>
                  </a:endParaRPr>
                </a:p>
              </p:txBody>
            </p:sp>
            <p:sp>
              <p:nvSpPr>
                <p:cNvPr id="160" name="Oval 159"/>
                <p:cNvSpPr/>
                <p:nvPr/>
              </p:nvSpPr>
              <p:spPr bwMode="auto">
                <a:xfrm>
                  <a:off x="4554015" y="3183359"/>
                  <a:ext cx="1296144" cy="1224136"/>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GB" sz="2400" i="0" u="none" strike="noStrike" cap="none" normalizeH="0" baseline="0">
                    <a:ln>
                      <a:noFill/>
                    </a:ln>
                    <a:solidFill>
                      <a:schemeClr val="tx1"/>
                    </a:solidFill>
                    <a:effectLst/>
                    <a:latin typeface="Times New Roman" pitchFamily="18" charset="0"/>
                  </a:endParaRPr>
                </a:p>
              </p:txBody>
            </p:sp>
            <p:sp>
              <p:nvSpPr>
                <p:cNvPr id="161" name="TextBox 160"/>
                <p:cNvSpPr txBox="1"/>
                <p:nvPr/>
              </p:nvSpPr>
              <p:spPr>
                <a:xfrm>
                  <a:off x="4446002" y="3212976"/>
                  <a:ext cx="1512168" cy="1015663"/>
                </a:xfrm>
                <a:prstGeom prst="rect">
                  <a:avLst/>
                </a:prstGeom>
                <a:noFill/>
              </p:spPr>
              <p:txBody>
                <a:bodyPr wrap="square" rtlCol="0">
                  <a:spAutoFit/>
                </a:bodyPr>
                <a:lstStyle/>
                <a:p>
                  <a:pPr algn="ctr"/>
                  <a:r>
                    <a:rPr lang="en-GB" sz="4800" dirty="0">
                      <a:latin typeface="Arial" pitchFamily="34" charset="0"/>
                      <a:cs typeface="Arial" pitchFamily="34" charset="0"/>
                    </a:rPr>
                    <a:t>E</a:t>
                  </a:r>
                  <a:r>
                    <a:rPr lang="en-GB" sz="6000" dirty="0">
                      <a:latin typeface="Arial" pitchFamily="34" charset="0"/>
                      <a:cs typeface="Arial" pitchFamily="34" charset="0"/>
                    </a:rPr>
                    <a:t> </a:t>
                  </a:r>
                  <a:r>
                    <a:rPr lang="en-GB" sz="4400" baseline="-2000" dirty="0">
                      <a:latin typeface="Arial" pitchFamily="34" charset="0"/>
                      <a:cs typeface="Arial" pitchFamily="34" charset="0"/>
                    </a:rPr>
                    <a:t>4</a:t>
                  </a:r>
                </a:p>
              </p:txBody>
            </p:sp>
          </p:grpSp>
          <p:sp>
            <p:nvSpPr>
              <p:cNvPr id="30" name="TextBox 29"/>
              <p:cNvSpPr txBox="1"/>
              <p:nvPr/>
            </p:nvSpPr>
            <p:spPr>
              <a:xfrm>
                <a:off x="4088904" y="2348880"/>
                <a:ext cx="462909" cy="369332"/>
              </a:xfrm>
              <a:prstGeom prst="rect">
                <a:avLst/>
              </a:prstGeom>
              <a:noFill/>
            </p:spPr>
            <p:txBody>
              <a:bodyPr wrap="square" rtlCol="0">
                <a:spAutoFit/>
              </a:bodyPr>
              <a:lstStyle/>
              <a:p>
                <a:r>
                  <a:rPr lang="en-GB" dirty="0" smtClean="0"/>
                  <a:t>A</a:t>
                </a:r>
                <a:endParaRPr lang="en-GB" dirty="0"/>
              </a:p>
            </p:txBody>
          </p:sp>
          <p:sp>
            <p:nvSpPr>
              <p:cNvPr id="31" name="TextBox 30"/>
              <p:cNvSpPr txBox="1"/>
              <p:nvPr/>
            </p:nvSpPr>
            <p:spPr>
              <a:xfrm>
                <a:off x="4520952" y="2339588"/>
                <a:ext cx="1296144" cy="369332"/>
              </a:xfrm>
              <a:prstGeom prst="rect">
                <a:avLst/>
              </a:prstGeom>
              <a:noFill/>
            </p:spPr>
            <p:txBody>
              <a:bodyPr wrap="square" rtlCol="0">
                <a:spAutoFit/>
              </a:bodyPr>
              <a:lstStyle/>
              <a:p>
                <a:r>
                  <a:rPr lang="en-GB" dirty="0" smtClean="0"/>
                  <a:t>HCR PL 30</a:t>
                </a:r>
                <a:endParaRPr lang="en-GB" dirty="0"/>
              </a:p>
            </p:txBody>
          </p:sp>
          <p:cxnSp>
            <p:nvCxnSpPr>
              <p:cNvPr id="33" name="Straight Arrow Connector 32"/>
              <p:cNvCxnSpPr/>
              <p:nvPr/>
            </p:nvCxnSpPr>
            <p:spPr>
              <a:xfrm>
                <a:off x="4140339" y="2708920"/>
                <a:ext cx="27774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608391" y="2699628"/>
                <a:ext cx="41661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058043" y="2852936"/>
                <a:ext cx="462909" cy="369332"/>
              </a:xfrm>
              <a:prstGeom prst="rect">
                <a:avLst/>
              </a:prstGeom>
              <a:noFill/>
            </p:spPr>
            <p:txBody>
              <a:bodyPr wrap="square" rtlCol="0">
                <a:spAutoFit/>
              </a:bodyPr>
              <a:lstStyle/>
              <a:p>
                <a:r>
                  <a:rPr lang="en-GB" dirty="0" smtClean="0"/>
                  <a:t>F3</a:t>
                </a:r>
                <a:endParaRPr lang="en-GB" dirty="0"/>
              </a:p>
            </p:txBody>
          </p:sp>
          <p:sp>
            <p:nvSpPr>
              <p:cNvPr id="37" name="TextBox 36"/>
              <p:cNvSpPr txBox="1"/>
              <p:nvPr/>
            </p:nvSpPr>
            <p:spPr>
              <a:xfrm>
                <a:off x="4664968" y="2852936"/>
                <a:ext cx="462909" cy="369332"/>
              </a:xfrm>
              <a:prstGeom prst="rect">
                <a:avLst/>
              </a:prstGeom>
              <a:noFill/>
            </p:spPr>
            <p:txBody>
              <a:bodyPr wrap="square" rtlCol="0">
                <a:spAutoFit/>
              </a:bodyPr>
              <a:lstStyle/>
              <a:p>
                <a:r>
                  <a:rPr lang="en-GB" dirty="0" smtClean="0"/>
                  <a:t>1a</a:t>
                </a:r>
                <a:endParaRPr lang="en-GB" dirty="0"/>
              </a:p>
            </p:txBody>
          </p:sp>
          <p:sp>
            <p:nvSpPr>
              <p:cNvPr id="16" name="TextBox 157"/>
              <p:cNvSpPr txBox="1"/>
              <p:nvPr/>
            </p:nvSpPr>
            <p:spPr>
              <a:xfrm>
                <a:off x="3515781" y="3635732"/>
                <a:ext cx="2445331" cy="369332"/>
              </a:xfrm>
              <a:prstGeom prst="rect">
                <a:avLst/>
              </a:prstGeom>
              <a:noFill/>
            </p:spPr>
            <p:txBody>
              <a:bodyPr wrap="square" rtlCol="0">
                <a:spAutoFit/>
              </a:bodyPr>
              <a:lstStyle/>
              <a:p>
                <a:pPr algn="ctr"/>
                <a:r>
                  <a:rPr lang="en-GB" dirty="0" smtClean="0">
                    <a:latin typeface="Arial" pitchFamily="34" charset="0"/>
                    <a:cs typeface="Arial" pitchFamily="34" charset="0"/>
                  </a:rPr>
                  <a:t>168R04</a:t>
                </a:r>
                <a:endParaRPr lang="en-GB" dirty="0">
                  <a:latin typeface="Arial" pitchFamily="34" charset="0"/>
                  <a:cs typeface="Arial" pitchFamily="34" charset="0"/>
                </a:endParaRPr>
              </a:p>
            </p:txBody>
          </p:sp>
          <p:sp>
            <p:nvSpPr>
              <p:cNvPr id="5" name="Rettangolo 4"/>
              <p:cNvSpPr/>
              <p:nvPr/>
            </p:nvSpPr>
            <p:spPr>
              <a:xfrm>
                <a:off x="4304928" y="5373216"/>
                <a:ext cx="825867" cy="369332"/>
              </a:xfrm>
              <a:prstGeom prst="rect">
                <a:avLst/>
              </a:prstGeom>
            </p:spPr>
            <p:txBody>
              <a:bodyPr wrap="none">
                <a:spAutoFit/>
              </a:bodyPr>
              <a:lstStyle/>
              <a:p>
                <a:r>
                  <a:rPr lang="en-GB" dirty="0">
                    <a:latin typeface="Arial" pitchFamily="34" charset="0"/>
                    <a:cs typeface="Arial" pitchFamily="34" charset="0"/>
                  </a:rPr>
                  <a:t>73571</a:t>
                </a:r>
                <a:endParaRPr lang="it-IT" dirty="0"/>
              </a:p>
            </p:txBody>
          </p:sp>
        </p:grpSp>
        <p:cxnSp>
          <p:nvCxnSpPr>
            <p:cNvPr id="23" name="Straight Arrow Connector 32"/>
            <p:cNvCxnSpPr/>
            <p:nvPr/>
          </p:nvCxnSpPr>
          <p:spPr>
            <a:xfrm>
              <a:off x="4736976" y="3212976"/>
              <a:ext cx="27774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01634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5630</TotalTime>
  <Words>3219</Words>
  <Application>Microsoft Office PowerPoint</Application>
  <PresentationFormat>A4 (21x29,7 cm)</PresentationFormat>
  <Paragraphs>414</Paragraphs>
  <Slides>20</Slides>
  <Notes>0</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Draper</dc:creator>
  <cp:lastModifiedBy>Davide Puglisi</cp:lastModifiedBy>
  <cp:revision>57</cp:revision>
  <dcterms:created xsi:type="dcterms:W3CDTF">2017-11-13T18:01:52Z</dcterms:created>
  <dcterms:modified xsi:type="dcterms:W3CDTF">2017-12-21T13:22:30Z</dcterms:modified>
</cp:coreProperties>
</file>