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2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CBDD74D-ED43-409E-B964-0404083006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12750A1B-F2CF-4CBA-B401-0193AB3FC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24DA0BCB-6434-474E-96CB-BE21506E9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849CEFF7-7808-48F2-8D53-13786BC10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004F43C-93FE-4D17-9E5F-24C1BA56B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24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00450F9-C377-495D-889E-F6E675772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F7CF3B05-027B-4EBD-B651-1D8EEFB92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F1CCC480-22CF-44DD-8DD3-D13FAA40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BF33FE83-C712-4860-B64F-A43ADEBB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C5BB5F4B-4A2D-4188-AEB6-128D3A4AE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093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="" xmlns:a16="http://schemas.microsoft.com/office/drawing/2014/main" id="{302EC98E-FE2F-4834-A8D0-21F4A1222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63683C08-F479-4502-948A-F89BB2279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FDECBCCB-B25A-45D0-92BB-346DC44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43707F3E-36EB-4768-95BD-72D0DC566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231B32C-ED43-4186-BEEC-56BCFA9AA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37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7D5E2B8F-333E-4C50-8830-E05CF44A9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41395419-7C55-4692-8FCE-A95283AC4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04E38593-E458-4117-A892-2B0537977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CCC15A80-4EA5-455C-BA15-DBFEBC8C7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620BCE2C-0778-414D-B324-B0CF32A5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84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67047FD-D34F-4297-B81B-A30F2882B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17868BEC-A8E5-41DE-BDC0-FDED6F506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DBEB96A-4494-48FC-AF2A-753AAD6FF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5FBC36A2-AFCC-43B0-AB0F-5C8FEBB8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0ACE327E-959B-4086-B1EB-80A48EC65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71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DCEBBBE6-278B-479B-B0DE-DF6185F95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A392176F-C46E-4593-9A50-B4035D65B6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4B670F05-8298-4166-A6D0-824557C84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8780D4B7-86A2-4E19-A81D-9070BFDA4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F33519BD-86D2-415F-8770-4AAEAC9D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6A92F1DD-5C9E-4CDC-9831-1266026E5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93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67A30E8F-14C0-44B9-874F-B46A8D5D5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78E3B75C-2EAA-4B73-9B60-D006670F7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208BBEF9-22D5-439F-97BB-A2005BEDD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9CCFF162-4011-44A7-A238-6C2F6CC347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="" xmlns:a16="http://schemas.microsoft.com/office/drawing/2014/main" id="{DE5F9D38-8270-4346-A0EB-DD313D95A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id="{0B4A6817-12B9-40F9-94B7-4AB2E2846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="" xmlns:a16="http://schemas.microsoft.com/office/drawing/2014/main" id="{F19F14C4-FB11-4414-8286-DDA690DF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="" xmlns:a16="http://schemas.microsoft.com/office/drawing/2014/main" id="{1C29D769-F659-4C94-A5BF-E5FE9D40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0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957E32D-2978-4D58-BF90-82CDAF6FA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52507EAA-AD41-43C8-A8D2-99E07F79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52D7F49E-FE37-4747-92EF-E6554CE3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AB8A6192-0856-4901-82FB-5238E8FD8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68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22774700-C516-40E3-B832-BAFDF5BD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4C15DFA1-0DD3-40E4-A05C-3DD46C771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3C6D2235-5E4B-4744-8E3E-B4EF59F82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54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305410C-6802-475F-8620-FD9323FA7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7FC97407-5D49-463A-B1C8-FCE140406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17DC2224-5AE6-465C-8B5D-9AE668B2D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735B65BA-1AA8-486D-99A6-B35A48D4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DD0B6248-D543-418D-9338-00E6662EB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82CA0ACB-4355-4F55-9298-06C78F35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84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B156F78-3AC6-424A-AED3-FB72AC4E1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="" xmlns:a16="http://schemas.microsoft.com/office/drawing/2014/main" id="{8E6BF70E-D24E-4EFC-AF0F-589A92518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D0BCB948-4252-4F5A-903C-9AF7B64C2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3A459FD1-A126-4334-9862-7B4158A8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F75B721F-D476-4452-B58C-9972E2F1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C633AD08-6E34-42C4-8660-BEB78576C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94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289BA691-7797-461A-BFE6-C18C26600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6F9C0E17-529B-4914-9940-6973AE68A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D59F98CF-0ADB-427C-B441-BAC1DF6E3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7F7F-72DA-4312-B388-D4DB26C9D575}" type="datetimeFigureOut">
              <a:rPr lang="de-DE" smtClean="0"/>
              <a:t>21.12.2017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7B3F7EA5-8FC6-4730-9909-048CA8114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CFBF0A55-9307-4547-A2EC-1AE73F622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917FF-F0A0-4ADB-A0AC-9E9FF4B640C4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206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="" xmlns:a16="http://schemas.microsoft.com/office/drawing/2014/main" id="{EC0EB73D-2ADD-4FE3-A3EB-A186DD83B3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473932"/>
              </p:ext>
            </p:extLst>
          </p:nvPr>
        </p:nvGraphicFramePr>
        <p:xfrm>
          <a:off x="131080" y="150170"/>
          <a:ext cx="11729464" cy="6395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003">
                  <a:extLst>
                    <a:ext uri="{9D8B030D-6E8A-4147-A177-3AD203B41FA5}">
                      <a16:colId xmlns="" xmlns:a16="http://schemas.microsoft.com/office/drawing/2014/main" val="761416393"/>
                    </a:ext>
                  </a:extLst>
                </a:gridCol>
                <a:gridCol w="3164525">
                  <a:extLst>
                    <a:ext uri="{9D8B030D-6E8A-4147-A177-3AD203B41FA5}">
                      <a16:colId xmlns="" xmlns:a16="http://schemas.microsoft.com/office/drawing/2014/main" val="2872684978"/>
                    </a:ext>
                  </a:extLst>
                </a:gridCol>
                <a:gridCol w="3031958">
                  <a:extLst>
                    <a:ext uri="{9D8B030D-6E8A-4147-A177-3AD203B41FA5}">
                      <a16:colId xmlns="" xmlns:a16="http://schemas.microsoft.com/office/drawing/2014/main" val="1523863284"/>
                    </a:ext>
                  </a:extLst>
                </a:gridCol>
                <a:gridCol w="2213811">
                  <a:extLst>
                    <a:ext uri="{9D8B030D-6E8A-4147-A177-3AD203B41FA5}">
                      <a16:colId xmlns="" xmlns:a16="http://schemas.microsoft.com/office/drawing/2014/main" val="1103997441"/>
                    </a:ext>
                  </a:extLst>
                </a:gridCol>
                <a:gridCol w="1289785">
                  <a:extLst>
                    <a:ext uri="{9D8B030D-6E8A-4147-A177-3AD203B41FA5}">
                      <a16:colId xmlns="" xmlns:a16="http://schemas.microsoft.com/office/drawing/2014/main" val="40412613"/>
                    </a:ext>
                  </a:extLst>
                </a:gridCol>
                <a:gridCol w="1359382">
                  <a:extLst>
                    <a:ext uri="{9D8B030D-6E8A-4147-A177-3AD203B41FA5}">
                      <a16:colId xmlns="" xmlns:a16="http://schemas.microsoft.com/office/drawing/2014/main" val="555299769"/>
                    </a:ext>
                  </a:extLst>
                </a:gridCol>
              </a:tblGrid>
              <a:tr h="302217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Part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Item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+mn-lt"/>
                        </a:rPr>
                        <a:t>Document</a:t>
                      </a:r>
                      <a:r>
                        <a:rPr lang="de-DE" sz="1400" dirty="0">
                          <a:latin typeface="+mn-lt"/>
                        </a:rPr>
                        <a:t>(s)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+mn-lt"/>
                        </a:rPr>
                        <a:t>Responsible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Deadline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latin typeface="+mn-lt"/>
                        </a:rPr>
                        <a:t>Job </a:t>
                      </a:r>
                      <a:r>
                        <a:rPr lang="de-DE" sz="1400" b="1" dirty="0" err="1">
                          <a:latin typeface="+mn-lt"/>
                        </a:rPr>
                        <a:t>done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646204479"/>
                  </a:ext>
                </a:extLst>
              </a:tr>
              <a:tr h="328864">
                <a:tc rowSpan="3">
                  <a:txBody>
                    <a:bodyPr/>
                    <a:lstStyle/>
                    <a:p>
                      <a:r>
                        <a:rPr lang="de-DE" sz="1400" b="0" dirty="0">
                          <a:latin typeface="+mn-lt"/>
                        </a:rPr>
                        <a:t>New </a:t>
                      </a:r>
                      <a:r>
                        <a:rPr lang="de-DE" sz="1400" b="0" dirty="0" err="1">
                          <a:latin typeface="+mn-lt"/>
                        </a:rPr>
                        <a:t>Drafts</a:t>
                      </a:r>
                      <a:endParaRPr lang="de-DE" sz="1400" b="0" dirty="0">
                        <a:latin typeface="+mn-lt"/>
                      </a:endParaRP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Light </a:t>
                      </a:r>
                      <a:r>
                        <a:rPr lang="de-DE" sz="1400" dirty="0" err="1">
                          <a:latin typeface="+mn-lt"/>
                        </a:rPr>
                        <a:t>Signalling</a:t>
                      </a:r>
                      <a:r>
                        <a:rPr lang="de-DE" sz="1400" dirty="0">
                          <a:latin typeface="+mn-lt"/>
                        </a:rPr>
                        <a:t> Devices (LSD)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GRE/2017/09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Bauckhage, Puglisi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2018-01-10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544134173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Road Illumination Devices (RID)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GRE-78-31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Bauckhage, Puglisi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2018-01-10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1616743659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Retro </a:t>
                      </a:r>
                      <a:r>
                        <a:rPr lang="de-DE" sz="1400" dirty="0" err="1">
                          <a:latin typeface="+mn-lt"/>
                        </a:rPr>
                        <a:t>Reflective</a:t>
                      </a:r>
                      <a:r>
                        <a:rPr lang="de-DE" sz="1400" dirty="0">
                          <a:latin typeface="+mn-lt"/>
                        </a:rPr>
                        <a:t> Devices (RRD)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SLR-21-10/Rev.1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Ewald, Draper, Puglisi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2018-01-10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508540165"/>
                  </a:ext>
                </a:extLst>
              </a:tr>
              <a:tr h="328864">
                <a:tc rowSpan="9"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latin typeface="+mn-lt"/>
                        </a:rPr>
                        <a:t>Installation </a:t>
                      </a:r>
                      <a:r>
                        <a:rPr lang="de-DE" sz="1400" b="0" dirty="0" smtClean="0">
                          <a:latin typeface="+mn-lt"/>
                        </a:rPr>
                        <a:t>Links </a:t>
                      </a:r>
                      <a:r>
                        <a:rPr lang="de-DE" sz="1400" b="0" dirty="0" err="1" smtClean="0">
                          <a:latin typeface="+mn-lt"/>
                        </a:rPr>
                        <a:t>to</a:t>
                      </a:r>
                      <a:r>
                        <a:rPr lang="de-DE" sz="1400" b="0" dirty="0" smtClean="0">
                          <a:latin typeface="+mn-lt"/>
                        </a:rPr>
                        <a:t> </a:t>
                      </a:r>
                      <a:r>
                        <a:rPr lang="de-DE" sz="1400" b="0" dirty="0" err="1" smtClean="0">
                          <a:latin typeface="+mn-lt"/>
                        </a:rPr>
                        <a:t>device</a:t>
                      </a:r>
                      <a:endParaRPr lang="de-DE" sz="1400" b="0" dirty="0">
                        <a:latin typeface="+mn-lt"/>
                      </a:endParaRP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R48 Series 06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GRE-78-20 (</a:t>
                      </a:r>
                      <a:r>
                        <a:rPr lang="de-DE" sz="1400" dirty="0" err="1" smtClean="0">
                          <a:latin typeface="+mn-lt"/>
                        </a:rPr>
                        <a:t>Rev</a:t>
                      </a:r>
                      <a:r>
                        <a:rPr lang="de-DE" sz="1400" dirty="0" smtClean="0">
                          <a:latin typeface="+mn-lt"/>
                        </a:rPr>
                        <a:t>. </a:t>
                      </a:r>
                      <a:r>
                        <a:rPr lang="de-DE" sz="1400" dirty="0" err="1" smtClean="0">
                          <a:latin typeface="+mn-lt"/>
                        </a:rPr>
                        <a:t>of</a:t>
                      </a:r>
                      <a:r>
                        <a:rPr lang="de-DE" sz="1400" dirty="0" smtClean="0">
                          <a:latin typeface="+mn-lt"/>
                        </a:rPr>
                        <a:t> GRE/2017/11</a:t>
                      </a:r>
                      <a:r>
                        <a:rPr lang="de-DE" sz="1400" dirty="0" smtClean="0">
                          <a:latin typeface="+mn-lt"/>
                        </a:rPr>
                        <a:t>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1312370875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R48 Series 05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GRE-78-15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913022876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R48 Series 04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GRE-78-14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093231422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R48 Series 03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Silvani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1988509255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R53 Series 02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SLR-21-14 (</a:t>
                      </a:r>
                      <a:r>
                        <a:rPr lang="de-DE" sz="1400" dirty="0" err="1" smtClean="0">
                          <a:latin typeface="+mn-lt"/>
                        </a:rPr>
                        <a:t>Rev</a:t>
                      </a:r>
                      <a:r>
                        <a:rPr lang="de-DE" sz="1400" dirty="0" smtClean="0">
                          <a:latin typeface="+mn-lt"/>
                        </a:rPr>
                        <a:t>. </a:t>
                      </a:r>
                      <a:r>
                        <a:rPr lang="de-DE" sz="1400" dirty="0" err="1" smtClean="0">
                          <a:latin typeface="+mn-lt"/>
                        </a:rPr>
                        <a:t>of</a:t>
                      </a:r>
                      <a:r>
                        <a:rPr lang="de-DE" sz="1400" dirty="0" smtClean="0">
                          <a:latin typeface="+mn-lt"/>
                        </a:rPr>
                        <a:t> GRE-78-11)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+mn-lt"/>
                        </a:rPr>
                        <a:t>Paternotte</a:t>
                      </a:r>
                      <a:r>
                        <a:rPr lang="de-DE" sz="1400" dirty="0" smtClean="0">
                          <a:latin typeface="+mn-lt"/>
                        </a:rPr>
                        <a:t>, </a:t>
                      </a:r>
                      <a:r>
                        <a:rPr lang="de-DE" sz="1400" dirty="0" err="1" smtClean="0">
                          <a:latin typeface="+mn-lt"/>
                        </a:rPr>
                        <a:t>Leveratto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927112490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R53 Series 01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SLR-21-13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+mn-lt"/>
                        </a:rPr>
                        <a:t>Paternotte</a:t>
                      </a:r>
                      <a:r>
                        <a:rPr lang="de-DE" sz="1400" dirty="0" smtClean="0">
                          <a:latin typeface="+mn-lt"/>
                        </a:rPr>
                        <a:t>, </a:t>
                      </a:r>
                      <a:r>
                        <a:rPr lang="de-DE" sz="1400" dirty="0" err="1" smtClean="0">
                          <a:latin typeface="+mn-lt"/>
                        </a:rPr>
                        <a:t>Leveratto</a:t>
                      </a:r>
                      <a:endParaRPr lang="de-DE" sz="1400" dirty="0" smtClean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440381420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R74 Series </a:t>
                      </a:r>
                      <a:r>
                        <a:rPr lang="de-DE" sz="1400" dirty="0" smtClean="0">
                          <a:latin typeface="+mn-lt"/>
                        </a:rPr>
                        <a:t>01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GRE-78-12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+mn-lt"/>
                        </a:rPr>
                        <a:t>Paternotte</a:t>
                      </a:r>
                      <a:r>
                        <a:rPr lang="de-DE" sz="1400" dirty="0" smtClean="0">
                          <a:latin typeface="+mn-lt"/>
                        </a:rPr>
                        <a:t>, </a:t>
                      </a:r>
                      <a:r>
                        <a:rPr lang="de-DE" sz="1400" dirty="0" err="1" smtClean="0">
                          <a:latin typeface="+mn-lt"/>
                        </a:rPr>
                        <a:t>Leveratto</a:t>
                      </a:r>
                      <a:endParaRPr lang="de-DE" sz="1400" dirty="0" smtClean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954777844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R86 Series </a:t>
                      </a:r>
                      <a:r>
                        <a:rPr lang="de-DE" sz="1400" dirty="0" smtClean="0">
                          <a:latin typeface="+mn-lt"/>
                        </a:rPr>
                        <a:t>01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GRE-78-13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Bauckhage, Rovers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2195975818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800" b="0" dirty="0">
                        <a:latin typeface="+mn-lt"/>
                      </a:endParaRP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R86 Series 00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Bauckhage, Rovers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</a:tr>
              <a:tr h="539005">
                <a:tc>
                  <a:txBody>
                    <a:bodyPr/>
                    <a:lstStyle/>
                    <a:p>
                      <a:r>
                        <a:rPr lang="de-DE" sz="1400" b="0" dirty="0" err="1" smtClean="0">
                          <a:latin typeface="+mn-lt"/>
                        </a:rPr>
                        <a:t>Trans.l</a:t>
                      </a:r>
                      <a:r>
                        <a:rPr lang="de-DE" sz="1400" b="0" dirty="0" smtClean="0">
                          <a:latin typeface="+mn-lt"/>
                        </a:rPr>
                        <a:t> </a:t>
                      </a:r>
                    </a:p>
                    <a:p>
                      <a:r>
                        <a:rPr lang="de-DE" sz="1400" b="0" dirty="0" smtClean="0">
                          <a:latin typeface="+mn-lt"/>
                        </a:rPr>
                        <a:t>prov.</a:t>
                      </a:r>
                      <a:endParaRPr lang="de-DE" sz="1400" b="0" dirty="0">
                        <a:latin typeface="+mn-lt"/>
                      </a:endParaRP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Reg. Nos. 3, 4, 6, 7, 19, </a:t>
                      </a:r>
                      <a:r>
                        <a:rPr lang="de-DE" sz="1400" dirty="0" smtClean="0">
                          <a:latin typeface="+mn-lt"/>
                        </a:rPr>
                        <a:t>23, 27</a:t>
                      </a:r>
                      <a:r>
                        <a:rPr lang="de-DE" sz="1400" dirty="0" smtClean="0">
                          <a:latin typeface="+mn-lt"/>
                        </a:rPr>
                        <a:t>, 38, 50, 69, 70, 77, 87, 91, 98, 104, 112, 113, </a:t>
                      </a:r>
                      <a:r>
                        <a:rPr lang="de-DE" sz="1400" dirty="0" smtClean="0">
                          <a:latin typeface="+mn-lt"/>
                        </a:rPr>
                        <a:t>119, 123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GRE/2017/13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latin typeface="+mn-lt"/>
                        </a:rPr>
                        <a:t>OK</a:t>
                      </a:r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930748785"/>
                  </a:ext>
                </a:extLst>
              </a:tr>
              <a:tr h="328864">
                <a:tc rowSpan="4">
                  <a:txBody>
                    <a:bodyPr/>
                    <a:lstStyle/>
                    <a:p>
                      <a:r>
                        <a:rPr lang="de-DE" sz="1400" b="0" dirty="0">
                          <a:latin typeface="+mn-lt"/>
                        </a:rPr>
                        <a:t>Definition update</a:t>
                      </a: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n-lt"/>
                        </a:rPr>
                        <a:t>R48 Series 06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GRE/2017/10 + Update </a:t>
                      </a:r>
                      <a:r>
                        <a:rPr lang="en-GB" sz="1400" noProof="0" dirty="0" smtClean="0">
                          <a:latin typeface="+mn-lt"/>
                        </a:rPr>
                        <a:t>“</a:t>
                      </a:r>
                      <a:r>
                        <a:rPr lang="de-DE" sz="1400" dirty="0" smtClean="0">
                          <a:latin typeface="+mn-lt"/>
                        </a:rPr>
                        <a:t>sample </a:t>
                      </a:r>
                      <a:r>
                        <a:rPr lang="de-DE" sz="1400" dirty="0" err="1" smtClean="0">
                          <a:latin typeface="+mn-lt"/>
                        </a:rPr>
                        <a:t>unit</a:t>
                      </a:r>
                      <a:r>
                        <a:rPr lang="de-DE" sz="1400" dirty="0" smtClean="0">
                          <a:latin typeface="+mn-lt"/>
                        </a:rPr>
                        <a:t>“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Puglisi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smtClean="0">
                          <a:latin typeface="+mn-lt"/>
                        </a:rPr>
                        <a:t>2018-01-16</a:t>
                      </a: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3330918407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R53 Series </a:t>
                      </a:r>
                      <a:r>
                        <a:rPr lang="de-DE" sz="1400" dirty="0" smtClean="0">
                          <a:latin typeface="+mn-lt"/>
                        </a:rPr>
                        <a:t>02 (</a:t>
                      </a:r>
                      <a:r>
                        <a:rPr lang="de-DE" sz="1400" dirty="0" err="1" smtClean="0">
                          <a:latin typeface="+mn-lt"/>
                        </a:rPr>
                        <a:t>align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with</a:t>
                      </a:r>
                      <a:r>
                        <a:rPr lang="de-DE" sz="1400" dirty="0" smtClean="0">
                          <a:latin typeface="+mn-lt"/>
                        </a:rPr>
                        <a:t> 48-06)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+mn-lt"/>
                        </a:rPr>
                        <a:t>Paternotte</a:t>
                      </a:r>
                      <a:r>
                        <a:rPr lang="de-DE" sz="1400" dirty="0" smtClean="0">
                          <a:latin typeface="+mn-lt"/>
                        </a:rPr>
                        <a:t>, </a:t>
                      </a:r>
                      <a:r>
                        <a:rPr lang="de-DE" sz="1400" dirty="0" err="1" smtClean="0">
                          <a:latin typeface="+mn-lt"/>
                        </a:rPr>
                        <a:t>Leveratto</a:t>
                      </a:r>
                      <a:endParaRPr lang="de-DE" sz="1400" dirty="0" smtClean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726830480"/>
                  </a:ext>
                </a:extLst>
              </a:tr>
              <a:tr h="328864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R74 Series </a:t>
                      </a:r>
                      <a:r>
                        <a:rPr lang="de-DE" sz="1400" dirty="0" smtClean="0">
                          <a:latin typeface="+mn-lt"/>
                        </a:rPr>
                        <a:t>01 (</a:t>
                      </a:r>
                      <a:r>
                        <a:rPr lang="de-DE" sz="1400" dirty="0" err="1" smtClean="0">
                          <a:latin typeface="+mn-lt"/>
                        </a:rPr>
                        <a:t>align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with</a:t>
                      </a:r>
                      <a:r>
                        <a:rPr lang="de-DE" sz="1400" dirty="0" smtClean="0">
                          <a:latin typeface="+mn-lt"/>
                        </a:rPr>
                        <a:t> 48-06)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+mn-lt"/>
                        </a:rPr>
                        <a:t>Paternotte</a:t>
                      </a:r>
                      <a:r>
                        <a:rPr lang="de-DE" sz="1400" dirty="0" smtClean="0">
                          <a:latin typeface="+mn-lt"/>
                        </a:rPr>
                        <a:t>, </a:t>
                      </a:r>
                      <a:r>
                        <a:rPr lang="de-DE" sz="1400" dirty="0" err="1" smtClean="0">
                          <a:latin typeface="+mn-lt"/>
                        </a:rPr>
                        <a:t>Leveratto</a:t>
                      </a:r>
                      <a:endParaRPr lang="de-DE" sz="1400" dirty="0" smtClean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455908684"/>
                  </a:ext>
                </a:extLst>
              </a:tr>
              <a:tr h="213263">
                <a:tc vMerge="1">
                  <a:txBody>
                    <a:bodyPr/>
                    <a:lstStyle/>
                    <a:p>
                      <a:endParaRPr lang="de-DE" sz="16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R86 Series </a:t>
                      </a:r>
                      <a:r>
                        <a:rPr lang="de-DE" sz="1400" dirty="0" smtClean="0">
                          <a:latin typeface="+mn-lt"/>
                        </a:rPr>
                        <a:t>01 (</a:t>
                      </a:r>
                      <a:r>
                        <a:rPr lang="de-DE" sz="1400" dirty="0" err="1" smtClean="0">
                          <a:latin typeface="+mn-lt"/>
                        </a:rPr>
                        <a:t>align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with</a:t>
                      </a:r>
                      <a:r>
                        <a:rPr lang="de-DE" sz="1400" dirty="0" smtClean="0">
                          <a:latin typeface="+mn-lt"/>
                        </a:rPr>
                        <a:t> 48-06)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Bauckhage, Rovers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extLst>
                  <a:ext uri="{0D108BD9-81ED-4DB2-BD59-A6C34878D82A}">
                    <a16:rowId xmlns="" xmlns:a16="http://schemas.microsoft.com/office/drawing/2014/main" val="784022154"/>
                  </a:ext>
                </a:extLst>
              </a:tr>
              <a:tr h="371467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+mn-lt"/>
                        </a:rPr>
                        <a:t>New R48</a:t>
                      </a:r>
                      <a:endParaRPr lang="de-DE" sz="1400" b="0" dirty="0">
                        <a:latin typeface="+mn-lt"/>
                      </a:endParaRPr>
                    </a:p>
                  </a:txBody>
                  <a:tcPr marL="36000" marR="36000" marT="18000" marB="18000" vert="vert27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R48 </a:t>
                      </a:r>
                      <a:r>
                        <a:rPr lang="en-GB" sz="1400" noProof="0" dirty="0" smtClean="0">
                          <a:latin typeface="+mn-lt"/>
                        </a:rPr>
                        <a:t>“</a:t>
                      </a:r>
                      <a:r>
                        <a:rPr lang="de-DE" sz="1400" dirty="0" err="1" smtClean="0">
                          <a:latin typeface="+mn-lt"/>
                        </a:rPr>
                        <a:t>change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index</a:t>
                      </a:r>
                      <a:r>
                        <a:rPr lang="en-GB" sz="1400" noProof="0" dirty="0" smtClean="0">
                          <a:latin typeface="+mn-lt"/>
                        </a:rPr>
                        <a:t>”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definition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and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its</a:t>
                      </a:r>
                      <a:r>
                        <a:rPr lang="de-DE" sz="1400" baseline="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use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SLR-21-12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+mn-lt"/>
                        </a:rPr>
                        <a:t>SLR (</a:t>
                      </a:r>
                      <a:r>
                        <a:rPr lang="de-DE" sz="1400" dirty="0" err="1" smtClean="0">
                          <a:latin typeface="+mn-lt"/>
                        </a:rPr>
                        <a:t>dedicated</a:t>
                      </a:r>
                      <a:r>
                        <a:rPr lang="de-DE" sz="1400" dirty="0" smtClean="0">
                          <a:latin typeface="+mn-lt"/>
                        </a:rPr>
                        <a:t> </a:t>
                      </a:r>
                      <a:r>
                        <a:rPr lang="de-DE" sz="1400" dirty="0" err="1" smtClean="0">
                          <a:latin typeface="+mn-lt"/>
                        </a:rPr>
                        <a:t>WebEx</a:t>
                      </a:r>
                      <a:r>
                        <a:rPr lang="de-DE" sz="1400" dirty="0" smtClean="0">
                          <a:latin typeface="+mn-lt"/>
                        </a:rPr>
                        <a:t>)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+mn-lt"/>
                        </a:rPr>
                        <a:t>2018-01-16</a:t>
                      </a:r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+mn-lt"/>
                      </a:endParaRPr>
                    </a:p>
                  </a:txBody>
                  <a:tcPr marL="36000" marR="36000" marT="18000" marB="18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0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240</Words>
  <Application>Microsoft Office PowerPoint</Application>
  <PresentationFormat>Personalizzato</PresentationFormat>
  <Paragraphs>79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Bauckhage, Thomas</dc:creator>
  <cp:lastModifiedBy>Davide Puglisi</cp:lastModifiedBy>
  <cp:revision>16</cp:revision>
  <dcterms:created xsi:type="dcterms:W3CDTF">2017-10-05T09:41:53Z</dcterms:created>
  <dcterms:modified xsi:type="dcterms:W3CDTF">2017-12-21T13:59:31Z</dcterms:modified>
</cp:coreProperties>
</file>