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0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39" autoAdjust="0"/>
    <p:restoredTop sz="94660"/>
  </p:normalViewPr>
  <p:slideViewPr>
    <p:cSldViewPr showGuides="1">
      <p:cViewPr varScale="1">
        <p:scale>
          <a:sx n="71" d="100"/>
          <a:sy n="71" d="100"/>
        </p:scale>
        <p:origin x="450" y="60"/>
      </p:cViewPr>
      <p:guideLst>
        <p:guide orient="horz" pos="370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511922-7412-48ED-A7D2-13A142522C3D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ECA3E-D54D-4E23-96A3-E7E8237238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59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806661" y="457200"/>
            <a:ext cx="10586620" cy="2286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>
              <a:solidFill>
                <a:prstClr val="black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6714" y="4964877"/>
            <a:ext cx="792685" cy="1045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1330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052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718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84" y="365125"/>
            <a:ext cx="11089232" cy="8316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412776"/>
            <a:ext cx="11089232" cy="4764187"/>
          </a:xfrm>
        </p:spPr>
        <p:txBody>
          <a:bodyPr/>
          <a:lstStyle>
            <a:lvl2pPr>
              <a:defRPr sz="18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552" y="188640"/>
            <a:ext cx="559594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5617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928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1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282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95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044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642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2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2230C-F468-4898-A3C8-B6B63F174E5A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97F46-BB80-437C-8291-74414805EF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37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q"/>
        <a:defRPr sz="2400" b="1" kern="1200">
          <a:solidFill>
            <a:srgbClr val="003478"/>
          </a:solidFill>
          <a:latin typeface="Corbel" panose="020B0503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orbel" panose="020B0503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600" b="1" kern="1200">
          <a:solidFill>
            <a:srgbClr val="003478"/>
          </a:solidFill>
          <a:latin typeface="Corbel" panose="020B0503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98427"/>
            <a:ext cx="9144000" cy="2387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4400" dirty="0" smtClean="0"/>
              <a:t>TC22 SC37 WG3 Liaison Report for EVS-GTR</a:t>
            </a:r>
            <a:r>
              <a:rPr lang="en-GB" sz="4400" dirty="0"/>
              <a:t/>
            </a:r>
            <a:br>
              <a:rPr lang="en-GB" sz="4400" dirty="0"/>
            </a:br>
            <a:r>
              <a:rPr lang="en-GB" sz="4400" dirty="0" smtClean="0"/>
              <a:t>Thermal Propagation Work Item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37534"/>
            <a:ext cx="9144000" cy="1655762"/>
          </a:xfrm>
        </p:spPr>
        <p:txBody>
          <a:bodyPr>
            <a:noAutofit/>
          </a:bodyPr>
          <a:lstStyle/>
          <a:p>
            <a:pPr lvl="6" algn="l"/>
            <a:r>
              <a:rPr lang="en-GB" sz="2400" b="1" dirty="0">
                <a:solidFill>
                  <a:srgbClr val="003478"/>
                </a:solidFill>
                <a:latin typeface="Corbel" panose="020B0503020204020204" pitchFamily="34" charset="0"/>
              </a:rPr>
              <a:t>Dr. Annika Ahlberg Tidblad (SE)</a:t>
            </a:r>
          </a:p>
          <a:p>
            <a:pPr lvl="6" algn="l"/>
            <a:r>
              <a:rPr lang="en-GB" sz="2400" b="1" dirty="0">
                <a:solidFill>
                  <a:srgbClr val="003478"/>
                </a:solidFill>
                <a:latin typeface="Corbel" panose="020B0503020204020204" pitchFamily="34" charset="0"/>
              </a:rPr>
              <a:t>Brian </a:t>
            </a:r>
            <a:r>
              <a:rPr lang="en-GB" sz="2400" b="1" dirty="0" smtClean="0">
                <a:solidFill>
                  <a:srgbClr val="003478"/>
                </a:solidFill>
                <a:latin typeface="Corbel" panose="020B0503020204020204" pitchFamily="34" charset="0"/>
              </a:rPr>
              <a:t>J. Lawrence </a:t>
            </a:r>
            <a:r>
              <a:rPr lang="en-GB" sz="2400" b="1" dirty="0">
                <a:solidFill>
                  <a:srgbClr val="003478"/>
                </a:solidFill>
                <a:latin typeface="Corbel" panose="020B0503020204020204" pitchFamily="34" charset="0"/>
              </a:rPr>
              <a:t>(UK)</a:t>
            </a:r>
          </a:p>
          <a:p>
            <a:r>
              <a:rPr lang="en-GB" dirty="0" smtClean="0"/>
              <a:t>Mar-2018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27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528048" y="4941168"/>
            <a:ext cx="4464496" cy="144016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268760"/>
            <a:ext cx="11089232" cy="435133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en-GB" dirty="0" smtClean="0"/>
          </a:p>
          <a:p>
            <a:pPr>
              <a:spcBef>
                <a:spcPts val="0"/>
              </a:spcBef>
            </a:pPr>
            <a:r>
              <a:rPr lang="en-GB" dirty="0" smtClean="0"/>
              <a:t>AAT &amp; BJL participated in two TC22 SC37 WG3 meetings on Thermal Propagation since EVS 14</a:t>
            </a:r>
            <a:r>
              <a:rPr lang="en-GB" baseline="30000" dirty="0" smtClean="0"/>
              <a:t>th</a:t>
            </a:r>
            <a:r>
              <a:rPr lang="en-GB" dirty="0" smtClean="0"/>
              <a:t> session:</a:t>
            </a:r>
          </a:p>
          <a:p>
            <a:pPr lvl="1"/>
            <a:r>
              <a:rPr lang="en-GB" dirty="0" smtClean="0"/>
              <a:t> </a:t>
            </a:r>
            <a:r>
              <a:rPr lang="en-GB" dirty="0"/>
              <a:t>10-11 </a:t>
            </a:r>
            <a:r>
              <a:rPr lang="en-GB" dirty="0" smtClean="0"/>
              <a:t>Jan-2018, Stockholm, Sweden</a:t>
            </a:r>
            <a:endParaRPr lang="en-GB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19-20 Mar-2018, </a:t>
            </a:r>
            <a:r>
              <a:rPr lang="en-GB" dirty="0" err="1"/>
              <a:t>Ningde</a:t>
            </a:r>
            <a:r>
              <a:rPr lang="en-GB" dirty="0"/>
              <a:t>, </a:t>
            </a:r>
            <a:r>
              <a:rPr lang="en-GB" dirty="0" smtClean="0"/>
              <a:t>China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endParaRPr lang="en-GB" dirty="0" smtClean="0"/>
          </a:p>
          <a:p>
            <a:pPr>
              <a:spcBef>
                <a:spcPts val="0"/>
              </a:spcBef>
            </a:pPr>
            <a:r>
              <a:rPr lang="en-GB" dirty="0" smtClean="0"/>
              <a:t>7 national standards organisations represented: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China (CN), France (FR), Germany (DE), Japan (JP), South Korea (KR), Sweden (SE) and UK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endParaRPr lang="en-GB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dirty="0" smtClean="0"/>
              <a:t>National organisation focus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/>
              <a:t>T</a:t>
            </a:r>
            <a:r>
              <a:rPr lang="en-GB" sz="1600" dirty="0" smtClean="0"/>
              <a:t>est method development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400" b="0" dirty="0"/>
              <a:t>Cell-level initiation DE</a:t>
            </a:r>
            <a:r>
              <a:rPr lang="en-GB" sz="1400" b="0" dirty="0" smtClean="0"/>
              <a:t>, JP, CN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400" b="0" dirty="0" smtClean="0"/>
              <a:t>Module-level initiation KR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600" dirty="0" smtClean="0"/>
              <a:t>Standardised methodology for “Documented Approach”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GB" sz="1400" b="0" dirty="0" smtClean="0"/>
              <a:t>SE, UK, FR </a:t>
            </a:r>
            <a:endParaRPr lang="en-GB" sz="1400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6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6672064" y="5013176"/>
            <a:ext cx="4680520" cy="1296144"/>
            <a:chOff x="6672064" y="5013176"/>
            <a:chExt cx="4680520" cy="1296144"/>
          </a:xfrm>
        </p:grpSpPr>
        <p:sp>
          <p:nvSpPr>
            <p:cNvPr id="5" name="Right Brace 4"/>
            <p:cNvSpPr/>
            <p:nvPr/>
          </p:nvSpPr>
          <p:spPr>
            <a:xfrm>
              <a:off x="6672064" y="5013176"/>
              <a:ext cx="216024" cy="1296144"/>
            </a:xfrm>
            <a:prstGeom prst="rightBrace">
              <a:avLst/>
            </a:prstGeom>
            <a:ln w="15875">
              <a:solidFill>
                <a:srgbClr val="00347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60096" y="5085184"/>
              <a:ext cx="439248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u="sng" dirty="0" smtClean="0">
                  <a:solidFill>
                    <a:srgbClr val="FF0000"/>
                  </a:solidFill>
                  <a:latin typeface="Arial Rounded MT Bold" panose="020F0704030504030204" pitchFamily="34" charset="0"/>
                </a:rPr>
                <a:t>Note</a:t>
              </a:r>
              <a:r>
                <a:rPr lang="en-GB" dirty="0" smtClean="0">
                  <a:latin typeface="Arial Rounded MT Bold" panose="020F0704030504030204" pitchFamily="34" charset="0"/>
                </a:rPr>
                <a:t>:  Not mutually exclusive</a:t>
              </a:r>
            </a:p>
            <a:p>
              <a:pPr marL="628650" indent="-285750">
                <a:spcAft>
                  <a:spcPts val="600"/>
                </a:spcAft>
                <a:buFont typeface="Courier New" panose="02070309020205020404" pitchFamily="49" charset="0"/>
                <a:buChar char="o"/>
              </a:pPr>
              <a:r>
                <a:rPr lang="en-GB" sz="1400" dirty="0" smtClean="0">
                  <a:latin typeface="Arial Rounded MT Bold" panose="020F0704030504030204" pitchFamily="34" charset="0"/>
                </a:rPr>
                <a:t>Expectation that both concepts to be included in ISO 6469-1 amendment</a:t>
              </a:r>
            </a:p>
            <a:p>
              <a:pPr marL="628650" indent="-285750">
                <a:buFont typeface="Courier New" panose="02070309020205020404" pitchFamily="49" charset="0"/>
                <a:buChar char="o"/>
              </a:pPr>
              <a:r>
                <a:rPr lang="en-GB" sz="1400" dirty="0" smtClean="0">
                  <a:latin typeface="Arial Rounded MT Bold" panose="020F0704030504030204" pitchFamily="34" charset="0"/>
                </a:rPr>
                <a:t>But timing may vary</a:t>
              </a:r>
              <a:endParaRPr lang="en-GB" sz="1400" dirty="0">
                <a:latin typeface="Arial Rounded MT Bold" panose="020F07040305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233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WG3 Activity </a:t>
            </a:r>
            <a:r>
              <a:rPr lang="en-GB" sz="2000" dirty="0" smtClean="0"/>
              <a:t>– Stockholm </a:t>
            </a:r>
            <a:r>
              <a:rPr lang="en-GB" sz="2000" dirty="0"/>
              <a:t>&amp; </a:t>
            </a:r>
            <a:r>
              <a:rPr lang="en-GB" sz="2000" dirty="0" err="1" smtClean="0"/>
              <a:t>Ningde</a:t>
            </a:r>
            <a:r>
              <a:rPr lang="en-GB" sz="2000" dirty="0" smtClean="0"/>
              <a:t> Meetings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/>
              <a:t>A</a:t>
            </a:r>
            <a:r>
              <a:rPr lang="en-GB" dirty="0" smtClean="0"/>
              <a:t>greement on evaluation scheme </a:t>
            </a:r>
            <a:r>
              <a:rPr lang="en-GB" dirty="0"/>
              <a:t>for </a:t>
            </a:r>
            <a:r>
              <a:rPr lang="en-GB" dirty="0" smtClean="0"/>
              <a:t>(cell-level) trigger methods</a:t>
            </a:r>
          </a:p>
          <a:p>
            <a:pPr lvl="1"/>
            <a:r>
              <a:rPr lang="en-GB" dirty="0" smtClean="0"/>
              <a:t>See </a:t>
            </a:r>
            <a:r>
              <a:rPr lang="en-GB" dirty="0" err="1" smtClean="0"/>
              <a:t>Annex.A</a:t>
            </a:r>
            <a:r>
              <a:rPr lang="en-GB" dirty="0"/>
              <a:t>: WG3 Activity – Trigger Method </a:t>
            </a:r>
            <a:r>
              <a:rPr lang="en-GB" dirty="0" smtClean="0"/>
              <a:t>Evaluation (Slide 4)</a:t>
            </a:r>
            <a:endParaRPr lang="en-GB" dirty="0"/>
          </a:p>
          <a:p>
            <a:pPr lvl="1"/>
            <a:r>
              <a:rPr lang="en-GB" dirty="0" smtClean="0"/>
              <a:t>National organisation feedback discussed at </a:t>
            </a:r>
            <a:r>
              <a:rPr lang="en-GB" dirty="0" err="1" smtClean="0"/>
              <a:t>Ningde</a:t>
            </a:r>
            <a:r>
              <a:rPr lang="en-GB" dirty="0" smtClean="0"/>
              <a:t> meeting, 19 &amp; 20-Mar-2018</a:t>
            </a:r>
          </a:p>
          <a:p>
            <a:pPr lvl="1"/>
            <a:r>
              <a:rPr lang="en-GB" dirty="0" smtClean="0"/>
              <a:t>Identification of preferred candidate methods for further investigation</a:t>
            </a:r>
          </a:p>
          <a:p>
            <a:pPr lvl="2"/>
            <a:r>
              <a:rPr lang="en-GB" b="0" dirty="0" smtClean="0"/>
              <a:t>Elimination of non-preferred candidates</a:t>
            </a:r>
          </a:p>
          <a:p>
            <a:r>
              <a:rPr lang="en-GB" dirty="0" smtClean="0"/>
              <a:t>Draft standard/guideline with content for “documented approach”</a:t>
            </a:r>
          </a:p>
          <a:p>
            <a:pPr lvl="1"/>
            <a:r>
              <a:rPr lang="en-GB" dirty="0" smtClean="0"/>
              <a:t>Significant work presented by SE (AAT)</a:t>
            </a:r>
          </a:p>
          <a:p>
            <a:pPr lvl="1"/>
            <a:r>
              <a:rPr lang="en-GB" dirty="0" smtClean="0"/>
              <a:t>National </a:t>
            </a:r>
            <a:r>
              <a:rPr lang="en-GB" dirty="0"/>
              <a:t>organisation feedback discussed at </a:t>
            </a:r>
            <a:r>
              <a:rPr lang="en-GB" dirty="0" err="1"/>
              <a:t>Ningde</a:t>
            </a:r>
            <a:r>
              <a:rPr lang="en-GB" dirty="0"/>
              <a:t> </a:t>
            </a:r>
            <a:r>
              <a:rPr lang="en-GB" dirty="0" smtClean="0"/>
              <a:t>meeting</a:t>
            </a:r>
          </a:p>
          <a:p>
            <a:pPr lvl="1"/>
            <a:endParaRPr lang="en-GB" dirty="0"/>
          </a:p>
          <a:p>
            <a:r>
              <a:rPr lang="en-GB" dirty="0" smtClean="0"/>
              <a:t>Summary </a:t>
            </a:r>
            <a:r>
              <a:rPr lang="en-GB" dirty="0" smtClean="0"/>
              <a:t>&amp; Conclusions</a:t>
            </a:r>
          </a:p>
          <a:p>
            <a:pPr lvl="1"/>
            <a:r>
              <a:rPr lang="en-GB" dirty="0" smtClean="0"/>
              <a:t>Fundamental question of forced Thermal Runaway remains open</a:t>
            </a:r>
          </a:p>
          <a:p>
            <a:pPr lvl="1"/>
            <a:r>
              <a:rPr lang="en-GB" dirty="0" smtClean="0"/>
              <a:t>Wide range of candidate methods still under investigation</a:t>
            </a:r>
          </a:p>
          <a:p>
            <a:r>
              <a:rPr lang="en-GB" dirty="0" smtClean="0"/>
              <a:t>Next steps</a:t>
            </a:r>
          </a:p>
          <a:p>
            <a:pPr lvl="1"/>
            <a:r>
              <a:rPr lang="en-GB" dirty="0" smtClean="0"/>
              <a:t>WD1 by end 2018 (test and documented methodologies)</a:t>
            </a:r>
          </a:p>
          <a:p>
            <a:pPr lvl="1"/>
            <a:r>
              <a:rPr lang="en-GB" dirty="0" smtClean="0"/>
              <a:t>See also slide 4.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176120" y="5544616"/>
            <a:ext cx="4896544" cy="1196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400" b="1" kern="1200">
                <a:solidFill>
                  <a:srgbClr val="003478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600" b="1" kern="1200">
                <a:solidFill>
                  <a:srgbClr val="003478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Next meetings:</a:t>
            </a:r>
          </a:p>
          <a:p>
            <a:pPr lvl="1"/>
            <a:r>
              <a:rPr lang="en-GB" dirty="0" smtClean="0"/>
              <a:t> 22 &amp; 23-Oct-2018, France</a:t>
            </a:r>
          </a:p>
          <a:p>
            <a:pPr lvl="1"/>
            <a:r>
              <a:rPr lang="en-GB" dirty="0" smtClean="0"/>
              <a:t>21 to 23-Jan-2019, S. Korea (provisional)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991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WG3 Next Steps </a:t>
            </a:r>
            <a:r>
              <a:rPr lang="en-GB" sz="2000" dirty="0"/>
              <a:t>(cont.)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384" y="1412776"/>
            <a:ext cx="5544616" cy="4764187"/>
          </a:xfrm>
        </p:spPr>
        <p:txBody>
          <a:bodyPr>
            <a:normAutofit/>
          </a:bodyPr>
          <a:lstStyle/>
          <a:p>
            <a:r>
              <a:rPr lang="en-GB" dirty="0"/>
              <a:t>Inserted </a:t>
            </a:r>
            <a:r>
              <a:rPr lang="en-GB" dirty="0" smtClean="0"/>
              <a:t>seed </a:t>
            </a:r>
            <a:r>
              <a:rPr lang="en-GB" dirty="0" smtClean="0"/>
              <a:t>method</a:t>
            </a:r>
            <a:endParaRPr lang="en-GB" dirty="0" smtClean="0"/>
          </a:p>
          <a:p>
            <a:pPr lvl="1"/>
            <a:r>
              <a:rPr lang="en-GB" dirty="0" smtClean="0"/>
              <a:t>SE to obtain NREL/NASA data</a:t>
            </a:r>
          </a:p>
          <a:p>
            <a:r>
              <a:rPr lang="en-GB" dirty="0" smtClean="0"/>
              <a:t>Inserted micro heater</a:t>
            </a:r>
          </a:p>
          <a:p>
            <a:pPr lvl="1"/>
            <a:r>
              <a:rPr lang="en-GB" dirty="0" smtClean="0"/>
              <a:t>FR to provide data</a:t>
            </a:r>
          </a:p>
          <a:p>
            <a:r>
              <a:rPr lang="en-GB" dirty="0" smtClean="0"/>
              <a:t>New “Precise controlled ISC”</a:t>
            </a:r>
          </a:p>
          <a:p>
            <a:pPr lvl="1"/>
            <a:r>
              <a:rPr lang="en-GB" dirty="0" smtClean="0"/>
              <a:t>CN to provide test description and data</a:t>
            </a:r>
          </a:p>
          <a:p>
            <a:r>
              <a:rPr lang="en-GB" dirty="0" smtClean="0"/>
              <a:t>Laser</a:t>
            </a:r>
          </a:p>
          <a:p>
            <a:pPr lvl="1"/>
            <a:r>
              <a:rPr lang="en-GB" dirty="0" smtClean="0"/>
              <a:t>JP to provide study results</a:t>
            </a:r>
          </a:p>
          <a:p>
            <a:r>
              <a:rPr lang="en-GB" dirty="0" smtClean="0"/>
              <a:t>Mild steel nail penetration</a:t>
            </a:r>
          </a:p>
          <a:p>
            <a:pPr lvl="1"/>
            <a:r>
              <a:rPr lang="en-GB" dirty="0" smtClean="0"/>
              <a:t>DE test description</a:t>
            </a:r>
          </a:p>
          <a:p>
            <a:r>
              <a:rPr lang="en-GB" dirty="0" smtClean="0"/>
              <a:t>External short of module</a:t>
            </a:r>
          </a:p>
          <a:p>
            <a:pPr lvl="1"/>
            <a:r>
              <a:rPr lang="en-GB" dirty="0" smtClean="0"/>
              <a:t>Withdrawn by KR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0" y="1401663"/>
            <a:ext cx="5544616" cy="545633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57188" indent="-357188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q"/>
              <a:defRPr sz="2400" b="1" kern="1200">
                <a:solidFill>
                  <a:srgbClr val="003478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1600" b="1" kern="1200">
                <a:solidFill>
                  <a:srgbClr val="003478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Electric heater</a:t>
            </a:r>
          </a:p>
          <a:p>
            <a:pPr lvl="1"/>
            <a:r>
              <a:rPr lang="en-GB" dirty="0" smtClean="0"/>
              <a:t>JP to provide test results</a:t>
            </a:r>
          </a:p>
          <a:p>
            <a:r>
              <a:rPr lang="en-GB" dirty="0" smtClean="0"/>
              <a:t>Electric heater (cell replacement)</a:t>
            </a:r>
            <a:endParaRPr lang="en-GB" dirty="0"/>
          </a:p>
          <a:p>
            <a:pPr lvl="1"/>
            <a:r>
              <a:rPr lang="en-GB" dirty="0"/>
              <a:t>CN to provide test description and </a:t>
            </a:r>
            <a:r>
              <a:rPr lang="en-GB" dirty="0" smtClean="0"/>
              <a:t>data</a:t>
            </a:r>
          </a:p>
          <a:p>
            <a:r>
              <a:rPr lang="en-GB" dirty="0" smtClean="0"/>
              <a:t>TRIM &amp; “Shock Heater”</a:t>
            </a:r>
          </a:p>
          <a:p>
            <a:pPr lvl="1"/>
            <a:r>
              <a:rPr lang="en-GB" dirty="0" smtClean="0"/>
              <a:t>FR to request data from Canada</a:t>
            </a:r>
          </a:p>
          <a:p>
            <a:r>
              <a:rPr lang="en-GB" dirty="0" smtClean="0"/>
              <a:t>Chemical heater </a:t>
            </a:r>
            <a:r>
              <a:rPr lang="en-GB" dirty="0"/>
              <a:t>(cell replacement</a:t>
            </a:r>
            <a:r>
              <a:rPr lang="en-GB" dirty="0" smtClean="0"/>
              <a:t>)</a:t>
            </a:r>
          </a:p>
          <a:p>
            <a:pPr lvl="1"/>
            <a:r>
              <a:rPr lang="en-GB" dirty="0"/>
              <a:t>DE test </a:t>
            </a:r>
            <a:r>
              <a:rPr lang="en-GB" dirty="0" smtClean="0"/>
              <a:t>description and data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Definitions needed:</a:t>
            </a:r>
          </a:p>
          <a:p>
            <a:pPr lvl="1"/>
            <a:r>
              <a:rPr lang="en-GB" dirty="0" smtClean="0"/>
              <a:t>Internal failure</a:t>
            </a:r>
          </a:p>
          <a:p>
            <a:pPr lvl="1"/>
            <a:r>
              <a:rPr lang="en-GB" dirty="0" smtClean="0"/>
              <a:t>Internal short circuit</a:t>
            </a:r>
          </a:p>
          <a:p>
            <a:pPr lvl="1"/>
            <a:r>
              <a:rPr lang="en-GB" dirty="0" smtClean="0"/>
              <a:t>“Worst case” ISC (time/energy release)</a:t>
            </a:r>
          </a:p>
          <a:p>
            <a:pPr lvl="1"/>
            <a:r>
              <a:rPr lang="en-GB" dirty="0" smtClean="0"/>
              <a:t>Thermal event</a:t>
            </a:r>
          </a:p>
          <a:p>
            <a:pPr lvl="1"/>
            <a:r>
              <a:rPr lang="en-GB" dirty="0" smtClean="0"/>
              <a:t>Thermal Runaway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02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384" y="116632"/>
            <a:ext cx="11089232" cy="831627"/>
          </a:xfrm>
        </p:spPr>
        <p:txBody>
          <a:bodyPr/>
          <a:lstStyle/>
          <a:p>
            <a:r>
              <a:rPr lang="en-US" dirty="0" err="1" smtClean="0"/>
              <a:t>Annex.A</a:t>
            </a:r>
            <a:r>
              <a:rPr lang="en-US" dirty="0" smtClean="0"/>
              <a:t>: </a:t>
            </a:r>
            <a:r>
              <a:rPr lang="en-GB" dirty="0" smtClean="0"/>
              <a:t>WG3 Activity </a:t>
            </a:r>
            <a:r>
              <a:rPr lang="en-GB" sz="2000" dirty="0" smtClean="0"/>
              <a:t>– Trigger Method Evaluation</a:t>
            </a:r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980728"/>
            <a:ext cx="11373094" cy="574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394</Words>
  <Application>Microsoft Office PowerPoint</Application>
  <PresentationFormat>Widescreen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Arial Rounded MT Bold</vt:lpstr>
      <vt:lpstr>Calibri</vt:lpstr>
      <vt:lpstr>Corbel</vt:lpstr>
      <vt:lpstr>Courier New</vt:lpstr>
      <vt:lpstr>Wingdings</vt:lpstr>
      <vt:lpstr>Office Theme</vt:lpstr>
      <vt:lpstr>TC22 SC37 WG3 Liaison Report for EVS-GTR Thermal Propagation Work Item</vt:lpstr>
      <vt:lpstr>Introduction</vt:lpstr>
      <vt:lpstr>WG3 Activity – Stockholm &amp; Ningde Meetings</vt:lpstr>
      <vt:lpstr>WG3 Next Steps (cont.)</vt:lpstr>
      <vt:lpstr>Annex.A: WG3 Activity – Trigger Method Evaluation</vt:lpstr>
    </vt:vector>
  </TitlesOfParts>
  <Company>Jaguar Land Rover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Lawrence, Brian (B.J.)</dc:creator>
  <cp:lastModifiedBy>Lawrence, Brian (B.J.)</cp:lastModifiedBy>
  <cp:revision>58</cp:revision>
  <dcterms:created xsi:type="dcterms:W3CDTF">2017-09-07T13:54:12Z</dcterms:created>
  <dcterms:modified xsi:type="dcterms:W3CDTF">2018-03-20T06:23:03Z</dcterms:modified>
</cp:coreProperties>
</file>