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56" r:id="rId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1">
          <p15:clr>
            <a:srgbClr val="A4A3A4"/>
          </p15:clr>
        </p15:guide>
        <p15:guide id="2" orient="horz" pos="2482">
          <p15:clr>
            <a:srgbClr val="A4A3A4"/>
          </p15:clr>
        </p15:guide>
        <p15:guide id="3" orient="horz" pos="1606">
          <p15:clr>
            <a:srgbClr val="A4A3A4"/>
          </p15:clr>
        </p15:guide>
        <p15:guide id="4" orient="horz" pos="2618">
          <p15:clr>
            <a:srgbClr val="A4A3A4"/>
          </p15:clr>
        </p15:guide>
        <p15:guide id="5" orient="horz" pos="1145">
          <p15:clr>
            <a:srgbClr val="A4A3A4"/>
          </p15:clr>
        </p15:guide>
        <p15:guide id="6" pos="4858">
          <p15:clr>
            <a:srgbClr val="A4A3A4"/>
          </p15:clr>
        </p15:guide>
        <p15:guide id="7" pos="4232">
          <p15:clr>
            <a:srgbClr val="A4A3A4"/>
          </p15:clr>
        </p15:guide>
        <p15:guide id="8" pos="938">
          <p15:clr>
            <a:srgbClr val="A4A3A4"/>
          </p15:clr>
        </p15:guide>
        <p15:guide id="9" pos="41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000B"/>
    <a:srgbClr val="D6002F"/>
    <a:srgbClr val="CC0033"/>
    <a:srgbClr val="EE0000"/>
    <a:srgbClr val="F20000"/>
    <a:srgbClr val="D9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napToObjects="1">
      <p:cViewPr varScale="1">
        <p:scale>
          <a:sx n="154" d="100"/>
          <a:sy n="154" d="100"/>
        </p:scale>
        <p:origin x="366" y="132"/>
      </p:cViewPr>
      <p:guideLst>
        <p:guide orient="horz" pos="521"/>
        <p:guide orient="horz" pos="2482"/>
        <p:guide orient="horz" pos="1606"/>
        <p:guide orient="horz" pos="2618"/>
        <p:guide orient="horz" pos="1145"/>
        <p:guide pos="4858"/>
        <p:guide pos="4232"/>
        <p:guide pos="938"/>
        <p:guide pos="41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64" d="100"/>
          <a:sy n="64" d="100"/>
        </p:scale>
        <p:origin x="3156" y="6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AD8160-5293-417B-AD58-553F7D2BC2AE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1937-03C4-4C0A-8E9F-6790713CA5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743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C8E2DC-4F3A-424D-9396-EF778B63584C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10C254-8A55-D042-B65F-25B8C5B6D8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432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597819"/>
            <a:ext cx="7772400" cy="427831"/>
          </a:xfrm>
        </p:spPr>
        <p:txBody>
          <a:bodyPr>
            <a:normAutofit/>
          </a:bodyPr>
          <a:lstStyle>
            <a:lvl1pPr algn="l">
              <a:defRPr sz="360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038350"/>
            <a:ext cx="7772400" cy="1143000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6407" y="-1160"/>
            <a:ext cx="824340" cy="1180535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 userDrawn="1"/>
        </p:nvSpPr>
        <p:spPr>
          <a:xfrm>
            <a:off x="711200" y="2374900"/>
            <a:ext cx="7772400" cy="228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66716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0080"/>
            <a:ext cx="8229600" cy="4114800"/>
          </a:xfrm>
        </p:spPr>
        <p:txBody>
          <a:bodyPr>
            <a:normAutofit/>
          </a:bodyPr>
          <a:lstStyle>
            <a:lvl1pPr>
              <a:defRPr sz="2400">
                <a:latin typeface="Helvetica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765955" y="260719"/>
            <a:ext cx="3369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cs typeface="Helvetica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76407" y="0"/>
            <a:ext cx="824340" cy="395957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40142"/>
            <a:ext cx="7419207" cy="523220"/>
          </a:xfrm>
        </p:spPr>
        <p:txBody>
          <a:bodyPr wrap="square">
            <a:sp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49057"/>
            <a:ext cx="2133600" cy="169043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pPr algn="r"/>
            <a:fld id="{31A15EAA-547D-4185-A4E0-DDC0B5B98EDA}" type="slidenum">
              <a:rPr lang="en-US" smtClean="0">
                <a:latin typeface="Helvetica" pitchFamily="34" charset="0"/>
              </a:rPr>
              <a:pPr algn="r"/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51850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142"/>
            <a:ext cx="7419207" cy="523220"/>
          </a:xfrm>
        </p:spPr>
        <p:txBody>
          <a:bodyPr wrap="square">
            <a:spAutoFit/>
          </a:bodyPr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640080"/>
            <a:ext cx="4038600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40080"/>
            <a:ext cx="4038600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76407" y="0"/>
            <a:ext cx="824340" cy="395957"/>
          </a:xfrm>
          <a:prstGeom prst="rect">
            <a:avLst/>
          </a:prstGeom>
        </p:spPr>
      </p:pic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49057"/>
            <a:ext cx="2133600" cy="169043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pPr algn="r"/>
            <a:fld id="{31A15EAA-547D-4185-A4E0-DDC0B5B98EDA}" type="slidenum">
              <a:rPr lang="en-US" smtClean="0">
                <a:latin typeface="Helvetica" pitchFamily="34" charset="0"/>
              </a:rPr>
              <a:pPr algn="r"/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68044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142"/>
            <a:ext cx="7417293" cy="523220"/>
          </a:xfrm>
        </p:spPr>
        <p:txBody>
          <a:bodyPr wrap="square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49057"/>
            <a:ext cx="2133600" cy="169043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pPr algn="r"/>
            <a:fld id="{31A15EAA-547D-4185-A4E0-DDC0B5B98EDA}" type="slidenum">
              <a:rPr lang="en-US" smtClean="0">
                <a:latin typeface="Helvetica" pitchFamily="34" charset="0"/>
              </a:rPr>
              <a:pPr algn="r"/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7125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49057"/>
            <a:ext cx="2133600" cy="169043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pPr algn="r"/>
            <a:fld id="{31A15EAA-547D-4185-A4E0-DDC0B5B98EDA}" type="slidenum">
              <a:rPr lang="en-US" smtClean="0">
                <a:latin typeface="Helvetica" pitchFamily="34" charset="0"/>
              </a:rPr>
              <a:pPr algn="r"/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74193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6576"/>
            <a:ext cx="7415784" cy="523220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40080"/>
            <a:ext cx="8229600" cy="4113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-6350" y="4978173"/>
            <a:ext cx="9150350" cy="169043"/>
          </a:xfrm>
          <a:prstGeom prst="rect">
            <a:avLst/>
          </a:prstGeom>
          <a:solidFill>
            <a:srgbClr val="C2000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76407" y="0"/>
            <a:ext cx="824340" cy="39595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4940929"/>
            <a:ext cx="862584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dirty="0">
                <a:solidFill>
                  <a:schemeClr val="bg1"/>
                </a:solidFill>
                <a:latin typeface="Helvetica" pitchFamily="34" charset="0"/>
                <a:ea typeface="ＭＳ Ｐゴシック" charset="0"/>
                <a:cs typeface="Arial" panose="020B0604020202020204" pitchFamily="34" charset="0"/>
                <a:sym typeface="Helvetica Light" charset="0"/>
              </a:rPr>
              <a:t>© Copyright 2018 Tesla Motors, Inc. All rights reserved. Proprietary and Confidential Business </a:t>
            </a:r>
            <a:r>
              <a:rPr lang="en-US" sz="700">
                <a:solidFill>
                  <a:schemeClr val="bg1"/>
                </a:solidFill>
                <a:latin typeface="Helvetica" pitchFamily="34" charset="0"/>
                <a:ea typeface="ＭＳ Ｐゴシック" charset="0"/>
                <a:cs typeface="Arial" panose="020B0604020202020204" pitchFamily="34" charset="0"/>
                <a:sym typeface="Helvetica Light" charset="0"/>
              </a:rPr>
              <a:t>Information</a:t>
            </a:r>
            <a:r>
              <a:rPr lang="en-US" sz="700" smtClean="0">
                <a:solidFill>
                  <a:schemeClr val="bg1"/>
                </a:solidFill>
                <a:latin typeface="Helvetica" pitchFamily="34" charset="0"/>
                <a:ea typeface="ＭＳ Ｐゴシック" charset="0"/>
                <a:cs typeface="Arial" panose="020B0604020202020204" pitchFamily="34" charset="0"/>
                <a:sym typeface="Helvetica Light" charset="0"/>
              </a:rPr>
              <a:t>.</a:t>
            </a:r>
            <a:endParaRPr lang="en-US" sz="700" dirty="0">
              <a:solidFill>
                <a:schemeClr val="bg1"/>
              </a:solidFill>
              <a:latin typeface="Helvetica" pitchFamily="34" charset="0"/>
              <a:ea typeface="ＭＳ Ｐゴシック" charset="0"/>
              <a:cs typeface="Arial" panose="020B0604020202020204" pitchFamily="34" charset="0"/>
              <a:sym typeface="Helvetica Light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49057"/>
            <a:ext cx="2133600" cy="169043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pPr algn="r"/>
            <a:fld id="{31A15EAA-547D-4185-A4E0-DDC0B5B98EDA}" type="slidenum">
              <a:rPr lang="en-US" smtClean="0">
                <a:latin typeface="Helvetica" pitchFamily="34" charset="0"/>
              </a:rPr>
              <a:pPr algn="r"/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86252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>
              <a:lumMod val="50000"/>
            </a:schemeClr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Helvetica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elvetica" pitchFamily="34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Helvetica" pitchFamily="34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Helvetica" pitchFamily="34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Helvetica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607" y="563362"/>
            <a:ext cx="7315200" cy="4107561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981680" y="3779987"/>
            <a:ext cx="4057440" cy="1103051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1200" dirty="0" smtClean="0"/>
              <a:t>An internal short circuit would not be protected by a PTC, CID, or similar cell safety device</a:t>
            </a:r>
          </a:p>
          <a:p>
            <a:r>
              <a:rPr lang="en-US" sz="1200" dirty="0" smtClean="0"/>
              <a:t>In order to more accurately replicate a internal short circuit using the overcharge test method these </a:t>
            </a:r>
            <a:r>
              <a:rPr lang="en-US" sz="1200" smtClean="0"/>
              <a:t>devices </a:t>
            </a:r>
            <a:r>
              <a:rPr lang="en-US" sz="1200" smtClean="0"/>
              <a:t>could</a:t>
            </a:r>
            <a:r>
              <a:rPr lang="en-US" sz="1200" smtClean="0"/>
              <a:t> </a:t>
            </a:r>
            <a:r>
              <a:rPr lang="en-US" sz="1200" dirty="0" smtClean="0"/>
              <a:t>be disabled.</a:t>
            </a:r>
            <a:endParaRPr lang="en-US" sz="1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EVS-1534-612 Comments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31A15EAA-547D-4185-A4E0-DDC0B5B98EDA}" type="slidenum">
              <a:rPr lang="en-US" smtClean="0">
                <a:latin typeface="Helvetica" pitchFamily="34" charset="0"/>
              </a:rPr>
              <a:pPr algn="r"/>
              <a:t>1</a:t>
            </a:fld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001678"/>
      </p:ext>
    </p:extLst>
  </p:cSld>
  <p:clrMapOvr>
    <a:masterClrMapping/>
  </p:clrMapOvr>
</p:sld>
</file>

<file path=ppt/theme/theme1.xml><?xml version="1.0" encoding="utf-8"?>
<a:theme xmlns:a="http://schemas.openxmlformats.org/drawingml/2006/main" name="Tesla 2015 Template - Internal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9FC2664-2393-4CC3-BA9B-1422D47B4AE8}" vid="{34D7785C-E37A-4CB1-A23A-28BB4B469E2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1D6F5085D5C845AA315337BBA3A264" ma:contentTypeVersion="1" ma:contentTypeDescription="Create a new document." ma:contentTypeScope="" ma:versionID="f09ca28c9fc7b85aff86a19ce883e73b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83F37BE-35B5-4B14-B710-4534CB53869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57749C2-095E-4B74-87F6-AE2AD2000616}">
  <ds:schemaRefs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infopath/2007/PartnerControls"/>
    <ds:schemaRef ds:uri="http://purl.org/dc/dcmitype/"/>
    <ds:schemaRef ds:uri="http://schemas.microsoft.com/sharepoint/v3"/>
    <ds:schemaRef ds:uri="http://schemas.microsoft.com/office/2006/documentManagement/type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1ABBF15E-6DA9-4D02-805C-0D5581B92C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</TotalTime>
  <Words>43</Words>
  <Application>Microsoft Office PowerPoint</Application>
  <PresentationFormat>On-screen Show (16:9)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Calibri</vt:lpstr>
      <vt:lpstr>Century Gothic</vt:lpstr>
      <vt:lpstr>Helvetica</vt:lpstr>
      <vt:lpstr>Helvetica Light</vt:lpstr>
      <vt:lpstr>Tesla 2015 Template - Internal</vt:lpstr>
      <vt:lpstr>EVS-1534-612 Comments</vt:lpstr>
    </vt:vector>
  </TitlesOfParts>
  <Company>Tesla Motors,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EVS 15th Session General Comments</dc:title>
  <dc:creator>Justin Russell</dc:creator>
  <cp:lastModifiedBy>Justin Russell</cp:lastModifiedBy>
  <cp:revision>3</cp:revision>
  <dcterms:created xsi:type="dcterms:W3CDTF">2018-03-19T17:22:25Z</dcterms:created>
  <dcterms:modified xsi:type="dcterms:W3CDTF">2018-03-20T12:04:54Z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0x010100D91D6F5085D5C845AA315337BBA3A264</vt:lpwstr>
  </property>
</Properties>
</file>