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7" r:id="rId2"/>
    <p:sldId id="286" r:id="rId3"/>
    <p:sldId id="313" r:id="rId4"/>
    <p:sldId id="287" r:id="rId5"/>
    <p:sldId id="291" r:id="rId6"/>
    <p:sldId id="296" r:id="rId7"/>
    <p:sldId id="315" r:id="rId8"/>
    <p:sldId id="316" r:id="rId9"/>
    <p:sldId id="297" r:id="rId10"/>
    <p:sldId id="318" r:id="rId11"/>
    <p:sldId id="317" r:id="rId12"/>
    <p:sldId id="307" r:id="rId13"/>
    <p:sldId id="311" r:id="rId14"/>
    <p:sldId id="319" r:id="rId15"/>
    <p:sldId id="320" r:id="rId16"/>
    <p:sldId id="276" r:id="rId17"/>
    <p:sldId id="323" r:id="rId18"/>
    <p:sldId id="321" r:id="rId19"/>
    <p:sldId id="322" r:id="rId20"/>
    <p:sldId id="284" r:id="rId21"/>
    <p:sldId id="324" r:id="rId22"/>
    <p:sldId id="325" r:id="rId23"/>
    <p:sldId id="326" r:id="rId24"/>
    <p:sldId id="327" r:id="rId25"/>
    <p:sldId id="328" r:id="rId26"/>
    <p:sldId id="263" r:id="rId27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8">
          <p15:clr>
            <a:srgbClr val="A4A3A4"/>
          </p15:clr>
        </p15:guide>
        <p15:guide id="2" pos="54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194"/>
    <a:srgbClr val="000090"/>
    <a:srgbClr val="33ACE3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2" autoAdjust="0"/>
    <p:restoredTop sz="94647" autoAdjust="0"/>
  </p:normalViewPr>
  <p:slideViewPr>
    <p:cSldViewPr showGuides="1">
      <p:cViewPr varScale="1">
        <p:scale>
          <a:sx n="38" d="100"/>
          <a:sy n="38" d="100"/>
        </p:scale>
        <p:origin x="1458" y="48"/>
      </p:cViewPr>
      <p:guideLst>
        <p:guide orient="horz" pos="1388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FED45814-836F-4D02-9B3F-C8895E04523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64585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220961ED-B8B5-4C64-9727-6F12A830C91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2761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2A6EAC-C0B4-4B7D-B425-FC5EC31FB2C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77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17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00853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AB4E2008-6208-4438-BE26-2DC66A775446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18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52282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2A8713FA-B17B-4A85-8AE7-04FF8F05CEC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19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7377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2A8713FA-B17B-4A85-8AE7-04FF8F05CEC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21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3847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2A8713FA-B17B-4A85-8AE7-04FF8F05CEC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22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82645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2A8713FA-B17B-4A85-8AE7-04FF8F05CEC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23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8146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2A8713FA-B17B-4A85-8AE7-04FF8F05CEC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24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82645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-18256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859824" y="1628800"/>
            <a:ext cx="3816631" cy="1944216"/>
          </a:xfrm>
          <a:prstGeom prst="rect">
            <a:avLst/>
          </a:prstGeom>
        </p:spPr>
        <p:txBody>
          <a:bodyPr lIns="0" tIns="0" rIns="0" bIns="0"/>
          <a:lstStyle>
            <a:lvl1pPr marL="0">
              <a:lnSpc>
                <a:spcPct val="110000"/>
              </a:lnSpc>
              <a:defRPr sz="34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859338" y="3645024"/>
            <a:ext cx="3817118" cy="1368152"/>
          </a:xfrm>
          <a:prstGeom prst="rect">
            <a:avLst/>
          </a:prstGeom>
        </p:spPr>
        <p:txBody>
          <a:bodyPr lIns="0" t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2800" b="1" i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99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4859338" y="5301208"/>
            <a:ext cx="3923929" cy="648072"/>
          </a:xfrm>
          <a:prstGeom prst="rect">
            <a:avLst/>
          </a:prstGeom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kern="0" dirty="0" smtClean="0">
                <a:solidFill>
                  <a:srgbClr val="FFFFFF"/>
                </a:solidFill>
              </a:rPr>
              <a:t>Joint Research</a:t>
            </a:r>
            <a:r>
              <a:rPr lang="en-US" sz="1600" kern="0" baseline="0" dirty="0" smtClean="0">
                <a:solidFill>
                  <a:srgbClr val="FFFFFF"/>
                </a:solidFill>
              </a:rPr>
              <a:t> Centre</a:t>
            </a:r>
          </a:p>
          <a:p>
            <a:pPr algn="l">
              <a:lnSpc>
                <a:spcPct val="110000"/>
              </a:lnSpc>
            </a:pPr>
            <a:r>
              <a:rPr lang="en-GB" sz="1200" b="0" kern="0" dirty="0" smtClean="0">
                <a:solidFill>
                  <a:srgbClr val="FFFFFF"/>
                </a:solidFill>
              </a:rPr>
              <a:t>the European Commission's </a:t>
            </a:r>
            <a:br>
              <a:rPr lang="en-GB" sz="1200" b="0" kern="0" dirty="0" smtClean="0">
                <a:solidFill>
                  <a:srgbClr val="FFFFFF"/>
                </a:solidFill>
              </a:rPr>
            </a:br>
            <a:r>
              <a:rPr lang="en-GB" sz="1200" b="0" kern="0" dirty="0" smtClean="0">
                <a:solidFill>
                  <a:srgbClr val="FFFFFF"/>
                </a:solidFill>
              </a:rPr>
              <a:t>in-house science service</a:t>
            </a:r>
          </a:p>
        </p:txBody>
      </p:sp>
      <p:pic>
        <p:nvPicPr>
          <p:cNvPr id="15" name="Picture 6" descr="H:\Desktop\NS_Visuals\Ppt\JRC ppt\2015 04 14 VS Expo\web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6021288"/>
            <a:ext cx="284526" cy="28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5219378" y="6084004"/>
            <a:ext cx="3529086" cy="369332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JRC Science Hub</a:t>
            </a:r>
            <a:r>
              <a:rPr lang="en-GB" sz="1200" b="0" dirty="0" smtClean="0">
                <a:solidFill>
                  <a:srgbClr val="FFFFFF"/>
                </a:solidFill>
              </a:rPr>
              <a:t>: </a:t>
            </a:r>
            <a:r>
              <a:rPr lang="en-GB" sz="1200" b="1" i="1" kern="0" dirty="0" err="1" smtClean="0">
                <a:solidFill>
                  <a:srgbClr val="FFFFFF"/>
                </a:solidFill>
              </a:rPr>
              <a:t>ec.europa.eu</a:t>
            </a:r>
            <a:r>
              <a:rPr lang="en-GB" sz="1200" b="1" i="1" kern="0" dirty="0" smtClean="0">
                <a:solidFill>
                  <a:srgbClr val="FFFFFF"/>
                </a:solidFill>
              </a:rPr>
              <a:t>/</a:t>
            </a:r>
            <a:r>
              <a:rPr lang="en-GB" sz="1200" b="1" i="1" kern="0" dirty="0" err="1" smtClean="0">
                <a:solidFill>
                  <a:srgbClr val="FFFFFF"/>
                </a:solidFill>
              </a:rPr>
              <a:t>jrc</a:t>
            </a:r>
            <a:endParaRPr lang="en-GB" sz="1200" b="1" i="1" kern="0" dirty="0" smtClean="0">
              <a:solidFill>
                <a:srgbClr val="FFFFFF"/>
              </a:solidFill>
            </a:endParaRPr>
          </a:p>
          <a:p>
            <a:endParaRPr lang="en-US" dirty="0"/>
          </a:p>
        </p:txBody>
      </p:sp>
      <p:sp>
        <p:nvSpPr>
          <p:cNvPr id="25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-17828" y="980728"/>
            <a:ext cx="4229788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header-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29" b="16386"/>
          <a:stretch/>
        </p:blipFill>
        <p:spPr>
          <a:xfrm>
            <a:off x="0" y="4865920"/>
            <a:ext cx="9144000" cy="199208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00188" y="1524000"/>
            <a:ext cx="3668712" cy="22812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00188" y="3957638"/>
            <a:ext cx="3668712" cy="22812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21300" y="1524000"/>
            <a:ext cx="36703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45DFF-CA3E-44D8-BECB-6F29B4A8EE99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val="101804698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JRC corporate t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ster A4-landscape_JRC-tree_yellow-01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7"/>
          <a:stretch/>
        </p:blipFill>
        <p:spPr>
          <a:xfrm>
            <a:off x="0" y="981662"/>
            <a:ext cx="9144000" cy="5876338"/>
          </a:xfrm>
          <a:prstGeom prst="rect">
            <a:avLst/>
          </a:prstGeom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859824" y="1628800"/>
            <a:ext cx="3816631" cy="1944216"/>
          </a:xfrm>
          <a:prstGeom prst="rect">
            <a:avLst/>
          </a:prstGeom>
        </p:spPr>
        <p:txBody>
          <a:bodyPr lIns="0" tIns="0" rIns="0" bIns="0"/>
          <a:lstStyle>
            <a:lvl1pPr marL="0">
              <a:lnSpc>
                <a:spcPct val="110000"/>
              </a:lnSpc>
              <a:defRPr sz="3400">
                <a:solidFill>
                  <a:srgbClr val="164194"/>
                </a:solidFill>
              </a:defRPr>
            </a:lvl1pPr>
          </a:lstStyle>
          <a:p>
            <a:pPr lvl="0"/>
            <a:endParaRPr lang="en-GB" altLang="en-US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859338" y="3645024"/>
            <a:ext cx="3817118" cy="1584176"/>
          </a:xfrm>
          <a:prstGeom prst="rect">
            <a:avLst/>
          </a:prstGeom>
        </p:spPr>
        <p:txBody>
          <a:bodyPr lIns="0" t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2800" b="1" i="0">
                <a:solidFill>
                  <a:srgbClr val="164194"/>
                </a:solidFill>
              </a:defRPr>
            </a:lvl1pPr>
          </a:lstStyle>
          <a:p>
            <a:pPr lvl="0"/>
            <a:r>
              <a:rPr lang="en-US" altLang="en-US" noProof="0" dirty="0" smtClean="0"/>
              <a:t>Click to edit Master subtitle style</a:t>
            </a:r>
            <a:endParaRPr lang="en-GB" altLang="en-US" noProof="0" dirty="0" smtClean="0"/>
          </a:p>
        </p:txBody>
      </p:sp>
      <p:pic>
        <p:nvPicPr>
          <p:cNvPr id="1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99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4859338" y="5589240"/>
            <a:ext cx="3923929" cy="648072"/>
          </a:xfrm>
          <a:prstGeom prst="rect">
            <a:avLst/>
          </a:prstGeom>
        </p:spPr>
        <p:txBody>
          <a:bodyPr lIns="0" tIns="0" rIns="0" b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kern="0" dirty="0" smtClean="0">
                <a:solidFill>
                  <a:srgbClr val="164194"/>
                </a:solidFill>
              </a:rPr>
              <a:t>Joint Research</a:t>
            </a:r>
            <a:r>
              <a:rPr lang="en-US" sz="1600" kern="0" baseline="0" dirty="0" smtClean="0">
                <a:solidFill>
                  <a:srgbClr val="164194"/>
                </a:solidFill>
              </a:rPr>
              <a:t> Centre</a:t>
            </a:r>
          </a:p>
          <a:p>
            <a:pPr algn="l">
              <a:lnSpc>
                <a:spcPct val="110000"/>
              </a:lnSpc>
            </a:pPr>
            <a:r>
              <a:rPr lang="en-GB" sz="1200" b="0" kern="0" dirty="0" smtClean="0">
                <a:solidFill>
                  <a:srgbClr val="164194"/>
                </a:solidFill>
              </a:rPr>
              <a:t>the European Commission's </a:t>
            </a:r>
            <a:br>
              <a:rPr lang="en-GB" sz="1200" b="0" kern="0" dirty="0" smtClean="0">
                <a:solidFill>
                  <a:srgbClr val="164194"/>
                </a:solidFill>
              </a:rPr>
            </a:br>
            <a:r>
              <a:rPr lang="en-GB" sz="1200" b="0" kern="0" dirty="0" smtClean="0">
                <a:solidFill>
                  <a:srgbClr val="164194"/>
                </a:solidFill>
              </a:rPr>
              <a:t>in-house science service</a:t>
            </a:r>
          </a:p>
        </p:txBody>
      </p:sp>
      <p:pic>
        <p:nvPicPr>
          <p:cNvPr id="27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724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RC-introductory-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:\Desktop\NS_Visuals\Ppt\JRC ppt\2015 04 14 VS Expo\role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60" b="1217"/>
          <a:stretch/>
        </p:blipFill>
        <p:spPr bwMode="auto">
          <a:xfrm>
            <a:off x="0" y="5154613"/>
            <a:ext cx="9144000" cy="170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08144" cy="28083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0299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3451"/>
            <a:ext cx="8208144" cy="41036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78702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467544" y="2203450"/>
            <a:ext cx="3960440" cy="41058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1"/>
          </p:nvPr>
        </p:nvSpPr>
        <p:spPr>
          <a:xfrm>
            <a:off x="4643239" y="2203450"/>
            <a:ext cx="4032448" cy="41058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566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1"/>
          </p:nvPr>
        </p:nvSpPr>
        <p:spPr>
          <a:xfrm>
            <a:off x="467544" y="2564904"/>
            <a:ext cx="3959994" cy="3742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6725" y="1484784"/>
            <a:ext cx="4033268" cy="93610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860032" y="980728"/>
            <a:ext cx="4320480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21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4643239" y="2564904"/>
            <a:ext cx="4032448" cy="374223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2400" b="0" i="0">
                <a:solidFill>
                  <a:srgbClr val="164194"/>
                </a:solidFill>
              </a:defRPr>
            </a:lvl1pPr>
            <a:lvl2pPr marL="342900" indent="-34290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Char char="•"/>
              <a:defRPr sz="2000">
                <a:solidFill>
                  <a:srgbClr val="164194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buClr>
                <a:srgbClr val="33ACE3"/>
              </a:buClr>
              <a:buFont typeface="Arial"/>
              <a:buNone/>
              <a:defRPr sz="1600">
                <a:solidFill>
                  <a:srgbClr val="164194"/>
                </a:solidFill>
              </a:defRPr>
            </a:lvl3pPr>
            <a:lvl4pPr marL="0">
              <a:spcBef>
                <a:spcPts val="0"/>
              </a:spcBef>
              <a:defRPr/>
            </a:lvl4pPr>
            <a:lvl5pPr marL="0"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644008" y="1484784"/>
            <a:ext cx="4033268" cy="93610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-17828" y="980728"/>
            <a:ext cx="4229788" cy="58772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061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6724" y="1484784"/>
            <a:ext cx="8208963" cy="64807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10000"/>
              </a:lnSpc>
              <a:defRPr sz="2800">
                <a:solidFill>
                  <a:srgbClr val="16419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70400" y="3225800"/>
            <a:ext cx="1905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8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131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rgbClr val="33AC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2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439883"/>
            <a:ext cx="630000" cy="41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3548"/>
            <a:ext cx="1440000" cy="100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6614864" y="6309320"/>
            <a:ext cx="2133600" cy="365125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defPPr>
              <a:defRPr lang="en-GB"/>
            </a:defPPr>
            <a:lvl1pPr marL="0" indent="0" algn="r" rtl="0" fontAlgn="base">
              <a:spcBef>
                <a:spcPct val="0"/>
              </a:spcBef>
              <a:spcAft>
                <a:spcPct val="0"/>
              </a:spcAft>
              <a:buClr>
                <a:srgbClr val="33ACE3"/>
              </a:buClr>
              <a:buFont typeface="Arial"/>
              <a:buNone/>
              <a:defRPr sz="1200" kern="1200">
                <a:solidFill>
                  <a:srgbClr val="1641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r"/>
            <a:fld id="{416CF0FB-56F5-7340-B552-B5CF2D5EAED5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50" r:id="rId4"/>
    <p:sldLayoutId id="2147483652" r:id="rId5"/>
    <p:sldLayoutId id="2147483655" r:id="rId6"/>
    <p:sldLayoutId id="2147483656" r:id="rId7"/>
    <p:sldLayoutId id="2147483654" r:id="rId8"/>
    <p:sldLayoutId id="2147483660" r:id="rId9"/>
    <p:sldLayoutId id="2147483657" r:id="rId10"/>
    <p:sldLayoutId id="2147483661" r:id="rId11"/>
  </p:sldLayoutIdLst>
  <p:hf hdr="0" ftr="0" dt="0"/>
  <p:txStyles>
    <p:titleStyle>
      <a:lvl1pPr marL="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75th UNECE GRPE session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PMP IWG Progress Report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2420888"/>
            <a:ext cx="1818200" cy="1493763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899592" y="4077072"/>
            <a:ext cx="2304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b="1" dirty="0">
                <a:solidFill>
                  <a:schemeClr val="bg1"/>
                </a:solidFill>
              </a:rPr>
              <a:t>UNITED NATIONS</a:t>
            </a:r>
            <a:endParaRPr lang="en-IE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0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Raw exhaust (tailpipe) sampling</a:t>
            </a:r>
            <a:endParaRPr lang="en-IE" altLang="en-US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Preliminary results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generated by the JRC show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20% differences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Input from others is necessary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Theoretical investigation of uncertainty</a:t>
            </a:r>
          </a:p>
          <a:p>
            <a:pPr>
              <a:spcAft>
                <a:spcPts val="1200"/>
              </a:spcAft>
            </a:pP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  <a:p>
            <a:pPr>
              <a:spcAft>
                <a:spcPts val="1200"/>
              </a:spcAft>
            </a:pPr>
            <a:endParaRPr lang="en-IE" altLang="en-US" sz="2000" i="1" kern="1200" dirty="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84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Raw exhaust (tailpipe) sampling</a:t>
            </a:r>
            <a:endParaRPr lang="en-IE" alt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it-IT" altLang="en-US" kern="1200" dirty="0" smtClean="0">
                <a:solidFill>
                  <a:srgbClr val="0F5494"/>
                </a:solidFill>
                <a:latin typeface="Verdana" pitchFamily="34" charset="0"/>
              </a:rPr>
              <a:t>Data presented by the industry during the 43rd meeting confirming good correlation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endParaRPr lang="en-US" altLang="en-US" kern="1200" dirty="0" smtClean="0">
              <a:solidFill>
                <a:srgbClr val="0F5494"/>
              </a:solidFill>
              <a:latin typeface="Verdana" pitchFamily="34" charset="0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Questionnaire on experimental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program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circulated</a:t>
            </a: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Replies still to be received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Experimental program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details under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56616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08963" cy="648072"/>
          </a:xfrm>
        </p:spPr>
        <p:txBody>
          <a:bodyPr/>
          <a:lstStyle/>
          <a:p>
            <a:r>
              <a:rPr lang="en-US" altLang="en-US" dirty="0" smtClean="0"/>
              <a:t>PNC Calibration Round Robin</a:t>
            </a:r>
            <a:endParaRPr lang="en-IE" alt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67544" y="1916833"/>
            <a:ext cx="8496944" cy="4390306"/>
          </a:xfrm>
        </p:spPr>
        <p:txBody>
          <a:bodyPr/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Confirm </a:t>
            </a:r>
            <a:r>
              <a:rPr lang="en-IE" altLang="en-US" sz="2000" kern="1200" dirty="0">
                <a:solidFill>
                  <a:srgbClr val="0F5494"/>
                </a:solidFill>
                <a:latin typeface="Verdana" pitchFamily="34" charset="0"/>
              </a:rPr>
              <a:t>that the k factor can be included in the final counting efficiencies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IE" altLang="en-US" sz="2000" kern="1200" dirty="0">
                <a:solidFill>
                  <a:srgbClr val="0F5494"/>
                </a:solidFill>
                <a:latin typeface="Verdana" pitchFamily="34" charset="0"/>
              </a:rPr>
              <a:t>Investigate the possibility to change the calibration </a:t>
            </a: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material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Investigate </a:t>
            </a:r>
            <a:r>
              <a:rPr lang="en-IE" altLang="en-US" sz="2000" kern="1200" dirty="0">
                <a:solidFill>
                  <a:srgbClr val="0F5494"/>
                </a:solidFill>
                <a:latin typeface="Verdana" pitchFamily="34" charset="0"/>
              </a:rPr>
              <a:t>the possibility to calibrate at 10 </a:t>
            </a: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nm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IE" altLang="en-US" sz="1000" kern="1200" dirty="0">
              <a:solidFill>
                <a:srgbClr val="0F5494"/>
              </a:solidFill>
              <a:latin typeface="Verdana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Preliminary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results were presented. CAST aerosol showed good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reproducibility – Report in preparation</a:t>
            </a: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Sub-group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led by PTB (German NMI) was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formed to look into more detail the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results – New limited RR taking into account lessons learned?</a:t>
            </a:r>
            <a:endParaRPr lang="en-IE" altLang="en-US" kern="1200" dirty="0">
              <a:solidFill>
                <a:srgbClr val="0F5494"/>
              </a:solidFill>
              <a:latin typeface="Verdana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IE" altLang="en-US" kern="1200" dirty="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08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HORIZON 2020</a:t>
            </a:r>
            <a:endParaRPr lang="en-IE" altLang="en-US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Participants presentations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altLang="en-US" sz="2400" b="0" kern="1200" dirty="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b="0" kern="1200" dirty="0" err="1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rPr>
              <a:t>DownToTen</a:t>
            </a:r>
            <a:endParaRPr lang="en-US" altLang="en-US" sz="2400" b="0" kern="1200" dirty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b="0" kern="1200" dirty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rPr>
              <a:t>PEMS4nano</a:t>
            </a:r>
          </a:p>
          <a:p>
            <a:pPr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b="0" kern="1200" dirty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rPr>
              <a:t>SUREAL-23</a:t>
            </a:r>
          </a:p>
          <a:p>
            <a:endParaRPr lang="en-I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880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Gas engine testing</a:t>
            </a:r>
            <a:endParaRPr lang="en-IE" alt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Industry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to provide facilities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Experimental program under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discussion</a:t>
            </a:r>
            <a:endParaRPr lang="en-IE" altLang="en-US" kern="1200" dirty="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77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Low Temperature testing</a:t>
            </a:r>
            <a:endParaRPr lang="en-IE" altLang="en-US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Testing is done since &gt;10 years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Input is necessary on experimental setup / difficulties encountered or topics to be investigated</a:t>
            </a:r>
          </a:p>
          <a:p>
            <a:pPr marL="1077913" lvl="5" indent="-2730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b="0" kern="1200" dirty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rPr>
              <a:t>Are there difficulties with current setups?</a:t>
            </a:r>
          </a:p>
          <a:p>
            <a:pPr marL="1077913" lvl="5" indent="-2730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b="0" kern="1200" dirty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rPr>
              <a:t>Are there any other questions. E.g. Quantification of temperature </a:t>
            </a:r>
            <a:r>
              <a:rPr lang="en-US" altLang="en-US" b="0" kern="1200" dirty="0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rPr>
              <a:t>effect: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rPr>
              <a:t>Urban part or whole cycle? </a:t>
            </a:r>
          </a:p>
        </p:txBody>
      </p:sp>
    </p:spTree>
    <p:extLst>
      <p:ext uri="{BB962C8B-B14F-4D97-AF65-F5344CB8AC3E}">
        <p14:creationId xmlns:p14="http://schemas.microsoft.com/office/powerpoint/2010/main" val="35614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08963" cy="648072"/>
          </a:xfrm>
        </p:spPr>
        <p:txBody>
          <a:bodyPr/>
          <a:lstStyle/>
          <a:p>
            <a:pPr algn="ctr"/>
            <a:r>
              <a:rPr lang="en-US" sz="3200" dirty="0" smtClean="0"/>
              <a:t>NON-EXHAUST PARTICLE EMISSIONS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de-DE" dirty="0"/>
              <a:t>Steps for Building a Common Method </a:t>
            </a:r>
            <a:br>
              <a:rPr lang="de-DE" dirty="0"/>
            </a:br>
            <a:r>
              <a:rPr lang="de-DE" dirty="0"/>
              <a:t>for Measuring Brake Wear Particles</a:t>
            </a:r>
            <a:r>
              <a:rPr lang="en-US" dirty="0"/>
              <a:t/>
            </a:r>
            <a:br>
              <a:rPr lang="en-US" dirty="0"/>
            </a:b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53994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000" y="4191000"/>
            <a:ext cx="8748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just">
              <a:lnSpc>
                <a:spcPct val="150000"/>
              </a:lnSpc>
              <a:defRPr/>
            </a:pPr>
            <a:endParaRPr lang="en-US" altLang="en-US" sz="160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70000" y="2060848"/>
            <a:ext cx="860400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12700" lvl="0" indent="-12700" algn="just">
              <a:lnSpc>
                <a:spcPct val="150000"/>
              </a:lnSpc>
              <a:spcBef>
                <a:spcPts val="300"/>
              </a:spcBef>
              <a:spcAft>
                <a:spcPts val="2400"/>
              </a:spcAft>
              <a:defRPr/>
            </a:pPr>
            <a:r>
              <a:rPr lang="en-IE" altLang="en-US" sz="1800" b="1" dirty="0" smtClean="0">
                <a:solidFill>
                  <a:srgbClr val="0F5494"/>
                </a:solidFill>
              </a:rPr>
              <a:t>Three steps were identified as fundamenta</a:t>
            </a:r>
            <a:r>
              <a:rPr lang="en-IE" altLang="en-US" sz="1800" b="1" dirty="0"/>
              <a:t>l</a:t>
            </a:r>
            <a:r>
              <a:rPr lang="en-IE" altLang="en-US" sz="1800" b="1" dirty="0" smtClean="0">
                <a:solidFill>
                  <a:srgbClr val="0F5494"/>
                </a:solidFill>
              </a:rPr>
              <a:t> for the development </a:t>
            </a:r>
            <a:r>
              <a:rPr lang="en-IE" altLang="en-US" sz="1800" b="1" dirty="0">
                <a:solidFill>
                  <a:srgbClr val="0F5494"/>
                </a:solidFill>
              </a:rPr>
              <a:t>of </a:t>
            </a:r>
            <a:r>
              <a:rPr lang="en-IE" altLang="en-US" sz="1800" b="1" dirty="0" smtClean="0">
                <a:solidFill>
                  <a:srgbClr val="0F5494"/>
                </a:solidFill>
              </a:rPr>
              <a:t>the methodology </a:t>
            </a:r>
            <a:r>
              <a:rPr lang="en-IE" altLang="en-US" sz="1800" b="1" dirty="0" smtClean="0"/>
              <a:t>for brake wear particles measurement</a:t>
            </a:r>
            <a:r>
              <a:rPr lang="en-IE" altLang="en-US" sz="1800" b="1" dirty="0" smtClean="0">
                <a:solidFill>
                  <a:srgbClr val="0F5494"/>
                </a:solidFill>
              </a:rPr>
              <a:t>: </a:t>
            </a:r>
            <a:endParaRPr lang="en-IE" altLang="en-US" sz="1800" b="1" dirty="0">
              <a:solidFill>
                <a:srgbClr val="0F5494"/>
              </a:solidFill>
            </a:endParaRPr>
          </a:p>
          <a:p>
            <a:pPr marL="628650" indent="-368300" algn="just" defTabSz="665163">
              <a:lnSpc>
                <a:spcPct val="150000"/>
              </a:lnSpc>
              <a:spcBef>
                <a:spcPts val="3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en-IE" altLang="en-US" sz="1800" dirty="0" smtClean="0">
                <a:solidFill>
                  <a:srgbClr val="0F5494"/>
                </a:solidFill>
              </a:rPr>
              <a:t>Development </a:t>
            </a:r>
            <a:r>
              <a:rPr lang="en-IE" altLang="en-US" sz="1800" dirty="0">
                <a:solidFill>
                  <a:srgbClr val="0F5494"/>
                </a:solidFill>
              </a:rPr>
              <a:t>of </a:t>
            </a:r>
            <a:r>
              <a:rPr lang="en-IE" altLang="en-US" sz="1800" dirty="0" smtClean="0">
                <a:solidFill>
                  <a:srgbClr val="0F5494"/>
                </a:solidFill>
              </a:rPr>
              <a:t>a new braking test cycle representative of real-world conditions</a:t>
            </a:r>
            <a:endParaRPr lang="en-IE" altLang="en-US" sz="1800" dirty="0">
              <a:solidFill>
                <a:srgbClr val="0F5494"/>
              </a:solidFill>
            </a:endParaRPr>
          </a:p>
          <a:p>
            <a:pPr marL="628650" indent="-368300" algn="just" defTabSz="665163">
              <a:lnSpc>
                <a:spcPct val="150000"/>
              </a:lnSpc>
              <a:spcBef>
                <a:spcPts val="3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en-IE" altLang="en-US" sz="1800" dirty="0">
                <a:solidFill>
                  <a:srgbClr val="0F5494"/>
                </a:solidFill>
              </a:rPr>
              <a:t>Selection </a:t>
            </a:r>
            <a:r>
              <a:rPr lang="en-IE" altLang="en-US" sz="1800" dirty="0" smtClean="0">
                <a:solidFill>
                  <a:srgbClr val="0F5494"/>
                </a:solidFill>
              </a:rPr>
              <a:t>of </a:t>
            </a:r>
            <a:r>
              <a:rPr lang="en-IE" altLang="en-US" sz="1800" dirty="0">
                <a:solidFill>
                  <a:srgbClr val="0F5494"/>
                </a:solidFill>
              </a:rPr>
              <a:t>the most suitable methodology </a:t>
            </a:r>
            <a:r>
              <a:rPr lang="en-IE" altLang="en-US" sz="1800" dirty="0"/>
              <a:t>for sampling </a:t>
            </a:r>
            <a:r>
              <a:rPr lang="en-IE" altLang="en-US" sz="1800" dirty="0" smtClean="0">
                <a:solidFill>
                  <a:srgbClr val="0F5494"/>
                </a:solidFill>
              </a:rPr>
              <a:t>brake wear particles</a:t>
            </a:r>
            <a:endParaRPr lang="en-IE" altLang="en-US" sz="1800" dirty="0">
              <a:solidFill>
                <a:srgbClr val="0F5494"/>
              </a:solidFill>
            </a:endParaRPr>
          </a:p>
          <a:p>
            <a:pPr marL="628650" indent="-368300" algn="just" defTabSz="665163">
              <a:lnSpc>
                <a:spcPct val="150000"/>
              </a:lnSpc>
              <a:spcBef>
                <a:spcPts val="3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en-IE" altLang="en-US" sz="1800" dirty="0">
                <a:solidFill>
                  <a:srgbClr val="0F5494"/>
                </a:solidFill>
              </a:rPr>
              <a:t>Selection of the most suitable methodology for </a:t>
            </a:r>
            <a:r>
              <a:rPr lang="en-IE" altLang="en-US" sz="1800" dirty="0" smtClean="0">
                <a:solidFill>
                  <a:srgbClr val="0F5494"/>
                </a:solidFill>
              </a:rPr>
              <a:t>brake wear particles measurement </a:t>
            </a:r>
            <a:r>
              <a:rPr lang="en-IE" altLang="en-US" sz="1800" dirty="0">
                <a:solidFill>
                  <a:srgbClr val="0F5494"/>
                </a:solidFill>
              </a:rPr>
              <a:t>and </a:t>
            </a:r>
            <a:r>
              <a:rPr lang="en-IE" altLang="en-US" sz="1800" dirty="0" smtClean="0">
                <a:solidFill>
                  <a:srgbClr val="0F5494"/>
                </a:solidFill>
              </a:rPr>
              <a:t>characterization</a:t>
            </a:r>
            <a:endParaRPr lang="en-IE" altLang="en-US" sz="1800" dirty="0">
              <a:solidFill>
                <a:srgbClr val="0F5494"/>
              </a:solidFill>
            </a:endParaRPr>
          </a:p>
        </p:txBody>
      </p:sp>
      <p:sp>
        <p:nvSpPr>
          <p:cNvPr id="6" name="5 - Ορθογώνιο"/>
          <p:cNvSpPr/>
          <p:nvPr/>
        </p:nvSpPr>
        <p:spPr>
          <a:xfrm>
            <a:off x="1691680" y="1444714"/>
            <a:ext cx="5760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PROPOSED APPROACH</a:t>
            </a:r>
          </a:p>
        </p:txBody>
      </p:sp>
    </p:spTree>
    <p:extLst>
      <p:ext uri="{BB962C8B-B14F-4D97-AF65-F5344CB8AC3E}">
        <p14:creationId xmlns:p14="http://schemas.microsoft.com/office/powerpoint/2010/main" val="284890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23528" y="1988840"/>
            <a:ext cx="8496944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175" lvl="0" indent="-3175" algn="just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</a:pPr>
            <a:r>
              <a:rPr lang="en-IE" altLang="en-US" sz="1800" dirty="0" smtClean="0"/>
              <a:t>Four sub-steps were identified as necessary for the development of the desired braking schedule: </a:t>
            </a:r>
            <a:endParaRPr lang="en-US" altLang="en-US" sz="1800" dirty="0" smtClean="0"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Analysis of the WLTP </a:t>
            </a: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Database </a:t>
            </a: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for understanding real world driving and braking behavior </a:t>
            </a:r>
            <a:r>
              <a:rPr lang="en-US" altLang="en-US" sz="1800" b="0" dirty="0">
                <a:solidFill>
                  <a:srgbClr val="C00000"/>
                </a:solidFill>
                <a:latin typeface="Verdana" pitchFamily="34" charset="0"/>
                <a:ea typeface="+mn-ea"/>
                <a:cs typeface="+mn-cs"/>
              </a:rPr>
              <a:t>(Concluded)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Comparison of WLTP data with </a:t>
            </a: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existing braking cycles </a:t>
            </a:r>
            <a:r>
              <a:rPr lang="en-US" altLang="en-US" sz="1800" b="0" dirty="0" smtClean="0">
                <a:solidFill>
                  <a:srgbClr val="C00000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en-US" altLang="en-US" sz="1800" b="0" dirty="0" smtClean="0">
                <a:solidFill>
                  <a:srgbClr val="C00000"/>
                </a:solidFill>
                <a:latin typeface="Verdana" pitchFamily="34" charset="0"/>
              </a:rPr>
              <a:t>Concluded</a:t>
            </a:r>
            <a:r>
              <a:rPr lang="en-US" altLang="en-US" sz="1800" b="0" dirty="0" smtClean="0">
                <a:solidFill>
                  <a:srgbClr val="C00000"/>
                </a:solidFill>
                <a:latin typeface="Verdana" pitchFamily="34" charset="0"/>
                <a:ea typeface="+mn-ea"/>
                <a:cs typeface="+mn-cs"/>
              </a:rPr>
              <a:t>)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Development of a first version of </a:t>
            </a: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the braking schedule </a:t>
            </a:r>
            <a:r>
              <a:rPr lang="en-US" altLang="en-US" sz="1800" b="0" dirty="0">
                <a:solidFill>
                  <a:srgbClr val="C00000"/>
                </a:solidFill>
                <a:latin typeface="Verdana" pitchFamily="34" charset="0"/>
                <a:ea typeface="+mn-ea"/>
                <a:cs typeface="+mn-cs"/>
              </a:rPr>
              <a:t>(Deadline: June </a:t>
            </a:r>
            <a:r>
              <a:rPr lang="en-US" altLang="en-US" sz="1800" b="0" dirty="0" smtClean="0">
                <a:solidFill>
                  <a:srgbClr val="C00000"/>
                </a:solidFill>
                <a:latin typeface="Verdana" pitchFamily="34" charset="0"/>
                <a:ea typeface="+mn-ea"/>
                <a:cs typeface="+mn-cs"/>
              </a:rPr>
              <a:t>2017)</a:t>
            </a:r>
            <a:endParaRPr lang="en-US" altLang="en-US" sz="1800" b="0" dirty="0">
              <a:solidFill>
                <a:srgbClr val="C0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Testing and Validation of the </a:t>
            </a: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schedule – possible </a:t>
            </a: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round robin </a:t>
            </a:r>
            <a:r>
              <a:rPr lang="en-US" altLang="en-US" sz="1800" b="0" dirty="0">
                <a:solidFill>
                  <a:srgbClr val="C00000"/>
                </a:solidFill>
                <a:latin typeface="Verdana" pitchFamily="34" charset="0"/>
                <a:ea typeface="+mn-ea"/>
                <a:cs typeface="+mn-cs"/>
              </a:rPr>
              <a:t>(Deadline: </a:t>
            </a:r>
            <a:r>
              <a:rPr lang="en-US" altLang="en-US" sz="1800" b="0" dirty="0" smtClean="0">
                <a:solidFill>
                  <a:srgbClr val="C00000"/>
                </a:solidFill>
                <a:latin typeface="Verdana" pitchFamily="34" charset="0"/>
                <a:ea typeface="+mn-ea"/>
                <a:cs typeface="+mn-cs"/>
              </a:rPr>
              <a:t>January 2018)</a:t>
            </a:r>
            <a:endParaRPr lang="en-US" altLang="en-US" sz="1800" b="0" dirty="0">
              <a:solidFill>
                <a:srgbClr val="C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" name="3 - Ορθογώνιο"/>
          <p:cNvSpPr/>
          <p:nvPr/>
        </p:nvSpPr>
        <p:spPr>
          <a:xfrm>
            <a:off x="1691680" y="1244659"/>
            <a:ext cx="5760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1 – BRAKING CYCLE</a:t>
            </a:r>
          </a:p>
        </p:txBody>
      </p:sp>
    </p:spTree>
    <p:extLst>
      <p:ext uri="{BB962C8B-B14F-4D97-AF65-F5344CB8AC3E}">
        <p14:creationId xmlns:p14="http://schemas.microsoft.com/office/powerpoint/2010/main" val="27294513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Ορθογώνιο"/>
          <p:cNvSpPr/>
          <p:nvPr/>
        </p:nvSpPr>
        <p:spPr>
          <a:xfrm>
            <a:off x="530551" y="1261589"/>
            <a:ext cx="80828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1 – BRAKING CYCLE 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180000" y="2204864"/>
            <a:ext cx="8784000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175" lvl="0" indent="-3175" algn="just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</a:pPr>
            <a:r>
              <a:rPr lang="en-IE" altLang="en-US" sz="1800" dirty="0" smtClean="0"/>
              <a:t>The situation as we speak can be summarized as follows: </a:t>
            </a:r>
            <a:endParaRPr lang="en-US" altLang="en-US" sz="1800" dirty="0" smtClean="0"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en-US" altLang="en-US" sz="2000" b="0" dirty="0">
                <a:latin typeface="Verdana" pitchFamily="34" charset="0"/>
              </a:rPr>
              <a:t>A WLTP database based profile </a:t>
            </a:r>
            <a:r>
              <a:rPr lang="en-US" altLang="en-US" sz="2000" b="0" dirty="0" smtClean="0">
                <a:latin typeface="Verdana" pitchFamily="34" charset="0"/>
              </a:rPr>
              <a:t>is being </a:t>
            </a:r>
            <a:r>
              <a:rPr lang="en-US" altLang="en-US" sz="2000" b="0" dirty="0">
                <a:latin typeface="Verdana" pitchFamily="34" charset="0"/>
              </a:rPr>
              <a:t>developed by FORD and will become available to the TF and the PMP Group  </a:t>
            </a:r>
            <a:endParaRPr lang="en-US" altLang="en-US" sz="2000" b="0" dirty="0">
              <a:solidFill>
                <a:srgbClr val="C00000"/>
              </a:solidFill>
              <a:latin typeface="Verdana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en-US" altLang="en-US" sz="2000" b="0" dirty="0">
                <a:latin typeface="Verdana" pitchFamily="34" charset="0"/>
              </a:rPr>
              <a:t>A short version LACT profile </a:t>
            </a:r>
            <a:r>
              <a:rPr lang="en-US" altLang="en-US" sz="2000" b="0" dirty="0" smtClean="0">
                <a:latin typeface="Verdana" pitchFamily="34" charset="0"/>
              </a:rPr>
              <a:t>is being </a:t>
            </a:r>
            <a:r>
              <a:rPr lang="en-US" altLang="en-US" sz="2000" b="0" dirty="0">
                <a:latin typeface="Verdana" pitchFamily="34" charset="0"/>
              </a:rPr>
              <a:t>developed for the purposes of the LOWBRASYS Project and will become available to the </a:t>
            </a:r>
            <a:r>
              <a:rPr lang="en-US" altLang="en-US" sz="2000" b="0" dirty="0" smtClean="0">
                <a:latin typeface="Verdana" pitchFamily="34" charset="0"/>
              </a:rPr>
              <a:t>TF </a:t>
            </a:r>
            <a:r>
              <a:rPr lang="en-US" altLang="en-US" sz="2000" b="0" dirty="0">
                <a:latin typeface="Verdana" pitchFamily="34" charset="0"/>
              </a:rPr>
              <a:t>and the PMP Group</a:t>
            </a:r>
            <a:endParaRPr lang="en-US" altLang="en-US" sz="2000" b="0" dirty="0">
              <a:solidFill>
                <a:srgbClr val="FF0000"/>
              </a:solidFill>
              <a:latin typeface="Verdana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en-US" altLang="en-US" sz="2000" b="0" dirty="0">
                <a:latin typeface="Verdana" pitchFamily="34" charset="0"/>
              </a:rPr>
              <a:t>TF members are willing to test and validate both schedules at least in terms of temperature profile and wear  </a:t>
            </a:r>
            <a:endParaRPr lang="en-US" altLang="en-US" sz="2000" b="0" dirty="0">
              <a:solidFill>
                <a:srgbClr val="C00000"/>
              </a:solidFill>
              <a:latin typeface="Verdana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en-US" altLang="en-US" sz="2000" b="0" dirty="0">
                <a:latin typeface="Verdana" pitchFamily="34" charset="0"/>
              </a:rPr>
              <a:t>6 laboratories will participate in this round robin which is expected to start in </a:t>
            </a:r>
            <a:r>
              <a:rPr lang="en-US" altLang="en-US" sz="2000" b="0" dirty="0" smtClean="0">
                <a:latin typeface="Verdana" pitchFamily="34" charset="0"/>
              </a:rPr>
              <a:t>September and finish in December 2017</a:t>
            </a:r>
            <a:endParaRPr lang="en-US" altLang="en-US" sz="2000" b="0" dirty="0">
              <a:solidFill>
                <a:srgbClr val="C00000"/>
              </a:solidFill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8160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PMP meetings in 2017</a:t>
            </a:r>
            <a:endParaRPr lang="en-IE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37200" y="2416175"/>
            <a:ext cx="7869600" cy="1600438"/>
          </a:xfrm>
        </p:spPr>
        <p:txBody>
          <a:bodyPr/>
          <a:lstStyle/>
          <a:p>
            <a:r>
              <a:rPr lang="en-US" altLang="en-US" sz="2000" dirty="0"/>
              <a:t>2017-01-11:  	</a:t>
            </a:r>
            <a:r>
              <a:rPr lang="en-US" altLang="en-US" sz="2000" dirty="0" smtClean="0"/>
              <a:t>	PMP </a:t>
            </a:r>
            <a:r>
              <a:rPr lang="en-US" altLang="en-US" sz="2000" dirty="0"/>
              <a:t>42</a:t>
            </a:r>
            <a:r>
              <a:rPr lang="en-US" altLang="en-US" sz="2000" baseline="30000" dirty="0"/>
              <a:t>nd</a:t>
            </a:r>
            <a:r>
              <a:rPr lang="en-US" altLang="en-US" sz="2000" dirty="0"/>
              <a:t> (GRPE Geneva summary)</a:t>
            </a:r>
          </a:p>
          <a:p>
            <a:r>
              <a:rPr lang="en-US" altLang="en-US" sz="2000" dirty="0" smtClean="0"/>
              <a:t>2017-03-15/16: </a:t>
            </a:r>
            <a:r>
              <a:rPr lang="en-US" altLang="en-US" sz="2000" dirty="0"/>
              <a:t>	PMP 43</a:t>
            </a:r>
            <a:r>
              <a:rPr lang="en-US" altLang="en-US" sz="2000" baseline="30000" dirty="0"/>
              <a:t>rd</a:t>
            </a:r>
            <a:r>
              <a:rPr lang="en-US" altLang="en-US" sz="2000" dirty="0"/>
              <a:t>  </a:t>
            </a:r>
          </a:p>
          <a:p>
            <a:r>
              <a:rPr lang="en-US" altLang="en-US" sz="2000" dirty="0"/>
              <a:t>2017-05-22:   </a:t>
            </a:r>
            <a:r>
              <a:rPr lang="en-US" altLang="en-US" sz="2000" dirty="0" smtClean="0"/>
              <a:t>	PMP </a:t>
            </a:r>
            <a:r>
              <a:rPr lang="en-US" altLang="en-US" sz="2000" dirty="0"/>
              <a:t>44</a:t>
            </a:r>
            <a:r>
              <a:rPr lang="en-US" altLang="en-US" sz="2000" baseline="30000" dirty="0"/>
              <a:t>th</a:t>
            </a:r>
            <a:r>
              <a:rPr lang="en-US" altLang="en-US" sz="2000" dirty="0"/>
              <a:t> (telco)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endParaRPr lang="en-US" altLang="en-US" sz="2000" kern="1200" dirty="0">
              <a:solidFill>
                <a:srgbClr val="0F5494"/>
              </a:solidFill>
              <a:latin typeface="Verdana" pitchFamily="34" charset="0"/>
            </a:endParaRP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NEXT MEETING: </a:t>
            </a:r>
            <a:r>
              <a:rPr lang="en-US" altLang="en-US" sz="2000" b="1" kern="1200" dirty="0">
                <a:solidFill>
                  <a:srgbClr val="0F5494"/>
                </a:solidFill>
                <a:latin typeface="Verdana" pitchFamily="34" charset="0"/>
              </a:rPr>
              <a:t>7</a:t>
            </a:r>
            <a:r>
              <a:rPr lang="en-US" altLang="en-US" sz="2000" b="1" kern="1200" baseline="30000" dirty="0" smtClean="0">
                <a:solidFill>
                  <a:srgbClr val="0F5494"/>
                </a:solidFill>
                <a:latin typeface="Verdana" pitchFamily="34" charset="0"/>
              </a:rPr>
              <a:t>th</a:t>
            </a:r>
            <a:r>
              <a:rPr lang="en-US" altLang="en-US" sz="2000" b="1" kern="1200" dirty="0" smtClean="0">
                <a:solidFill>
                  <a:srgbClr val="0F5494"/>
                </a:solidFill>
                <a:latin typeface="Verdana" pitchFamily="34" charset="0"/>
              </a:rPr>
              <a:t> </a:t>
            </a:r>
            <a:r>
              <a:rPr lang="mr-IN" altLang="en-US" sz="2000" b="1" kern="1200" dirty="0" smtClean="0">
                <a:solidFill>
                  <a:srgbClr val="0F5494"/>
                </a:solidFill>
                <a:latin typeface="Verdana" pitchFamily="34" charset="0"/>
              </a:rPr>
              <a:t>–</a:t>
            </a:r>
            <a:r>
              <a:rPr lang="en-US" altLang="en-US" sz="2000" b="1" kern="1200" dirty="0" smtClean="0">
                <a:solidFill>
                  <a:srgbClr val="0F5494"/>
                </a:solidFill>
                <a:latin typeface="Verdana" pitchFamily="34" charset="0"/>
              </a:rPr>
              <a:t> 8</a:t>
            </a:r>
            <a:r>
              <a:rPr lang="en-US" altLang="en-US" sz="2000" b="1" kern="1200" baseline="30000" dirty="0" smtClean="0">
                <a:solidFill>
                  <a:srgbClr val="0F5494"/>
                </a:solidFill>
                <a:latin typeface="Verdana" pitchFamily="34" charset="0"/>
              </a:rPr>
              <a:t>th </a:t>
            </a:r>
            <a:r>
              <a:rPr lang="en-US" altLang="en-US" sz="2000" b="1" kern="1200" dirty="0" smtClean="0">
                <a:solidFill>
                  <a:srgbClr val="0F5494"/>
                </a:solidFill>
                <a:latin typeface="Verdana" pitchFamily="34" charset="0"/>
              </a:rPr>
              <a:t> November 2017 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(Location: JRC </a:t>
            </a:r>
            <a:r>
              <a:rPr lang="en-US" altLang="en-US" sz="2000" kern="1200" dirty="0" err="1" smtClean="0">
                <a:solidFill>
                  <a:srgbClr val="0F5494"/>
                </a:solidFill>
                <a:latin typeface="Verdana" pitchFamily="34" charset="0"/>
              </a:rPr>
              <a:t>Ispra</a:t>
            </a:r>
            <a:r>
              <a:rPr lang="en-US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)</a:t>
            </a: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endParaRPr lang="en-IE" altLang="en-US" sz="20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defTabSz="825500">
              <a:spcAft>
                <a:spcPct val="40000"/>
              </a:spcAft>
              <a:buClr>
                <a:srgbClr val="002060"/>
              </a:buClr>
              <a:buSzPct val="115000"/>
            </a:pP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 </a:t>
            </a:r>
            <a:endParaRPr lang="en-IE" altLang="en-US" sz="20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555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1" y="1340768"/>
            <a:ext cx="9144001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ts val="1800"/>
              </a:spcAft>
            </a:pPr>
            <a:r>
              <a:rPr lang="en-US" altLang="en-US" sz="2100" dirty="0" smtClean="0">
                <a:solidFill>
                  <a:srgbClr val="164194"/>
                </a:solidFill>
              </a:rPr>
              <a:t>Step </a:t>
            </a:r>
            <a:r>
              <a:rPr lang="en-US" altLang="en-US" sz="2100" dirty="0">
                <a:solidFill>
                  <a:srgbClr val="164194"/>
                </a:solidFill>
              </a:rPr>
              <a:t>2 - </a:t>
            </a:r>
            <a:r>
              <a:rPr lang="en-IE" altLang="en-US" sz="2100" dirty="0">
                <a:solidFill>
                  <a:srgbClr val="164194"/>
                </a:solidFill>
              </a:rPr>
              <a:t>Selection of the most suitable sampling </a:t>
            </a:r>
            <a:r>
              <a:rPr lang="en-IE" altLang="en-US" sz="2100" dirty="0" smtClean="0">
                <a:solidFill>
                  <a:srgbClr val="164194"/>
                </a:solidFill>
              </a:rPr>
              <a:t>method</a:t>
            </a:r>
            <a:endParaRPr lang="en-IE" altLang="en-US" sz="2100" dirty="0">
              <a:solidFill>
                <a:srgbClr val="164194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23752" y="2060848"/>
            <a:ext cx="8496496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Comparison of existing systems/test rig configurations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</a:rPr>
              <a:t>(Deadline: June 2017 – On-going work by the group)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Selection of Functional Parameters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</a:rPr>
              <a:t>(Deadline: June 2017 – On-going work by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</a:rPr>
              <a:t>the group)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endParaRPr lang="en-US" altLang="en-US" sz="18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Selection of Testing Parameters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</a:rPr>
              <a:t>(Deadline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</a:rPr>
              <a:t>: </a:t>
            </a:r>
            <a:r>
              <a:rPr lang="en-US" altLang="en-US" sz="1800" b="0" dirty="0" smtClean="0">
                <a:solidFill>
                  <a:srgbClr val="FF0000"/>
                </a:solidFill>
                <a:latin typeface="Verdana" pitchFamily="34" charset="0"/>
              </a:rPr>
              <a:t>January 2018)</a:t>
            </a:r>
            <a:endParaRPr lang="en-US" altLang="en-US" sz="1800" b="0" dirty="0"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Testing and Validation of the Selected Configuration </a:t>
            </a:r>
            <a:r>
              <a:rPr lang="en-US" altLang="en-US" sz="1800" b="0" dirty="0">
                <a:solidFill>
                  <a:srgbClr val="FF0000"/>
                </a:solidFill>
                <a:latin typeface="Verdana" pitchFamily="34" charset="0"/>
                <a:ea typeface="+mn-ea"/>
                <a:cs typeface="+mn-cs"/>
              </a:rPr>
              <a:t>(Deadline: To be defined depending on the progress)</a:t>
            </a:r>
          </a:p>
        </p:txBody>
      </p:sp>
    </p:spTree>
    <p:extLst>
      <p:ext uri="{BB962C8B-B14F-4D97-AF65-F5344CB8AC3E}">
        <p14:creationId xmlns:p14="http://schemas.microsoft.com/office/powerpoint/2010/main" val="119267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Ορθογώνιο"/>
          <p:cNvSpPr/>
          <p:nvPr/>
        </p:nvSpPr>
        <p:spPr>
          <a:xfrm>
            <a:off x="463044" y="1268760"/>
            <a:ext cx="821791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2 – SAMPLING METHODOLOGY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Selection of the method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234000" y="3068959"/>
            <a:ext cx="8676000" cy="43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12700" lvl="0" indent="-12700" algn="ctr">
              <a:lnSpc>
                <a:spcPct val="150000"/>
              </a:lnSpc>
              <a:spcBef>
                <a:spcPts val="300"/>
              </a:spcBef>
              <a:spcAft>
                <a:spcPts val="1200"/>
              </a:spcAft>
              <a:defRPr/>
            </a:pPr>
            <a:r>
              <a:rPr lang="en-IE" altLang="en-US" sz="1600" dirty="0" smtClean="0"/>
              <a:t>At least 3 different systems have been proposed</a:t>
            </a:r>
            <a:endParaRPr lang="en-US" altLang="en-US" sz="1600" dirty="0" smtClean="0"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34000" y="5301208"/>
            <a:ext cx="867600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en-IE" altLang="en-US" sz="1600" b="0" dirty="0" smtClean="0"/>
              <a:t>Each of these sampling system comes with its pros and cons</a:t>
            </a:r>
            <a:r>
              <a:rPr lang="en-US" altLang="en-US" sz="1600" b="0" dirty="0" smtClean="0">
                <a:ea typeface="+mn-ea"/>
                <a:cs typeface="+mn-cs"/>
              </a:rPr>
              <a:t> </a:t>
            </a:r>
            <a:endParaRPr lang="en-US" altLang="en-US" sz="1600" b="0" dirty="0" smtClean="0">
              <a:solidFill>
                <a:srgbClr val="C00000"/>
              </a:solidFill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ü"/>
            </a:pPr>
            <a:r>
              <a:rPr lang="en-IE" sz="1600" b="0" dirty="0"/>
              <a:t>Also, different on-road systems have been used by some researchers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17033"/>
            <a:ext cx="2275594" cy="151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00" t="50701" r="28261" b="9299"/>
          <a:stretch/>
        </p:blipFill>
        <p:spPr bwMode="auto">
          <a:xfrm>
            <a:off x="3707906" y="3717033"/>
            <a:ext cx="1718183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Image result for pin on dis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1182" y="3717033"/>
            <a:ext cx="1936602" cy="1512000"/>
          </a:xfrm>
          <a:prstGeom prst="rect">
            <a:avLst/>
          </a:prstGeom>
          <a:noFill/>
        </p:spPr>
      </p:pic>
      <p:grpSp>
        <p:nvGrpSpPr>
          <p:cNvPr id="20" name="Group 19"/>
          <p:cNvGrpSpPr/>
          <p:nvPr/>
        </p:nvGrpSpPr>
        <p:grpSpPr>
          <a:xfrm>
            <a:off x="539552" y="3645024"/>
            <a:ext cx="8064896" cy="1656184"/>
            <a:chOff x="539552" y="2996952"/>
            <a:chExt cx="8064896" cy="1656184"/>
          </a:xfrm>
        </p:grpSpPr>
        <p:grpSp>
          <p:nvGrpSpPr>
            <p:cNvPr id="19" name="Group 18"/>
            <p:cNvGrpSpPr/>
            <p:nvPr/>
          </p:nvGrpSpPr>
          <p:grpSpPr>
            <a:xfrm>
              <a:off x="539552" y="2996952"/>
              <a:ext cx="2160240" cy="1656184"/>
              <a:chOff x="539552" y="2996952"/>
              <a:chExt cx="2160240" cy="1656184"/>
            </a:xfrm>
          </p:grpSpPr>
          <p:cxnSp>
            <p:nvCxnSpPr>
              <p:cNvPr id="3" name="Straight Connector 2"/>
              <p:cNvCxnSpPr/>
              <p:nvPr/>
            </p:nvCxnSpPr>
            <p:spPr bwMode="auto">
              <a:xfrm flipV="1">
                <a:off x="539552" y="2996952"/>
                <a:ext cx="2160240" cy="1656184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Straight Connector 14"/>
              <p:cNvCxnSpPr/>
              <p:nvPr/>
            </p:nvCxnSpPr>
            <p:spPr bwMode="auto">
              <a:xfrm>
                <a:off x="611560" y="2996952"/>
                <a:ext cx="2088232" cy="1656184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2" name="Group 21"/>
            <p:cNvGrpSpPr/>
            <p:nvPr/>
          </p:nvGrpSpPr>
          <p:grpSpPr>
            <a:xfrm>
              <a:off x="6444208" y="2996952"/>
              <a:ext cx="2160240" cy="1656184"/>
              <a:chOff x="539552" y="2996952"/>
              <a:chExt cx="2160240" cy="1656184"/>
            </a:xfrm>
          </p:grpSpPr>
          <p:cxnSp>
            <p:nvCxnSpPr>
              <p:cNvPr id="23" name="Straight Connector 22"/>
              <p:cNvCxnSpPr/>
              <p:nvPr/>
            </p:nvCxnSpPr>
            <p:spPr bwMode="auto">
              <a:xfrm flipV="1">
                <a:off x="539552" y="2996952"/>
                <a:ext cx="2160240" cy="1656184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" name="Straight Connector 23"/>
              <p:cNvCxnSpPr/>
              <p:nvPr/>
            </p:nvCxnSpPr>
            <p:spPr bwMode="auto">
              <a:xfrm>
                <a:off x="611560" y="2996952"/>
                <a:ext cx="2088232" cy="1656184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270000" y="2204864"/>
            <a:ext cx="860400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12700" lvl="0" indent="-12700" algn="just">
              <a:lnSpc>
                <a:spcPct val="150000"/>
              </a:lnSpc>
              <a:spcBef>
                <a:spcPts val="300"/>
              </a:spcBef>
              <a:spcAft>
                <a:spcPts val="1200"/>
              </a:spcAft>
              <a:defRPr/>
            </a:pPr>
            <a:r>
              <a:rPr lang="en-IE" altLang="en-US" sz="1600" b="1" dirty="0" smtClean="0"/>
              <a:t>v</a:t>
            </a:r>
            <a:r>
              <a:rPr lang="en-IE" altLang="en-US" sz="1600" b="1" dirty="0"/>
              <a:t>. </a:t>
            </a:r>
            <a:r>
              <a:rPr lang="en-IE" altLang="en-US" sz="1600" b="1" dirty="0" smtClean="0"/>
              <a:t>Dyno </a:t>
            </a:r>
            <a:r>
              <a:rPr lang="en-IE" altLang="en-US" sz="1600" b="1" dirty="0"/>
              <a:t>vs. Mobile vs. Road-side testing: How did you decide to focus on Dyno testing? </a:t>
            </a:r>
            <a:endParaRPr lang="en-IE" altLang="en-US" sz="1600" b="1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957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1138" y="2132856"/>
            <a:ext cx="414483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n-US" sz="1600" dirty="0" smtClean="0">
                <a:latin typeface="Verdana" pitchFamily="34" charset="0"/>
                <a:ea typeface="+mn-ea"/>
                <a:cs typeface="+mn-cs"/>
              </a:rPr>
              <a:t>Pin-on-disc systems: </a:t>
            </a:r>
          </a:p>
          <a:p>
            <a:pPr marL="534988" indent="-261938" algn="just">
              <a:lnSpc>
                <a:spcPct val="15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1600" b="0" dirty="0" smtClean="0">
                <a:latin typeface="Verdana" pitchFamily="34" charset="0"/>
                <a:ea typeface="+mn-ea"/>
                <a:cs typeface="+mn-cs"/>
              </a:rPr>
              <a:t>Simple </a:t>
            </a:r>
            <a:r>
              <a:rPr lang="en-US" altLang="en-US" sz="1600" b="0" dirty="0">
                <a:latin typeface="Verdana" pitchFamily="34" charset="0"/>
                <a:ea typeface="+mn-ea"/>
                <a:cs typeface="+mn-cs"/>
              </a:rPr>
              <a:t>and </a:t>
            </a:r>
            <a:r>
              <a:rPr lang="en-US" altLang="en-US" sz="1600" b="0" dirty="0" smtClean="0">
                <a:latin typeface="Verdana" pitchFamily="34" charset="0"/>
                <a:ea typeface="+mn-ea"/>
                <a:cs typeface="+mn-cs"/>
              </a:rPr>
              <a:t>easy to use</a:t>
            </a:r>
          </a:p>
          <a:p>
            <a:pPr marL="534988" indent="-261938" algn="just">
              <a:lnSpc>
                <a:spcPct val="15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1600" b="0" dirty="0" smtClean="0">
                <a:latin typeface="Verdana" pitchFamily="34" charset="0"/>
                <a:ea typeface="+mn-ea"/>
                <a:cs typeface="+mn-cs"/>
              </a:rPr>
              <a:t>Study of wear mechanism</a:t>
            </a: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n-US" sz="1600" dirty="0" smtClean="0">
                <a:latin typeface="Verdana" pitchFamily="34" charset="0"/>
                <a:ea typeface="+mn-ea"/>
                <a:cs typeface="+mn-cs"/>
              </a:rPr>
              <a:t>On the other hand:</a:t>
            </a:r>
          </a:p>
          <a:p>
            <a:pPr marL="536575" indent="-285750" algn="just">
              <a:lnSpc>
                <a:spcPct val="15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1600" b="0" dirty="0" smtClean="0">
                <a:latin typeface="Verdana" pitchFamily="34" charset="0"/>
              </a:rPr>
              <a:t>Do </a:t>
            </a:r>
            <a:r>
              <a:rPr lang="en-US" altLang="en-US" sz="1600" b="0" dirty="0">
                <a:latin typeface="Verdana" pitchFamily="34" charset="0"/>
              </a:rPr>
              <a:t>not take into account </a:t>
            </a:r>
            <a:r>
              <a:rPr lang="en-US" altLang="en-US" sz="1600" b="0" dirty="0" smtClean="0">
                <a:latin typeface="Verdana" pitchFamily="34" charset="0"/>
                <a:ea typeface="+mn-ea"/>
                <a:cs typeface="+mn-cs"/>
              </a:rPr>
              <a:t>the pad shape and the caliper design</a:t>
            </a:r>
          </a:p>
          <a:p>
            <a:pPr marL="536575" indent="-285750" algn="just">
              <a:lnSpc>
                <a:spcPct val="15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1600" b="0" dirty="0" smtClean="0">
                <a:latin typeface="Verdana" pitchFamily="34" charset="0"/>
                <a:ea typeface="+mn-ea"/>
                <a:cs typeface="+mn-cs"/>
              </a:rPr>
              <a:t>They have important limitations (i.e. speed)</a:t>
            </a:r>
          </a:p>
        </p:txBody>
      </p:sp>
      <p:sp>
        <p:nvSpPr>
          <p:cNvPr id="11" name="12 - Ορθογώνιο"/>
          <p:cNvSpPr/>
          <p:nvPr/>
        </p:nvSpPr>
        <p:spPr>
          <a:xfrm>
            <a:off x="463044" y="1268760"/>
            <a:ext cx="821791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2 – SAMPLING METHODOLOGY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Selection of the method – Results 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788024" y="2053590"/>
            <a:ext cx="4096586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dirty="0" smtClean="0"/>
              <a:t>Full chassis dyno</a:t>
            </a:r>
            <a:r>
              <a:rPr lang="en-US" altLang="en-US" sz="1600" dirty="0" smtClean="0">
                <a:ea typeface="+mn-ea"/>
                <a:cs typeface="+mn-cs"/>
              </a:rPr>
              <a:t>: </a:t>
            </a:r>
          </a:p>
          <a:p>
            <a:pPr marL="534988" indent="-261938" algn="just">
              <a:lnSpc>
                <a:spcPct val="15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0" dirty="0" smtClean="0"/>
              <a:t>Better </a:t>
            </a:r>
            <a:r>
              <a:rPr lang="en-US" sz="1600" b="0" dirty="0"/>
              <a:t>reflect real world conditions</a:t>
            </a:r>
            <a:endParaRPr lang="en-US" altLang="en-US" sz="1600" b="0" dirty="0" smtClean="0">
              <a:ea typeface="+mn-ea"/>
              <a:cs typeface="+mn-cs"/>
            </a:endParaRPr>
          </a:p>
          <a:p>
            <a:pPr marL="534988" indent="-261938" algn="just">
              <a:lnSpc>
                <a:spcPct val="15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0" dirty="0" smtClean="0"/>
              <a:t>Takes into account the full range </a:t>
            </a:r>
            <a:r>
              <a:rPr lang="en-US" sz="1600" b="0" dirty="0"/>
              <a:t>of possible </a:t>
            </a:r>
            <a:r>
              <a:rPr lang="en-US" sz="1600" b="0" dirty="0" smtClean="0"/>
              <a:t>technologies </a:t>
            </a:r>
            <a:r>
              <a:rPr lang="en-US" sz="1600" b="0" dirty="0"/>
              <a:t>for </a:t>
            </a:r>
            <a:r>
              <a:rPr lang="en-US" sz="1600" b="0" dirty="0" smtClean="0"/>
              <a:t>BW particles </a:t>
            </a:r>
            <a:r>
              <a:rPr lang="en-US" sz="1600" b="0" dirty="0"/>
              <a:t>emission reduction</a:t>
            </a:r>
            <a:endParaRPr lang="en-US" altLang="en-US" sz="1600" b="0" dirty="0" smtClean="0">
              <a:ea typeface="+mn-ea"/>
              <a:cs typeface="+mn-cs"/>
            </a:endParaRP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n-US" sz="1600" dirty="0" smtClean="0">
                <a:ea typeface="+mn-ea"/>
                <a:cs typeface="+mn-cs"/>
              </a:rPr>
              <a:t>On the other hand:</a:t>
            </a:r>
          </a:p>
          <a:p>
            <a:pPr marL="536575" indent="-285750" algn="just">
              <a:lnSpc>
                <a:spcPct val="15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0" dirty="0" smtClean="0"/>
              <a:t>Contribution </a:t>
            </a:r>
            <a:r>
              <a:rPr lang="en-US" sz="1600" b="0" dirty="0"/>
              <a:t>from other sources</a:t>
            </a:r>
            <a:endParaRPr lang="en-US" altLang="en-US" sz="1600" b="0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0505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14772" y="5373216"/>
            <a:ext cx="851445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3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en-GB" sz="1600" b="1" dirty="0">
                <a:solidFill>
                  <a:srgbClr val="FF0000"/>
                </a:solidFill>
              </a:rPr>
              <a:t>It appears that a commonly accepted test rig configuration is an objective that can be achieved in a reasonable time frame</a:t>
            </a:r>
            <a:endParaRPr lang="en-IE" altLang="en-US" sz="1600" b="1" dirty="0">
              <a:solidFill>
                <a:srgbClr val="FF0000"/>
              </a:solidFill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445162" y="2371035"/>
            <a:ext cx="8253676" cy="2570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n-US" sz="1600" dirty="0" smtClean="0">
                <a:ea typeface="+mn-ea"/>
                <a:cs typeface="+mn-cs"/>
              </a:rPr>
              <a:t>Brake dyno systems: </a:t>
            </a:r>
          </a:p>
          <a:p>
            <a:pPr marL="534988" indent="-261938" algn="just">
              <a:lnSpc>
                <a:spcPct val="15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altLang="en-US" sz="1600" b="0" dirty="0" smtClean="0">
                <a:ea typeface="+mn-ea"/>
                <a:cs typeface="+mn-cs"/>
              </a:rPr>
              <a:t>Simpler compared to a full chassis dyno</a:t>
            </a:r>
          </a:p>
          <a:p>
            <a:pPr marL="534988" indent="-261938" algn="just">
              <a:lnSpc>
                <a:spcPct val="15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0" dirty="0" smtClean="0"/>
              <a:t>Easy to control parameters like speed, cooling air flow rate, etc.</a:t>
            </a:r>
            <a:endParaRPr lang="en-US" altLang="en-US" sz="1600" b="0" dirty="0" smtClean="0">
              <a:ea typeface="+mn-ea"/>
              <a:cs typeface="+mn-cs"/>
            </a:endParaRP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n-US" sz="1600" dirty="0" smtClean="0">
                <a:ea typeface="+mn-ea"/>
                <a:cs typeface="+mn-cs"/>
              </a:rPr>
              <a:t>On the other hand:</a:t>
            </a:r>
          </a:p>
          <a:p>
            <a:pPr marL="536575" indent="-285750" algn="just">
              <a:lnSpc>
                <a:spcPct val="150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600" b="0" dirty="0" smtClean="0"/>
              <a:t>Such a </a:t>
            </a:r>
            <a:r>
              <a:rPr lang="en-GB" sz="1600" b="0" dirty="0"/>
              <a:t>test procedure </a:t>
            </a:r>
            <a:r>
              <a:rPr lang="en-GB" sz="1600" b="0" dirty="0" smtClean="0"/>
              <a:t>would </a:t>
            </a:r>
            <a:r>
              <a:rPr lang="en-GB" sz="1600" b="0" dirty="0"/>
              <a:t>put the emphasis on </a:t>
            </a:r>
            <a:r>
              <a:rPr lang="en-GB" sz="1600" b="0" dirty="0" smtClean="0"/>
              <a:t>technologies </a:t>
            </a:r>
            <a:r>
              <a:rPr lang="en-GB" sz="1600" b="0" dirty="0"/>
              <a:t>for </a:t>
            </a:r>
            <a:r>
              <a:rPr lang="en-GB" sz="1600" b="0" dirty="0" smtClean="0"/>
              <a:t>BW </a:t>
            </a:r>
            <a:r>
              <a:rPr lang="en-GB" sz="1600" b="0" dirty="0"/>
              <a:t>emission reduction </a:t>
            </a:r>
            <a:r>
              <a:rPr lang="en-GB" sz="1600" b="0" dirty="0" smtClean="0"/>
              <a:t>only </a:t>
            </a:r>
            <a:r>
              <a:rPr lang="en-GB" sz="1600" b="0" dirty="0"/>
              <a:t>linked to the brake system</a:t>
            </a:r>
            <a:endParaRPr lang="en-US" altLang="en-US" sz="1600" b="0" dirty="0" smtClean="0">
              <a:ea typeface="+mn-ea"/>
              <a:cs typeface="+mn-cs"/>
            </a:endParaRPr>
          </a:p>
        </p:txBody>
      </p:sp>
      <p:sp>
        <p:nvSpPr>
          <p:cNvPr id="9" name="12 - Ορθογώνιο"/>
          <p:cNvSpPr/>
          <p:nvPr/>
        </p:nvSpPr>
        <p:spPr>
          <a:xfrm>
            <a:off x="463044" y="1268760"/>
            <a:ext cx="821791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 2 – SAMPLING METHODOLOGY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Selection of the method – Results </a:t>
            </a:r>
          </a:p>
        </p:txBody>
      </p:sp>
    </p:spTree>
    <p:extLst>
      <p:ext uri="{BB962C8B-B14F-4D97-AF65-F5344CB8AC3E}">
        <p14:creationId xmlns:p14="http://schemas.microsoft.com/office/powerpoint/2010/main" val="1679747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2 - Ορθογώνιο"/>
          <p:cNvSpPr/>
          <p:nvPr/>
        </p:nvSpPr>
        <p:spPr>
          <a:xfrm>
            <a:off x="463044" y="1268760"/>
            <a:ext cx="82179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PARTICLES SAMPLING AND CHARACTERIZATION METHODOLOGIES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63044" y="2053590"/>
            <a:ext cx="8421566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IE" sz="1600" dirty="0"/>
              <a:t>During the 43</a:t>
            </a:r>
            <a:r>
              <a:rPr lang="en-IE" sz="1600" baseline="30000" dirty="0"/>
              <a:t>d</a:t>
            </a:r>
            <a:r>
              <a:rPr lang="en-IE" sz="1600" dirty="0"/>
              <a:t> face-to-face meeting several projects were presented by the </a:t>
            </a:r>
            <a:r>
              <a:rPr lang="en-IE" sz="1600" dirty="0" smtClean="0"/>
              <a:t>stakeholders </a:t>
            </a:r>
            <a:r>
              <a:rPr lang="en-IE" sz="1600" dirty="0"/>
              <a:t>with different approaches regarding the sampling and measurement procedures. </a:t>
            </a:r>
            <a:endParaRPr lang="en-IE" sz="1600" dirty="0" smtClean="0"/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IE" sz="1600" dirty="0" smtClean="0"/>
              <a:t>Need </a:t>
            </a:r>
            <a:r>
              <a:rPr lang="en-IE" sz="1600" dirty="0"/>
              <a:t>to </a:t>
            </a:r>
            <a:r>
              <a:rPr lang="en-IE" sz="1600" dirty="0" smtClean="0"/>
              <a:t>better define </a:t>
            </a:r>
            <a:r>
              <a:rPr lang="en-IE" sz="1600" dirty="0"/>
              <a:t>the </a:t>
            </a:r>
            <a:r>
              <a:rPr lang="en-IE" sz="1600" dirty="0" smtClean="0"/>
              <a:t>objectives of </a:t>
            </a:r>
            <a:r>
              <a:rPr lang="en-IE" sz="1600" dirty="0"/>
              <a:t>the methodology to be developed within the PMP group </a:t>
            </a:r>
            <a:endParaRPr lang="en-IE" sz="1600" dirty="0" smtClean="0"/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IE" sz="1600" dirty="0" smtClean="0"/>
              <a:t>Need to coordinate </a:t>
            </a:r>
            <a:r>
              <a:rPr lang="en-IE" sz="1600" dirty="0"/>
              <a:t>the different activities in order to </a:t>
            </a:r>
            <a:r>
              <a:rPr lang="en-IE" sz="1600" dirty="0" smtClean="0"/>
              <a:t>be more effective and efficient </a:t>
            </a: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IE" sz="1600" dirty="0" smtClean="0"/>
              <a:t>JRC </a:t>
            </a:r>
            <a:r>
              <a:rPr lang="en-IE" sz="1600" dirty="0"/>
              <a:t>proposed the formation of a second Task Force which will include mainly measurement </a:t>
            </a:r>
            <a:r>
              <a:rPr lang="en-IE" sz="1600" dirty="0" smtClean="0"/>
              <a:t>experts to speed up the process. </a:t>
            </a:r>
            <a:endParaRPr lang="en-US" altLang="en-US" sz="1600" b="0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2745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1" y="1295400"/>
            <a:ext cx="9144001" cy="4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ts val="1800"/>
              </a:spcAft>
            </a:pPr>
            <a:r>
              <a:rPr lang="en-US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  <a:cs typeface="+mn-cs"/>
              </a:rPr>
              <a:t>STEPS 2 &amp; 3 - </a:t>
            </a:r>
            <a:r>
              <a:rPr lang="en-IE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+mn-ea"/>
                <a:cs typeface="+mn-cs"/>
              </a:rPr>
              <a:t>SAMPLING AND MEASUREMENT METHODS</a:t>
            </a:r>
            <a:endParaRPr lang="en-IE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23752" y="1828800"/>
            <a:ext cx="8496496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Comparison of existing </a:t>
            </a: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systems and methods </a:t>
            </a: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(Deadline: </a:t>
            </a: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November 2017)</a:t>
            </a:r>
          </a:p>
          <a:p>
            <a:pPr marL="698500"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en-US" altLang="en-US" sz="1600" b="0" dirty="0" smtClean="0">
                <a:solidFill>
                  <a:srgbClr val="C00000"/>
                </a:solidFill>
                <a:latin typeface="Verdana" pitchFamily="34" charset="0"/>
              </a:rPr>
              <a:t>Several systems exist. Task Force will compare these systems and decide which ones are the most appropriate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Selection of </a:t>
            </a: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testing and functional parameters (Deadline: March 2018) </a:t>
            </a:r>
          </a:p>
          <a:p>
            <a:pPr marL="698500"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en-US" altLang="en-US" sz="1600" b="0" dirty="0" smtClean="0">
                <a:solidFill>
                  <a:srgbClr val="C00000"/>
                </a:solidFill>
                <a:latin typeface="Verdana" pitchFamily="34" charset="0"/>
              </a:rPr>
              <a:t>After the system selection the TF will work on the optimization of the testing and functional parameters</a:t>
            </a:r>
            <a:endParaRPr lang="en-US" altLang="en-US" sz="1600" b="0" dirty="0">
              <a:solidFill>
                <a:srgbClr val="FF0000"/>
              </a:solidFill>
              <a:latin typeface="Verdana" pitchFamily="34" charset="0"/>
              <a:ea typeface="+mn-ea"/>
              <a:cs typeface="+mn-cs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Testing </a:t>
            </a:r>
            <a:r>
              <a:rPr lang="en-US" altLang="en-US" sz="1800" b="0" dirty="0">
                <a:latin typeface="Verdana" pitchFamily="34" charset="0"/>
                <a:ea typeface="+mn-ea"/>
                <a:cs typeface="+mn-cs"/>
              </a:rPr>
              <a:t>and Validation of the Selected </a:t>
            </a:r>
            <a:r>
              <a:rPr lang="en-US" altLang="en-US" sz="1800" b="0" dirty="0" smtClean="0">
                <a:latin typeface="Verdana" pitchFamily="34" charset="0"/>
                <a:ea typeface="+mn-ea"/>
                <a:cs typeface="+mn-cs"/>
              </a:rPr>
              <a:t>Configuration and methods (Deadline: To be defined depending on the progress)</a:t>
            </a:r>
          </a:p>
        </p:txBody>
      </p:sp>
    </p:spTree>
    <p:extLst>
      <p:ext uri="{BB962C8B-B14F-4D97-AF65-F5344CB8AC3E}">
        <p14:creationId xmlns:p14="http://schemas.microsoft.com/office/powerpoint/2010/main" val="251364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Stay in touch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71600" y="2420939"/>
            <a:ext cx="4824536" cy="1656133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chemeClr val="bg1"/>
              </a:buClr>
              <a:buNone/>
              <a:defRPr sz="1400" b="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0" indent="-2857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33ACE3"/>
              </a:buClr>
              <a:buChar char="•"/>
              <a:defRPr sz="1600" b="1">
                <a:solidFill>
                  <a:srgbClr val="0F5494"/>
                </a:solidFill>
                <a:latin typeface="+mn-lt"/>
              </a:defRPr>
            </a:lvl2pPr>
            <a:lvl3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+mn-lt"/>
              </a:defRPr>
            </a:lvl3pPr>
            <a:lvl4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JRC Science Hub:</a:t>
            </a:r>
            <a:br>
              <a:rPr lang="en-US" dirty="0" smtClean="0">
                <a:solidFill>
                  <a:srgbClr val="164194"/>
                </a:solidFill>
              </a:rPr>
            </a:br>
            <a:r>
              <a:rPr lang="en-US" b="1" i="1" dirty="0" err="1" smtClean="0">
                <a:solidFill>
                  <a:srgbClr val="164194"/>
                </a:solidFill>
              </a:rPr>
              <a:t>ec.europa.eu</a:t>
            </a:r>
            <a:r>
              <a:rPr lang="en-US" b="1" i="1" dirty="0" smtClean="0">
                <a:solidFill>
                  <a:srgbClr val="164194"/>
                </a:solidFill>
              </a:rPr>
              <a:t>/</a:t>
            </a:r>
            <a:r>
              <a:rPr lang="en-US" b="1" i="1" dirty="0" err="1" smtClean="0">
                <a:solidFill>
                  <a:srgbClr val="164194"/>
                </a:solidFill>
              </a:rPr>
              <a:t>jrc</a:t>
            </a:r>
            <a:endParaRPr lang="en-US" b="1" i="1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Twitter and Facebook: </a:t>
            </a:r>
          </a:p>
          <a:p>
            <a:pPr>
              <a:lnSpc>
                <a:spcPct val="110000"/>
              </a:lnSpc>
            </a:pPr>
            <a:r>
              <a:rPr lang="en-US" b="1" i="1" dirty="0" smtClean="0">
                <a:solidFill>
                  <a:srgbClr val="164194"/>
                </a:solidFill>
              </a:rPr>
              <a:t>@</a:t>
            </a:r>
            <a:r>
              <a:rPr lang="en-US" b="1" i="1" dirty="0" err="1" smtClean="0">
                <a:solidFill>
                  <a:srgbClr val="164194"/>
                </a:solidFill>
              </a:rPr>
              <a:t>EU_ScienceHub</a:t>
            </a:r>
            <a:r>
              <a:rPr lang="en-US" b="1" i="1" dirty="0" smtClean="0">
                <a:solidFill>
                  <a:srgbClr val="164194"/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LinkedIn: </a:t>
            </a:r>
          </a:p>
          <a:p>
            <a:pPr>
              <a:lnSpc>
                <a:spcPct val="110000"/>
              </a:lnSpc>
            </a:pPr>
            <a:r>
              <a:rPr lang="en-US" b="1" i="1" dirty="0" err="1" smtClean="0">
                <a:solidFill>
                  <a:srgbClr val="164194"/>
                </a:solidFill>
              </a:rPr>
              <a:t>european</a:t>
            </a:r>
            <a:r>
              <a:rPr lang="en-US" b="1" i="1" dirty="0" smtClean="0">
                <a:solidFill>
                  <a:srgbClr val="164194"/>
                </a:solidFill>
              </a:rPr>
              <a:t>-commission-joint-research-</a:t>
            </a:r>
            <a:r>
              <a:rPr lang="en-US" b="1" i="1" dirty="0" err="1" smtClean="0">
                <a:solidFill>
                  <a:srgbClr val="164194"/>
                </a:solidFill>
              </a:rPr>
              <a:t>centre</a:t>
            </a:r>
            <a:endParaRPr lang="en-US" b="1" i="1" dirty="0" smtClean="0">
              <a:solidFill>
                <a:srgbClr val="164194"/>
              </a:solidFill>
            </a:endParaRPr>
          </a:p>
        </p:txBody>
      </p:sp>
      <p:pic>
        <p:nvPicPr>
          <p:cNvPr id="4" name="Picture 3" descr="H:\Desktop\NS_Visuals\Ppt\JRC ppt\2015 04 14 VS Expo\linkedin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14" y="3933056"/>
            <a:ext cx="389785" cy="39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:\Desktop\NS_Visuals\Ppt\JRC ppt\2015 04 14 VS Expo\vimeo-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822" y="3185797"/>
            <a:ext cx="384974" cy="38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:\Desktop\NS_Visuals\Ppt\JRC ppt\2015 04 14 VS Expo\youtube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906" y="2492896"/>
            <a:ext cx="382258" cy="38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:\Desktop\NS_Visuals\Ppt\JRC ppt\2015 04 14 VS Expo\web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68" y="2492896"/>
            <a:ext cx="344277" cy="34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300961" y="2420939"/>
            <a:ext cx="3239591" cy="1656133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bg1"/>
              </a:buClr>
              <a:buNone/>
              <a:defRPr sz="1400" b="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0" indent="-28575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33ACE3"/>
              </a:buClr>
              <a:buChar char="•"/>
              <a:defRPr sz="1600" b="1">
                <a:solidFill>
                  <a:srgbClr val="0F5494"/>
                </a:solidFill>
                <a:latin typeface="+mn-lt"/>
              </a:defRPr>
            </a:lvl2pPr>
            <a:lvl3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+mn-lt"/>
              </a:defRPr>
            </a:lvl3pPr>
            <a:lvl4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0" indent="-228600" algn="l" rtl="0" eaLnBrk="1" fontAlgn="base" hangingPunct="1">
              <a:spcBef>
                <a:spcPts val="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164194"/>
                </a:solidFill>
              </a:rPr>
              <a:t>YouTube: </a:t>
            </a:r>
          </a:p>
          <a:p>
            <a:pPr>
              <a:lnSpc>
                <a:spcPct val="110000"/>
              </a:lnSpc>
            </a:pPr>
            <a:r>
              <a:rPr lang="en-US" b="1" i="1" dirty="0" smtClean="0">
                <a:solidFill>
                  <a:srgbClr val="164194"/>
                </a:solidFill>
              </a:rPr>
              <a:t>JRC Audiovisuals</a:t>
            </a: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164194"/>
              </a:solidFill>
            </a:endParaRPr>
          </a:p>
          <a:p>
            <a:pPr>
              <a:lnSpc>
                <a:spcPct val="110000"/>
              </a:lnSpc>
            </a:pPr>
            <a:r>
              <a:rPr lang="en-US" dirty="0" err="1" smtClean="0">
                <a:solidFill>
                  <a:srgbClr val="164194"/>
                </a:solidFill>
              </a:rPr>
              <a:t>Vimeo</a:t>
            </a:r>
            <a:r>
              <a:rPr lang="en-US" dirty="0" smtClean="0">
                <a:solidFill>
                  <a:srgbClr val="164194"/>
                </a:solidFill>
              </a:rPr>
              <a:t>: </a:t>
            </a:r>
          </a:p>
          <a:p>
            <a:pPr>
              <a:lnSpc>
                <a:spcPct val="110000"/>
              </a:lnSpc>
            </a:pPr>
            <a:r>
              <a:rPr lang="en-US" b="1" i="1" dirty="0" err="1" smtClean="0">
                <a:solidFill>
                  <a:srgbClr val="164194"/>
                </a:solidFill>
              </a:rPr>
              <a:t>Science@EC</a:t>
            </a:r>
            <a:endParaRPr lang="en-US" b="1" i="1" dirty="0" smtClean="0">
              <a:solidFill>
                <a:srgbClr val="16419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8006" y="3429040"/>
            <a:ext cx="360000" cy="360000"/>
          </a:xfrm>
          <a:prstGeom prst="rect">
            <a:avLst/>
          </a:prstGeom>
        </p:spPr>
      </p:pic>
      <p:pic>
        <p:nvPicPr>
          <p:cNvPr id="10" name="Picture 3" descr="H:\Desktop\NS_Visuals\Ppt\JRC ppt\2015 04 14 VS Expo\twitter-0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06" y="3029078"/>
            <a:ext cx="396000" cy="39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42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08963" cy="648072"/>
          </a:xfrm>
        </p:spPr>
        <p:txBody>
          <a:bodyPr/>
          <a:lstStyle/>
          <a:p>
            <a:pPr algn="ctr"/>
            <a:r>
              <a:rPr lang="en-US" sz="3200" dirty="0" smtClean="0"/>
              <a:t>EXHAUST PARTICLE EMISSIONS</a:t>
            </a:r>
            <a:br>
              <a:rPr lang="en-US" sz="3200" dirty="0" smtClean="0"/>
            </a:b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344437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Main open points</a:t>
            </a:r>
            <a:endParaRPr lang="en-IE" alt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Round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Robin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Sub-23nm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Raw exhaust sampling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Round Robin PNC (Particle Number Counter)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Horizon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2020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projects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WLTP low temperature PN testing</a:t>
            </a:r>
          </a:p>
          <a:p>
            <a:endParaRPr lang="en-I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803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en-US" dirty="0" smtClean="0"/>
              <a:t>Scope of the sub-23 Round Robin</a:t>
            </a:r>
            <a:endParaRPr lang="en-GB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</a:t>
            </a:r>
            <a:r>
              <a:rPr lang="en-US" dirty="0"/>
              <a:t>of a sub23nm (cut-off size</a:t>
            </a:r>
            <a:r>
              <a:rPr lang="en-US" dirty="0" smtClean="0"/>
              <a:t>: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 </a:t>
            </a:r>
            <a:r>
              <a:rPr lang="en-US" dirty="0"/>
              <a:t>10 nm) particle number measurement procedure based on the existing PMP methodology conveniently adapted.</a:t>
            </a:r>
            <a:endParaRPr lang="en-IE" dirty="0"/>
          </a:p>
          <a:p>
            <a:endParaRPr lang="en-US" dirty="0" smtClean="0"/>
          </a:p>
          <a:p>
            <a:r>
              <a:rPr lang="en-US" dirty="0" smtClean="0"/>
              <a:t>Main </a:t>
            </a:r>
            <a:r>
              <a:rPr lang="en-US" dirty="0"/>
              <a:t>purpose: Monitoring particle emissions of new engine/after-treatment technologies.</a:t>
            </a:r>
            <a:endParaRPr lang="en-IE" dirty="0"/>
          </a:p>
          <a:p>
            <a:endParaRPr lang="en-US" dirty="0" smtClean="0"/>
          </a:p>
          <a:p>
            <a:r>
              <a:rPr lang="en-US" dirty="0" smtClean="0"/>
              <a:t>Assessment </a:t>
            </a:r>
            <a:r>
              <a:rPr lang="en-US" dirty="0"/>
              <a:t>of the repeatability/reproducibility of the proposed particle counting methodology by means of a “round robin”.</a:t>
            </a:r>
            <a:endParaRPr lang="en-IE" dirty="0"/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kern="1200" dirty="0" smtClean="0">
              <a:solidFill>
                <a:srgbClr val="0F5494"/>
              </a:solidFill>
              <a:latin typeface="Verdana" pitchFamily="34" charset="0"/>
            </a:endParaRP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kern="1200" dirty="0" smtClean="0">
              <a:solidFill>
                <a:srgbClr val="0F5494"/>
              </a:solidFill>
              <a:latin typeface="Verdana" pitchFamily="34" charset="0"/>
            </a:endParaRPr>
          </a:p>
          <a:p>
            <a:pPr marL="358775" indent="-358775" algn="just" eaLnBrk="0" hangingPunct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06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Investigation of sub23nm protocol</a:t>
            </a:r>
            <a:endParaRPr lang="en-IE" alt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z="2000" b="1" kern="1200" dirty="0" smtClean="0">
              <a:solidFill>
                <a:srgbClr val="0F5494"/>
              </a:solidFill>
              <a:latin typeface="Verdana" pitchFamily="34" charset="0"/>
            </a:endParaRPr>
          </a:p>
          <a:p>
            <a:r>
              <a:rPr lang="en-IE" altLang="en-US" sz="2000" kern="1200" dirty="0">
                <a:solidFill>
                  <a:srgbClr val="0F5494"/>
                </a:solidFill>
                <a:latin typeface="Verdana" pitchFamily="34" charset="0"/>
              </a:rPr>
              <a:t>Two </a:t>
            </a:r>
            <a:r>
              <a:rPr lang="en-IE" altLang="en-US" sz="2000" kern="1200" dirty="0" smtClean="0">
                <a:solidFill>
                  <a:srgbClr val="0F5494"/>
                </a:solidFill>
                <a:latin typeface="Verdana" pitchFamily="34" charset="0"/>
              </a:rPr>
              <a:t>systems </a:t>
            </a:r>
            <a:r>
              <a:rPr lang="en-IE" altLang="en-US" sz="2000" kern="1200" dirty="0">
                <a:solidFill>
                  <a:srgbClr val="0F5494"/>
                </a:solidFill>
                <a:latin typeface="Verdana" pitchFamily="34" charset="0"/>
              </a:rPr>
              <a:t>with CS and 10nm CPC to circulate</a:t>
            </a:r>
          </a:p>
          <a:p>
            <a:endParaRPr lang="en-IE" altLang="en-US" sz="2000" kern="1200" dirty="0">
              <a:solidFill>
                <a:srgbClr val="0F5494"/>
              </a:solidFill>
              <a:latin typeface="Verdana" pitchFamily="34" charset="0"/>
            </a:endParaRPr>
          </a:p>
          <a:p>
            <a:r>
              <a:rPr lang="en-IE" altLang="en-US" sz="2000" kern="1200" dirty="0">
                <a:solidFill>
                  <a:srgbClr val="0F5494"/>
                </a:solidFill>
                <a:latin typeface="Verdana" pitchFamily="34" charset="0"/>
              </a:rPr>
              <a:t>Each lab PMP system plus a 10nm CPC (to circulate)</a:t>
            </a:r>
          </a:p>
          <a:p>
            <a:endParaRPr lang="en-IE" altLang="en-US" sz="2000" kern="1200" dirty="0">
              <a:solidFill>
                <a:srgbClr val="0F5494"/>
              </a:solidFill>
              <a:latin typeface="Verdana" pitchFamily="34" charset="0"/>
            </a:endParaRPr>
          </a:p>
          <a:p>
            <a:r>
              <a:rPr lang="en-IE" altLang="en-US" sz="2000" kern="1200" dirty="0">
                <a:solidFill>
                  <a:srgbClr val="0F5494"/>
                </a:solidFill>
                <a:latin typeface="Verdana" pitchFamily="34" charset="0"/>
              </a:rPr>
              <a:t>One golden vehicle (to be decided)</a:t>
            </a:r>
          </a:p>
          <a:p>
            <a:endParaRPr lang="en-IE" altLang="en-US" sz="2000" kern="1200" dirty="0">
              <a:solidFill>
                <a:srgbClr val="0F5494"/>
              </a:solidFill>
              <a:latin typeface="Verdana" pitchFamily="34" charset="0"/>
            </a:endParaRPr>
          </a:p>
          <a:p>
            <a:r>
              <a:rPr lang="en-IE" altLang="en-US" sz="2000" kern="1200" dirty="0">
                <a:solidFill>
                  <a:srgbClr val="0F5494"/>
                </a:solidFill>
                <a:latin typeface="Verdana" pitchFamily="34" charset="0"/>
              </a:rPr>
              <a:t>Different labs will test different engine technologies</a:t>
            </a:r>
            <a:endParaRPr lang="en-US" altLang="en-US" sz="2000" kern="1200" dirty="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61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Suggested setup</a:t>
            </a:r>
            <a:endParaRPr lang="en-IE" altLang="en-US" smtClean="0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349500"/>
            <a:ext cx="8428037" cy="432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53882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832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Investigation of sub23nm protocol</a:t>
            </a:r>
            <a:endParaRPr lang="en-IE" alt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08144" cy="4103687"/>
          </a:xfrm>
        </p:spPr>
        <p:txBody>
          <a:bodyPr/>
          <a:lstStyle/>
          <a:p>
            <a:pPr>
              <a:defRPr/>
            </a:pPr>
            <a:endParaRPr lang="en-US" altLang="en-US" sz="2000" kern="1200" dirty="0" smtClean="0"/>
          </a:p>
          <a:p>
            <a:pPr marL="342900" indent="-342900">
              <a:spcAft>
                <a:spcPts val="1200"/>
              </a:spcAft>
              <a:buFont typeface="Arial"/>
              <a:buChar char="•"/>
              <a:defRPr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Instruments to be delivered to JRC in July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  <a:defRPr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At least 6 labs confirmed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participation</a:t>
            </a: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  <a:p>
            <a:pPr marL="342900" indent="-342900">
              <a:spcAft>
                <a:spcPts val="1200"/>
              </a:spcAft>
              <a:buFont typeface="Arial"/>
              <a:buChar char="•"/>
              <a:defRPr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Most labs 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would prefer </a:t>
            </a: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GDI+GPF as Golden vehicle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  <a:defRPr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However Golden car with GPF might have bad reproducibility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  <a:defRPr/>
            </a:pPr>
            <a:r>
              <a:rPr lang="en-US" altLang="en-US" kern="1200" dirty="0">
                <a:solidFill>
                  <a:srgbClr val="0F5494"/>
                </a:solidFill>
                <a:latin typeface="Verdana" pitchFamily="34" charset="0"/>
              </a:rPr>
              <a:t>Detailed program to be decided (desired timing and logistics do not match</a:t>
            </a:r>
            <a:r>
              <a:rPr lang="en-US" altLang="en-US" kern="1200" dirty="0" smtClean="0">
                <a:solidFill>
                  <a:srgbClr val="0F5494"/>
                </a:solidFill>
                <a:latin typeface="Verdana" pitchFamily="34" charset="0"/>
              </a:rPr>
              <a:t>)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  <a:defRPr/>
            </a:pPr>
            <a:r>
              <a:rPr lang="it-IT" altLang="en-US" kern="1200" dirty="0" smtClean="0">
                <a:solidFill>
                  <a:srgbClr val="0F5494"/>
                </a:solidFill>
                <a:latin typeface="Verdana" pitchFamily="34" charset="0"/>
              </a:rPr>
              <a:t>JRC can start as soon as golden instrument and vehicle are available</a:t>
            </a:r>
            <a:endParaRPr lang="en-US" altLang="en-US" kern="1200" dirty="0">
              <a:solidFill>
                <a:srgbClr val="0F5494"/>
              </a:solidFill>
              <a:latin typeface="Verdana" pitchFamily="34" charset="0"/>
            </a:endParaRPr>
          </a:p>
          <a:p>
            <a:pPr>
              <a:defRPr/>
            </a:pPr>
            <a:endParaRPr lang="en-US" altLang="en-US" sz="2000" kern="1200" dirty="0"/>
          </a:p>
        </p:txBody>
      </p:sp>
    </p:spTree>
    <p:extLst>
      <p:ext uri="{BB962C8B-B14F-4D97-AF65-F5344CB8AC3E}">
        <p14:creationId xmlns:p14="http://schemas.microsoft.com/office/powerpoint/2010/main" val="112786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5" y="2459722"/>
            <a:ext cx="8563428" cy="4316566"/>
          </a:xfrm>
        </p:spPr>
        <p:txBody>
          <a:bodyPr/>
          <a:lstStyle/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nl-NL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Interest in this approach confirmed by some engine manufacturers and some instrument manufacturers</a:t>
            </a:r>
          </a:p>
          <a:p>
            <a:pPr marL="449263" lvl="4" indent="-274638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00" kern="1200" dirty="0" smtClean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01 </a:t>
            </a:r>
            <a:r>
              <a:rPr lang="en-US" kern="1200" dirty="0">
                <a:solidFill>
                  <a:srgbClr val="0F5494"/>
                </a:solidFill>
                <a:latin typeface="Verdana" pitchFamily="34" charset="0"/>
                <a:cs typeface="+mn-cs"/>
              </a:rPr>
              <a:t>Series of amendments to Reg. 132 already includes such possibility but the procedure is not </a:t>
            </a: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defined</a:t>
            </a:r>
          </a:p>
          <a:p>
            <a:pPr marL="449263" lvl="4" indent="-274638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900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First analysis of potential benefits/issues presented during the last meetings </a:t>
            </a:r>
          </a:p>
          <a:p>
            <a:pPr marL="517525" lvl="4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kern="1200" dirty="0" smtClean="0">
                <a:solidFill>
                  <a:srgbClr val="0F5494"/>
                </a:solidFill>
                <a:latin typeface="Verdana" pitchFamily="34" charset="0"/>
                <a:cs typeface="+mn-cs"/>
              </a:rPr>
              <a:t>Correlation with other methods (CVS and partial flow system) and advantages/disadvantages to be checked – Additional data required</a:t>
            </a:r>
            <a:endParaRPr lang="en-US" kern="1200" dirty="0">
              <a:solidFill>
                <a:srgbClr val="0F5494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373813" y="6426200"/>
            <a:ext cx="2133600" cy="1539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F0CCFDD-3B4F-460D-BAFE-64D4EBC31C3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6588" y="1322622"/>
            <a:ext cx="7870825" cy="861774"/>
          </a:xfrm>
        </p:spPr>
        <p:txBody>
          <a:bodyPr/>
          <a:lstStyle/>
          <a:p>
            <a:r>
              <a:rPr lang="en-IE" altLang="en-US" sz="2400" dirty="0">
                <a:solidFill>
                  <a:srgbClr val="0F5480"/>
                </a:solidFill>
              </a:rPr>
              <a:t>PN Counting from Raw Exhaust via Fixed Dilution</a:t>
            </a:r>
          </a:p>
        </p:txBody>
      </p:sp>
    </p:spTree>
    <p:extLst>
      <p:ext uri="{BB962C8B-B14F-4D97-AF65-F5344CB8AC3E}">
        <p14:creationId xmlns:p14="http://schemas.microsoft.com/office/powerpoint/2010/main" val="296814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33ACE3"/>
        </a:solidFill>
        <a:ln>
          <a:noFill/>
        </a:ln>
        <a:effectLst/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noFill/>
        <a:ln w="9525" cap="flat" cmpd="sng" algn="ctr">
          <a:solidFill>
            <a:srgbClr val="33ACE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>
          <a:lnSpc>
            <a:spcPct val="110000"/>
          </a:lnSpc>
          <a:buClr>
            <a:srgbClr val="33ACE3"/>
          </a:buClr>
          <a:defRPr sz="2400" dirty="0" err="1" smtClean="0">
            <a:solidFill>
              <a:srgbClr val="164194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1096</TotalTime>
  <Words>1198</Words>
  <Application>Microsoft Office PowerPoint</Application>
  <PresentationFormat>On-screen Show (4:3)</PresentationFormat>
  <Paragraphs>165</Paragraphs>
  <Slides>26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MS PGothic</vt:lpstr>
      <vt:lpstr>MS PGothic</vt:lpstr>
      <vt:lpstr>Arial</vt:lpstr>
      <vt:lpstr>Courier New</vt:lpstr>
      <vt:lpstr>Symbol</vt:lpstr>
      <vt:lpstr>Verdana</vt:lpstr>
      <vt:lpstr>Wingdings</vt:lpstr>
      <vt:lpstr>Blank</vt:lpstr>
      <vt:lpstr>75th UNECE GRPE session</vt:lpstr>
      <vt:lpstr>PMP meetings in 2017</vt:lpstr>
      <vt:lpstr>EXHAUST PARTICLE EMISSIONS </vt:lpstr>
      <vt:lpstr>Main open points</vt:lpstr>
      <vt:lpstr>Scope of the sub-23 Round Robin</vt:lpstr>
      <vt:lpstr>Investigation of sub23nm protocol</vt:lpstr>
      <vt:lpstr>Suggested setup</vt:lpstr>
      <vt:lpstr>Investigation of sub23nm protocol</vt:lpstr>
      <vt:lpstr>PN Counting from Raw Exhaust via Fixed Dilution</vt:lpstr>
      <vt:lpstr>Raw exhaust (tailpipe) sampling</vt:lpstr>
      <vt:lpstr>Raw exhaust (tailpipe) sampling</vt:lpstr>
      <vt:lpstr>PNC Calibration Round Robin</vt:lpstr>
      <vt:lpstr>HORIZON 2020</vt:lpstr>
      <vt:lpstr>Gas engine testing</vt:lpstr>
      <vt:lpstr>Low Temperature testing</vt:lpstr>
      <vt:lpstr>NON-EXHAUST PARTICLE EMISSIONS  Steps for Building a Common Method  for Measuring Brake Wear Particles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Stay in touch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JRC Visitors'Centre: May – Nov 2015</dc:title>
  <dc:creator>DURA Adelaide (JRC-ISPRA)</dc:creator>
  <cp:lastModifiedBy>Hosier, Caro (C.S.)</cp:lastModifiedBy>
  <cp:revision>121</cp:revision>
  <cp:lastPrinted>2015-11-04T12:43:10Z</cp:lastPrinted>
  <dcterms:created xsi:type="dcterms:W3CDTF">2015-11-03T14:12:48Z</dcterms:created>
  <dcterms:modified xsi:type="dcterms:W3CDTF">2017-11-06T21:22:35Z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44390</vt:lpwstr>
  </property>
  <property fmtid="{D5CDD505-2E9C-101B-9397-08002B2CF9AE}" pid="3" name="Offisync_ServerID">
    <vt:lpwstr>0d3b22a6-6203-4efc-8e8e-b5279256493b</vt:lpwstr>
  </property>
  <property fmtid="{D5CDD505-2E9C-101B-9397-08002B2CF9AE}" pid="4" name="Offisync_ProviderInitializationData">
    <vt:lpwstr>https://connected.cnect.cec.eu.int</vt:lpwstr>
  </property>
  <property fmtid="{D5CDD505-2E9C-101B-9397-08002B2CF9AE}" pid="5" name="Jive_VersionGuid">
    <vt:lpwstr>f95a7733-7079-4ae3-8753-6d10df702505</vt:lpwstr>
  </property>
  <property fmtid="{D5CDD505-2E9C-101B-9397-08002B2CF9AE}" pid="6" name="Offisync_UpdateToken">
    <vt:lpwstr>13</vt:lpwstr>
  </property>
  <property fmtid="{D5CDD505-2E9C-101B-9397-08002B2CF9AE}" pid="7" name="Jive_LatestUserAccountName">
    <vt:lpwstr>grigthe</vt:lpwstr>
  </property>
</Properties>
</file>