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82" r:id="rId3"/>
    <p:sldId id="283" r:id="rId4"/>
    <p:sldId id="284" r:id="rId5"/>
    <p:sldId id="285" r:id="rId6"/>
    <p:sldId id="286" r:id="rId7"/>
    <p:sldId id="287" r:id="rId8"/>
    <p:sldId id="288" r:id="rId9"/>
    <p:sldId id="289" r:id="rId10"/>
    <p:sldId id="290" r:id="rId11"/>
    <p:sldId id="292" r:id="rId12"/>
    <p:sldId id="293" r:id="rId13"/>
    <p:sldId id="294" r:id="rId14"/>
    <p:sldId id="296" r:id="rId15"/>
    <p:sldId id="297" r:id="rId16"/>
    <p:sldId id="298" r:id="rId17"/>
    <p:sldId id="299" r:id="rId18"/>
    <p:sldId id="300" r:id="rId19"/>
    <p:sldId id="301" r:id="rId20"/>
    <p:sldId id="302" r:id="rId2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43" autoAdjust="0"/>
    <p:restoredTop sz="94660"/>
  </p:normalViewPr>
  <p:slideViewPr>
    <p:cSldViewPr>
      <p:cViewPr>
        <p:scale>
          <a:sx n="90" d="100"/>
          <a:sy n="90" d="100"/>
        </p:scale>
        <p:origin x="-1446"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808202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1819749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311035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2148004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1336856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846580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2794901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987615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381548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3909763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A8DF1C9-9BC6-4314-A156-9B64DF1DC425}" type="datetimeFigureOut">
              <a:rPr kumimoji="1" lang="ja-JP" altLang="en-US" smtClean="0"/>
              <a:t>2018/1/9</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176497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DF1C9-9BC6-4314-A156-9B64DF1DC425}" type="datetimeFigureOut">
              <a:rPr kumimoji="1" lang="ja-JP" altLang="en-US" smtClean="0"/>
              <a:t>2018/1/9</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2EC7F1-2402-4841-9CC4-F22046B7BE2A}" type="slidenum">
              <a:rPr kumimoji="1" lang="ja-JP" altLang="en-US" smtClean="0"/>
              <a:t>‹#›</a:t>
            </a:fld>
            <a:endParaRPr kumimoji="1" lang="ja-JP" altLang="en-US" dirty="0"/>
          </a:p>
        </p:txBody>
      </p:sp>
    </p:spTree>
    <p:extLst>
      <p:ext uri="{BB962C8B-B14F-4D97-AF65-F5344CB8AC3E}">
        <p14:creationId xmlns:p14="http://schemas.microsoft.com/office/powerpoint/2010/main" val="4273495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59632" y="836712"/>
            <a:ext cx="6696744" cy="2808312"/>
          </a:xfrm>
        </p:spPr>
        <p:txBody>
          <a:bodyPr>
            <a:normAutofit fontScale="90000"/>
          </a:bodyPr>
          <a:lstStyle/>
          <a:p>
            <a:r>
              <a:rPr kumimoji="1" lang="en-US" altLang="ja-JP" sz="4000" dirty="0" smtClean="0"/>
              <a:t>21</a:t>
            </a:r>
            <a:r>
              <a:rPr kumimoji="1" lang="en-US" altLang="ja-JP" sz="4000" baseline="30000" dirty="0" smtClean="0"/>
              <a:t>st</a:t>
            </a:r>
            <a:r>
              <a:rPr kumimoji="1" lang="en-US" altLang="ja-JP" sz="4000" dirty="0" smtClean="0"/>
              <a:t> EPPR Informal Working Group Meeting</a:t>
            </a:r>
            <a:br>
              <a:rPr kumimoji="1" lang="en-US" altLang="ja-JP" sz="4000" dirty="0" smtClean="0"/>
            </a:br>
            <a:r>
              <a:rPr kumimoji="1" lang="en-US" altLang="ja-JP" sz="4000" dirty="0" smtClean="0"/>
              <a:t/>
            </a:r>
            <a:br>
              <a:rPr kumimoji="1" lang="en-US" altLang="ja-JP" sz="4000" dirty="0" smtClean="0"/>
            </a:br>
            <a:r>
              <a:rPr kumimoji="1" lang="en-US" altLang="ja-JP" sz="4000" dirty="0" smtClean="0"/>
              <a:t>IMMA proposal on definition of OBD2 gtr</a:t>
            </a:r>
            <a:endParaRPr kumimoji="1" lang="ja-JP" altLang="en-US" sz="4000" dirty="0"/>
          </a:p>
        </p:txBody>
      </p:sp>
      <p:sp>
        <p:nvSpPr>
          <p:cNvPr id="4" name="タイトル 1"/>
          <p:cNvSpPr txBox="1">
            <a:spLocks/>
          </p:cNvSpPr>
          <p:nvPr/>
        </p:nvSpPr>
        <p:spPr>
          <a:xfrm>
            <a:off x="6012160" y="5553236"/>
            <a:ext cx="2795506" cy="396044"/>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400" dirty="0" smtClean="0"/>
              <a:t>10/Jan/2018</a:t>
            </a:r>
            <a:endParaRPr lang="ja-JP" altLang="en-US" sz="2400" dirty="0"/>
          </a:p>
        </p:txBody>
      </p:sp>
    </p:spTree>
    <p:extLst>
      <p:ext uri="{BB962C8B-B14F-4D97-AF65-F5344CB8AC3E}">
        <p14:creationId xmlns:p14="http://schemas.microsoft.com/office/powerpoint/2010/main" val="40081236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469537612"/>
              </p:ext>
            </p:extLst>
          </p:nvPr>
        </p:nvGraphicFramePr>
        <p:xfrm>
          <a:off x="421240" y="513709"/>
          <a:ext cx="8332341" cy="323352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Permanent default mode</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latin typeface="Meiryo UI" pitchFamily="50" charset="-128"/>
                          <a:ea typeface="Meiryo UI" pitchFamily="50" charset="-128"/>
                          <a:cs typeface="Meiryo UI" pitchFamily="50" charset="-128"/>
                        </a:rPr>
                        <a:t>‘permanent default mode’ refers to a case where the engine management controller permanently switches to a setting that does not require an input from a failed component or system where such a failed component or system would result in increasing emissions from the vehicle exceeding the OBD emission thresholds [set out in </a:t>
                      </a:r>
                      <a:r>
                        <a:rPr kumimoji="1" lang="en-US" altLang="ja-JP" sz="1200" dirty="0" err="1" smtClean="0">
                          <a:latin typeface="Meiryo UI" pitchFamily="50" charset="-128"/>
                          <a:ea typeface="Meiryo UI" pitchFamily="50" charset="-128"/>
                          <a:cs typeface="Meiryo UI" pitchFamily="50" charset="-128"/>
                        </a:rPr>
                        <a:t>xx.xx</a:t>
                      </a:r>
                      <a:r>
                        <a:rPr kumimoji="1" lang="en-US" altLang="ja-JP" sz="1200" dirty="0" smtClean="0">
                          <a:latin typeface="Meiryo UI" pitchFamily="50" charset="-128"/>
                          <a:ea typeface="Meiryo UI" pitchFamily="50" charset="-128"/>
                          <a:cs typeface="Meiryo UI" pitchFamily="50" charset="-128"/>
                        </a:rPr>
                        <a:t>] or in which the torque is significantly reduced for safety purposes or component protection;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‘permanent default mode’ refers to a case where the engine management controller permanently switches to a setting that does not require an input from a failed component or system where such a failed component or system would result in increasing emissions from the vehicle exceeding the OBD  thresholds set out in </a:t>
                      </a:r>
                      <a:r>
                        <a:rPr kumimoji="1" lang="en-US" altLang="ja-JP" sz="1200" dirty="0" err="1" smtClean="0">
                          <a:solidFill>
                            <a:schemeClr val="bg1">
                              <a:lumMod val="75000"/>
                            </a:schemeClr>
                          </a:solidFill>
                          <a:latin typeface="Meiryo UI" pitchFamily="50" charset="-128"/>
                          <a:ea typeface="Meiryo UI" pitchFamily="50" charset="-128"/>
                          <a:cs typeface="Meiryo UI" pitchFamily="50" charset="-128"/>
                        </a:rPr>
                        <a:t>xx.xx</a:t>
                      </a:r>
                      <a:r>
                        <a:rPr kumimoji="1" lang="en-US" altLang="ja-JP" sz="1200" baseline="0" dirty="0" smtClean="0">
                          <a:latin typeface="Meiryo UI" pitchFamily="50" charset="-128"/>
                          <a:ea typeface="Meiryo UI" pitchFamily="50" charset="-128"/>
                          <a:cs typeface="Meiryo UI" pitchFamily="50" charset="-128"/>
                        </a:rPr>
                        <a:t> </a:t>
                      </a:r>
                      <a:r>
                        <a:rPr kumimoji="1" lang="en-US" altLang="ja-JP" sz="1200" dirty="0" smtClean="0">
                          <a:latin typeface="Meiryo UI" pitchFamily="50" charset="-128"/>
                          <a:ea typeface="Meiryo UI" pitchFamily="50" charset="-128"/>
                          <a:cs typeface="Meiryo UI" pitchFamily="50" charset="-128"/>
                        </a:rPr>
                        <a:t>or in which resulting Limp-home mode for component protection.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Cannot</a:t>
                      </a:r>
                      <a:r>
                        <a:rPr kumimoji="1" lang="en-US" altLang="ja-JP" sz="1200" baseline="0" dirty="0" smtClean="0">
                          <a:solidFill>
                            <a:schemeClr val="tx1"/>
                          </a:solidFill>
                          <a:latin typeface="Meiryo UI" pitchFamily="50" charset="-128"/>
                          <a:ea typeface="Meiryo UI" pitchFamily="50" charset="-128"/>
                          <a:cs typeface="Meiryo UI" pitchFamily="50" charset="-128"/>
                        </a:rPr>
                        <a:t> align with WLTP since two wheeler gtr includes torque monitoring and functional safety in its purpose. </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Expressions of “torque reduction” and “safety”  are replaced by “limp-home” to reflect OBD1 discussion.</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aseline="0" dirty="0" smtClean="0">
                          <a:latin typeface="Meiryo UI" pitchFamily="50" charset="-128"/>
                          <a:ea typeface="Meiryo UI" pitchFamily="50" charset="-128"/>
                          <a:cs typeface="Meiryo UI" pitchFamily="50" charset="-128"/>
                        </a:rPr>
                        <a:t>No need to change term to differentiate since R83 uses “Permanent emission default mode”.</a:t>
                      </a:r>
                    </a:p>
                    <a:p>
                      <a:pPr marL="228600" indent="-228600">
                        <a:buAutoNum type="arabicPeriod"/>
                      </a:pP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70218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898454147"/>
              </p:ext>
            </p:extLst>
          </p:nvPr>
        </p:nvGraphicFramePr>
        <p:xfrm>
          <a:off x="421240" y="513709"/>
          <a:ext cx="8332341" cy="487944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warm-up cycle</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‘warm-up cycle’ means vehicle operation whereby the coolant temperature rises by at least 22 K from engine start-up to at least 343.2 K (70°C);</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"Warm-up cycle for category</a:t>
                      </a:r>
                      <a:r>
                        <a:rPr kumimoji="1" lang="en-US" altLang="ja-JP" sz="1200" baseline="0" dirty="0" smtClean="0">
                          <a:solidFill>
                            <a:schemeClr val="tx1"/>
                          </a:solidFill>
                          <a:latin typeface="Meiryo UI" pitchFamily="50" charset="-128"/>
                          <a:ea typeface="Meiryo UI" pitchFamily="50" charset="-128"/>
                          <a:cs typeface="Meiryo UI" pitchFamily="50" charset="-128"/>
                        </a:rPr>
                        <a:t> 3 vehicle*</a:t>
                      </a:r>
                      <a:r>
                        <a:rPr kumimoji="1" lang="en-US" altLang="ja-JP" sz="1200" dirty="0" smtClean="0">
                          <a:solidFill>
                            <a:schemeClr val="tx1"/>
                          </a:solidFill>
                          <a:latin typeface="Meiryo UI" pitchFamily="50" charset="-128"/>
                          <a:ea typeface="Meiryo UI" pitchFamily="50" charset="-128"/>
                          <a:cs typeface="Meiryo UI" pitchFamily="50" charset="-128"/>
                        </a:rPr>
                        <a:t>" means sufficient vehicle operation such that the coolant temperature rises by at least 22 ºC from engine start-up to at least 70°C  If this condition is insufficient to determine the warm up cycle, with the permission of the approval authority, alternative criteria and/or alternative signal(s) or information (e.g. spark plug seat temperature, engine oil temperature, vehicle operation time, accumulative engine revolution, travel distance, etc.) may be adopted. In any case, all signal(s) and information used for determination need to be monitored by the ECU and shall be made available by data stream.</a:t>
                      </a:r>
                    </a:p>
                    <a:p>
                      <a:endParaRPr kumimoji="1" lang="en-US" altLang="ja-JP" sz="1200" dirty="0" smtClean="0">
                        <a:solidFill>
                          <a:schemeClr val="tx1"/>
                        </a:solidFill>
                        <a:latin typeface="Meiryo UI" pitchFamily="50" charset="-128"/>
                        <a:ea typeface="Meiryo UI" pitchFamily="50" charset="-128"/>
                        <a:cs typeface="Meiryo UI"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*ECE/TRANS/WP.29/1045, as amended by Amends. 1 and 2 (Special Resolution No. 1)</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Cannot</a:t>
                      </a:r>
                      <a:r>
                        <a:rPr kumimoji="1" lang="en-US" altLang="ja-JP" sz="1200" baseline="0" dirty="0" smtClean="0">
                          <a:solidFill>
                            <a:schemeClr val="tx1"/>
                          </a:solidFill>
                          <a:latin typeface="Meiryo UI" pitchFamily="50" charset="-128"/>
                          <a:ea typeface="Meiryo UI" pitchFamily="50" charset="-128"/>
                          <a:cs typeface="Meiryo UI" pitchFamily="50" charset="-128"/>
                        </a:rPr>
                        <a:t> align with WLTP since two wheeler gtr allows alternative means to judge warm-up cycle. Thus, </a:t>
                      </a:r>
                      <a:r>
                        <a:rPr kumimoji="1" lang="en-US" altLang="ja-JP" sz="1200" dirty="0" smtClean="0">
                          <a:solidFill>
                            <a:schemeClr val="tx1"/>
                          </a:solidFill>
                          <a:latin typeface="Meiryo UI" pitchFamily="50" charset="-128"/>
                          <a:ea typeface="Meiryo UI" pitchFamily="50" charset="-128"/>
                          <a:cs typeface="Meiryo UI" pitchFamily="50" charset="-128"/>
                        </a:rPr>
                        <a:t>Term is modified from “warm-up cycle" to “warm-up cycle for category 3 vehicle*" to clearly differentiate</a:t>
                      </a:r>
                      <a:r>
                        <a:rPr kumimoji="1" lang="en-US" altLang="ja-JP" sz="1200" baseline="0" dirty="0" smtClean="0">
                          <a:solidFill>
                            <a:schemeClr val="tx1"/>
                          </a:solidFill>
                          <a:latin typeface="Meiryo UI" pitchFamily="50" charset="-128"/>
                          <a:ea typeface="Meiryo UI" pitchFamily="50" charset="-128"/>
                          <a:cs typeface="Meiryo UI" pitchFamily="50" charset="-128"/>
                        </a:rPr>
                        <a:t> from WLTP.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aseline="0" dirty="0" smtClean="0">
                          <a:solidFill>
                            <a:schemeClr val="tx1"/>
                          </a:solidFill>
                          <a:latin typeface="Meiryo UI" pitchFamily="50" charset="-128"/>
                          <a:ea typeface="Meiryo UI" pitchFamily="50" charset="-128"/>
                          <a:cs typeface="Meiryo UI" pitchFamily="50" charset="-128"/>
                        </a:rPr>
                        <a:t>Current OBD1 gtr definition is carried over.</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3249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660936266"/>
              </p:ext>
            </p:extLst>
          </p:nvPr>
        </p:nvGraphicFramePr>
        <p:xfrm>
          <a:off x="421240" y="513708"/>
          <a:ext cx="8332341" cy="286776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Malfunction</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2354">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‘malfunction’ means the failure of a component or system that would result in emissions exceeding the OBD emission thresholds set out in point 4 of section B.1., or the triggering of any operating mode which significantly reduces engine torque, or the OBD system being unable to fulfill the basic monitoring requirements;</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‘malfunction for category 3</a:t>
                      </a:r>
                      <a:r>
                        <a:rPr kumimoji="1" lang="en-US" altLang="ja-JP" sz="1200" baseline="0" dirty="0" smtClean="0">
                          <a:solidFill>
                            <a:schemeClr val="tx1"/>
                          </a:solidFill>
                          <a:latin typeface="Meiryo UI" pitchFamily="50" charset="-128"/>
                          <a:ea typeface="Meiryo UI" pitchFamily="50" charset="-128"/>
                          <a:cs typeface="Meiryo UI" pitchFamily="50" charset="-128"/>
                        </a:rPr>
                        <a:t> vehicle*</a:t>
                      </a:r>
                      <a:r>
                        <a:rPr kumimoji="1" lang="en-US" altLang="ja-JP" sz="1200" dirty="0" smtClean="0">
                          <a:solidFill>
                            <a:schemeClr val="tx1"/>
                          </a:solidFill>
                          <a:latin typeface="Meiryo UI" pitchFamily="50" charset="-128"/>
                          <a:ea typeface="Meiryo UI" pitchFamily="50" charset="-128"/>
                          <a:cs typeface="Meiryo UI" pitchFamily="50" charset="-128"/>
                        </a:rPr>
                        <a:t>’ means the failure of a component or system that would result in emissions exceeding the OBD thresholds set out in point 4 of section B.1., the circuit failure, the triggering of Limp-home, or the OBD system being unable to fulfill the basic monitoring requirements;</a:t>
                      </a:r>
                    </a:p>
                    <a:p>
                      <a:r>
                        <a:rPr kumimoji="1" lang="en-US" altLang="ja-JP" sz="1200" dirty="0" smtClean="0">
                          <a:solidFill>
                            <a:schemeClr val="tx1"/>
                          </a:solidFill>
                          <a:latin typeface="Meiryo UI" pitchFamily="50" charset="-128"/>
                          <a:ea typeface="Meiryo UI" pitchFamily="50" charset="-128"/>
                          <a:cs typeface="Meiryo UI" pitchFamily="50" charset="-128"/>
                        </a:rPr>
                        <a:t>*ECE/TRANS/WP.29/1045, as amended by Amends. 1 and 2 (Special Resolution No. 1)</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Cannot</a:t>
                      </a:r>
                      <a:r>
                        <a:rPr kumimoji="1" lang="en-US" altLang="ja-JP" sz="1200" baseline="0" dirty="0" smtClean="0">
                          <a:solidFill>
                            <a:schemeClr val="tx1"/>
                          </a:solidFill>
                          <a:latin typeface="Meiryo UI" pitchFamily="50" charset="-128"/>
                          <a:ea typeface="Meiryo UI" pitchFamily="50" charset="-128"/>
                          <a:cs typeface="Meiryo UI" pitchFamily="50" charset="-128"/>
                        </a:rPr>
                        <a:t> align with WLTP since two wheeler gtr includes torque monitoring in its purpose. Thus, t</a:t>
                      </a:r>
                      <a:r>
                        <a:rPr kumimoji="1" lang="en-US" altLang="ja-JP" sz="1200" dirty="0" smtClean="0">
                          <a:solidFill>
                            <a:schemeClr val="tx1"/>
                          </a:solidFill>
                          <a:latin typeface="Meiryo UI" pitchFamily="50" charset="-128"/>
                          <a:ea typeface="Meiryo UI" pitchFamily="50" charset="-128"/>
                          <a:cs typeface="Meiryo UI" pitchFamily="50" charset="-128"/>
                        </a:rPr>
                        <a:t>erm is modified from “Malfunction" to “Malfunction for category 3 vehicle*" to clearly differentiate</a:t>
                      </a:r>
                      <a:r>
                        <a:rPr kumimoji="1" lang="en-US" altLang="ja-JP" sz="1200" baseline="0" dirty="0" smtClean="0">
                          <a:solidFill>
                            <a:schemeClr val="tx1"/>
                          </a:solidFill>
                          <a:latin typeface="Meiryo UI" pitchFamily="50" charset="-128"/>
                          <a:ea typeface="Meiryo UI" pitchFamily="50" charset="-128"/>
                          <a:cs typeface="Meiryo UI" pitchFamily="50" charset="-128"/>
                        </a:rPr>
                        <a:t> from WLTP. </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Expression of “torque reduction”  is replaced by “limp-home” to reflect OBD1 discussion.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159667573"/>
              </p:ext>
            </p:extLst>
          </p:nvPr>
        </p:nvGraphicFramePr>
        <p:xfrm>
          <a:off x="416123" y="3573016"/>
          <a:ext cx="8332341" cy="305064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On-Board Diagnostic system</a:t>
                      </a:r>
                      <a:r>
                        <a:rPr kumimoji="1" lang="en-US" altLang="ja-JP" sz="1600" b="1" baseline="0" dirty="0" smtClean="0">
                          <a:solidFill>
                            <a:schemeClr val="tx1"/>
                          </a:solidFill>
                          <a:latin typeface="Meiryo UI" pitchFamily="50" charset="-128"/>
                          <a:ea typeface="Meiryo UI" pitchFamily="50" charset="-128"/>
                          <a:cs typeface="Meiryo UI" pitchFamily="50" charset="-128"/>
                        </a:rPr>
                        <a:t> (OBD)</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"On-Board Diagnostic system</a:t>
                      </a:r>
                      <a:r>
                        <a:rPr kumimoji="1" lang="en-US" altLang="ja-JP" sz="1200" baseline="0" dirty="0" smtClean="0">
                          <a:solidFill>
                            <a:schemeClr val="tx1"/>
                          </a:solidFill>
                          <a:latin typeface="Meiryo UI" pitchFamily="50" charset="-128"/>
                          <a:ea typeface="Meiryo UI" pitchFamily="50" charset="-128"/>
                          <a:cs typeface="Meiryo UI" pitchFamily="50" charset="-128"/>
                        </a:rPr>
                        <a:t> </a:t>
                      </a:r>
                      <a:r>
                        <a:rPr kumimoji="1" lang="en-US" altLang="ja-JP" sz="1200" dirty="0" smtClean="0">
                          <a:solidFill>
                            <a:schemeClr val="tx1"/>
                          </a:solidFill>
                          <a:latin typeface="Meiryo UI" pitchFamily="50" charset="-128"/>
                          <a:ea typeface="Meiryo UI" pitchFamily="50" charset="-128"/>
                          <a:cs typeface="Meiryo UI" pitchFamily="50" charset="-128"/>
                        </a:rPr>
                        <a:t>(OBD)" means an electronic system fitted on-board of a vehicle that has the capability of identifying the likely area of malfunction by means of fault codes stored in a computer memory which can be accessed by means of a generic scan tool;</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eiryo UI" pitchFamily="50" charset="-128"/>
                          <a:ea typeface="Meiryo UI" pitchFamily="50" charset="-128"/>
                          <a:cs typeface="Meiryo UI" pitchFamily="50" charset="-128"/>
                        </a:rPr>
                        <a:t>"On-Board Diagnostic system for category 3 vehicle* (OBD for category 3 vehicle*)" means an electronic system fitted on-board of a vehicle that has the capability of identifying the likely area of malfunction by means of fault codes stored in a computer memory which can be accessed by means of a generic scan tool;</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*ECE/TRANS/WP.29/1045, as amended by Amends. 1 and 2 (Special Resolution No. 1)</a:t>
                      </a:r>
                      <a:endParaRPr kumimoji="1" lang="ja-JP" altLang="en-US" sz="1200" b="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Cannot</a:t>
                      </a:r>
                      <a:r>
                        <a:rPr kumimoji="1" lang="en-US" altLang="ja-JP" sz="1200" baseline="0" dirty="0" smtClean="0">
                          <a:solidFill>
                            <a:schemeClr val="tx1"/>
                          </a:solidFill>
                          <a:latin typeface="Meiryo UI" pitchFamily="50" charset="-128"/>
                          <a:ea typeface="Meiryo UI" pitchFamily="50" charset="-128"/>
                          <a:cs typeface="Meiryo UI" pitchFamily="50" charset="-128"/>
                        </a:rPr>
                        <a:t> align with WLTP since they explicitly limit purpose on detecting emission related failure. Thus, t</a:t>
                      </a:r>
                      <a:r>
                        <a:rPr kumimoji="1" lang="en-US" altLang="ja-JP" sz="1200" dirty="0" smtClean="0">
                          <a:solidFill>
                            <a:schemeClr val="tx1"/>
                          </a:solidFill>
                          <a:latin typeface="Meiryo UI" pitchFamily="50" charset="-128"/>
                          <a:ea typeface="Meiryo UI" pitchFamily="50" charset="-128"/>
                          <a:cs typeface="Meiryo UI" pitchFamily="50" charset="-128"/>
                        </a:rPr>
                        <a:t>erm is modified from “OBD" to “OBD for category 3 vehicle*" to clearly differentiate</a:t>
                      </a:r>
                      <a:r>
                        <a:rPr kumimoji="1" lang="en-US" altLang="ja-JP" sz="1200" baseline="0" dirty="0" smtClean="0">
                          <a:solidFill>
                            <a:schemeClr val="tx1"/>
                          </a:solidFill>
                          <a:latin typeface="Meiryo UI" pitchFamily="50" charset="-128"/>
                          <a:ea typeface="Meiryo UI" pitchFamily="50" charset="-128"/>
                          <a:cs typeface="Meiryo UI" pitchFamily="50" charset="-128"/>
                        </a:rPr>
                        <a:t> from WLTP. </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Current OBD1 gtr definition is carried over.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05624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903693939"/>
              </p:ext>
            </p:extLst>
          </p:nvPr>
        </p:nvGraphicFramePr>
        <p:xfrm>
          <a:off x="421240" y="513709"/>
          <a:ext cx="8332341" cy="140472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Vehicle</a:t>
                      </a:r>
                      <a:r>
                        <a:rPr kumimoji="1" lang="en-US" altLang="ja-JP" sz="1600" b="1" baseline="0" dirty="0" smtClean="0">
                          <a:solidFill>
                            <a:schemeClr val="tx1"/>
                          </a:solidFill>
                          <a:latin typeface="Meiryo UI" pitchFamily="50" charset="-128"/>
                          <a:ea typeface="Meiryo UI" pitchFamily="50" charset="-128"/>
                          <a:cs typeface="Meiryo UI" pitchFamily="50" charset="-128"/>
                        </a:rPr>
                        <a:t> type</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smtClean="0">
                        <a:solidFill>
                          <a:schemeClr val="tx1"/>
                        </a:solidFill>
                        <a:latin typeface="Meiryo UI" pitchFamily="50" charset="-128"/>
                        <a:ea typeface="Meiryo UI" pitchFamily="50" charset="-128"/>
                        <a:cs typeface="Meiryo UI" pitchFamily="50" charset="-128"/>
                      </a:endParaRPr>
                    </a:p>
                    <a:p>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"Vehicle type" means a category of power-driven vehicles which do not differ in such essential engine and OBD system characteristics. </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Definition</a:t>
                      </a:r>
                      <a:r>
                        <a:rPr kumimoji="1" lang="en-US" altLang="ja-JP" sz="1200" baseline="0" dirty="0" smtClean="0">
                          <a:solidFill>
                            <a:schemeClr val="tx1"/>
                          </a:solidFill>
                          <a:latin typeface="Meiryo UI" pitchFamily="50" charset="-128"/>
                          <a:ea typeface="Meiryo UI" pitchFamily="50" charset="-128"/>
                          <a:cs typeface="Meiryo UI" pitchFamily="50" charset="-128"/>
                        </a:rPr>
                        <a:t> of R83 is adopted to align with WLTP.</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334434292"/>
              </p:ext>
            </p:extLst>
          </p:nvPr>
        </p:nvGraphicFramePr>
        <p:xfrm>
          <a:off x="416123" y="3123048"/>
          <a:ext cx="8332341" cy="2867760"/>
        </p:xfrm>
        <a:graphic>
          <a:graphicData uri="http://schemas.openxmlformats.org/drawingml/2006/table">
            <a:tbl>
              <a:tblPr/>
              <a:tblGrid>
                <a:gridCol w="2777447"/>
                <a:gridCol w="2777447"/>
                <a:gridCol w="2777447"/>
              </a:tblGrid>
              <a:tr h="178988">
                <a:tc gridSpan="3">
                  <a:txBody>
                    <a:bodyPr/>
                    <a:lstStyle/>
                    <a:p>
                      <a:r>
                        <a:rPr lang="en-US" altLang="ja-JP" sz="1600" b="1" dirty="0" smtClean="0">
                          <a:solidFill>
                            <a:schemeClr val="tx1"/>
                          </a:solidFill>
                          <a:latin typeface="Meiryo UI" pitchFamily="50" charset="-128"/>
                          <a:ea typeface="Meiryo UI" pitchFamily="50" charset="-128"/>
                          <a:cs typeface="Meiryo UI" pitchFamily="50" charset="-128"/>
                        </a:rPr>
                        <a:t>Malfunction indicator</a:t>
                      </a:r>
                      <a:endParaRPr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lang="en-US" altLang="ja-JP" sz="1200" dirty="0" smtClean="0">
                          <a:solidFill>
                            <a:schemeClr val="tx1"/>
                          </a:solidFill>
                          <a:latin typeface="Meiryo UI" pitchFamily="50" charset="-128"/>
                          <a:ea typeface="Meiryo UI" pitchFamily="50" charset="-128"/>
                          <a:cs typeface="Meiryo UI" pitchFamily="50" charset="-128"/>
                        </a:rPr>
                        <a:t>‘malfunction indicator’ (‘MI’) means a visible or audible indicator that clearly informs the driver of the vehicle in the event of malfunctions;</a:t>
                      </a:r>
                      <a:endParaRPr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solidFill>
                            <a:schemeClr val="tx1"/>
                          </a:solidFill>
                          <a:latin typeface="Meiryo UI" pitchFamily="50" charset="-128"/>
                          <a:ea typeface="Meiryo UI" pitchFamily="50" charset="-128"/>
                          <a:cs typeface="Meiryo UI" pitchFamily="50" charset="-128"/>
                        </a:rPr>
                        <a:t>"Malfunction Indicator for category 3 vehicle (MI for category</a:t>
                      </a:r>
                      <a:r>
                        <a:rPr lang="en-US" altLang="ja-JP" sz="1200" baseline="0" dirty="0" smtClean="0">
                          <a:solidFill>
                            <a:schemeClr val="tx1"/>
                          </a:solidFill>
                          <a:latin typeface="Meiryo UI" pitchFamily="50" charset="-128"/>
                          <a:ea typeface="Meiryo UI" pitchFamily="50" charset="-128"/>
                          <a:cs typeface="Meiryo UI" pitchFamily="50" charset="-128"/>
                        </a:rPr>
                        <a:t> 3 vehicle*)</a:t>
                      </a:r>
                      <a:r>
                        <a:rPr lang="en-US" altLang="ja-JP" sz="1200" dirty="0" smtClean="0">
                          <a:solidFill>
                            <a:schemeClr val="tx1"/>
                          </a:solidFill>
                          <a:latin typeface="Meiryo UI" pitchFamily="50" charset="-128"/>
                          <a:ea typeface="Meiryo UI" pitchFamily="50" charset="-128"/>
                          <a:cs typeface="Meiryo UI" pitchFamily="50" charset="-128"/>
                        </a:rPr>
                        <a:t>" means a visible indicator that clearly informs the driver of the vehicle in the event of malfunctions.</a:t>
                      </a:r>
                      <a:endParaRPr lang="ja-JP" altLang="en-US" sz="1200" dirty="0" smtClean="0">
                        <a:solidFill>
                          <a:schemeClr val="tx1"/>
                        </a:solidFill>
                        <a:latin typeface="Meiryo UI" pitchFamily="50" charset="-128"/>
                        <a:ea typeface="Meiryo UI" pitchFamily="50" charset="-128"/>
                        <a:cs typeface="Meiryo UI"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*ECE/TRANS/WP.29/1045, as amended by Amends. 1 and 2 (Special Resolution No. 1)</a:t>
                      </a:r>
                      <a:endParaRPr kumimoji="1" lang="ja-JP" altLang="en-US"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endParaRPr>
                    </a:p>
                    <a:p>
                      <a:endParaRPr lang="ja-JP" altLang="en-US" dirty="0">
                        <a:solidFill>
                          <a:schemeClr val="tx1"/>
                        </a:solidFill>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Audible</a:t>
                      </a:r>
                      <a:r>
                        <a:rPr kumimoji="1" lang="en-US" altLang="ja-JP" sz="1200" baseline="0" dirty="0" smtClean="0">
                          <a:solidFill>
                            <a:schemeClr val="tx1"/>
                          </a:solidFill>
                          <a:latin typeface="Meiryo UI" pitchFamily="50" charset="-128"/>
                          <a:ea typeface="Meiryo UI" pitchFamily="50" charset="-128"/>
                          <a:cs typeface="Meiryo UI" pitchFamily="50" charset="-128"/>
                        </a:rPr>
                        <a:t> indicator insufficient for two wheelers.</a:t>
                      </a:r>
                    </a:p>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Cannot</a:t>
                      </a:r>
                      <a:r>
                        <a:rPr kumimoji="1" lang="en-US" altLang="ja-JP" sz="1200" baseline="0" dirty="0" smtClean="0">
                          <a:solidFill>
                            <a:schemeClr val="tx1"/>
                          </a:solidFill>
                          <a:latin typeface="Meiryo UI" pitchFamily="50" charset="-128"/>
                          <a:ea typeface="Meiryo UI" pitchFamily="50" charset="-128"/>
                          <a:cs typeface="Meiryo UI" pitchFamily="50" charset="-128"/>
                        </a:rPr>
                        <a:t> align with WLTP since they explicitly limit purpose on indicating emission related failure. Thus, t</a:t>
                      </a:r>
                      <a:r>
                        <a:rPr kumimoji="1" lang="en-US" altLang="ja-JP" sz="1200" dirty="0" smtClean="0">
                          <a:solidFill>
                            <a:schemeClr val="tx1"/>
                          </a:solidFill>
                          <a:latin typeface="Meiryo UI" pitchFamily="50" charset="-128"/>
                          <a:ea typeface="Meiryo UI" pitchFamily="50" charset="-128"/>
                          <a:cs typeface="Meiryo UI" pitchFamily="50" charset="-128"/>
                        </a:rPr>
                        <a:t>erm is modified from “OBD" to “OBD for category 3 vehicle*" to clearly differentiate</a:t>
                      </a:r>
                      <a:r>
                        <a:rPr kumimoji="1" lang="en-US" altLang="ja-JP" sz="1200" baseline="0" dirty="0" smtClean="0">
                          <a:solidFill>
                            <a:schemeClr val="tx1"/>
                          </a:solidFill>
                          <a:latin typeface="Meiryo UI" pitchFamily="50" charset="-128"/>
                          <a:ea typeface="Meiryo UI" pitchFamily="50" charset="-128"/>
                          <a:cs typeface="Meiryo UI" pitchFamily="50" charset="-128"/>
                        </a:rPr>
                        <a:t> from WLTP. </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Current OBD1 gtr definition is carried over.</a:t>
                      </a:r>
                    </a:p>
                    <a:p>
                      <a:endParaRPr lang="ja-JP" altLang="en-US" sz="1200" dirty="0">
                        <a:solidFill>
                          <a:schemeClr val="tx1"/>
                        </a:solidFill>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18266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110166428"/>
              </p:ext>
            </p:extLst>
          </p:nvPr>
        </p:nvGraphicFramePr>
        <p:xfrm>
          <a:off x="421240" y="513708"/>
          <a:ext cx="8332341" cy="286776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Access to OBD</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2354">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‘access to OBD’ means the availability of all emission and safety critical related on-board diagnostic information including all fault codes required for the inspection, diagnosis, servicing or repair of environmental or functional‑safety‑related parts of the vehicle, via the serial interface for the standard diagnostic connection, pursuant to point 3.12 of Annex B.1.1.</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"Access" means the availability of all emission-related OBD data including all fault codes required for the inspection, diagnosis, servicing or repair of emissions-related parts of the vehicle, via the serial interface for the standard diagnostic connection (pursuant to [paragraph 3.12. of Annex 1]).</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dirty="0" smtClean="0">
                          <a:solidFill>
                            <a:schemeClr val="tx1"/>
                          </a:solidFill>
                          <a:latin typeface="Meiryo UI" pitchFamily="50" charset="-128"/>
                          <a:ea typeface="Meiryo UI" pitchFamily="50" charset="-128"/>
                          <a:cs typeface="Meiryo UI" pitchFamily="50" charset="-128"/>
                        </a:rPr>
                        <a:t>Functional safety is removed from definition to reflect OBD1 gtr discussion and to align with R83.</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dirty="0" smtClean="0">
                          <a:solidFill>
                            <a:schemeClr val="tx1"/>
                          </a:solidFill>
                          <a:latin typeface="Meiryo UI" pitchFamily="50" charset="-128"/>
                          <a:ea typeface="Meiryo UI" pitchFamily="50" charset="-128"/>
                          <a:cs typeface="Meiryo UI" pitchFamily="50" charset="-128"/>
                        </a:rPr>
                        <a:t>Term is modified from "Access to OBD" to "Access" to align with R83.</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dirty="0" smtClean="0">
                          <a:solidFill>
                            <a:schemeClr val="tx1"/>
                          </a:solidFill>
                          <a:latin typeface="Meiryo UI" pitchFamily="50" charset="-128"/>
                          <a:ea typeface="Meiryo UI" pitchFamily="50" charset="-128"/>
                          <a:cs typeface="Meiryo UI" pitchFamily="50" charset="-128"/>
                        </a:rPr>
                        <a:t>WLTP</a:t>
                      </a:r>
                      <a:r>
                        <a:rPr kumimoji="1" lang="en-US" altLang="ja-JP" sz="1200" baseline="0" dirty="0" smtClean="0">
                          <a:solidFill>
                            <a:schemeClr val="tx1"/>
                          </a:solidFill>
                          <a:latin typeface="Meiryo UI" pitchFamily="50" charset="-128"/>
                          <a:ea typeface="Meiryo UI" pitchFamily="50" charset="-128"/>
                          <a:cs typeface="Meiryo UI" pitchFamily="50" charset="-128"/>
                        </a:rPr>
                        <a:t> decided not to change this definition as to reflect wireless connection feature.</a:t>
                      </a:r>
                      <a:endParaRPr kumimoji="1" lang="ja-JP" altLang="en-US" sz="1200" dirty="0" smtClean="0">
                        <a:solidFill>
                          <a:schemeClr val="tx1"/>
                        </a:solidFill>
                        <a:latin typeface="Meiryo UI" pitchFamily="50" charset="-128"/>
                        <a:ea typeface="Meiryo UI" pitchFamily="50" charset="-128"/>
                        <a:cs typeface="Meiryo UI" pitchFamily="50" charset="-128"/>
                      </a:endParaRPr>
                    </a:p>
                    <a:p>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734318645"/>
              </p:ext>
            </p:extLst>
          </p:nvPr>
        </p:nvGraphicFramePr>
        <p:xfrm>
          <a:off x="416123" y="3627104"/>
          <a:ext cx="8332341" cy="289824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Calculated load value</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600" dirty="0" smtClean="0">
                          <a:solidFill>
                            <a:schemeClr val="tx1"/>
                          </a:solidFill>
                          <a:latin typeface="Meiryo UI" pitchFamily="50" charset="-128"/>
                          <a:ea typeface="Meiryo UI" pitchFamily="50" charset="-128"/>
                          <a:cs typeface="Meiryo UI" pitchFamily="50" charset="-128"/>
                        </a:rPr>
                        <a:t>Original definition</a:t>
                      </a:r>
                      <a:endParaRPr kumimoji="1" lang="ja-JP" altLang="en-US" sz="16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600" dirty="0" smtClean="0">
                          <a:solidFill>
                            <a:schemeClr val="tx1"/>
                          </a:solidFill>
                          <a:latin typeface="Meiryo UI" pitchFamily="50" charset="-128"/>
                          <a:ea typeface="Meiryo UI" pitchFamily="50" charset="-128"/>
                          <a:cs typeface="Meiryo UI" pitchFamily="50" charset="-128"/>
                        </a:rPr>
                        <a:t>IMMA proposal</a:t>
                      </a:r>
                      <a:endParaRPr kumimoji="1" lang="ja-JP" altLang="en-US" sz="16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600" dirty="0" smtClean="0">
                          <a:solidFill>
                            <a:schemeClr val="tx1"/>
                          </a:solidFill>
                          <a:latin typeface="Meiryo UI" pitchFamily="50" charset="-128"/>
                          <a:ea typeface="Meiryo UI" pitchFamily="50" charset="-128"/>
                          <a:cs typeface="Meiryo UI" pitchFamily="50" charset="-128"/>
                        </a:rPr>
                        <a:t>Comment</a:t>
                      </a:r>
                      <a:r>
                        <a:rPr kumimoji="1" lang="en-US" altLang="ja-JP" sz="16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6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2354">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‘calculated load value’ means referring to an indication of the current airflow divided by peak airflow, where peak airflow is corrected for altitude, if available. This definition provides a dimensionless number that is not engine‑specific and provides the service technician with an indication of the proportion of engine capacity being used (with wide open throttle as 100%);</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b="0" dirty="0" smtClean="0">
                          <a:solidFill>
                            <a:schemeClr val="tx1"/>
                          </a:solidFill>
                          <a:latin typeface="Meiryo UI" pitchFamily="50" charset="-128"/>
                          <a:ea typeface="Meiryo UI" pitchFamily="50" charset="-128"/>
                          <a:cs typeface="Meiryo UI" pitchFamily="50" charset="-128"/>
                        </a:rPr>
                        <a:t>Delete</a:t>
                      </a:r>
                      <a:r>
                        <a:rPr kumimoji="1" lang="en-US" altLang="ja-JP" sz="1200" b="0" baseline="0" dirty="0" smtClean="0">
                          <a:solidFill>
                            <a:schemeClr val="tx1"/>
                          </a:solidFill>
                          <a:latin typeface="Meiryo UI" pitchFamily="50" charset="-128"/>
                          <a:ea typeface="Meiryo UI" pitchFamily="50" charset="-128"/>
                          <a:cs typeface="Meiryo UI" pitchFamily="50" charset="-128"/>
                        </a:rPr>
                        <a:t> this definition</a:t>
                      </a:r>
                      <a:endParaRPr kumimoji="1" lang="ja-JP" altLang="en-US" sz="1200" b="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WLTP decided to delete this definition since this term is only used in description of freeze frame data and is unnecessary to understand OBD regulation.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Definition is also deleted from two wheeler gtr definition to align with WLTP.</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628198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006022764"/>
              </p:ext>
            </p:extLst>
          </p:nvPr>
        </p:nvGraphicFramePr>
        <p:xfrm>
          <a:off x="421240" y="513709"/>
          <a:ext cx="8332341" cy="286776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Limp-home</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"Limp-home" means an operation mode triggered by the control system that restricts fuel quantity, intake air quantity, spark delivery or other powertrain control variables resulting in significant reduction of output torque or engine revolution or vehicle speed;</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dirty="0" smtClean="0">
                          <a:solidFill>
                            <a:schemeClr val="tx1"/>
                          </a:solidFill>
                          <a:latin typeface="Meiryo UI" pitchFamily="50" charset="-128"/>
                          <a:ea typeface="Meiryo UI" pitchFamily="50" charset="-128"/>
                          <a:cs typeface="Meiryo UI" pitchFamily="50" charset="-128"/>
                        </a:rPr>
                        <a:t>Not</a:t>
                      </a:r>
                      <a:r>
                        <a:rPr kumimoji="1" lang="en-US" altLang="ja-JP" sz="1200" baseline="0" dirty="0" smtClean="0">
                          <a:solidFill>
                            <a:schemeClr val="tx1"/>
                          </a:solidFill>
                          <a:latin typeface="Meiryo UI" pitchFamily="50" charset="-128"/>
                          <a:ea typeface="Meiryo UI" pitchFamily="50" charset="-128"/>
                          <a:cs typeface="Meiryo UI" pitchFamily="50" charset="-128"/>
                        </a:rPr>
                        <a:t> defined in R83, but WLTP decided to define this term in their new gtr. However, they decided to fix main text first and then comeback to the definition afterward.</a:t>
                      </a:r>
                      <a:endParaRPr lang="en-US" altLang="ja-JP" sz="1200" dirty="0" smtClean="0">
                        <a:solidFill>
                          <a:schemeClr val="tx1"/>
                        </a:solidFill>
                        <a:latin typeface="Meiryo UI" pitchFamily="50" charset="-128"/>
                        <a:ea typeface="Meiryo UI" pitchFamily="50" charset="-128"/>
                        <a:cs typeface="Meiryo UI" pitchFamily="50" charset="-128"/>
                      </a:endParaRP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OBD1 gtr definition for now, and consider for alignment when it is fixed by WLTP. </a:t>
                      </a:r>
                    </a:p>
                    <a:p>
                      <a:pPr marL="228600" indent="-228600">
                        <a:buAutoNum type="arabicPeriod"/>
                      </a:pPr>
                      <a:endParaRPr kumimoji="1" lang="en-US" altLang="ja-JP" sz="1200" baseline="0" dirty="0" smtClean="0">
                        <a:solidFill>
                          <a:schemeClr val="tx1"/>
                        </a:solidFill>
                        <a:latin typeface="Meiryo UI" pitchFamily="50" charset="-128"/>
                        <a:ea typeface="Meiryo UI" pitchFamily="50" charset="-128"/>
                        <a:cs typeface="Meiryo UI" pitchFamily="50" charset="-128"/>
                      </a:endParaRPr>
                    </a:p>
                    <a:p>
                      <a:pPr marL="228600" indent="-228600">
                        <a:buAutoNum type="arabicPeriod"/>
                      </a:pP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003253922"/>
              </p:ext>
            </p:extLst>
          </p:nvPr>
        </p:nvGraphicFramePr>
        <p:xfrm>
          <a:off x="416123" y="3755137"/>
          <a:ext cx="8332341" cy="177048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Pending DTC</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704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Meiryo UI" pitchFamily="50" charset="-128"/>
                          <a:ea typeface="Meiryo UI" pitchFamily="50" charset="-128"/>
                          <a:cs typeface="Meiryo UI" pitchFamily="50" charset="-128"/>
                        </a:rPr>
                        <a:t>“Pending DTC (Pending fault code)” is a diagnostic trouble code stored upon the</a:t>
                      </a:r>
                      <a:r>
                        <a:rPr kumimoji="1" lang="en-US" altLang="ja-JP" sz="1200" kern="1200" baseline="0" dirty="0" smtClean="0">
                          <a:solidFill>
                            <a:schemeClr val="tx1"/>
                          </a:solidFill>
                          <a:latin typeface="Meiryo UI" pitchFamily="50" charset="-128"/>
                          <a:ea typeface="Meiryo UI" pitchFamily="50" charset="-128"/>
                          <a:cs typeface="Meiryo UI" pitchFamily="50" charset="-128"/>
                        </a:rPr>
                        <a:t> initial detection of a malfunction prior to illumination of the malfunction indicator.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Not</a:t>
                      </a:r>
                      <a:r>
                        <a:rPr kumimoji="1" lang="en-US" altLang="ja-JP" sz="1200" baseline="0" dirty="0" smtClean="0">
                          <a:solidFill>
                            <a:schemeClr val="tx1"/>
                          </a:solidFill>
                          <a:latin typeface="Meiryo UI" pitchFamily="50" charset="-128"/>
                          <a:ea typeface="Meiryo UI" pitchFamily="50" charset="-128"/>
                          <a:cs typeface="Meiryo UI" pitchFamily="50" charset="-128"/>
                        </a:rPr>
                        <a:t> defined in R83, but WLTP decided to define this term in their new gtr.</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definition created by WLTP to align.</a:t>
                      </a:r>
                    </a:p>
                    <a:p>
                      <a:pPr marL="228600" indent="-228600">
                        <a:buAutoNum type="arabicPeriod"/>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74972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3136630740"/>
              </p:ext>
            </p:extLst>
          </p:nvPr>
        </p:nvGraphicFramePr>
        <p:xfrm>
          <a:off x="416123" y="3019832"/>
          <a:ext cx="8332341" cy="195336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Readiness</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541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smtClean="0">
                        <a:solidFill>
                          <a:schemeClr val="tx1"/>
                        </a:solidFill>
                        <a:latin typeface="Meiryo UI" pitchFamily="50" charset="-128"/>
                        <a:ea typeface="Meiryo UI" pitchFamily="50" charset="-128"/>
                        <a:cs typeface="Meiryo UI" pitchFamily="50" charset="-128"/>
                      </a:endParaRPr>
                    </a:p>
                    <a:p>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eiryo UI" pitchFamily="50" charset="-128"/>
                          <a:ea typeface="Meiryo UI" pitchFamily="50" charset="-128"/>
                          <a:cs typeface="Meiryo UI" pitchFamily="50" charset="-128"/>
                        </a:rPr>
                        <a:t>Readiness" means a status indicating whether a monitor or a group of monitors have run since the last erasing.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smtClean="0">
                          <a:solidFill>
                            <a:schemeClr val="tx1"/>
                          </a:solidFill>
                          <a:effectLst/>
                          <a:latin typeface="Meiryo UI" pitchFamily="50" charset="-128"/>
                          <a:ea typeface="Meiryo UI" pitchFamily="50" charset="-128"/>
                          <a:cs typeface="Meiryo UI" pitchFamily="50" charset="-128"/>
                        </a:rPr>
                        <a:t>Readiness is</a:t>
                      </a:r>
                      <a:r>
                        <a:rPr kumimoji="1" lang="en-US" altLang="ja-JP" sz="1200" b="0" i="0" u="none" strike="noStrike" kern="1200" baseline="0" dirty="0" smtClean="0">
                          <a:solidFill>
                            <a:schemeClr val="tx1"/>
                          </a:solidFill>
                          <a:effectLst/>
                          <a:latin typeface="Meiryo UI" pitchFamily="50" charset="-128"/>
                          <a:ea typeface="Meiryo UI" pitchFamily="50" charset="-128"/>
                          <a:cs typeface="Meiryo UI" pitchFamily="50" charset="-128"/>
                        </a:rPr>
                        <a:t> </a:t>
                      </a:r>
                      <a:r>
                        <a:rPr kumimoji="1" lang="en-US" altLang="ja-JP" sz="1200" b="0" i="0" u="none" strike="noStrike" kern="1200" dirty="0" smtClean="0">
                          <a:solidFill>
                            <a:schemeClr val="tx1"/>
                          </a:solidFill>
                          <a:effectLst/>
                          <a:latin typeface="Meiryo UI" pitchFamily="50" charset="-128"/>
                          <a:ea typeface="Meiryo UI" pitchFamily="50" charset="-128"/>
                          <a:cs typeface="Meiryo UI" pitchFamily="50" charset="-128"/>
                        </a:rPr>
                        <a:t>also indicated when status</a:t>
                      </a:r>
                      <a:r>
                        <a:rPr kumimoji="1" lang="en-US" altLang="ja-JP" sz="1200" b="0" i="0" u="none" strike="noStrike" kern="1200" baseline="0" dirty="0" smtClean="0">
                          <a:solidFill>
                            <a:schemeClr val="tx1"/>
                          </a:solidFill>
                          <a:effectLst/>
                          <a:latin typeface="Meiryo UI" pitchFamily="50" charset="-128"/>
                          <a:ea typeface="Meiryo UI" pitchFamily="50" charset="-128"/>
                          <a:cs typeface="Meiryo UI" pitchFamily="50" charset="-128"/>
                        </a:rPr>
                        <a:t> is </a:t>
                      </a:r>
                      <a:r>
                        <a:rPr kumimoji="1" lang="en-US" altLang="ja-JP" sz="1200" b="0" i="0" u="none" strike="noStrike" kern="1200" dirty="0" smtClean="0">
                          <a:solidFill>
                            <a:schemeClr val="tx1"/>
                          </a:solidFill>
                          <a:effectLst/>
                          <a:latin typeface="Meiryo UI" pitchFamily="50" charset="-128"/>
                          <a:ea typeface="Meiryo UI" pitchFamily="50" charset="-128"/>
                          <a:cs typeface="Meiryo UI" pitchFamily="50" charset="-128"/>
                        </a:rPr>
                        <a:t>erased</a:t>
                      </a:r>
                      <a:r>
                        <a:rPr kumimoji="1" lang="en-US" altLang="ja-JP" sz="1200" b="0" i="0" u="none" strike="noStrike" kern="1200" baseline="0" dirty="0" smtClean="0">
                          <a:solidFill>
                            <a:schemeClr val="tx1"/>
                          </a:solidFill>
                          <a:effectLst/>
                          <a:latin typeface="Meiryo UI" pitchFamily="50" charset="-128"/>
                          <a:ea typeface="Meiryo UI" pitchFamily="50" charset="-128"/>
                          <a:cs typeface="Meiryo UI" pitchFamily="50" charset="-128"/>
                        </a:rPr>
                        <a:t> by power loss.</a:t>
                      </a:r>
                      <a:r>
                        <a:rPr kumimoji="1" lang="en-US" altLang="ja-JP" sz="1200" b="0" i="0" u="none" strike="noStrike" kern="1200" dirty="0" smtClean="0">
                          <a:solidFill>
                            <a:schemeClr val="tx1"/>
                          </a:solidFill>
                          <a:effectLst/>
                          <a:latin typeface="Meiryo UI" pitchFamily="50" charset="-128"/>
                          <a:ea typeface="Meiryo UI" pitchFamily="50" charset="-128"/>
                          <a:cs typeface="Meiryo UI" pitchFamily="50" charset="-128"/>
                        </a:rPr>
                        <a:t> </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Not</a:t>
                      </a:r>
                      <a:r>
                        <a:rPr kumimoji="1" lang="en-US" altLang="ja-JP" sz="1200" baseline="0" dirty="0" smtClean="0">
                          <a:solidFill>
                            <a:schemeClr val="tx1"/>
                          </a:solidFill>
                          <a:latin typeface="Meiryo UI" pitchFamily="50" charset="-128"/>
                          <a:ea typeface="Meiryo UI" pitchFamily="50" charset="-128"/>
                          <a:cs typeface="Meiryo UI" pitchFamily="50" charset="-128"/>
                        </a:rPr>
                        <a:t> defined in R83, but WLTP decided to define this term in their new gtr.</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definition created by WLTP to align with WLTP.</a:t>
                      </a:r>
                    </a:p>
                    <a:p>
                      <a:pPr marL="228600" indent="-228600">
                        <a:buAutoNum type="arabicPeriod"/>
                      </a:pP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2209095213"/>
              </p:ext>
            </p:extLst>
          </p:nvPr>
        </p:nvGraphicFramePr>
        <p:xfrm>
          <a:off x="416123" y="476672"/>
          <a:ext cx="8332341" cy="195336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Confirmed DTC</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704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baseline="0" dirty="0" smtClean="0">
                          <a:solidFill>
                            <a:schemeClr val="tx1"/>
                          </a:solidFill>
                          <a:latin typeface="Meiryo UI" pitchFamily="50" charset="-128"/>
                          <a:ea typeface="Meiryo UI" pitchFamily="50" charset="-128"/>
                          <a:cs typeface="Meiryo UI" pitchFamily="50" charset="-128"/>
                        </a:rPr>
                        <a:t>”Confirmed DTC (Confirmed fault code)” is a diagnostic trouble code stored when an OBD system has confirmed that a malfunction exists.</a:t>
                      </a:r>
                      <a:endParaRPr kumimoji="1" lang="ja-JP" altLang="en-US" sz="1200" kern="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Not</a:t>
                      </a:r>
                      <a:r>
                        <a:rPr kumimoji="1" lang="en-US" altLang="ja-JP" sz="1200" baseline="0" dirty="0" smtClean="0">
                          <a:solidFill>
                            <a:schemeClr val="tx1"/>
                          </a:solidFill>
                          <a:latin typeface="Meiryo UI" pitchFamily="50" charset="-128"/>
                          <a:ea typeface="Meiryo UI" pitchFamily="50" charset="-128"/>
                          <a:cs typeface="Meiryo UI" pitchFamily="50" charset="-128"/>
                        </a:rPr>
                        <a:t> defined in R83, but WLTP decided to define this term in their new gtr.</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definition created by WLTP to align with WLTP.</a:t>
                      </a:r>
                    </a:p>
                    <a:p>
                      <a:pPr marL="228600" indent="-228600">
                        <a:buAutoNum type="arabicPeriod"/>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821283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290122211"/>
              </p:ext>
            </p:extLst>
          </p:nvPr>
        </p:nvGraphicFramePr>
        <p:xfrm>
          <a:off x="421240" y="513709"/>
          <a:ext cx="8332341" cy="231912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Scan-tool</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smtClean="0">
                        <a:solidFill>
                          <a:schemeClr val="tx1"/>
                        </a:solidFill>
                        <a:latin typeface="Meiryo UI" pitchFamily="50" charset="-128"/>
                        <a:ea typeface="Meiryo UI" pitchFamily="50" charset="-128"/>
                        <a:cs typeface="Meiryo UI" pitchFamily="50" charset="-128"/>
                      </a:endParaRPr>
                    </a:p>
                    <a:p>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eiryo UI" pitchFamily="50" charset="-128"/>
                          <a:ea typeface="Meiryo UI" pitchFamily="50" charset="-128"/>
                          <a:cs typeface="Meiryo UI" pitchFamily="50" charset="-128"/>
                        </a:rPr>
                        <a:t>“Scan</a:t>
                      </a:r>
                      <a:r>
                        <a:rPr lang="en-US" altLang="ja-JP" sz="1200" b="0" i="0" u="none" strike="noStrike" baseline="0" dirty="0" smtClean="0">
                          <a:solidFill>
                            <a:schemeClr val="tx1"/>
                          </a:solidFill>
                          <a:effectLst/>
                          <a:latin typeface="Meiryo UI" pitchFamily="50" charset="-128"/>
                          <a:ea typeface="Meiryo UI" pitchFamily="50" charset="-128"/>
                          <a:cs typeface="Meiryo UI" pitchFamily="50" charset="-128"/>
                        </a:rPr>
                        <a:t> </a:t>
                      </a:r>
                      <a:r>
                        <a:rPr lang="en-US" altLang="ja-JP" sz="1200" b="0" i="0" u="none" strike="noStrike" dirty="0" smtClean="0">
                          <a:solidFill>
                            <a:schemeClr val="tx1"/>
                          </a:solidFill>
                          <a:effectLst/>
                          <a:latin typeface="Meiryo UI" pitchFamily="50" charset="-128"/>
                          <a:ea typeface="Meiryo UI" pitchFamily="50" charset="-128"/>
                          <a:cs typeface="Meiryo UI" pitchFamily="50" charset="-128"/>
                        </a:rPr>
                        <a:t>tool" means an external test equipment used for standardized off-board communication with the OBD system in accordance with the requirements of this GTR.</a:t>
                      </a:r>
                    </a:p>
                    <a:p>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Not</a:t>
                      </a:r>
                      <a:r>
                        <a:rPr kumimoji="1" lang="en-US" altLang="ja-JP" sz="1200" baseline="0" dirty="0" smtClean="0">
                          <a:solidFill>
                            <a:schemeClr val="tx1"/>
                          </a:solidFill>
                          <a:latin typeface="Meiryo UI" pitchFamily="50" charset="-128"/>
                          <a:ea typeface="Meiryo UI" pitchFamily="50" charset="-128"/>
                          <a:cs typeface="Meiryo UI" pitchFamily="50" charset="-128"/>
                        </a:rPr>
                        <a:t> defined in R83, but WLTP decided to define this term in their new gtr. WLTP also decided to change term from “scan-tool” to “scan tool”.</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change term and to adopt definition created by WLTP to align.</a:t>
                      </a:r>
                    </a:p>
                    <a:p>
                      <a:pPr marL="228600" indent="-228600">
                        <a:buAutoNum type="arabicPeriod"/>
                      </a:pP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248995225"/>
              </p:ext>
            </p:extLst>
          </p:nvPr>
        </p:nvGraphicFramePr>
        <p:xfrm>
          <a:off x="416123" y="3429000"/>
          <a:ext cx="8332341" cy="195336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Software calibration identification</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smtClean="0">
                        <a:solidFill>
                          <a:schemeClr val="tx1"/>
                        </a:solidFill>
                        <a:latin typeface="Meiryo UI" pitchFamily="50" charset="-128"/>
                        <a:ea typeface="Meiryo UI" pitchFamily="50" charset="-128"/>
                        <a:cs typeface="Meiryo UI" pitchFamily="50" charset="-128"/>
                      </a:endParaRPr>
                    </a:p>
                    <a:p>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eiryo UI" pitchFamily="50" charset="-128"/>
                          <a:ea typeface="Meiryo UI" pitchFamily="50" charset="-128"/>
                          <a:cs typeface="Meiryo UI" pitchFamily="50" charset="-128"/>
                        </a:rPr>
                        <a:t>"Software calibration identification (CAL ID)" means a series of alphanumeric characters that identifies the emission-related calibration and/or software version.</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Not</a:t>
                      </a:r>
                      <a:r>
                        <a:rPr kumimoji="1" lang="en-US" altLang="ja-JP" sz="1200" baseline="0" dirty="0" smtClean="0">
                          <a:solidFill>
                            <a:schemeClr val="tx1"/>
                          </a:solidFill>
                          <a:latin typeface="Meiryo UI" pitchFamily="50" charset="-128"/>
                          <a:ea typeface="Meiryo UI" pitchFamily="50" charset="-128"/>
                          <a:cs typeface="Meiryo UI" pitchFamily="50" charset="-128"/>
                        </a:rPr>
                        <a:t> defined in R83, but WLTP decided to define this term in their new gtr.</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definition created by WLTP to align with WLTP.</a:t>
                      </a:r>
                    </a:p>
                    <a:p>
                      <a:pPr marL="228600" indent="-228600">
                        <a:buAutoNum type="arabicPeriod"/>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1490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22230917"/>
              </p:ext>
            </p:extLst>
          </p:nvPr>
        </p:nvGraphicFramePr>
        <p:xfrm>
          <a:off x="421240" y="513709"/>
          <a:ext cx="8332341" cy="268488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Useful life</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smtClean="0">
                        <a:solidFill>
                          <a:schemeClr val="tx1"/>
                        </a:solidFill>
                        <a:latin typeface="Meiryo UI" pitchFamily="50" charset="-128"/>
                        <a:ea typeface="Meiryo UI" pitchFamily="50" charset="-128"/>
                        <a:cs typeface="Meiryo UI" pitchFamily="50" charset="-128"/>
                      </a:endParaRPr>
                    </a:p>
                    <a:p>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"Useful life" means the relevant period of distance and/or time over which compliance with the OBD system has to be assured.</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dirty="0" smtClean="0">
                          <a:solidFill>
                            <a:schemeClr val="tx1"/>
                          </a:solidFill>
                          <a:latin typeface="Meiryo UI" pitchFamily="50" charset="-128"/>
                          <a:ea typeface="Meiryo UI" pitchFamily="50" charset="-128"/>
                          <a:cs typeface="Meiryo UI" pitchFamily="50" charset="-128"/>
                        </a:rPr>
                        <a:t>Since this term is general term which is also used in outside of OBD, WLTP OBD TF decided to request WLTP IWG</a:t>
                      </a:r>
                      <a:r>
                        <a:rPr kumimoji="1" lang="en-US" altLang="ja-JP" sz="1200" baseline="0" dirty="0" smtClean="0">
                          <a:solidFill>
                            <a:schemeClr val="tx1"/>
                          </a:solidFill>
                          <a:latin typeface="Meiryo UI" pitchFamily="50" charset="-128"/>
                          <a:ea typeface="Meiryo UI" pitchFamily="50" charset="-128"/>
                          <a:cs typeface="Meiryo UI" pitchFamily="50" charset="-128"/>
                        </a:rPr>
                        <a:t> to define definition in gtr15.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OBD1 gtr definition for now, and consider for alignment when it is fixed in gtr15.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1" lang="en-US" altLang="ja-JP" sz="1200" baseline="0" dirty="0" smtClean="0">
                        <a:solidFill>
                          <a:schemeClr val="tx1"/>
                        </a:solidFill>
                        <a:latin typeface="Meiryo UI" pitchFamily="50" charset="-128"/>
                        <a:ea typeface="Meiryo UI" pitchFamily="50" charset="-128"/>
                        <a:cs typeface="Meiryo UI" pitchFamily="50" charset="-128"/>
                      </a:endParaRPr>
                    </a:p>
                    <a:p>
                      <a:pPr marL="228600" indent="-228600">
                        <a:buAutoNum type="arabicPeriod"/>
                      </a:pP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3938992786"/>
              </p:ext>
            </p:extLst>
          </p:nvPr>
        </p:nvGraphicFramePr>
        <p:xfrm>
          <a:off x="416123" y="3645024"/>
          <a:ext cx="8332341" cy="250200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Deficiency</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54124">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‘deficiency’ in respect of vehicle OBD systems, means a situation in which up to two separate components or systems that are monitored contain temporary or permanent operating characteristics that impair their otherwise efficient OBD monitoring or do not meet all other detailed requirements for OBD;</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lang="en-US" altLang="ja-JP" sz="1200" dirty="0" smtClean="0">
                          <a:solidFill>
                            <a:schemeClr val="tx1"/>
                          </a:solidFill>
                          <a:latin typeface="Meiryo UI" pitchFamily="50" charset="-128"/>
                          <a:ea typeface="Meiryo UI" pitchFamily="50" charset="-128"/>
                          <a:cs typeface="Meiryo UI" pitchFamily="50" charset="-128"/>
                        </a:rPr>
                        <a:t>“Deficiency" means, in respect of vehicle OBD systems, that components or systems that are monitored contain temporary or permanent operating characteristics that impair the otherwise efficient OBD monitoring of those components or systems or do not meet all of the other detailed requirements for OBD. </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WLTP decided to change this definition. Requirement is removed from definition  since it should be described in the main text.</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definition created by WLTP to align with WLTP.</a:t>
                      </a:r>
                    </a:p>
                    <a:p>
                      <a:pPr marL="228600" indent="-228600">
                        <a:buAutoNum type="arabicPeriod"/>
                      </a:pP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77409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077800832"/>
              </p:ext>
            </p:extLst>
          </p:nvPr>
        </p:nvGraphicFramePr>
        <p:xfrm>
          <a:off x="421240" y="513709"/>
          <a:ext cx="8332341" cy="213624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Engine misfire</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latin typeface="Meiryo UI" pitchFamily="50" charset="-128"/>
                          <a:ea typeface="Meiryo UI" pitchFamily="50" charset="-128"/>
                          <a:cs typeface="Meiryo UI" pitchFamily="50" charset="-128"/>
                        </a:rPr>
                        <a:t>‘engine misfire’ means a lack of combustion in the cylinder of a combustion engine due to the absence of spark, poor fuel metering, poor compression or any other cause;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eiryo UI" pitchFamily="50" charset="-128"/>
                          <a:ea typeface="Meiryo UI" pitchFamily="50" charset="-128"/>
                          <a:cs typeface="Meiryo UI" pitchFamily="50" charset="-128"/>
                        </a:rPr>
                        <a:t>“Engine misfire" means lack of combustion in the cylinder of a positive ignition engine due to absence of spark, poor fuel metering, poor compression or any other cause.</a:t>
                      </a:r>
                      <a:endPar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R83</a:t>
                      </a:r>
                      <a:r>
                        <a:rPr kumimoji="1" lang="en-US" altLang="ja-JP" sz="1200" baseline="0" dirty="0" smtClean="0">
                          <a:solidFill>
                            <a:schemeClr val="tx1"/>
                          </a:solidFill>
                          <a:latin typeface="Meiryo UI" pitchFamily="50" charset="-128"/>
                          <a:ea typeface="Meiryo UI" pitchFamily="50" charset="-128"/>
                          <a:cs typeface="Meiryo UI" pitchFamily="50" charset="-128"/>
                        </a:rPr>
                        <a:t> and OBD1 gtr had different definition.</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Requirement should be described in main text.</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WLTP agreed to remove requirement from their definition as IMMA proposed.</a:t>
                      </a:r>
                    </a:p>
                    <a:p>
                      <a:pPr marL="228600" indent="-228600">
                        <a:buAutoNum type="arabicPeriod"/>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469658548"/>
              </p:ext>
            </p:extLst>
          </p:nvPr>
        </p:nvGraphicFramePr>
        <p:xfrm>
          <a:off x="416123" y="3820248"/>
          <a:ext cx="8332341" cy="250200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OBD emission threshold</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solidFill>
                            <a:schemeClr val="tx1"/>
                          </a:solidFill>
                          <a:latin typeface="Meiryo UI" pitchFamily="50" charset="-128"/>
                          <a:ea typeface="Meiryo UI" pitchFamily="50" charset="-128"/>
                          <a:cs typeface="Meiryo UI" pitchFamily="50" charset="-128"/>
                        </a:rPr>
                        <a:t>‘OBD emission thresholds’ means limits of the pollutant emission constituents above which the malfunction indicator shall be activated;</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tx1"/>
                          </a:solidFill>
                          <a:latin typeface="Meiryo UI" pitchFamily="50" charset="-128"/>
                          <a:ea typeface="Meiryo UI" pitchFamily="50" charset="-128"/>
                          <a:cs typeface="Meiryo UI" pitchFamily="50" charset="-128"/>
                        </a:rPr>
                        <a:t>Delete</a:t>
                      </a:r>
                      <a:r>
                        <a:rPr kumimoji="1" lang="en-US" altLang="ja-JP" sz="1200" b="0" baseline="0" dirty="0" smtClean="0">
                          <a:solidFill>
                            <a:schemeClr val="tx1"/>
                          </a:solidFill>
                          <a:latin typeface="Meiryo UI" pitchFamily="50" charset="-128"/>
                          <a:ea typeface="Meiryo UI" pitchFamily="50" charset="-128"/>
                          <a:cs typeface="Meiryo UI" pitchFamily="50" charset="-128"/>
                        </a:rPr>
                        <a:t> this definition</a:t>
                      </a:r>
                      <a:endParaRPr kumimoji="1" lang="ja-JP" altLang="en-US" sz="1200" b="0" dirty="0" smtClean="0">
                        <a:solidFill>
                          <a:schemeClr val="tx1"/>
                        </a:solidFill>
                        <a:latin typeface="Meiryo UI" pitchFamily="50" charset="-128"/>
                        <a:ea typeface="Meiryo UI" pitchFamily="50" charset="-128"/>
                        <a:cs typeface="Meiryo UI"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WLTP</a:t>
                      </a:r>
                      <a:r>
                        <a:rPr kumimoji="1" lang="en-US" altLang="ja-JP" sz="1200" baseline="0" dirty="0" smtClean="0">
                          <a:solidFill>
                            <a:schemeClr val="tx1"/>
                          </a:solidFill>
                          <a:latin typeface="Meiryo UI" pitchFamily="50" charset="-128"/>
                          <a:ea typeface="Meiryo UI" pitchFamily="50" charset="-128"/>
                          <a:cs typeface="Meiryo UI" pitchFamily="50" charset="-128"/>
                        </a:rPr>
                        <a:t> decided to call this term OBD threshold and to delete definition since it is self explanatory.</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change term from “OBD emission threshold” to “OBD threshold” and to delete this definition to align with WLTP.</a:t>
                      </a:r>
                    </a:p>
                    <a:p>
                      <a:pPr marL="228600" indent="-228600">
                        <a:buAutoNum type="arabicPeriod"/>
                      </a:pPr>
                      <a:endParaRPr kumimoji="1" lang="en-US" altLang="ja-JP" sz="1200" baseline="0" dirty="0" smtClean="0">
                        <a:solidFill>
                          <a:schemeClr val="tx1"/>
                        </a:solidFill>
                        <a:latin typeface="Meiryo UI" pitchFamily="50" charset="-128"/>
                        <a:ea typeface="Meiryo UI" pitchFamily="50" charset="-128"/>
                        <a:cs typeface="Meiryo UI" pitchFamily="50" charset="-128"/>
                      </a:endParaRPr>
                    </a:p>
                    <a:p>
                      <a:pPr marL="228600" indent="-228600">
                        <a:buAutoNum type="arabicPeriod"/>
                      </a:pPr>
                      <a:endParaRPr kumimoji="1" lang="en-US" altLang="ja-JP" sz="1200" baseline="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38970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222579739"/>
              </p:ext>
            </p:extLst>
          </p:nvPr>
        </p:nvGraphicFramePr>
        <p:xfrm>
          <a:off x="421240" y="513708"/>
          <a:ext cx="8332341" cy="1963554"/>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Calibration</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2354">
                <a:tc>
                  <a:txBody>
                    <a:bodyPr/>
                    <a:lstStyle/>
                    <a:p>
                      <a:r>
                        <a:rPr kumimoji="1" lang="en-US" altLang="ja-JP" sz="1200" dirty="0" smtClean="0">
                          <a:latin typeface="Meiryo UI" pitchFamily="50" charset="-128"/>
                          <a:ea typeface="Meiryo UI" pitchFamily="50" charset="-128"/>
                          <a:cs typeface="Meiryo UI" pitchFamily="50" charset="-128"/>
                        </a:rPr>
                        <a:t>‘calibration’ of the powertrain / engine or drive train control unit means the application specific set of data maps and parameters used by the control unit's software to tune the vehicle's powertrain / engine or drive train;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Delete this definition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latin typeface="Meiryo UI" pitchFamily="50" charset="-128"/>
                          <a:ea typeface="Meiryo UI" pitchFamily="50" charset="-128"/>
                          <a:cs typeface="Meiryo UI" pitchFamily="50" charset="-128"/>
                        </a:rPr>
                        <a:t>Term is too general to be defined.</a:t>
                      </a:r>
                    </a:p>
                    <a:p>
                      <a:pPr marL="228600" indent="-228600">
                        <a:buAutoNum type="arabicPeriod"/>
                      </a:pPr>
                      <a:r>
                        <a:rPr kumimoji="1" lang="en-US" altLang="ja-JP" sz="1200" dirty="0" smtClean="0">
                          <a:latin typeface="Meiryo UI" pitchFamily="50" charset="-128"/>
                          <a:ea typeface="Meiryo UI" pitchFamily="50" charset="-128"/>
                          <a:cs typeface="Meiryo UI" pitchFamily="50" charset="-128"/>
                        </a:rPr>
                        <a:t>No comparable definition</a:t>
                      </a:r>
                      <a:r>
                        <a:rPr kumimoji="1" lang="en-US" altLang="ja-JP" sz="1200" baseline="0" dirty="0" smtClean="0">
                          <a:latin typeface="Meiryo UI" pitchFamily="50" charset="-128"/>
                          <a:ea typeface="Meiryo UI" pitchFamily="50" charset="-128"/>
                          <a:cs typeface="Meiryo UI" pitchFamily="50" charset="-128"/>
                        </a:rPr>
                        <a:t> in R83.</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IMMA propose to delete definition to align with R83.</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927528667"/>
              </p:ext>
            </p:extLst>
          </p:nvPr>
        </p:nvGraphicFramePr>
        <p:xfrm>
          <a:off x="416123" y="2636912"/>
          <a:ext cx="8332341" cy="1931656"/>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Communication protocol</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latin typeface="Meiryo UI" pitchFamily="50" charset="-128"/>
                          <a:ea typeface="Meiryo UI" pitchFamily="50" charset="-128"/>
                          <a:cs typeface="Meiryo UI" pitchFamily="50" charset="-128"/>
                        </a:rPr>
                        <a:t>‘communication protocol’ means a system of digital message formats and rules for exchanging those messages in or between computing systems or units;</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Delete this definition</a:t>
                      </a:r>
                      <a:endParaRPr kumimoji="1" lang="ja-JP" altLang="en-US" sz="1200" dirty="0" smtClean="0">
                        <a:latin typeface="Meiryo UI" pitchFamily="50" charset="-128"/>
                        <a:ea typeface="Meiryo UI" pitchFamily="50" charset="-128"/>
                        <a:cs typeface="Meiryo UI" pitchFamily="50" charset="-128"/>
                      </a:endParaRPr>
                    </a:p>
                    <a:p>
                      <a:endParaRPr kumimoji="1" lang="ja-JP" altLang="en-US" sz="1200" b="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latin typeface="Meiryo UI" pitchFamily="50" charset="-128"/>
                          <a:ea typeface="Meiryo UI" pitchFamily="50" charset="-128"/>
                          <a:cs typeface="Meiryo UI" pitchFamily="50" charset="-128"/>
                        </a:rPr>
                        <a:t>Term is too general to be defined.</a:t>
                      </a:r>
                    </a:p>
                    <a:p>
                      <a:pPr marL="228600" indent="-228600">
                        <a:buAutoNum type="arabicPeriod"/>
                      </a:pPr>
                      <a:r>
                        <a:rPr kumimoji="1" lang="en-US" altLang="ja-JP" sz="1200" dirty="0" smtClean="0">
                          <a:latin typeface="Meiryo UI" pitchFamily="50" charset="-128"/>
                          <a:ea typeface="Meiryo UI" pitchFamily="50" charset="-128"/>
                          <a:cs typeface="Meiryo UI" pitchFamily="50" charset="-128"/>
                        </a:rPr>
                        <a:t>No comparable definition</a:t>
                      </a:r>
                      <a:r>
                        <a:rPr kumimoji="1" lang="en-US" altLang="ja-JP" sz="1200" baseline="0" dirty="0" smtClean="0">
                          <a:latin typeface="Meiryo UI" pitchFamily="50" charset="-128"/>
                          <a:ea typeface="Meiryo UI" pitchFamily="50" charset="-128"/>
                          <a:cs typeface="Meiryo UI" pitchFamily="50" charset="-128"/>
                        </a:rPr>
                        <a:t> in R83.</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IMMA propose to delete definition to align with R83.</a:t>
                      </a:r>
                      <a:endParaRPr kumimoji="1" lang="ja-JP" altLang="en-US" sz="1200" dirty="0" smtClean="0">
                        <a:solidFill>
                          <a:schemeClr val="tx1"/>
                        </a:solidFill>
                        <a:latin typeface="Meiryo UI" pitchFamily="50" charset="-128"/>
                        <a:ea typeface="Meiryo UI" pitchFamily="50" charset="-128"/>
                        <a:cs typeface="Meiryo UI"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4118285506"/>
              </p:ext>
            </p:extLst>
          </p:nvPr>
        </p:nvGraphicFramePr>
        <p:xfrm>
          <a:off x="416123" y="4707224"/>
          <a:ext cx="8332341" cy="1931656"/>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Driving cycle</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latin typeface="Meiryo UI" pitchFamily="50" charset="-128"/>
                          <a:ea typeface="Meiryo UI" pitchFamily="50" charset="-128"/>
                          <a:cs typeface="Meiryo UI" pitchFamily="50" charset="-128"/>
                        </a:rPr>
                        <a:t>‘driving cycle’ means a test type I cycle consisting of engine start-up, driving mode where a malfunction would be detected if present, and engine shut-off;</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A "driving cycle" consists of engine key-on, a driving mode where a</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smtClean="0">
                          <a:latin typeface="Meiryo UI" pitchFamily="50" charset="-128"/>
                          <a:ea typeface="Meiryo UI" pitchFamily="50" charset="-128"/>
                          <a:cs typeface="Meiryo UI" pitchFamily="50" charset="-128"/>
                        </a:rPr>
                        <a:t>malfunction would be detected if present, and engine key-off."</a:t>
                      </a:r>
                      <a:endParaRPr kumimoji="1" lang="ja-JP" altLang="en-US" sz="1200" b="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latin typeface="Meiryo UI" pitchFamily="50" charset="-128"/>
                          <a:ea typeface="Meiryo UI" pitchFamily="50" charset="-128"/>
                          <a:cs typeface="Meiryo UI" pitchFamily="50" charset="-128"/>
                        </a:rPr>
                        <a:t>Definition should</a:t>
                      </a:r>
                      <a:r>
                        <a:rPr kumimoji="1" lang="en-US" altLang="ja-JP" sz="1200" baseline="0" dirty="0" smtClean="0">
                          <a:latin typeface="Meiryo UI" pitchFamily="50" charset="-128"/>
                          <a:ea typeface="Meiryo UI" pitchFamily="50" charset="-128"/>
                          <a:cs typeface="Meiryo UI" pitchFamily="50" charset="-128"/>
                        </a:rPr>
                        <a:t> be</a:t>
                      </a:r>
                      <a:r>
                        <a:rPr kumimoji="1" lang="en-US" altLang="ja-JP" sz="1200" dirty="0" smtClean="0">
                          <a:latin typeface="Meiryo UI" pitchFamily="50" charset="-128"/>
                          <a:ea typeface="Meiryo UI" pitchFamily="50" charset="-128"/>
                          <a:cs typeface="Meiryo UI" pitchFamily="50" charset="-128"/>
                        </a:rPr>
                        <a:t> modified</a:t>
                      </a:r>
                      <a:r>
                        <a:rPr kumimoji="1" lang="en-US" altLang="ja-JP" sz="1200" baseline="0" dirty="0" smtClean="0">
                          <a:latin typeface="Meiryo UI" pitchFamily="50" charset="-128"/>
                          <a:ea typeface="Meiryo UI" pitchFamily="50" charset="-128"/>
                          <a:cs typeface="Meiryo UI" pitchFamily="50" charset="-128"/>
                        </a:rPr>
                        <a:t> to allow hybrid vehicle and to align with R83.</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020619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359388887"/>
              </p:ext>
            </p:extLst>
          </p:nvPr>
        </p:nvGraphicFramePr>
        <p:xfrm>
          <a:off x="421240" y="513709"/>
          <a:ext cx="8332341" cy="195336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solidFill>
                            <a:schemeClr val="tx1"/>
                          </a:solidFill>
                          <a:latin typeface="Meiryo UI" pitchFamily="50" charset="-128"/>
                          <a:ea typeface="Meiryo UI" pitchFamily="50" charset="-128"/>
                          <a:cs typeface="Meiryo UI" pitchFamily="50" charset="-128"/>
                        </a:rPr>
                        <a:t>Diagnostic</a:t>
                      </a:r>
                      <a:r>
                        <a:rPr kumimoji="1" lang="en-US" altLang="ja-JP" sz="1600" b="1" baseline="0" dirty="0" smtClean="0">
                          <a:solidFill>
                            <a:schemeClr val="tx1"/>
                          </a:solidFill>
                          <a:latin typeface="Meiryo UI" pitchFamily="50" charset="-128"/>
                          <a:ea typeface="Meiryo UI" pitchFamily="50" charset="-128"/>
                          <a:cs typeface="Meiryo UI" pitchFamily="50" charset="-128"/>
                        </a:rPr>
                        <a:t> trouble code</a:t>
                      </a:r>
                      <a:endParaRPr kumimoji="1" lang="ja-JP" altLang="en-US" sz="1600" b="1" dirty="0">
                        <a:solidFill>
                          <a:schemeClr val="tx1"/>
                        </a:solidFill>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Original definition </a:t>
                      </a:r>
                      <a:r>
                        <a:rPr kumimoji="1" lang="en-US" altLang="ja-JP" sz="1200" dirty="0" smtClean="0">
                          <a:solidFill>
                            <a:schemeClr val="tx1"/>
                          </a:solidFill>
                          <a:latin typeface="Meiryo UI" pitchFamily="50" charset="-128"/>
                          <a:ea typeface="Meiryo UI" pitchFamily="50" charset="-128"/>
                          <a:cs typeface="Meiryo UI" pitchFamily="50" charset="-128"/>
                        </a:rPr>
                        <a:t>(EPPR-8-14e)</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IMMA proposal</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solidFill>
                            <a:schemeClr val="tx1"/>
                          </a:solidFill>
                          <a:latin typeface="Meiryo UI" pitchFamily="50" charset="-128"/>
                          <a:ea typeface="Meiryo UI" pitchFamily="50" charset="-128"/>
                          <a:cs typeface="Meiryo UI" pitchFamily="50" charset="-128"/>
                        </a:rPr>
                        <a:t>Comment</a:t>
                      </a:r>
                      <a:r>
                        <a:rPr kumimoji="1" lang="en-US" altLang="ja-JP" sz="1400" baseline="0" dirty="0" smtClean="0">
                          <a:solidFill>
                            <a:schemeClr val="tx1"/>
                          </a:solidFill>
                          <a:latin typeface="Meiryo UI" pitchFamily="50" charset="-128"/>
                          <a:ea typeface="Meiryo UI" pitchFamily="50" charset="-128"/>
                          <a:cs typeface="Meiryo UI" pitchFamily="50" charset="-128"/>
                        </a:rPr>
                        <a:t> / justification</a:t>
                      </a:r>
                      <a:endParaRPr kumimoji="1" lang="ja-JP" altLang="en-US" sz="14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Meiryo UI" pitchFamily="50" charset="-128"/>
                          <a:ea typeface="Meiryo UI" pitchFamily="50" charset="-128"/>
                          <a:cs typeface="Meiryo UI" pitchFamily="50" charset="-128"/>
                        </a:rPr>
                        <a:t>No</a:t>
                      </a:r>
                      <a:r>
                        <a:rPr kumimoji="1" lang="en-US" altLang="ja-JP" sz="1200" baseline="0" dirty="0" smtClean="0">
                          <a:solidFill>
                            <a:schemeClr val="tx1"/>
                          </a:solidFill>
                          <a:latin typeface="Meiryo UI" pitchFamily="50" charset="-128"/>
                          <a:ea typeface="Meiryo UI" pitchFamily="50" charset="-128"/>
                          <a:cs typeface="Meiryo UI" pitchFamily="50" charset="-128"/>
                        </a:rPr>
                        <a:t>t defined in original draft.</a:t>
                      </a: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Meiryo UI" pitchFamily="50" charset="-128"/>
                          <a:ea typeface="Meiryo UI" pitchFamily="50" charset="-128"/>
                          <a:cs typeface="Meiryo UI" pitchFamily="50" charset="-128"/>
                        </a:rPr>
                        <a:t>“Diagnostic trouble code” or “fault  code” is a numeric or alphanumeric identifier for a fault condition identified by the On Board Diagnostic</a:t>
                      </a:r>
                      <a:r>
                        <a:rPr kumimoji="1" lang="en-US" altLang="ja-JP" sz="1200" kern="1200" baseline="0" dirty="0" smtClean="0">
                          <a:solidFill>
                            <a:schemeClr val="tx1"/>
                          </a:solidFill>
                          <a:latin typeface="Meiryo UI" pitchFamily="50" charset="-128"/>
                          <a:ea typeface="Meiryo UI" pitchFamily="50" charset="-128"/>
                          <a:cs typeface="Meiryo UI" pitchFamily="50" charset="-128"/>
                        </a:rPr>
                        <a:t> system.</a:t>
                      </a:r>
                      <a:endParaRPr kumimoji="1" lang="ja-JP" altLang="en-US" sz="1200" kern="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Not</a:t>
                      </a:r>
                      <a:r>
                        <a:rPr kumimoji="1" lang="en-US" altLang="ja-JP" sz="1200" baseline="0" dirty="0" smtClean="0">
                          <a:solidFill>
                            <a:schemeClr val="tx1"/>
                          </a:solidFill>
                          <a:latin typeface="Meiryo UI" pitchFamily="50" charset="-128"/>
                          <a:ea typeface="Meiryo UI" pitchFamily="50" charset="-128"/>
                          <a:cs typeface="Meiryo UI" pitchFamily="50" charset="-128"/>
                        </a:rPr>
                        <a:t> defined in R83, but WLTP decided to define this term in their new gtr.</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adopt definition created by WLTP to align with WLTP.</a:t>
                      </a:r>
                    </a:p>
                    <a:p>
                      <a:pPr marL="228600" indent="-228600">
                        <a:buAutoNum type="arabicPeriod"/>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46546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975401594"/>
              </p:ext>
            </p:extLst>
          </p:nvPr>
        </p:nvGraphicFramePr>
        <p:xfrm>
          <a:off x="421240" y="513709"/>
          <a:ext cx="8332341" cy="140472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NOVC</a:t>
                      </a:r>
                      <a:r>
                        <a:rPr kumimoji="1" lang="en-US" altLang="ja-JP" sz="1600" b="1" baseline="0" dirty="0" smtClean="0">
                          <a:latin typeface="Meiryo UI" pitchFamily="50" charset="-128"/>
                          <a:ea typeface="Meiryo UI" pitchFamily="50" charset="-128"/>
                          <a:cs typeface="Meiryo UI" pitchFamily="50" charset="-128"/>
                        </a:rPr>
                        <a:t> vehicle</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latin typeface="Meiryo UI" pitchFamily="50" charset="-128"/>
                          <a:ea typeface="Meiryo UI" pitchFamily="50" charset="-128"/>
                          <a:cs typeface="Meiryo UI" pitchFamily="50" charset="-128"/>
                        </a:rPr>
                        <a:t>‘NOVC vehicle’ means a not off-vehicle chargeable hybrid electric vehicle;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Delete this definition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 comparable definition in R83.</a:t>
                      </a:r>
                    </a:p>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As long as hybrid vehicle is out of scope for this gtr, definition</a:t>
                      </a:r>
                      <a:r>
                        <a:rPr kumimoji="1" lang="en-US" altLang="ja-JP" sz="1200" baseline="0" dirty="0" smtClean="0">
                          <a:solidFill>
                            <a:schemeClr val="tx1"/>
                          </a:solidFill>
                          <a:latin typeface="Meiryo UI" pitchFamily="50" charset="-128"/>
                          <a:ea typeface="Meiryo UI" pitchFamily="50" charset="-128"/>
                          <a:cs typeface="Meiryo UI" pitchFamily="50" charset="-128"/>
                        </a:rPr>
                        <a:t> can be deleted. </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373879394"/>
              </p:ext>
            </p:extLst>
          </p:nvPr>
        </p:nvGraphicFramePr>
        <p:xfrm>
          <a:off x="416123" y="2060848"/>
          <a:ext cx="8332341" cy="140472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OVC vehicle</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54124">
                <a:tc>
                  <a:txBody>
                    <a:bodyPr/>
                    <a:lstStyle/>
                    <a:p>
                      <a:r>
                        <a:rPr kumimoji="1" lang="en-US" altLang="ja-JP" sz="1200" dirty="0" smtClean="0">
                          <a:latin typeface="Meiryo UI" pitchFamily="50" charset="-128"/>
                          <a:ea typeface="Meiryo UI" pitchFamily="50" charset="-128"/>
                          <a:cs typeface="Meiryo UI" pitchFamily="50" charset="-128"/>
                        </a:rPr>
                        <a:t>‘OVC vehicle’ means an off-vehicle charging hybrid electric vehicle;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Delete this definition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No comparable definition in R83.</a:t>
                      </a:r>
                    </a:p>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As long as hybrid vehicle is out of scope for this gtr, definition</a:t>
                      </a:r>
                      <a:r>
                        <a:rPr kumimoji="1" lang="en-US" altLang="ja-JP" sz="1200" baseline="0" dirty="0" smtClean="0">
                          <a:solidFill>
                            <a:schemeClr val="tx1"/>
                          </a:solidFill>
                          <a:latin typeface="Meiryo UI" pitchFamily="50" charset="-128"/>
                          <a:ea typeface="Meiryo UI" pitchFamily="50" charset="-128"/>
                          <a:cs typeface="Meiryo UI" pitchFamily="50" charset="-128"/>
                        </a:rPr>
                        <a:t> can be deleted. </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436717773"/>
              </p:ext>
            </p:extLst>
          </p:nvPr>
        </p:nvGraphicFramePr>
        <p:xfrm>
          <a:off x="416123" y="3604224"/>
          <a:ext cx="8332341" cy="250200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Software</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latin typeface="Meiryo UI" pitchFamily="50" charset="-128"/>
                          <a:ea typeface="Meiryo UI" pitchFamily="50" charset="-128"/>
                          <a:cs typeface="Meiryo UI" pitchFamily="50" charset="-128"/>
                        </a:rPr>
                        <a:t>‘software’ of the powertrain / engine or drive train control units means a set of algorithms concerned with the operation of powertrain, engine or drive train data processing systems, containing an ordered sequence of instructions that change the state of the powertrain, engine or drive train control unit;</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Delete this definition</a:t>
                      </a:r>
                      <a:endParaRPr kumimoji="1" lang="ja-JP" altLang="en-US" sz="1200" dirty="0" smtClean="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latin typeface="Meiryo UI" pitchFamily="50" charset="-128"/>
                          <a:ea typeface="Meiryo UI" pitchFamily="50" charset="-128"/>
                          <a:cs typeface="Meiryo UI" pitchFamily="50" charset="-128"/>
                        </a:rPr>
                        <a:t>Term is too general to be defined.</a:t>
                      </a:r>
                    </a:p>
                    <a:p>
                      <a:pPr marL="228600" indent="-228600">
                        <a:buAutoNum type="arabicPeriod"/>
                      </a:pPr>
                      <a:r>
                        <a:rPr kumimoji="1" lang="en-US" altLang="ja-JP" sz="1200" dirty="0" smtClean="0">
                          <a:latin typeface="Meiryo UI" pitchFamily="50" charset="-128"/>
                          <a:ea typeface="Meiryo UI" pitchFamily="50" charset="-128"/>
                          <a:cs typeface="Meiryo UI" pitchFamily="50" charset="-128"/>
                        </a:rPr>
                        <a:t>No comparable definition</a:t>
                      </a:r>
                      <a:r>
                        <a:rPr kumimoji="1" lang="en-US" altLang="ja-JP" sz="1200" baseline="0" dirty="0" smtClean="0">
                          <a:latin typeface="Meiryo UI" pitchFamily="50" charset="-128"/>
                          <a:ea typeface="Meiryo UI" pitchFamily="50" charset="-128"/>
                          <a:cs typeface="Meiryo UI" pitchFamily="50" charset="-128"/>
                        </a:rPr>
                        <a:t> in R83.</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IMMA propose to delete definition to align with R83</a:t>
                      </a: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Since software is too generic, use of this term in the main test should be replaced by “software of power train /engine or drive train of </a:t>
                      </a:r>
                      <a:r>
                        <a:rPr kumimoji="1" lang="en-US" altLang="ja-JP" sz="1200" b="0" i="0" u="none" strike="noStrike" kern="1200" cap="none" spc="0" normalizeH="0" baseline="0" noProof="0" smtClean="0">
                          <a:ln>
                            <a:noFill/>
                          </a:ln>
                          <a:solidFill>
                            <a:schemeClr val="tx1"/>
                          </a:solidFill>
                          <a:effectLst/>
                          <a:uLnTx/>
                          <a:uFillTx/>
                          <a:latin typeface="Meiryo UI" pitchFamily="50" charset="-128"/>
                          <a:ea typeface="Meiryo UI" pitchFamily="50" charset="-128"/>
                          <a:cs typeface="Meiryo UI" pitchFamily="50" charset="-128"/>
                        </a:rPr>
                        <a:t>control units”. </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71619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593028108"/>
              </p:ext>
            </p:extLst>
          </p:nvPr>
        </p:nvGraphicFramePr>
        <p:xfrm>
          <a:off x="421240" y="513709"/>
          <a:ext cx="8332341" cy="433080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Repair information</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latin typeface="Meiryo UI" pitchFamily="50" charset="-128"/>
                          <a:ea typeface="Meiryo UI" pitchFamily="50" charset="-128"/>
                          <a:cs typeface="Meiryo UI" pitchFamily="50" charset="-128"/>
                        </a:rPr>
                        <a:t>‘repair information’ means all information required for diagnosis, servicing, inspection, periodic monitoring or repair of the vehicle and which the manufacturers provide for their authorized dealers/repair shops. Where necessary, such information shall include service handbooks, technical manuals, diagnosis information (e.g. minimum and maximum theoretical values for measurements), wiring diagrams, the software calibration identification number applicable to a vehicle type, instructions for individual and special cases, information provided concerning tools and equipment, data record information and two-directional monitoring and test data.</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smtClean="0">
                          <a:latin typeface="Meiryo UI" pitchFamily="50" charset="-128"/>
                          <a:ea typeface="Meiryo UI" pitchFamily="50" charset="-128"/>
                          <a:cs typeface="Meiryo UI" pitchFamily="50" charset="-128"/>
                        </a:rPr>
                        <a:t>Delete this definition</a:t>
                      </a:r>
                      <a:endParaRPr kumimoji="1" lang="ja-JP" altLang="en-US" sz="1200" b="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baseline="0" dirty="0" smtClean="0">
                          <a:latin typeface="Meiryo UI" pitchFamily="50" charset="-128"/>
                          <a:ea typeface="Meiryo UI" pitchFamily="50" charset="-128"/>
                          <a:cs typeface="Meiryo UI" pitchFamily="50" charset="-128"/>
                        </a:rPr>
                        <a:t>It is already well described in main text. IMMA proposes to delete definition.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84720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567520892"/>
              </p:ext>
            </p:extLst>
          </p:nvPr>
        </p:nvGraphicFramePr>
        <p:xfrm>
          <a:off x="421240" y="513709"/>
          <a:ext cx="8332341" cy="195336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Calibration verification number</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latin typeface="Meiryo UI" pitchFamily="50" charset="-128"/>
                          <a:ea typeface="Meiryo UI" pitchFamily="50" charset="-128"/>
                          <a:cs typeface="Meiryo UI" pitchFamily="50" charset="-128"/>
                        </a:rPr>
                        <a:t>Not defined in original draft.</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Leave this term undefined.</a:t>
                      </a:r>
                      <a:endParaRPr kumimoji="1" lang="ja-JP" altLang="en-US" sz="1200" dirty="0" smtClean="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There</a:t>
                      </a:r>
                      <a:r>
                        <a:rPr kumimoji="1" lang="en-US" altLang="ja-JP" sz="1200" baseline="0" dirty="0" smtClean="0">
                          <a:solidFill>
                            <a:schemeClr val="tx1"/>
                          </a:solidFill>
                          <a:latin typeface="Meiryo UI" pitchFamily="50" charset="-128"/>
                          <a:ea typeface="Meiryo UI" pitchFamily="50" charset="-128"/>
                          <a:cs typeface="Meiryo UI" pitchFamily="50" charset="-128"/>
                        </a:rPr>
                        <a:t> is definition in GTR No.5, but not defined in OBD1 gtr nor R83.</a:t>
                      </a:r>
                    </a:p>
                    <a:p>
                      <a:pPr marL="228600" indent="-228600">
                        <a:buAutoNum type="arabicPeriod"/>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Definition is unnecessary to understand OBD regulation.</a:t>
                      </a:r>
                    </a:p>
                    <a:p>
                      <a:pPr marL="228600" indent="-228600">
                        <a:buAutoNum type="arabicPeriod"/>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IMMA propose to leave this term undefined to align with WLTP</a:t>
                      </a: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4092082164"/>
              </p:ext>
            </p:extLst>
          </p:nvPr>
        </p:nvGraphicFramePr>
        <p:xfrm>
          <a:off x="416123" y="2659792"/>
          <a:ext cx="8332341" cy="195336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Component monitoring</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541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Not defined in original draft.</a:t>
                      </a:r>
                      <a:endParaRPr kumimoji="1" lang="ja-JP" altLang="en-US" sz="1200" dirty="0" smtClean="0">
                        <a:latin typeface="Meiryo UI" pitchFamily="50" charset="-128"/>
                        <a:ea typeface="Meiryo UI" pitchFamily="50" charset="-128"/>
                        <a:cs typeface="Meiryo UI" pitchFamily="50" charset="-128"/>
                      </a:endParaRPr>
                    </a:p>
                    <a:p>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Leave this term undefined.</a:t>
                      </a:r>
                      <a:endParaRPr kumimoji="1" lang="ja-JP" altLang="en-US" sz="1200" dirty="0" smtClean="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There</a:t>
                      </a:r>
                      <a:r>
                        <a:rPr kumimoji="1" lang="en-US" altLang="ja-JP" sz="1200" baseline="0" dirty="0" smtClean="0">
                          <a:solidFill>
                            <a:schemeClr val="tx1"/>
                          </a:solidFill>
                          <a:latin typeface="Meiryo UI" pitchFamily="50" charset="-128"/>
                          <a:ea typeface="Meiryo UI" pitchFamily="50" charset="-128"/>
                          <a:cs typeface="Meiryo UI" pitchFamily="50" charset="-128"/>
                        </a:rPr>
                        <a:t> is definition in GTR No.5, but not defined in OBD1 gtr nor R83.</a:t>
                      </a:r>
                    </a:p>
                    <a:p>
                      <a:pPr marL="228600" indent="-228600">
                        <a:buAutoNum type="arabicPeriod"/>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Definition is unnecessary to understand OBD regulation.</a:t>
                      </a:r>
                    </a:p>
                    <a:p>
                      <a:pPr marL="228600" indent="-228600">
                        <a:buAutoNum type="arabicPeriod"/>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IMMA propose to leave this term undefined to align with WLTP</a:t>
                      </a: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925864330"/>
              </p:ext>
            </p:extLst>
          </p:nvPr>
        </p:nvGraphicFramePr>
        <p:xfrm>
          <a:off x="416123" y="4757528"/>
          <a:ext cx="8332341" cy="195336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Engine system</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Not defined in original draft.</a:t>
                      </a:r>
                      <a:endParaRPr kumimoji="1" lang="ja-JP" altLang="en-US" sz="1200" dirty="0" smtClean="0">
                        <a:latin typeface="Meiryo UI" pitchFamily="50" charset="-128"/>
                        <a:ea typeface="Meiryo UI" pitchFamily="50" charset="-128"/>
                        <a:cs typeface="Meiryo UI" pitchFamily="50" charset="-128"/>
                      </a:endParaRPr>
                    </a:p>
                    <a:p>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Leave this term undefined.</a:t>
                      </a:r>
                      <a:endParaRPr kumimoji="1" lang="ja-JP" altLang="en-US" sz="1200" dirty="0" smtClean="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There</a:t>
                      </a:r>
                      <a:r>
                        <a:rPr kumimoji="1" lang="en-US" altLang="ja-JP" sz="1200" baseline="0" dirty="0" smtClean="0">
                          <a:solidFill>
                            <a:schemeClr val="tx1"/>
                          </a:solidFill>
                          <a:latin typeface="Meiryo UI" pitchFamily="50" charset="-128"/>
                          <a:ea typeface="Meiryo UI" pitchFamily="50" charset="-128"/>
                          <a:cs typeface="Meiryo UI" pitchFamily="50" charset="-128"/>
                        </a:rPr>
                        <a:t> is definition in GTR No.5, but not defined in OBD1 gtr nor R83.</a:t>
                      </a:r>
                    </a:p>
                    <a:p>
                      <a:pPr marL="228600" indent="-228600">
                        <a:buAutoNum type="arabicPeriod"/>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Definition is unnecessary to understand OBD regulation.</a:t>
                      </a:r>
                    </a:p>
                    <a:p>
                      <a:pPr marL="228600" indent="-228600">
                        <a:buAutoNum type="arabicPeriod"/>
                      </a:pPr>
                      <a:r>
                        <a:rPr kumimoji="1" lang="en-US" altLang="ja-JP" sz="12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eiryo UI" pitchFamily="50" charset="-128"/>
                        </a:rPr>
                        <a:t>IMMA propose to leave this term undefined to align with WLTP</a:t>
                      </a: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27424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10027489"/>
              </p:ext>
            </p:extLst>
          </p:nvPr>
        </p:nvGraphicFramePr>
        <p:xfrm>
          <a:off x="421240" y="513709"/>
          <a:ext cx="8332341" cy="195336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Decision area</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latin typeface="Meiryo UI" pitchFamily="50" charset="-128"/>
                          <a:ea typeface="Meiryo UI" pitchFamily="50" charset="-128"/>
                          <a:cs typeface="Meiryo UI" pitchFamily="50" charset="-128"/>
                        </a:rPr>
                        <a:t>‘decision area’ means the area between the emission [certification] / [approval] limits and the OBD emission thresholds in which the malfunction indicator may be activated at the choice of the manufacturer;</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smtClean="0">
                          <a:latin typeface="Meiryo UI" pitchFamily="50" charset="-128"/>
                          <a:ea typeface="Meiryo UI" pitchFamily="50" charset="-128"/>
                          <a:cs typeface="Meiryo UI" pitchFamily="50" charset="-128"/>
                        </a:rPr>
                        <a:t>Delete this definition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This concept no longer exist in EURO5.</a:t>
                      </a:r>
                    </a:p>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If</a:t>
                      </a:r>
                      <a:r>
                        <a:rPr kumimoji="1" lang="en-US" altLang="ja-JP" sz="1200" baseline="0" dirty="0" smtClean="0">
                          <a:solidFill>
                            <a:schemeClr val="tx1"/>
                          </a:solidFill>
                          <a:latin typeface="Meiryo UI" pitchFamily="50" charset="-128"/>
                          <a:ea typeface="Meiryo UI" pitchFamily="50" charset="-128"/>
                          <a:cs typeface="Meiryo UI" pitchFamily="50" charset="-128"/>
                        </a:rPr>
                        <a:t> this concept is no longer used in gtr as well, definition is unnecessary.</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2037924076"/>
              </p:ext>
            </p:extLst>
          </p:nvPr>
        </p:nvGraphicFramePr>
        <p:xfrm>
          <a:off x="416123" y="2636912"/>
          <a:ext cx="8332341" cy="286776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Long</a:t>
                      </a:r>
                      <a:r>
                        <a:rPr kumimoji="1" lang="en-US" altLang="ja-JP" sz="1600" b="1" baseline="0" dirty="0" smtClean="0">
                          <a:latin typeface="Meiryo UI" pitchFamily="50" charset="-128"/>
                          <a:ea typeface="Meiryo UI" pitchFamily="50" charset="-128"/>
                          <a:cs typeface="Meiryo UI" pitchFamily="50" charset="-128"/>
                        </a:rPr>
                        <a:t>-term fuel trim / short-term fuel trim</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latin typeface="Meiryo UI" pitchFamily="50" charset="-128"/>
                          <a:ea typeface="Meiryo UI" pitchFamily="50" charset="-128"/>
                          <a:cs typeface="Meiryo UI" pitchFamily="50" charset="-128"/>
                        </a:rPr>
                        <a:t>‘long-term fuel trim’ refers to much more gradual adjustments to the fuel calibration schedule which compensate for vehicle differences and gradual changes that occur over time;</a:t>
                      </a:r>
                    </a:p>
                    <a:p>
                      <a:endParaRPr kumimoji="1" lang="en-US" altLang="ja-JP" sz="1200" dirty="0" smtClean="0">
                        <a:latin typeface="Meiryo UI" pitchFamily="50" charset="-128"/>
                        <a:ea typeface="Meiryo UI" pitchFamily="50" charset="-128"/>
                        <a:cs typeface="Meiryo UI" pitchFamily="50" charset="-128"/>
                      </a:endParaRPr>
                    </a:p>
                    <a:p>
                      <a:r>
                        <a:rPr kumimoji="1" lang="en-US" altLang="ja-JP" sz="1200" dirty="0" smtClean="0">
                          <a:latin typeface="Meiryo UI" pitchFamily="50" charset="-128"/>
                          <a:ea typeface="Meiryo UI" pitchFamily="50" charset="-128"/>
                          <a:cs typeface="Meiryo UI" pitchFamily="50" charset="-128"/>
                        </a:rPr>
                        <a:t>‘short-term fuel trim’ refers to dynamic or instantaneous adjustments to the base fuel schedule;</a:t>
                      </a:r>
                    </a:p>
                    <a:p>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A "Fuel trim" refers to feedback adjustments to the base fuel schedule. Short-term fuel trim refers to dynamic or instantaneous adjustments. Long-term fuel trim refers to much more gradual adjustments to the fuel calibration schedule than short-term trim adjustments. These long-term adjustments compensate for vehicle differences and gradual changes that occur over time.</a:t>
                      </a:r>
                      <a:endParaRPr kumimoji="1" lang="ja-JP" altLang="en-US" sz="1200" dirty="0" smtClean="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R83</a:t>
                      </a:r>
                      <a:r>
                        <a:rPr kumimoji="1" lang="en-US" altLang="ja-JP" sz="1200" baseline="0" dirty="0" smtClean="0">
                          <a:solidFill>
                            <a:schemeClr val="tx1"/>
                          </a:solidFill>
                          <a:latin typeface="Meiryo UI" pitchFamily="50" charset="-128"/>
                          <a:ea typeface="Meiryo UI" pitchFamily="50" charset="-128"/>
                          <a:cs typeface="Meiryo UI" pitchFamily="50" charset="-128"/>
                        </a:rPr>
                        <a:t> combines these definitions into single definition.</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define these terms in same manner as R83 to align with WLTP. </a:t>
                      </a: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83012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261096361"/>
              </p:ext>
            </p:extLst>
          </p:nvPr>
        </p:nvGraphicFramePr>
        <p:xfrm>
          <a:off x="421240" y="513709"/>
          <a:ext cx="8332341" cy="231912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Power take-off unit</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pPr algn="l" fontAlgn="t"/>
                      <a:r>
                        <a:rPr lang="en-US" sz="1200" b="0" i="0" u="none" strike="noStrike" dirty="0">
                          <a:solidFill>
                            <a:srgbClr val="000000"/>
                          </a:solidFill>
                          <a:effectLst/>
                          <a:latin typeface="Meiryo UI" pitchFamily="50" charset="-128"/>
                          <a:ea typeface="Meiryo UI" pitchFamily="50" charset="-128"/>
                          <a:cs typeface="Meiryo UI" pitchFamily="50" charset="-128"/>
                        </a:rPr>
                        <a:t>‘power take-off unit’ means an engine-driven output provision for the purposes of powering ancillary, vehicle‑mounted equipment;</a:t>
                      </a:r>
                    </a:p>
                  </a:txBody>
                  <a:tcPr marL="36000" marR="36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"Power take-off unit" means an engine-driven output provision for the purposes of powering auxiliary, vehicle mounted, equipment.</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Word “ancillary” is replaced by “auxiliary” to align with R83</a:t>
                      </a:r>
                      <a:r>
                        <a:rPr kumimoji="1" lang="en-US" altLang="ja-JP" sz="1200" dirty="0" smtClean="0">
                          <a:solidFill>
                            <a:schemeClr val="tx1"/>
                          </a:solidFill>
                          <a:latin typeface="Meiryo UI" pitchFamily="50" charset="-128"/>
                          <a:ea typeface="Meiryo UI" pitchFamily="50" charset="-128"/>
                          <a:cs typeface="Meiryo UI" pitchFamily="50" charset="-128"/>
                        </a:rPr>
                        <a:t>.</a:t>
                      </a:r>
                      <a:endParaRPr kumimoji="1" lang="en-US" altLang="ja-JP" sz="1200" dirty="0">
                        <a:solidFill>
                          <a:schemeClr val="tx1"/>
                        </a:solidFill>
                        <a:latin typeface="Meiryo UI" pitchFamily="50" charset="-128"/>
                        <a:ea typeface="Meiryo UI" pitchFamily="50" charset="-128"/>
                        <a:cs typeface="Meiryo UI" pitchFamily="50" charset="-128"/>
                      </a:endParaRPr>
                    </a:p>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If</a:t>
                      </a:r>
                      <a:r>
                        <a:rPr kumimoji="1" lang="en-US" altLang="ja-JP" sz="1200" baseline="0" dirty="0" smtClean="0">
                          <a:solidFill>
                            <a:schemeClr val="tx1"/>
                          </a:solidFill>
                          <a:latin typeface="Meiryo UI" pitchFamily="50" charset="-128"/>
                          <a:ea typeface="Meiryo UI" pitchFamily="50" charset="-128"/>
                          <a:cs typeface="Meiryo UI" pitchFamily="50" charset="-128"/>
                        </a:rPr>
                        <a:t> power take-off unit is decided as not applicable for 2 wheelers, and the use of this term is deleted form the main text, this definition is no longer necessary. It should be finalized at the end of OBD2 discussion.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612281491"/>
              </p:ext>
            </p:extLst>
          </p:nvPr>
        </p:nvGraphicFramePr>
        <p:xfrm>
          <a:off x="467544" y="3140968"/>
          <a:ext cx="8332341" cy="195336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Secondary air</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54124">
                <a:tc>
                  <a:txBody>
                    <a:bodyPr/>
                    <a:lstStyle/>
                    <a:p>
                      <a:r>
                        <a:rPr kumimoji="1" lang="en-US" altLang="ja-JP" sz="1200" dirty="0" smtClean="0">
                          <a:latin typeface="Meiryo UI" pitchFamily="50" charset="-128"/>
                          <a:ea typeface="Meiryo UI" pitchFamily="50" charset="-128"/>
                          <a:cs typeface="Meiryo UI" pitchFamily="50" charset="-128"/>
                        </a:rPr>
                        <a:t>‘secondary air’ means air introduced into the exhaust system by means of a pump or aspirator valve or other means intended to aid in the oxidation of HC and CO contained in the exhaust gas flow;</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"Secondary air" refers to air introduced into the exhaust system by means of a pump or aspirator valve or other means that is intended to aid in the oxidation of HC and CO contained in the exhaust gas stream.</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Word “gas</a:t>
                      </a:r>
                      <a:r>
                        <a:rPr kumimoji="1" lang="en-US" altLang="ja-JP" sz="1200" baseline="0" dirty="0" smtClean="0">
                          <a:solidFill>
                            <a:schemeClr val="tx1"/>
                          </a:solidFill>
                          <a:latin typeface="Meiryo UI" pitchFamily="50" charset="-128"/>
                          <a:ea typeface="Meiryo UI" pitchFamily="50" charset="-128"/>
                          <a:cs typeface="Meiryo UI" pitchFamily="50" charset="-128"/>
                        </a:rPr>
                        <a:t> flow” is replaced by “gas stream” to align with R83.</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24444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1930938047"/>
              </p:ext>
            </p:extLst>
          </p:nvPr>
        </p:nvGraphicFramePr>
        <p:xfrm>
          <a:off x="416123" y="530760"/>
          <a:ext cx="8332341" cy="286776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Standardized data</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latin typeface="Meiryo UI" pitchFamily="50" charset="-128"/>
                          <a:ea typeface="Meiryo UI" pitchFamily="50" charset="-128"/>
                          <a:cs typeface="Meiryo UI" pitchFamily="50" charset="-128"/>
                        </a:rPr>
                        <a:t>‘standardized data’ means that all data stream information, including all fault codes used, is produced only in accordance with industry standards which, by virtue of the fact that their format and their permitted options are clearly defined, provide for a maximum level of harmonization in the light vehicle industry, and the use of which is expressly permitted in this Regulation;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"Standardized" means that all data stream information, including all fault codes used, shall be produced only in accordance with industry standards which, by virtue of the fact that their format and their permitted options are clearly defined, provide for a maximum level of harmonization in the motor vehicle industry, and whose use is expressly permitted in this Regulation.</a:t>
                      </a:r>
                      <a:endParaRPr kumimoji="1" lang="ja-JP" altLang="en-US" sz="1200" dirty="0" smtClean="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dirty="0" smtClean="0">
                          <a:latin typeface="Meiryo UI" pitchFamily="50" charset="-128"/>
                          <a:ea typeface="Meiryo UI" pitchFamily="50" charset="-128"/>
                          <a:cs typeface="Meiryo UI" pitchFamily="50" charset="-128"/>
                        </a:rPr>
                        <a:t>Term is modified from “standardized data" to “Standardized" to align with R83.</a:t>
                      </a:r>
                    </a:p>
                    <a:p>
                      <a:pPr marL="228600" indent="-228600">
                        <a:buAutoNum type="arabicPeriod"/>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4136364409"/>
              </p:ext>
            </p:extLst>
          </p:nvPr>
        </p:nvGraphicFramePr>
        <p:xfrm>
          <a:off x="416123" y="3573016"/>
          <a:ext cx="8332341" cy="2684880"/>
        </p:xfrm>
        <a:graphic>
          <a:graphicData uri="http://schemas.openxmlformats.org/drawingml/2006/table">
            <a:tbl>
              <a:tblPr/>
              <a:tblGrid>
                <a:gridCol w="2777447"/>
                <a:gridCol w="2777447"/>
                <a:gridCol w="2777447"/>
              </a:tblGrid>
              <a:tr h="178988">
                <a:tc gridSpan="3">
                  <a:txBody>
                    <a:bodyPr/>
                    <a:lstStyle/>
                    <a:p>
                      <a:r>
                        <a:rPr kumimoji="1" lang="en-US" altLang="ja-JP" sz="1600" b="1" dirty="0" smtClean="0">
                          <a:latin typeface="Meiryo UI" pitchFamily="50" charset="-128"/>
                          <a:ea typeface="Meiryo UI" pitchFamily="50" charset="-128"/>
                          <a:cs typeface="Meiryo UI" pitchFamily="50" charset="-128"/>
                        </a:rPr>
                        <a:t>Unrestricted access to the OBD system</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30456">
                <a:tc>
                  <a:txBody>
                    <a:bodyPr/>
                    <a:lstStyle/>
                    <a:p>
                      <a:r>
                        <a:rPr kumimoji="1" lang="en-US" altLang="ja-JP" sz="1200" dirty="0" smtClean="0">
                          <a:latin typeface="Meiryo UI" pitchFamily="50" charset="-128"/>
                          <a:ea typeface="Meiryo UI" pitchFamily="50" charset="-128"/>
                          <a:cs typeface="Meiryo UI" pitchFamily="50" charset="-128"/>
                        </a:rPr>
                        <a:t>‘unrestricted access to the OBD system’ means:</a:t>
                      </a:r>
                    </a:p>
                    <a:p>
                      <a:r>
                        <a:rPr kumimoji="1" lang="en-US" altLang="ja-JP" sz="1200" dirty="0" smtClean="0">
                          <a:latin typeface="Meiryo UI" pitchFamily="50" charset="-128"/>
                          <a:ea typeface="Meiryo UI" pitchFamily="50" charset="-128"/>
                          <a:cs typeface="Meiryo UI" pitchFamily="50" charset="-128"/>
                        </a:rPr>
                        <a:t>(a) access not dependent on an access code obtainable only from the manufacturer, or a similar device; or</a:t>
                      </a:r>
                    </a:p>
                    <a:p>
                      <a:r>
                        <a:rPr kumimoji="1" lang="en-US" altLang="ja-JP" sz="1200" dirty="0" smtClean="0">
                          <a:latin typeface="Meiryo UI" pitchFamily="50" charset="-128"/>
                          <a:ea typeface="Meiryo UI" pitchFamily="50" charset="-128"/>
                          <a:cs typeface="Meiryo UI" pitchFamily="50" charset="-128"/>
                        </a:rPr>
                        <a:t>(b) access allowing evaluation of the data produced without the need for any unique decoding information, unless that information itself is standardized information;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"Unrestricted" means:</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(a) Access not dependent on an access code obtainable only from the manufacturer, or a similar device; or</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(b) Access allowing evaluation of the data produced without the need for any unique decoding information, unless that information itself is standardized.</a:t>
                      </a:r>
                      <a:endParaRPr kumimoji="1" lang="ja-JP" altLang="en-US" sz="1200" dirty="0" smtClean="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dirty="0" smtClean="0">
                          <a:latin typeface="Meiryo UI" pitchFamily="50" charset="-128"/>
                          <a:ea typeface="Meiryo UI" pitchFamily="50" charset="-128"/>
                          <a:cs typeface="Meiryo UI" pitchFamily="50" charset="-128"/>
                        </a:rPr>
                        <a:t>Term is modified from “unrestricted</a:t>
                      </a:r>
                      <a:r>
                        <a:rPr kumimoji="1" lang="en-US" altLang="ja-JP" sz="1200" baseline="0" dirty="0" smtClean="0">
                          <a:latin typeface="Meiryo UI" pitchFamily="50" charset="-128"/>
                          <a:ea typeface="Meiryo UI" pitchFamily="50" charset="-128"/>
                          <a:cs typeface="Meiryo UI" pitchFamily="50" charset="-128"/>
                        </a:rPr>
                        <a:t> access to the OBD</a:t>
                      </a:r>
                      <a:r>
                        <a:rPr kumimoji="1" lang="en-US" altLang="ja-JP" sz="1200" dirty="0" smtClean="0">
                          <a:latin typeface="Meiryo UI" pitchFamily="50" charset="-128"/>
                          <a:ea typeface="Meiryo UI" pitchFamily="50" charset="-128"/>
                          <a:cs typeface="Meiryo UI" pitchFamily="50" charset="-128"/>
                        </a:rPr>
                        <a:t>" to “unrestricted" to align with R83.</a:t>
                      </a:r>
                    </a:p>
                    <a:p>
                      <a:pPr marL="228600" indent="-228600">
                        <a:buAutoNum type="arabicPeriod"/>
                      </a:pPr>
                      <a:endParaRPr kumimoji="1" lang="ja-JP" altLang="en-US" sz="1200" dirty="0" smtClean="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16292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872829692"/>
              </p:ext>
            </p:extLst>
          </p:nvPr>
        </p:nvGraphicFramePr>
        <p:xfrm>
          <a:off x="421240" y="513709"/>
          <a:ext cx="8332341" cy="250200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Control system</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No</a:t>
                      </a:r>
                      <a:r>
                        <a:rPr kumimoji="1" lang="en-US" altLang="ja-JP" sz="1200" baseline="0" dirty="0" smtClean="0">
                          <a:latin typeface="Meiryo UI" pitchFamily="50" charset="-128"/>
                          <a:ea typeface="Meiryo UI" pitchFamily="50" charset="-128"/>
                          <a:cs typeface="Meiryo UI" pitchFamily="50" charset="-128"/>
                        </a:rPr>
                        <a:t>t defined in original draft.</a:t>
                      </a:r>
                      <a:endParaRPr kumimoji="1" lang="ja-JP" altLang="en-US" sz="1200" dirty="0" smtClean="0">
                        <a:latin typeface="Meiryo UI" pitchFamily="50" charset="-128"/>
                        <a:ea typeface="Meiryo UI" pitchFamily="50" charset="-128"/>
                        <a:cs typeface="Meiryo UI" pitchFamily="50" charset="-128"/>
                      </a:endParaRPr>
                    </a:p>
                    <a:p>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“Control system" means the electronic engine management controller and any component referred to in this UN gtr which supplies an input to or receives an output from this controller.</a:t>
                      </a:r>
                    </a:p>
                    <a:p>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Cannot</a:t>
                      </a:r>
                      <a:r>
                        <a:rPr kumimoji="1" lang="en-US" altLang="ja-JP" sz="1200" baseline="0" dirty="0" smtClean="0">
                          <a:solidFill>
                            <a:schemeClr val="tx1"/>
                          </a:solidFill>
                          <a:latin typeface="Meiryo UI" pitchFamily="50" charset="-128"/>
                          <a:ea typeface="Meiryo UI" pitchFamily="50" charset="-128"/>
                          <a:cs typeface="Meiryo UI" pitchFamily="50" charset="-128"/>
                        </a:rPr>
                        <a:t> align with WLTP since they explicitly limit purpose on indicating emission related failure. </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Current OBD1 gtr definition is carried over.</a:t>
                      </a:r>
                    </a:p>
                    <a:p>
                      <a:pPr marL="228600" indent="-228600">
                        <a:buAutoNum type="arabicPeriod"/>
                      </a:pPr>
                      <a:r>
                        <a:rPr kumimoji="1" lang="en-US" altLang="ja-JP" sz="1200" baseline="0" dirty="0" smtClean="0">
                          <a:latin typeface="Meiryo UI" pitchFamily="50" charset="-128"/>
                          <a:ea typeface="Meiryo UI" pitchFamily="50" charset="-128"/>
                          <a:cs typeface="Meiryo UI" pitchFamily="50" charset="-128"/>
                        </a:rPr>
                        <a:t>No need to change term to differentiate since R83 uses “Emission control system”.</a:t>
                      </a:r>
                    </a:p>
                    <a:p>
                      <a:pPr marL="228600" indent="-228600">
                        <a:buAutoNum type="arabicPeriod"/>
                      </a:pP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807354674"/>
              </p:ext>
            </p:extLst>
          </p:nvPr>
        </p:nvGraphicFramePr>
        <p:xfrm>
          <a:off x="416123" y="3212976"/>
          <a:ext cx="8332341" cy="140472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Significant</a:t>
                      </a:r>
                      <a:r>
                        <a:rPr kumimoji="1" lang="en-US" altLang="ja-JP" sz="1600" b="1" baseline="0" dirty="0" smtClean="0">
                          <a:latin typeface="Meiryo UI" pitchFamily="50" charset="-128"/>
                          <a:ea typeface="Meiryo UI" pitchFamily="50" charset="-128"/>
                          <a:cs typeface="Meiryo UI" pitchFamily="50" charset="-128"/>
                        </a:rPr>
                        <a:t> reduction of torque</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US" altLang="ja-JP" sz="1200" dirty="0" smtClean="0">
                          <a:latin typeface="Meiryo UI" pitchFamily="50" charset="-128"/>
                          <a:ea typeface="Meiryo UI" pitchFamily="50" charset="-128"/>
                          <a:cs typeface="Meiryo UI" pitchFamily="50" charset="-128"/>
                        </a:rPr>
                        <a:t>‘significant reduction of propulsion unit torque’ means a propulsion unit torque less than or equal to 90 % of torque in normal operation mode;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Meiryo UI" pitchFamily="50" charset="-128"/>
                          <a:ea typeface="Meiryo UI" pitchFamily="50" charset="-128"/>
                          <a:cs typeface="Meiryo UI" pitchFamily="50" charset="-128"/>
                        </a:rPr>
                        <a:t>Delete this definition</a:t>
                      </a:r>
                      <a:endParaRPr kumimoji="1" lang="ja-JP" altLang="en-US" sz="1200" dirty="0" smtClean="0">
                        <a:latin typeface="Meiryo UI" pitchFamily="50" charset="-128"/>
                        <a:ea typeface="Meiryo UI" pitchFamily="50" charset="-128"/>
                        <a:cs typeface="Meiryo UI" pitchFamily="50" charset="-128"/>
                      </a:endParaRPr>
                    </a:p>
                    <a:p>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sz="1200" baseline="0" dirty="0" smtClean="0">
                          <a:solidFill>
                            <a:schemeClr val="tx1"/>
                          </a:solidFill>
                          <a:latin typeface="Meiryo UI" pitchFamily="50" charset="-128"/>
                          <a:ea typeface="Meiryo UI" pitchFamily="50" charset="-128"/>
                          <a:cs typeface="Meiryo UI" pitchFamily="50" charset="-128"/>
                        </a:rPr>
                        <a:t>Definition is deleted to reflect  discussion in OBD1 gtr.</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2885329485"/>
              </p:ext>
            </p:extLst>
          </p:nvPr>
        </p:nvGraphicFramePr>
        <p:xfrm>
          <a:off x="416123" y="4905436"/>
          <a:ext cx="8332341" cy="1770480"/>
        </p:xfrm>
        <a:graphic>
          <a:graphicData uri="http://schemas.openxmlformats.org/drawingml/2006/table">
            <a:tbl>
              <a:tblPr/>
              <a:tblGrid>
                <a:gridCol w="2777447"/>
                <a:gridCol w="2777447"/>
                <a:gridCol w="2777447"/>
              </a:tblGrid>
              <a:tr h="271010">
                <a:tc gridSpan="3">
                  <a:txBody>
                    <a:bodyPr/>
                    <a:lstStyle/>
                    <a:p>
                      <a:r>
                        <a:rPr kumimoji="1" lang="en-US" altLang="ja-JP" sz="1600" b="1" dirty="0" smtClean="0">
                          <a:latin typeface="Meiryo UI" pitchFamily="50" charset="-128"/>
                          <a:ea typeface="Meiryo UI" pitchFamily="50" charset="-128"/>
                          <a:cs typeface="Meiryo UI" pitchFamily="50" charset="-128"/>
                        </a:rPr>
                        <a:t>Type I test</a:t>
                      </a:r>
                      <a:endParaRPr kumimoji="1" lang="ja-JP" altLang="en-US" sz="1600" b="1" dirty="0">
                        <a:latin typeface="Meiryo UI" pitchFamily="50" charset="-128"/>
                        <a:ea typeface="Meiryo UI" pitchFamily="50" charset="-128"/>
                        <a:cs typeface="Meiryo UI" pitchFamily="50" charset="-128"/>
                      </a:endParaRPr>
                    </a:p>
                  </a:txBody>
                  <a:tcPr marL="36000" marR="36000" marT="36000" marB="36000">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71010">
                <a:tc>
                  <a:txBody>
                    <a:bodyPr/>
                    <a:lstStyle/>
                    <a:p>
                      <a:pPr algn="ctr"/>
                      <a:r>
                        <a:rPr kumimoji="1" lang="en-US" altLang="ja-JP" sz="1400" dirty="0" smtClean="0">
                          <a:latin typeface="Meiryo UI" pitchFamily="50" charset="-128"/>
                          <a:ea typeface="Meiryo UI" pitchFamily="50" charset="-128"/>
                          <a:cs typeface="Meiryo UI" pitchFamily="50" charset="-128"/>
                        </a:rPr>
                        <a:t>Original definition </a:t>
                      </a:r>
                      <a:r>
                        <a:rPr kumimoji="1" lang="en-US" altLang="ja-JP" sz="1200" dirty="0" smtClean="0">
                          <a:latin typeface="Meiryo UI" pitchFamily="50" charset="-128"/>
                          <a:ea typeface="Meiryo UI" pitchFamily="50" charset="-128"/>
                          <a:cs typeface="Meiryo UI" pitchFamily="50" charset="-128"/>
                        </a:rPr>
                        <a:t>(EPPR-8-14e)</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IMMA proposal</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400" dirty="0" smtClean="0">
                          <a:latin typeface="Meiryo UI" pitchFamily="50" charset="-128"/>
                          <a:ea typeface="Meiryo UI" pitchFamily="50" charset="-128"/>
                          <a:cs typeface="Meiryo UI" pitchFamily="50" charset="-128"/>
                        </a:rPr>
                        <a:t>Comment</a:t>
                      </a:r>
                      <a:r>
                        <a:rPr kumimoji="1" lang="en-US" altLang="ja-JP" sz="1400" baseline="0" dirty="0" smtClean="0">
                          <a:latin typeface="Meiryo UI" pitchFamily="50" charset="-128"/>
                          <a:ea typeface="Meiryo UI" pitchFamily="50" charset="-128"/>
                          <a:cs typeface="Meiryo UI" pitchFamily="50" charset="-128"/>
                        </a:rPr>
                        <a:t> / justification</a:t>
                      </a:r>
                      <a:endParaRPr kumimoji="1" lang="ja-JP" altLang="en-US" sz="14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2204">
                <a:tc>
                  <a:txBody>
                    <a:bodyPr/>
                    <a:lstStyle/>
                    <a:p>
                      <a:r>
                        <a:rPr kumimoji="1" lang="en-GB" altLang="ja-JP" sz="1200" kern="1200" dirty="0" smtClean="0">
                          <a:solidFill>
                            <a:schemeClr val="tx1"/>
                          </a:solidFill>
                          <a:effectLst/>
                          <a:latin typeface="Meiryo UI" pitchFamily="50" charset="-128"/>
                          <a:ea typeface="Meiryo UI" pitchFamily="50" charset="-128"/>
                          <a:cs typeface="Meiryo UI" pitchFamily="50" charset="-128"/>
                        </a:rPr>
                        <a:t>‘type I test’ means the applicable test procedure and driving cycle used for emissions [certification] / [approvals];</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kumimoji="1" lang="en-US" altLang="ja-JP" sz="1200" dirty="0" smtClean="0">
                          <a:latin typeface="Meiryo UI" pitchFamily="50" charset="-128"/>
                          <a:ea typeface="Meiryo UI" pitchFamily="50" charset="-128"/>
                          <a:cs typeface="Meiryo UI" pitchFamily="50" charset="-128"/>
                        </a:rPr>
                        <a:t>Delete this definition</a:t>
                      </a:r>
                      <a:endParaRPr kumimoji="1" lang="ja-JP" altLang="en-US" sz="1200" dirty="0">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AutoNum type="arabicPeriod"/>
                      </a:pPr>
                      <a:r>
                        <a:rPr kumimoji="1" lang="en-US" altLang="ja-JP" sz="1200" dirty="0" smtClean="0">
                          <a:solidFill>
                            <a:schemeClr val="tx1"/>
                          </a:solidFill>
                          <a:latin typeface="Meiryo UI" pitchFamily="50" charset="-128"/>
                          <a:ea typeface="Meiryo UI" pitchFamily="50" charset="-128"/>
                          <a:cs typeface="Meiryo UI" pitchFamily="50" charset="-128"/>
                        </a:rPr>
                        <a:t>It is prescribed in gtr</a:t>
                      </a:r>
                      <a:r>
                        <a:rPr kumimoji="1" lang="en-US" altLang="ja-JP" sz="1200" baseline="0" dirty="0" smtClean="0">
                          <a:solidFill>
                            <a:schemeClr val="tx1"/>
                          </a:solidFill>
                          <a:latin typeface="Meiryo UI" pitchFamily="50" charset="-128"/>
                          <a:ea typeface="Meiryo UI" pitchFamily="50" charset="-128"/>
                          <a:cs typeface="Meiryo UI" pitchFamily="50" charset="-128"/>
                        </a:rPr>
                        <a:t> No.2.</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OBD gtr specifies to reference gtr No.2 for the definition.</a:t>
                      </a:r>
                    </a:p>
                    <a:p>
                      <a:pPr marL="228600" indent="-228600">
                        <a:buAutoNum type="arabicPeriod"/>
                      </a:pPr>
                      <a:r>
                        <a:rPr kumimoji="1" lang="en-US" altLang="ja-JP" sz="1200" baseline="0" dirty="0" smtClean="0">
                          <a:solidFill>
                            <a:schemeClr val="tx1"/>
                          </a:solidFill>
                          <a:latin typeface="Meiryo UI" pitchFamily="50" charset="-128"/>
                          <a:ea typeface="Meiryo UI" pitchFamily="50" charset="-128"/>
                          <a:cs typeface="Meiryo UI" pitchFamily="50" charset="-128"/>
                        </a:rPr>
                        <a:t>IMMA propose to delete definition since it is not already defined in gtr No.5</a:t>
                      </a:r>
                      <a:endParaRPr kumimoji="1" lang="ja-JP" altLang="en-US" sz="1200" dirty="0">
                        <a:solidFill>
                          <a:schemeClr val="tx1"/>
                        </a:solidFill>
                        <a:latin typeface="Meiryo UI" pitchFamily="50" charset="-128"/>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122510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1793</TotalTime>
  <Words>4029</Words>
  <Application>Microsoft Office PowerPoint</Application>
  <PresentationFormat>画面に合わせる (4:3)</PresentationFormat>
  <Paragraphs>325</Paragraphs>
  <Slides>20</Slides>
  <Notes>0</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Office ​​テーマ</vt:lpstr>
      <vt:lpstr>21st EPPR Informal Working Group Meeting  IMMA proposal on definition of OBD2 gtr</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Honda R&amp;D ASAKA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Alignment of definition between  two and four wheelers</dc:title>
  <dc:creator>CA6200864</dc:creator>
  <cp:lastModifiedBy>CA6200864</cp:lastModifiedBy>
  <cp:revision>61</cp:revision>
  <dcterms:created xsi:type="dcterms:W3CDTF">2017-08-22T01:03:02Z</dcterms:created>
  <dcterms:modified xsi:type="dcterms:W3CDTF">2018-01-09T20:36:43Z</dcterms:modified>
</cp:coreProperties>
</file>