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8" r:id="rId2"/>
    <p:sldId id="257" r:id="rId3"/>
    <p:sldId id="274" r:id="rId4"/>
    <p:sldId id="269" r:id="rId5"/>
    <p:sldId id="278" r:id="rId6"/>
    <p:sldId id="273" r:id="rId7"/>
    <p:sldId id="275" r:id="rId8"/>
    <p:sldId id="272" r:id="rId9"/>
    <p:sldId id="279" r:id="rId10"/>
    <p:sldId id="276" r:id="rId11"/>
    <p:sldId id="281" r:id="rId12"/>
    <p:sldId id="280" r:id="rId13"/>
    <p:sldId id="262" r:id="rId14"/>
    <p:sldId id="27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873" autoAdjust="0"/>
    <p:restoredTop sz="94660"/>
  </p:normalViewPr>
  <p:slideViewPr>
    <p:cSldViewPr>
      <p:cViewPr varScale="1">
        <p:scale>
          <a:sx n="113" d="100"/>
          <a:sy n="113" d="100"/>
        </p:scale>
        <p:origin x="163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F2F4B-D4F4-4AA4-87F1-8F7D4094096E}" type="datetimeFigureOut">
              <a:rPr lang="en-US" smtClean="0"/>
              <a:t>2/26/2018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22E716-4CF9-41FF-A8C6-6A7AC20047F5}" type="slidenum">
              <a:rPr lang="en-US" smtClean="0"/>
              <a:t>‹#›</a:t>
            </a:fld>
            <a:endParaRPr lang="en-US"/>
          </a:p>
        </p:txBody>
      </p:sp>
    </p:spTree>
    <p:extLst>
      <p:ext uri="{BB962C8B-B14F-4D97-AF65-F5344CB8AC3E}">
        <p14:creationId xmlns:p14="http://schemas.microsoft.com/office/powerpoint/2010/main" val="1136558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a:t>
            </a:fld>
            <a:endParaRPr lang="en-US"/>
          </a:p>
        </p:txBody>
      </p:sp>
    </p:spTree>
    <p:extLst>
      <p:ext uri="{BB962C8B-B14F-4D97-AF65-F5344CB8AC3E}">
        <p14:creationId xmlns:p14="http://schemas.microsoft.com/office/powerpoint/2010/main" val="20401448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10</a:t>
            </a:fld>
            <a:endParaRPr lang="en-US"/>
          </a:p>
        </p:txBody>
      </p:sp>
    </p:spTree>
    <p:extLst>
      <p:ext uri="{BB962C8B-B14F-4D97-AF65-F5344CB8AC3E}">
        <p14:creationId xmlns:p14="http://schemas.microsoft.com/office/powerpoint/2010/main" val="927676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11</a:t>
            </a:fld>
            <a:endParaRPr lang="en-US"/>
          </a:p>
        </p:txBody>
      </p:sp>
    </p:spTree>
    <p:extLst>
      <p:ext uri="{BB962C8B-B14F-4D97-AF65-F5344CB8AC3E}">
        <p14:creationId xmlns:p14="http://schemas.microsoft.com/office/powerpoint/2010/main" val="15555493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12</a:t>
            </a:fld>
            <a:endParaRPr lang="en-US"/>
          </a:p>
        </p:txBody>
      </p:sp>
    </p:spTree>
    <p:extLst>
      <p:ext uri="{BB962C8B-B14F-4D97-AF65-F5344CB8AC3E}">
        <p14:creationId xmlns:p14="http://schemas.microsoft.com/office/powerpoint/2010/main" val="509911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2</a:t>
            </a:fld>
            <a:endParaRPr lang="en-US"/>
          </a:p>
        </p:txBody>
      </p:sp>
    </p:spTree>
    <p:extLst>
      <p:ext uri="{BB962C8B-B14F-4D97-AF65-F5344CB8AC3E}">
        <p14:creationId xmlns:p14="http://schemas.microsoft.com/office/powerpoint/2010/main" val="21695124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3</a:t>
            </a:fld>
            <a:endParaRPr lang="en-US"/>
          </a:p>
        </p:txBody>
      </p:sp>
    </p:spTree>
    <p:extLst>
      <p:ext uri="{BB962C8B-B14F-4D97-AF65-F5344CB8AC3E}">
        <p14:creationId xmlns:p14="http://schemas.microsoft.com/office/powerpoint/2010/main" val="30066349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4</a:t>
            </a:fld>
            <a:endParaRPr lang="en-US"/>
          </a:p>
        </p:txBody>
      </p:sp>
    </p:spTree>
    <p:extLst>
      <p:ext uri="{BB962C8B-B14F-4D97-AF65-F5344CB8AC3E}">
        <p14:creationId xmlns:p14="http://schemas.microsoft.com/office/powerpoint/2010/main" val="2243018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5</a:t>
            </a:fld>
            <a:endParaRPr lang="en-US"/>
          </a:p>
        </p:txBody>
      </p:sp>
    </p:spTree>
    <p:extLst>
      <p:ext uri="{BB962C8B-B14F-4D97-AF65-F5344CB8AC3E}">
        <p14:creationId xmlns:p14="http://schemas.microsoft.com/office/powerpoint/2010/main" val="4084236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6</a:t>
            </a:fld>
            <a:endParaRPr lang="en-US"/>
          </a:p>
        </p:txBody>
      </p:sp>
    </p:spTree>
    <p:extLst>
      <p:ext uri="{BB962C8B-B14F-4D97-AF65-F5344CB8AC3E}">
        <p14:creationId xmlns:p14="http://schemas.microsoft.com/office/powerpoint/2010/main" val="38675612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7</a:t>
            </a:fld>
            <a:endParaRPr lang="en-US"/>
          </a:p>
        </p:txBody>
      </p:sp>
    </p:spTree>
    <p:extLst>
      <p:ext uri="{BB962C8B-B14F-4D97-AF65-F5344CB8AC3E}">
        <p14:creationId xmlns:p14="http://schemas.microsoft.com/office/powerpoint/2010/main" val="1712324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8</a:t>
            </a:fld>
            <a:endParaRPr lang="en-US"/>
          </a:p>
        </p:txBody>
      </p:sp>
    </p:spTree>
    <p:extLst>
      <p:ext uri="{BB962C8B-B14F-4D97-AF65-F5344CB8AC3E}">
        <p14:creationId xmlns:p14="http://schemas.microsoft.com/office/powerpoint/2010/main" val="2021235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122E716-4CF9-41FF-A8C6-6A7AC20047F5}" type="slidenum">
              <a:rPr lang="en-US" smtClean="0"/>
              <a:t>9</a:t>
            </a:fld>
            <a:endParaRPr lang="en-US"/>
          </a:p>
        </p:txBody>
      </p:sp>
    </p:spTree>
    <p:extLst>
      <p:ext uri="{BB962C8B-B14F-4D97-AF65-F5344CB8AC3E}">
        <p14:creationId xmlns:p14="http://schemas.microsoft.com/office/powerpoint/2010/main" val="5121336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TextBox 6"/>
          <p:cNvSpPr txBox="1"/>
          <p:nvPr userDrawn="1"/>
        </p:nvSpPr>
        <p:spPr>
          <a:xfrm>
            <a:off x="7620000" y="0"/>
            <a:ext cx="1524000" cy="338554"/>
          </a:xfrm>
          <a:prstGeom prst="rect">
            <a:avLst/>
          </a:prstGeom>
          <a:noFill/>
        </p:spPr>
        <p:txBody>
          <a:bodyPr wrap="square" rtlCol="0">
            <a:spAutoFit/>
          </a:bodyPr>
          <a:lstStyle/>
          <a:p>
            <a:pPr algn="r"/>
            <a:r>
              <a:rPr lang="de-DE" sz="1600" dirty="0" smtClean="0"/>
              <a:t>TFCS-11-17</a:t>
            </a:r>
            <a:endParaRPr lang="en-US" sz="1600" dirty="0"/>
          </a:p>
        </p:txBody>
      </p:sp>
      <p:sp>
        <p:nvSpPr>
          <p:cNvPr id="8" name="TextBox 7"/>
          <p:cNvSpPr txBox="1"/>
          <p:nvPr userDrawn="1"/>
        </p:nvSpPr>
        <p:spPr>
          <a:xfrm>
            <a:off x="7620000" y="6519446"/>
            <a:ext cx="1524000" cy="338554"/>
          </a:xfrm>
          <a:prstGeom prst="rect">
            <a:avLst/>
          </a:prstGeom>
          <a:noFill/>
        </p:spPr>
        <p:txBody>
          <a:bodyPr wrap="square" rtlCol="0">
            <a:spAutoFit/>
          </a:bodyPr>
          <a:lstStyle/>
          <a:p>
            <a:pPr algn="r"/>
            <a:fld id="{E0854EA3-DB4F-4D22-A409-D839C7E64F08}" type="slidenum">
              <a:rPr lang="de-DE" sz="1600" smtClean="0"/>
              <a:t>‹#›</a:t>
            </a:fld>
            <a:endParaRPr lang="en-US" sz="1600" dirty="0"/>
          </a:p>
        </p:txBody>
      </p:sp>
    </p:spTree>
    <p:extLst>
      <p:ext uri="{BB962C8B-B14F-4D97-AF65-F5344CB8AC3E}">
        <p14:creationId xmlns:p14="http://schemas.microsoft.com/office/powerpoint/2010/main" val="26971447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98EA00-8A2F-4B22-BCD0-68C11CC5062A}"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956969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98EA00-8A2F-4B22-BCD0-68C11CC5062A}"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41289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898EA00-8A2F-4B22-BCD0-68C11CC5062A}"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258108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898EA00-8A2F-4B22-BCD0-68C11CC5062A}" type="datetimeFigureOut">
              <a:rPr lang="en-US" smtClean="0"/>
              <a:t>2/26/2018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5797728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98EA00-8A2F-4B22-BCD0-68C11CC5062A}" type="datetimeFigureOut">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39343908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898EA00-8A2F-4B22-BCD0-68C11CC5062A}" type="datetimeFigureOut">
              <a:rPr lang="en-US" smtClean="0"/>
              <a:t>2/26/2018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164815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898EA00-8A2F-4B22-BCD0-68C11CC5062A}" type="datetimeFigureOut">
              <a:rPr lang="en-US" smtClean="0"/>
              <a:t>2/26/2018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1213101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98EA00-8A2F-4B22-BCD0-68C11CC5062A}" type="datetimeFigureOut">
              <a:rPr lang="en-US" smtClean="0"/>
              <a:t>2/26/2018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473173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869482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898EA00-8A2F-4B22-BCD0-68C11CC5062A}" type="datetimeFigureOut">
              <a:rPr lang="en-US" smtClean="0"/>
              <a:t>2/26/2018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273E37-5BE2-409C-8098-50FF86E46E78}" type="slidenum">
              <a:rPr lang="en-US" smtClean="0"/>
              <a:t>‹#›</a:t>
            </a:fld>
            <a:endParaRPr lang="en-US"/>
          </a:p>
        </p:txBody>
      </p:sp>
    </p:spTree>
    <p:extLst>
      <p:ext uri="{BB962C8B-B14F-4D97-AF65-F5344CB8AC3E}">
        <p14:creationId xmlns:p14="http://schemas.microsoft.com/office/powerpoint/2010/main" val="2928591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98EA00-8A2F-4B22-BCD0-68C11CC5062A}" type="datetimeFigureOut">
              <a:rPr lang="en-US" smtClean="0"/>
              <a:t>2/26/2018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273E37-5BE2-409C-8098-50FF86E46E78}" type="slidenum">
              <a:rPr lang="en-US" smtClean="0"/>
              <a:t>‹#›</a:t>
            </a:fld>
            <a:endParaRPr lang="en-US"/>
          </a:p>
        </p:txBody>
      </p:sp>
    </p:spTree>
    <p:extLst>
      <p:ext uri="{BB962C8B-B14F-4D97-AF65-F5344CB8AC3E}">
        <p14:creationId xmlns:p14="http://schemas.microsoft.com/office/powerpoint/2010/main" val="16044313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SOFTWARE UPDATE PAPER - overview</a:t>
            </a: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The recommendation for software updates is that all updates should be treated as a post-registration updates</a:t>
            </a:r>
          </a:p>
          <a:p>
            <a:pPr marL="285750" indent="-285750">
              <a:buFont typeface="Arial" panose="020B0604020202020204" pitchFamily="34" charset="0"/>
              <a:buChar char="•"/>
            </a:pPr>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To regulate such updates the following processes would be needed:</a:t>
            </a:r>
          </a:p>
          <a:p>
            <a:pPr marL="742950" lvl="1" indent="-285750">
              <a:buFont typeface="Arial" panose="020B0604020202020204" pitchFamily="34" charset="0"/>
              <a:buChar char="•"/>
            </a:pPr>
            <a:r>
              <a:rPr lang="en-GB" sz="2000" dirty="0" smtClean="0">
                <a:solidFill>
                  <a:schemeClr val="tx1"/>
                </a:solidFill>
                <a:latin typeface="+mj-lt"/>
                <a:ea typeface="+mj-ea"/>
                <a:cs typeface="+mj-cs"/>
              </a:rPr>
              <a:t>A verification by a type approval authority </a:t>
            </a:r>
            <a:r>
              <a:rPr lang="en-GB" sz="2000" dirty="0" smtClean="0">
                <a:solidFill>
                  <a:schemeClr val="tx1"/>
                </a:solidFill>
                <a:latin typeface="+mj-lt"/>
                <a:ea typeface="+mj-ea"/>
                <a:cs typeface="+mj-cs"/>
              </a:rPr>
              <a:t>that the </a:t>
            </a:r>
            <a:r>
              <a:rPr lang="en-GB" sz="2000" dirty="0" smtClean="0">
                <a:solidFill>
                  <a:schemeClr val="tx1"/>
                </a:solidFill>
                <a:latin typeface="+mj-lt"/>
                <a:ea typeface="+mj-ea"/>
                <a:cs typeface="+mj-cs"/>
              </a:rPr>
              <a:t>processes and procedures of an OEM for delivering software </a:t>
            </a:r>
            <a:r>
              <a:rPr lang="en-GB" sz="2000" dirty="0" smtClean="0">
                <a:solidFill>
                  <a:schemeClr val="tx1"/>
                </a:solidFill>
                <a:latin typeface="+mj-lt"/>
                <a:ea typeface="+mj-ea"/>
                <a:cs typeface="+mj-cs"/>
              </a:rPr>
              <a:t>updates are suitable</a:t>
            </a:r>
            <a:endParaRPr lang="en-GB" sz="2000" dirty="0" smtClean="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That individual software updates, post-registration, are assessed by OEM’s using the procedures listed in this recommendation and type approval authorities are notified when an update may affect any type approved system or change any entry within the information package for the vehicle</a:t>
            </a:r>
          </a:p>
          <a:p>
            <a:pPr marL="742950" lvl="1" indent="-285750">
              <a:buFont typeface="Arial" panose="020B0604020202020204" pitchFamily="34" charset="0"/>
              <a:buChar char="•"/>
            </a:pPr>
            <a:r>
              <a:rPr lang="en-GB" sz="2000" dirty="0" smtClean="0">
                <a:solidFill>
                  <a:schemeClr val="tx1"/>
                </a:solidFill>
                <a:latin typeface="+mj-lt"/>
                <a:ea typeface="+mj-ea"/>
                <a:cs typeface="+mj-cs"/>
              </a:rPr>
              <a:t>That </a:t>
            </a:r>
            <a:r>
              <a:rPr lang="en-GB" sz="2000" dirty="0">
                <a:solidFill>
                  <a:schemeClr val="tx1"/>
                </a:solidFill>
                <a:latin typeface="+mj-lt"/>
                <a:ea typeface="+mj-ea"/>
                <a:cs typeface="+mj-cs"/>
              </a:rPr>
              <a:t>type approval authorities periodically verify that OEM’s continue to apply the processes and procedures correctly and verify that they are appropriately notifying authorities of software updates as defined within this recommendation</a:t>
            </a: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5075828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285750" indent="-285750">
              <a:buFont typeface="Arial" panose="020B0604020202020204" pitchFamily="34" charset="0"/>
              <a:buChar char="•"/>
            </a:pPr>
            <a:r>
              <a:rPr lang="de-DE" sz="2000" dirty="0" smtClean="0">
                <a:solidFill>
                  <a:schemeClr val="tx1"/>
                </a:solidFill>
                <a:latin typeface="+mj-lt"/>
                <a:ea typeface="+mj-ea"/>
                <a:cs typeface="+mj-cs"/>
              </a:rPr>
              <a:t>Additional questions </a:t>
            </a:r>
            <a:r>
              <a:rPr lang="de-DE" sz="2000" dirty="0" smtClean="0">
                <a:solidFill>
                  <a:schemeClr val="tx1"/>
                </a:solidFill>
                <a:latin typeface="+mj-lt"/>
                <a:ea typeface="+mj-ea"/>
                <a:cs typeface="+mj-cs"/>
              </a:rPr>
              <a:t>for </a:t>
            </a:r>
            <a:r>
              <a:rPr lang="de-DE" sz="2000" dirty="0" smtClean="0">
                <a:solidFill>
                  <a:schemeClr val="tx1"/>
                </a:solidFill>
                <a:latin typeface="+mj-lt"/>
                <a:ea typeface="+mj-ea"/>
                <a:cs typeface="+mj-cs"/>
              </a:rPr>
              <a:t>ITS/AD:</a:t>
            </a:r>
          </a:p>
          <a:p>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Is the proposed structure of the overall document okay</a:t>
            </a:r>
            <a:r>
              <a:rPr lang="de-DE" sz="2000" dirty="0" smtClean="0">
                <a:solidFill>
                  <a:schemeClr val="tx1"/>
                </a:solidFill>
                <a:latin typeface="+mj-lt"/>
                <a:ea typeface="+mj-ea"/>
                <a:cs typeface="+mj-cs"/>
              </a:rPr>
              <a:t>?</a:t>
            </a:r>
          </a:p>
          <a:p>
            <a:pPr lvl="1"/>
            <a:endParaRPr lang="de-DE" sz="2000" dirty="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For the cyber security regulation what is the correct terminology for the use of contracting party, approval authority and competent authority?</a:t>
            </a:r>
            <a:endParaRPr lang="de-DE" sz="2000" dirty="0">
              <a:solidFill>
                <a:schemeClr val="tx1"/>
              </a:solidFill>
              <a:latin typeface="+mj-lt"/>
              <a:ea typeface="+mj-ea"/>
              <a:cs typeface="+mj-cs"/>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9233427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381000" y="990600"/>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b="1" dirty="0" smtClean="0">
                <a:solidFill>
                  <a:schemeClr val="tx1"/>
                </a:solidFill>
                <a:latin typeface="+mj-lt"/>
                <a:ea typeface="+mj-ea"/>
                <a:cs typeface="+mj-cs"/>
              </a:rPr>
              <a:t>Question on vehicle „lifetime“</a:t>
            </a:r>
            <a:endParaRPr lang="de-DE" b="1" dirty="0">
              <a:solidFill>
                <a:schemeClr val="tx1"/>
              </a:solidFill>
              <a:latin typeface="+mj-lt"/>
              <a:ea typeface="+mj-ea"/>
              <a:cs typeface="+mj-cs"/>
            </a:endParaRPr>
          </a:p>
          <a:p>
            <a:endParaRPr lang="de-DE" dirty="0" smtClean="0">
              <a:solidFill>
                <a:schemeClr val="tx1"/>
              </a:solidFill>
              <a:latin typeface="+mj-lt"/>
              <a:ea typeface="+mj-ea"/>
              <a:cs typeface="+mj-cs"/>
            </a:endParaRPr>
          </a:p>
          <a:p>
            <a:r>
              <a:rPr lang="de-DE" dirty="0" smtClean="0">
                <a:solidFill>
                  <a:schemeClr val="tx1"/>
                </a:solidFill>
                <a:latin typeface="+mj-lt"/>
                <a:ea typeface="+mj-ea"/>
                <a:cs typeface="+mj-cs"/>
              </a:rPr>
              <a:t>Current draft text (not finalised):</a:t>
            </a:r>
          </a:p>
          <a:p>
            <a:r>
              <a:rPr lang="en-GB" sz="1600" b="1" dirty="0" smtClean="0">
                <a:solidFill>
                  <a:schemeClr val="tx1"/>
                </a:solidFill>
              </a:rPr>
              <a:t>The </a:t>
            </a:r>
            <a:r>
              <a:rPr lang="en-GB" sz="1600" b="1" dirty="0">
                <a:solidFill>
                  <a:schemeClr val="tx1"/>
                </a:solidFill>
              </a:rPr>
              <a:t>OEM shall have a security update policy defining how they will support a vehicle post production. </a:t>
            </a:r>
            <a:endParaRPr lang="en-GB" sz="1600" b="1" dirty="0" smtClean="0">
              <a:solidFill>
                <a:schemeClr val="tx1"/>
              </a:solidFill>
            </a:endParaRPr>
          </a:p>
          <a:p>
            <a:endParaRPr lang="en-GB" sz="1600" b="1" i="1" strike="sngStrike" dirty="0">
              <a:solidFill>
                <a:schemeClr val="tx1"/>
              </a:solidFill>
            </a:endParaRPr>
          </a:p>
          <a:p>
            <a:r>
              <a:rPr lang="en-GB" sz="1600" i="1" dirty="0" smtClean="0">
                <a:solidFill>
                  <a:schemeClr val="tx1"/>
                </a:solidFill>
              </a:rPr>
              <a:t>Possible additional text:</a:t>
            </a:r>
          </a:p>
          <a:p>
            <a:r>
              <a:rPr lang="en-GB" sz="1600" b="1" dirty="0" smtClean="0">
                <a:solidFill>
                  <a:schemeClr val="tx1"/>
                </a:solidFill>
              </a:rPr>
              <a:t>Requirements </a:t>
            </a:r>
            <a:r>
              <a:rPr lang="en-GB" sz="700" b="1" dirty="0">
                <a:solidFill>
                  <a:schemeClr val="tx1"/>
                </a:solidFill>
              </a:rPr>
              <a:t> </a:t>
            </a:r>
            <a:r>
              <a:rPr lang="en-GB" sz="1600" b="1" dirty="0">
                <a:solidFill>
                  <a:schemeClr val="tx1"/>
                </a:solidFill>
              </a:rPr>
              <a:t>that shall apply to the security update policy of vehicles include:</a:t>
            </a:r>
            <a:endParaRPr lang="en-GB" sz="2000" b="1" dirty="0">
              <a:solidFill>
                <a:schemeClr val="tx1"/>
              </a:solidFill>
            </a:endParaRPr>
          </a:p>
          <a:p>
            <a:pPr marL="800100" lvl="1" indent="-342900">
              <a:buFont typeface="+mj-lt"/>
              <a:buAutoNum type="arabicPeriod"/>
            </a:pPr>
            <a:r>
              <a:rPr lang="en-GB" sz="1600" b="1" dirty="0">
                <a:solidFill>
                  <a:schemeClr val="tx1"/>
                </a:solidFill>
              </a:rPr>
              <a:t>The OEM shall provide updates of the software on a vehicle for critical elements </a:t>
            </a:r>
            <a:r>
              <a:rPr lang="en-GB" sz="1600" b="1" i="1" dirty="0">
                <a:solidFill>
                  <a:schemeClr val="tx1"/>
                </a:solidFill>
              </a:rPr>
              <a:t>[over a reasonable timespan</a:t>
            </a:r>
            <a:r>
              <a:rPr lang="en-GB" sz="1600" b="1" i="1" dirty="0" smtClean="0">
                <a:solidFill>
                  <a:schemeClr val="tx1"/>
                </a:solidFill>
              </a:rPr>
              <a:t>]*.</a:t>
            </a:r>
            <a:endParaRPr lang="en-GB" sz="2000" i="1" dirty="0">
              <a:solidFill>
                <a:schemeClr val="tx1"/>
              </a:solidFill>
            </a:endParaRPr>
          </a:p>
          <a:p>
            <a:pPr marL="800100" lvl="1" indent="-342900">
              <a:buFont typeface="+mj-lt"/>
              <a:buAutoNum type="arabicPeriod"/>
            </a:pPr>
            <a:r>
              <a:rPr lang="en-GB" sz="1600" b="1" dirty="0">
                <a:solidFill>
                  <a:schemeClr val="tx1"/>
                </a:solidFill>
              </a:rPr>
              <a:t>The end-user  should be informed if the support for a vehicle or a vehicle component and/or the support for software updates comes to an end.</a:t>
            </a:r>
          </a:p>
          <a:p>
            <a:pPr marL="800100" lvl="1" indent="-342900">
              <a:buFont typeface="+mj-lt"/>
              <a:buAutoNum type="arabicPeriod"/>
            </a:pPr>
            <a:r>
              <a:rPr lang="en-GB" sz="1600" b="1" dirty="0">
                <a:solidFill>
                  <a:schemeClr val="tx1"/>
                </a:solidFill>
              </a:rPr>
              <a:t>The OEM should identify how the end-user would be informed about the termination of support for their vehicle</a:t>
            </a:r>
          </a:p>
          <a:p>
            <a:pPr marL="800100" lvl="1" indent="-342900">
              <a:buFont typeface="+mj-lt"/>
              <a:buAutoNum type="arabicPeriod"/>
            </a:pPr>
            <a:r>
              <a:rPr lang="en-GB" sz="1600" b="1" dirty="0" smtClean="0">
                <a:solidFill>
                  <a:schemeClr val="tx1"/>
                </a:solidFill>
              </a:rPr>
              <a:t>The </a:t>
            </a:r>
            <a:r>
              <a:rPr lang="en-GB" sz="1600" b="1" dirty="0">
                <a:solidFill>
                  <a:schemeClr val="tx1"/>
                </a:solidFill>
              </a:rPr>
              <a:t>OEM should identify what actions may be taken to protect systems or vehicles in the event that they become unsafe due to cyber threats after the OEM has ceased providing support for those vehicles or systems. For example: Functions that were not required for the vehicle at the time of its homologation may be deactivated</a:t>
            </a:r>
            <a:r>
              <a:rPr lang="en-GB" sz="1600" b="1" dirty="0" smtClean="0">
                <a:solidFill>
                  <a:schemeClr val="tx1"/>
                </a:solidFill>
              </a:rPr>
              <a:t>. </a:t>
            </a:r>
            <a:r>
              <a:rPr lang="en-GB" sz="700" dirty="0">
                <a:solidFill>
                  <a:schemeClr val="tx1"/>
                </a:solidFill>
              </a:rPr>
              <a:t> </a:t>
            </a:r>
            <a:endParaRPr lang="en-GB" sz="700" dirty="0" smtClean="0">
              <a:solidFill>
                <a:schemeClr val="tx1"/>
              </a:solidFill>
              <a:latin typeface="+mj-lt"/>
              <a:ea typeface="+mj-ea"/>
              <a:cs typeface="+mj-cs"/>
            </a:endParaRPr>
          </a:p>
          <a:p>
            <a:pPr marL="0" lvl="1"/>
            <a:endParaRPr lang="en-GB" sz="1600" b="1" dirty="0" smtClean="0">
              <a:solidFill>
                <a:schemeClr val="tx1"/>
              </a:solidFill>
            </a:endParaRPr>
          </a:p>
          <a:p>
            <a:pPr marL="0" lvl="1"/>
            <a:r>
              <a:rPr lang="en-GB" sz="1600" b="1" dirty="0" smtClean="0">
                <a:solidFill>
                  <a:schemeClr val="tx1"/>
                </a:solidFill>
              </a:rPr>
              <a:t>Guidance </a:t>
            </a:r>
            <a:r>
              <a:rPr lang="en-GB" sz="1600" b="1" dirty="0">
                <a:solidFill>
                  <a:schemeClr val="tx1"/>
                </a:solidFill>
              </a:rPr>
              <a:t>is needed </a:t>
            </a:r>
            <a:r>
              <a:rPr lang="en-GB" sz="1600" dirty="0">
                <a:solidFill>
                  <a:schemeClr val="tx1"/>
                </a:solidFill>
              </a:rPr>
              <a:t>on how to approach </a:t>
            </a:r>
            <a:r>
              <a:rPr lang="en-GB" sz="1600" dirty="0" smtClean="0">
                <a:solidFill>
                  <a:schemeClr val="tx1"/>
                </a:solidFill>
              </a:rPr>
              <a:t>this, what </a:t>
            </a:r>
            <a:r>
              <a:rPr lang="en-GB" sz="1600" dirty="0">
                <a:solidFill>
                  <a:schemeClr val="tx1"/>
                </a:solidFill>
              </a:rPr>
              <a:t>parts of this text to </a:t>
            </a:r>
            <a:r>
              <a:rPr lang="en-GB" sz="1600" dirty="0" smtClean="0">
                <a:solidFill>
                  <a:schemeClr val="tx1"/>
                </a:solidFill>
              </a:rPr>
              <a:t>include, </a:t>
            </a:r>
            <a:r>
              <a:rPr lang="en-GB" sz="1600" dirty="0">
                <a:solidFill>
                  <a:schemeClr val="tx1"/>
                </a:solidFill>
              </a:rPr>
              <a:t>and if any text on timespan or </a:t>
            </a:r>
            <a:r>
              <a:rPr lang="en-GB" sz="1600" dirty="0" smtClean="0">
                <a:solidFill>
                  <a:schemeClr val="tx1"/>
                </a:solidFill>
              </a:rPr>
              <a:t>lifetime (starred text in italics) should be included.  </a:t>
            </a:r>
            <a:endParaRPr lang="en-GB" sz="1600" dirty="0">
              <a:solidFill>
                <a:schemeClr val="tx1"/>
              </a:solidFill>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35387047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b="1" dirty="0" smtClean="0">
                <a:solidFill>
                  <a:schemeClr val="tx1"/>
                </a:solidFill>
                <a:latin typeface="+mj-lt"/>
                <a:ea typeface="+mj-ea"/>
                <a:cs typeface="+mj-cs"/>
              </a:rPr>
              <a:t>Question on vehicle „lifetime“, continued</a:t>
            </a:r>
            <a:endParaRPr lang="de-DE" b="1" dirty="0" smtClean="0">
              <a:solidFill>
                <a:schemeClr val="tx1"/>
              </a:solidFill>
              <a:latin typeface="+mj-lt"/>
              <a:ea typeface="+mj-ea"/>
              <a:cs typeface="+mj-cs"/>
            </a:endParaRPr>
          </a:p>
          <a:p>
            <a:pPr marL="285750" indent="-285750">
              <a:buFont typeface="Arial" panose="020B0604020202020204" pitchFamily="34" charset="0"/>
              <a:buChar char="•"/>
            </a:pPr>
            <a:r>
              <a:rPr lang="de-DE" dirty="0" smtClean="0">
                <a:solidFill>
                  <a:schemeClr val="tx1"/>
                </a:solidFill>
                <a:latin typeface="+mj-lt"/>
                <a:ea typeface="+mj-ea"/>
                <a:cs typeface="+mj-cs"/>
              </a:rPr>
              <a:t>How </a:t>
            </a:r>
            <a:r>
              <a:rPr lang="de-DE" dirty="0" smtClean="0">
                <a:solidFill>
                  <a:schemeClr val="tx1"/>
                </a:solidFill>
                <a:latin typeface="+mj-lt"/>
                <a:ea typeface="+mj-ea"/>
                <a:cs typeface="+mj-cs"/>
              </a:rPr>
              <a:t>should the task force approach requirements for maintaining the safety and security of vehicles in service, particularly relating to the provision of software updates? Options identified include:</a:t>
            </a:r>
          </a:p>
          <a:p>
            <a:pPr marL="800100" lvl="1" indent="-342900">
              <a:buFont typeface="+mj-lt"/>
              <a:buAutoNum type="arabicPeriod"/>
            </a:pPr>
            <a:r>
              <a:rPr lang="en-US" dirty="0">
                <a:solidFill>
                  <a:schemeClr val="tx1"/>
                </a:solidFill>
              </a:rPr>
              <a:t>require legal (safety/environmental/certification) functions of a vehicle to remain as at the moment of production and not define lifetime</a:t>
            </a:r>
            <a:endParaRPr lang="en-GB" dirty="0">
              <a:solidFill>
                <a:schemeClr val="tx1"/>
              </a:solidFill>
            </a:endParaRPr>
          </a:p>
          <a:p>
            <a:pPr marL="800100" lvl="1" indent="-342900">
              <a:buFont typeface="+mj-lt"/>
              <a:buAutoNum type="arabicPeriod"/>
            </a:pPr>
            <a:r>
              <a:rPr lang="en-US" dirty="0">
                <a:solidFill>
                  <a:schemeClr val="tx1"/>
                </a:solidFill>
              </a:rPr>
              <a:t>provide a definite period in UN </a:t>
            </a:r>
            <a:r>
              <a:rPr lang="en-US" dirty="0" smtClean="0">
                <a:solidFill>
                  <a:schemeClr val="tx1"/>
                </a:solidFill>
              </a:rPr>
              <a:t>regulations that vehicles should be supported for by an OEM</a:t>
            </a:r>
            <a:endParaRPr lang="en-US" dirty="0">
              <a:solidFill>
                <a:schemeClr val="tx1"/>
              </a:solidFill>
            </a:endParaRPr>
          </a:p>
          <a:p>
            <a:pPr marL="800100" lvl="1" indent="-342900">
              <a:buFont typeface="+mj-lt"/>
              <a:buAutoNum type="arabicPeriod"/>
            </a:pPr>
            <a:r>
              <a:rPr lang="en-US" dirty="0" smtClean="0">
                <a:solidFill>
                  <a:schemeClr val="tx1"/>
                </a:solidFill>
              </a:rPr>
              <a:t>the market to determine how long a vehicle should be supported (for example OEM competition/business models for vehicle ownership)</a:t>
            </a:r>
            <a:endParaRPr lang="en-GB" dirty="0" smtClean="0">
              <a:solidFill>
                <a:schemeClr val="tx1"/>
              </a:solidFill>
            </a:endParaRPr>
          </a:p>
          <a:p>
            <a:pPr marL="800100" lvl="1" indent="-342900">
              <a:buFont typeface="+mj-lt"/>
              <a:buAutoNum type="arabicPeriod"/>
            </a:pPr>
            <a:r>
              <a:rPr lang="en-US" dirty="0" smtClean="0">
                <a:solidFill>
                  <a:schemeClr val="tx1"/>
                </a:solidFill>
              </a:rPr>
              <a:t>national regulation to define how long a vehicle should be supported </a:t>
            </a:r>
            <a:r>
              <a:rPr lang="en-US" dirty="0">
                <a:solidFill>
                  <a:schemeClr val="tx1"/>
                </a:solidFill>
              </a:rPr>
              <a:t>(provides option for variable time lengths, including indefinite)</a:t>
            </a:r>
            <a:endParaRPr lang="en-GB" dirty="0">
              <a:solidFill>
                <a:schemeClr val="tx1"/>
              </a:solidFill>
            </a:endParaRPr>
          </a:p>
          <a:p>
            <a:pPr marL="800100" lvl="1" indent="-342900">
              <a:buFont typeface="+mj-lt"/>
              <a:buAutoNum type="arabicPeriod"/>
            </a:pPr>
            <a:r>
              <a:rPr lang="en-US" dirty="0" smtClean="0">
                <a:solidFill>
                  <a:schemeClr val="tx1"/>
                </a:solidFill>
              </a:rPr>
              <a:t>link </a:t>
            </a:r>
            <a:r>
              <a:rPr lang="en-US" dirty="0">
                <a:solidFill>
                  <a:schemeClr val="tx1"/>
                </a:solidFill>
              </a:rPr>
              <a:t>it to the lifetime of the principle communications technology, for example 4G lifetime </a:t>
            </a:r>
            <a:r>
              <a:rPr lang="en-US" dirty="0" smtClean="0">
                <a:solidFill>
                  <a:schemeClr val="tx1"/>
                </a:solidFill>
              </a:rPr>
              <a:t>expiry</a:t>
            </a:r>
            <a:endParaRPr lang="en-US" dirty="0" smtClean="0">
              <a:solidFill>
                <a:schemeClr val="tx1"/>
              </a:solidFill>
            </a:endParaRPr>
          </a:p>
          <a:p>
            <a:pPr marL="285750" indent="-285750">
              <a:buFont typeface="Arial" panose="020B0604020202020204" pitchFamily="34" charset="0"/>
              <a:buChar char="•"/>
            </a:pPr>
            <a:r>
              <a:rPr lang="en-US" dirty="0" smtClean="0">
                <a:solidFill>
                  <a:schemeClr val="tx1"/>
                </a:solidFill>
              </a:rPr>
              <a:t>Problems identified:</a:t>
            </a:r>
          </a:p>
          <a:p>
            <a:pPr marL="742950" lvl="1" indent="-285750">
              <a:buFont typeface="Arial" panose="020B0604020202020204" pitchFamily="34" charset="0"/>
              <a:buChar char="•"/>
            </a:pPr>
            <a:r>
              <a:rPr lang="en-US" dirty="0" smtClean="0">
                <a:solidFill>
                  <a:schemeClr val="tx1"/>
                </a:solidFill>
              </a:rPr>
              <a:t>This may be a political decision and not appropriate for the task force</a:t>
            </a:r>
          </a:p>
          <a:p>
            <a:pPr marL="742950" lvl="1" indent="-285750">
              <a:buFont typeface="Arial" panose="020B0604020202020204" pitchFamily="34" charset="0"/>
              <a:buChar char="•"/>
            </a:pPr>
            <a:r>
              <a:rPr lang="en-US" dirty="0" smtClean="0">
                <a:solidFill>
                  <a:schemeClr val="tx1"/>
                </a:solidFill>
              </a:rPr>
              <a:t>Issues and viability of providing support indefinitely by the OEM and suppliers</a:t>
            </a:r>
          </a:p>
          <a:p>
            <a:pPr marL="742950" lvl="1" indent="-285750">
              <a:buFont typeface="Arial" panose="020B0604020202020204" pitchFamily="34" charset="0"/>
              <a:buChar char="•"/>
            </a:pPr>
            <a:r>
              <a:rPr lang="en-US" dirty="0" smtClean="0">
                <a:solidFill>
                  <a:schemeClr val="tx1"/>
                </a:solidFill>
              </a:rPr>
              <a:t>Current practices of recalls and that they may apply to vehicles of any age</a:t>
            </a:r>
          </a:p>
          <a:p>
            <a:pPr marL="742950" lvl="1" indent="-285750">
              <a:buFont typeface="Arial" panose="020B0604020202020204" pitchFamily="34" charset="0"/>
              <a:buChar char="•"/>
            </a:pPr>
            <a:r>
              <a:rPr lang="en-US" dirty="0" smtClean="0">
                <a:solidFill>
                  <a:schemeClr val="tx1"/>
                </a:solidFill>
              </a:rPr>
              <a:t>Other legislation may apply in this area, which will vary by signatory state</a:t>
            </a:r>
          </a:p>
          <a:p>
            <a:pPr lvl="2"/>
            <a:endParaRPr lang="en-GB" dirty="0">
              <a:solidFill>
                <a:schemeClr val="tx1"/>
              </a:solidFill>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42350717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de-DE" sz="2400" u="sng" dirty="0" smtClean="0">
                <a:solidFill>
                  <a:schemeClr val="tx1"/>
                </a:solidFill>
              </a:rPr>
              <a:t>Action items for next session (TFCS 12):</a:t>
            </a:r>
          </a:p>
          <a:p>
            <a:pPr marL="0" lvl="4"/>
            <a:endParaRPr lang="de-DE" sz="2400" u="sng" dirty="0" smtClean="0">
              <a:solidFill>
                <a:schemeClr val="tx1"/>
              </a:solidFill>
            </a:endParaRPr>
          </a:p>
          <a:p>
            <a:pPr marL="342900" lvl="4" indent="-342900">
              <a:buFont typeface="Arial" panose="020B0604020202020204" pitchFamily="34" charset="0"/>
              <a:buChar char="•"/>
            </a:pPr>
            <a:r>
              <a:rPr lang="de-DE" sz="2400" dirty="0" smtClean="0">
                <a:solidFill>
                  <a:schemeClr val="tx1"/>
                </a:solidFill>
              </a:rPr>
              <a:t>Incorporate feedback from ITS/AD</a:t>
            </a:r>
          </a:p>
          <a:p>
            <a:pPr marL="342900" lvl="4" indent="-342900">
              <a:buFont typeface="Arial" panose="020B0604020202020204" pitchFamily="34" charset="0"/>
              <a:buChar char="•"/>
            </a:pPr>
            <a:endParaRPr lang="de-DE" sz="2400" dirty="0">
              <a:solidFill>
                <a:schemeClr val="tx1"/>
              </a:solidFill>
            </a:endParaRPr>
          </a:p>
          <a:p>
            <a:pPr marL="342900" lvl="4" indent="-342900">
              <a:buFont typeface="Arial" panose="020B0604020202020204" pitchFamily="34" charset="0"/>
              <a:buChar char="•"/>
            </a:pPr>
            <a:r>
              <a:rPr lang="de-DE" sz="2400" dirty="0" smtClean="0">
                <a:solidFill>
                  <a:schemeClr val="tx1"/>
                </a:solidFill>
              </a:rPr>
              <a:t>Aim is to conclude paper on software </a:t>
            </a:r>
            <a:r>
              <a:rPr lang="de-DE" sz="2400" dirty="0" smtClean="0">
                <a:solidFill>
                  <a:schemeClr val="tx1"/>
                </a:solidFill>
              </a:rPr>
              <a:t>updates</a:t>
            </a:r>
          </a:p>
          <a:p>
            <a:pPr marL="342900" lvl="4" indent="-342900">
              <a:buFont typeface="Arial" panose="020B0604020202020204" pitchFamily="34" charset="0"/>
              <a:buChar char="•"/>
            </a:pPr>
            <a:endParaRPr lang="de-DE" sz="2400" dirty="0" smtClean="0">
              <a:solidFill>
                <a:schemeClr val="tx1"/>
              </a:solidFill>
            </a:endParaRPr>
          </a:p>
          <a:p>
            <a:pPr marL="342900" lvl="4" indent="-342900">
              <a:buFont typeface="Arial" panose="020B0604020202020204" pitchFamily="34" charset="0"/>
              <a:buChar char="•"/>
            </a:pPr>
            <a:r>
              <a:rPr lang="de-DE" sz="2400" dirty="0" smtClean="0">
                <a:solidFill>
                  <a:schemeClr val="tx1"/>
                </a:solidFill>
              </a:rPr>
              <a:t>Aim is to conclude paper on cyber security</a:t>
            </a:r>
          </a:p>
          <a:p>
            <a:pPr marL="0" lvl="4"/>
            <a:endParaRPr lang="de-DE" sz="2400" dirty="0">
              <a:solidFill>
                <a:schemeClr val="tx1"/>
              </a:solidFill>
            </a:endParaRPr>
          </a:p>
          <a:p>
            <a:pPr marL="342900" lvl="4" indent="-342900">
              <a:buFont typeface="Arial" panose="020B0604020202020204" pitchFamily="34" charset="0"/>
              <a:buChar char="•"/>
            </a:pPr>
            <a:r>
              <a:rPr lang="de-DE" sz="2400" dirty="0" smtClean="0">
                <a:solidFill>
                  <a:schemeClr val="tx1"/>
                </a:solidFill>
              </a:rPr>
              <a:t>Use of webex meetings to progress parts of the document needing work or further review </a:t>
            </a:r>
            <a:r>
              <a:rPr lang="de-DE" sz="2400" dirty="0" smtClean="0">
                <a:solidFill>
                  <a:schemeClr val="tx1"/>
                </a:solidFill>
              </a:rPr>
              <a:t>beforehand</a:t>
            </a:r>
          </a:p>
          <a:p>
            <a:pPr marL="342900" lvl="4" indent="-342900">
              <a:buFont typeface="Arial" panose="020B0604020202020204" pitchFamily="34" charset="0"/>
              <a:buChar char="•"/>
            </a:pPr>
            <a:endParaRPr lang="de-DE" sz="2400" dirty="0" smtClean="0">
              <a:solidFill>
                <a:schemeClr val="tx1"/>
              </a:solidFill>
            </a:endParaRPr>
          </a:p>
          <a:p>
            <a:pPr marL="342900" lvl="4" indent="-342900">
              <a:buFont typeface="Arial" panose="020B0604020202020204" pitchFamily="34" charset="0"/>
              <a:buChar char="•"/>
            </a:pPr>
            <a:r>
              <a:rPr lang="de-DE" sz="2400" dirty="0" smtClean="0">
                <a:solidFill>
                  <a:schemeClr val="tx1"/>
                </a:solidFill>
              </a:rPr>
              <a:t>Risks identified:</a:t>
            </a:r>
          </a:p>
          <a:p>
            <a:pPr marL="800100" lvl="5" indent="-342900">
              <a:buFont typeface="Arial" panose="020B0604020202020204" pitchFamily="34" charset="0"/>
              <a:buChar char="•"/>
            </a:pPr>
            <a:r>
              <a:rPr lang="de-DE" sz="2400" dirty="0" smtClean="0">
                <a:solidFill>
                  <a:schemeClr val="tx1"/>
                </a:solidFill>
              </a:rPr>
              <a:t>discussions </a:t>
            </a:r>
            <a:r>
              <a:rPr lang="de-DE" sz="2400" dirty="0" smtClean="0">
                <a:solidFill>
                  <a:schemeClr val="tx1"/>
                </a:solidFill>
              </a:rPr>
              <a:t>on lifetime not being concluded satisfactorally </a:t>
            </a:r>
            <a:endParaRPr lang="de-DE" sz="2400" dirty="0" smtClean="0">
              <a:solidFill>
                <a:schemeClr val="tx1"/>
              </a:solidFill>
            </a:endParaRPr>
          </a:p>
          <a:p>
            <a:pPr marL="800100" lvl="5" indent="-342900">
              <a:buFont typeface="Arial" panose="020B0604020202020204" pitchFamily="34" charset="0"/>
              <a:buChar char="•"/>
            </a:pPr>
            <a:r>
              <a:rPr lang="de-DE" sz="2400" dirty="0" smtClean="0">
                <a:solidFill>
                  <a:schemeClr val="tx1"/>
                </a:solidFill>
              </a:rPr>
              <a:t>agreement </a:t>
            </a:r>
            <a:r>
              <a:rPr lang="de-DE" sz="2400" dirty="0" smtClean="0">
                <a:solidFill>
                  <a:schemeClr val="tx1"/>
                </a:solidFill>
              </a:rPr>
              <a:t>on text of regulatory </a:t>
            </a:r>
            <a:r>
              <a:rPr lang="de-DE" sz="2400" dirty="0" smtClean="0">
                <a:solidFill>
                  <a:schemeClr val="tx1"/>
                </a:solidFill>
              </a:rPr>
              <a:t>annexes not agreed </a:t>
            </a:r>
            <a:r>
              <a:rPr lang="de-DE" sz="2400" dirty="0" smtClean="0">
                <a:solidFill>
                  <a:schemeClr val="tx1"/>
                </a:solidFill>
              </a:rPr>
              <a:t>by the end of TFCS 12</a:t>
            </a:r>
            <a:br>
              <a:rPr lang="de-DE" sz="2400" dirty="0" smtClean="0">
                <a:solidFill>
                  <a:schemeClr val="tx1"/>
                </a:solidFill>
              </a:rPr>
            </a:br>
            <a:endParaRPr lang="de-DE" sz="2400" dirty="0" smtClean="0">
              <a:solidFill>
                <a:schemeClr val="tx1"/>
              </a:solidFill>
              <a:latin typeface="+mj-lt"/>
              <a:ea typeface="+mj-ea"/>
              <a:cs typeface="+mj-cs"/>
            </a:endParaRPr>
          </a:p>
          <a:p>
            <a:pPr marL="800100" lvl="5" indent="-342900">
              <a:buFontTx/>
              <a:buChar char="-"/>
            </a:pPr>
            <a:endParaRPr lang="de-DE" sz="2400" dirty="0" smtClean="0">
              <a:solidFill>
                <a:schemeClr val="tx1"/>
              </a:solidFill>
              <a:latin typeface="+mj-lt"/>
              <a:ea typeface="+mj-ea"/>
              <a:cs typeface="+mj-cs"/>
            </a:endParaRPr>
          </a:p>
        </p:txBody>
      </p:sp>
      <p:sp>
        <p:nvSpPr>
          <p:cNvPr id="6" name="Rectangle 5"/>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42165210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0" lvl="4"/>
            <a:r>
              <a:rPr lang="de-DE" sz="2400" u="sng" dirty="0" smtClean="0">
                <a:solidFill>
                  <a:schemeClr val="tx1"/>
                </a:solidFill>
              </a:rPr>
              <a:t>Future meetings planned</a:t>
            </a:r>
          </a:p>
          <a:p>
            <a:pPr marL="0" lvl="4"/>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r>
              <a:rPr lang="de-DE" sz="2400" dirty="0" smtClean="0">
                <a:solidFill>
                  <a:schemeClr val="tx1"/>
                </a:solidFill>
                <a:latin typeface="+mj-lt"/>
                <a:ea typeface="+mj-ea"/>
                <a:cs typeface="+mj-cs"/>
              </a:rPr>
              <a:t>Software annex A </a:t>
            </a:r>
          </a:p>
          <a:p>
            <a:pPr marL="800100" lvl="5" indent="-342900">
              <a:buFont typeface="Arial" panose="020B0604020202020204" pitchFamily="34" charset="0"/>
              <a:buChar char="•"/>
            </a:pPr>
            <a:r>
              <a:rPr lang="de-DE" sz="2400" dirty="0" smtClean="0">
                <a:solidFill>
                  <a:schemeClr val="tx1"/>
                </a:solidFill>
                <a:latin typeface="+mj-lt"/>
                <a:ea typeface="+mj-ea"/>
                <a:cs typeface="+mj-cs"/>
              </a:rPr>
              <a:t>webex to confirm scope and contents (date tbc)</a:t>
            </a:r>
          </a:p>
          <a:p>
            <a:pPr marL="800100" lvl="5" indent="-342900">
              <a:buFont typeface="Arial" panose="020B0604020202020204" pitchFamily="34" charset="0"/>
              <a:buChar char="•"/>
            </a:pPr>
            <a:r>
              <a:rPr lang="de-DE" sz="2400" dirty="0" smtClean="0">
                <a:solidFill>
                  <a:schemeClr val="tx1"/>
                </a:solidFill>
                <a:latin typeface="+mj-lt"/>
                <a:ea typeface="+mj-ea"/>
                <a:cs typeface="+mj-cs"/>
              </a:rPr>
              <a:t>Ad-hoc editting team to refine text (date tbc)</a:t>
            </a:r>
          </a:p>
          <a:p>
            <a:pPr marL="342900" lvl="4" indent="-342900">
              <a:buFont typeface="Arial" panose="020B0604020202020204" pitchFamily="34" charset="0"/>
              <a:buChar char="•"/>
            </a:pPr>
            <a:r>
              <a:rPr lang="de-DE" sz="2400" dirty="0" smtClean="0">
                <a:solidFill>
                  <a:schemeClr val="tx1"/>
                </a:solidFill>
                <a:latin typeface="+mj-lt"/>
                <a:ea typeface="+mj-ea"/>
                <a:cs typeface="+mj-cs"/>
              </a:rPr>
              <a:t>Definitions webex to define them (date tbc)</a:t>
            </a:r>
          </a:p>
          <a:p>
            <a:pPr marL="342900" lvl="4" indent="-342900">
              <a:buFont typeface="Arial" panose="020B0604020202020204" pitchFamily="34" charset="0"/>
              <a:buChar char="•"/>
            </a:pPr>
            <a:r>
              <a:rPr lang="de-DE" sz="2400" dirty="0" smtClean="0">
                <a:solidFill>
                  <a:schemeClr val="tx1"/>
                </a:solidFill>
                <a:latin typeface="+mj-lt"/>
                <a:ea typeface="+mj-ea"/>
                <a:cs typeface="+mj-cs"/>
              </a:rPr>
              <a:t>Webex to review cyber security annex A (date tbc)</a:t>
            </a:r>
          </a:p>
          <a:p>
            <a:pPr marL="342900" lvl="4" indent="-342900">
              <a:buFont typeface="Arial" panose="020B0604020202020204" pitchFamily="34" charset="0"/>
              <a:buChar char="•"/>
            </a:pPr>
            <a:r>
              <a:rPr lang="de-DE" sz="2400" dirty="0" smtClean="0">
                <a:solidFill>
                  <a:schemeClr val="tx1"/>
                </a:solidFill>
                <a:latin typeface="+mj-lt"/>
                <a:ea typeface="+mj-ea"/>
                <a:cs typeface="+mj-cs"/>
              </a:rPr>
              <a:t>Webex to review cyber security annex B (date tbc)</a:t>
            </a:r>
          </a:p>
          <a:p>
            <a:pPr marL="342900" lvl="4" indent="-342900">
              <a:buFont typeface="Arial" panose="020B0604020202020204" pitchFamily="34" charset="0"/>
              <a:buChar char="•"/>
            </a:pPr>
            <a:r>
              <a:rPr lang="de-DE" sz="2400" dirty="0" smtClean="0">
                <a:solidFill>
                  <a:schemeClr val="tx1"/>
                </a:solidFill>
                <a:latin typeface="+mj-lt"/>
                <a:ea typeface="+mj-ea"/>
                <a:cs typeface="+mj-cs"/>
              </a:rPr>
              <a:t>Webex to review comments remaining on cyber security paper (date tbc)</a:t>
            </a:r>
          </a:p>
          <a:p>
            <a:pPr marL="342900" lvl="4" indent="-342900">
              <a:buFont typeface="Arial" panose="020B0604020202020204" pitchFamily="34" charset="0"/>
              <a:buChar char="•"/>
            </a:pPr>
            <a:r>
              <a:rPr lang="de-DE" sz="2400" dirty="0" smtClean="0">
                <a:solidFill>
                  <a:schemeClr val="tx1"/>
                </a:solidFill>
                <a:latin typeface="+mj-lt"/>
                <a:ea typeface="+mj-ea"/>
                <a:cs typeface="+mj-cs"/>
              </a:rPr>
              <a:t>Ad-hoc editting team to revise chapter 8 of cyber security paper</a:t>
            </a:r>
          </a:p>
          <a:p>
            <a:pPr marL="342900" lvl="4" indent="-342900">
              <a:buFont typeface="Arial" panose="020B0604020202020204" pitchFamily="34" charset="0"/>
              <a:buChar char="•"/>
            </a:pPr>
            <a:r>
              <a:rPr lang="de-DE" sz="2400" dirty="0" smtClean="0">
                <a:solidFill>
                  <a:schemeClr val="tx1"/>
                </a:solidFill>
                <a:latin typeface="+mj-lt"/>
                <a:ea typeface="+mj-ea"/>
                <a:cs typeface="+mj-cs"/>
              </a:rPr>
              <a:t>TFCS 12 to be </a:t>
            </a:r>
            <a:r>
              <a:rPr lang="de-DE" sz="2400" smtClean="0">
                <a:solidFill>
                  <a:schemeClr val="tx1"/>
                </a:solidFill>
                <a:latin typeface="+mj-lt"/>
                <a:ea typeface="+mj-ea"/>
                <a:cs typeface="+mj-cs"/>
              </a:rPr>
              <a:t>held 17-19 </a:t>
            </a:r>
            <a:r>
              <a:rPr lang="de-DE" sz="2400" dirty="0" smtClean="0">
                <a:solidFill>
                  <a:schemeClr val="tx1"/>
                </a:solidFill>
                <a:latin typeface="+mj-lt"/>
                <a:ea typeface="+mj-ea"/>
                <a:cs typeface="+mj-cs"/>
              </a:rPr>
              <a:t>April 2018 in Seoul, </a:t>
            </a:r>
            <a:r>
              <a:rPr lang="de-DE" sz="2400" dirty="0">
                <a:solidFill>
                  <a:schemeClr val="tx1"/>
                </a:solidFill>
              </a:rPr>
              <a:t>South Korea</a:t>
            </a:r>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endParaRPr lang="de-DE" sz="2400" dirty="0" smtClean="0">
              <a:solidFill>
                <a:schemeClr val="tx1"/>
              </a:solidFill>
              <a:latin typeface="+mj-lt"/>
              <a:ea typeface="+mj-ea"/>
              <a:cs typeface="+mj-cs"/>
            </a:endParaRPr>
          </a:p>
          <a:p>
            <a:pPr marL="342900" lvl="4" indent="-342900">
              <a:buFont typeface="Arial" panose="020B0604020202020204" pitchFamily="34" charset="0"/>
              <a:buChar char="•"/>
            </a:pPr>
            <a:endParaRPr lang="de-DE" sz="2400" dirty="0" smtClean="0">
              <a:solidFill>
                <a:schemeClr val="tx1"/>
              </a:solidFill>
              <a:latin typeface="+mj-lt"/>
              <a:ea typeface="+mj-ea"/>
              <a:cs typeface="+mj-cs"/>
            </a:endParaRPr>
          </a:p>
          <a:p>
            <a:pPr marL="800100" lvl="5" indent="-342900">
              <a:buFontTx/>
              <a:buChar char="-"/>
            </a:pPr>
            <a:endParaRPr lang="de-DE" sz="2400" dirty="0" smtClean="0">
              <a:solidFill>
                <a:schemeClr val="tx1"/>
              </a:solidFill>
              <a:latin typeface="+mj-lt"/>
              <a:ea typeface="+mj-ea"/>
              <a:cs typeface="+mj-cs"/>
            </a:endParaRPr>
          </a:p>
        </p:txBody>
      </p:sp>
      <p:sp>
        <p:nvSpPr>
          <p:cNvPr id="6" name="Rectangle 5"/>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3697036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Overview of software update paper</a:t>
            </a: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The </a:t>
            </a:r>
            <a:r>
              <a:rPr lang="en-GB" sz="2000" dirty="0" smtClean="0">
                <a:solidFill>
                  <a:schemeClr val="tx1"/>
                </a:solidFill>
                <a:latin typeface="+mj-lt"/>
                <a:ea typeface="+mj-ea"/>
                <a:cs typeface="+mj-cs"/>
              </a:rPr>
              <a:t>output of </a:t>
            </a:r>
            <a:r>
              <a:rPr lang="en-GB" sz="2000" dirty="0" smtClean="0">
                <a:solidFill>
                  <a:schemeClr val="tx1"/>
                </a:solidFill>
                <a:latin typeface="+mj-lt"/>
                <a:ea typeface="+mj-ea"/>
                <a:cs typeface="+mj-cs"/>
              </a:rPr>
              <a:t>the task force may </a:t>
            </a:r>
            <a:r>
              <a:rPr lang="en-GB" sz="2000" dirty="0">
                <a:solidFill>
                  <a:schemeClr val="tx1"/>
                </a:solidFill>
                <a:latin typeface="+mj-lt"/>
                <a:ea typeface="+mj-ea"/>
                <a:cs typeface="+mj-cs"/>
              </a:rPr>
              <a:t>be taken forward as three </a:t>
            </a:r>
            <a:r>
              <a:rPr lang="en-GB" sz="2000" dirty="0" smtClean="0">
                <a:solidFill>
                  <a:schemeClr val="tx1"/>
                </a:solidFill>
                <a:latin typeface="+mj-lt"/>
                <a:ea typeface="+mj-ea"/>
                <a:cs typeface="+mj-cs"/>
              </a:rPr>
              <a:t>parts:</a:t>
            </a:r>
          </a:p>
          <a:p>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The </a:t>
            </a:r>
            <a:r>
              <a:rPr lang="en-GB" sz="2000" dirty="0">
                <a:solidFill>
                  <a:schemeClr val="tx1"/>
                </a:solidFill>
                <a:latin typeface="+mj-lt"/>
                <a:ea typeface="+mj-ea"/>
                <a:cs typeface="+mj-cs"/>
              </a:rPr>
              <a:t>main </a:t>
            </a:r>
            <a:r>
              <a:rPr lang="en-GB" sz="2000" dirty="0" smtClean="0">
                <a:solidFill>
                  <a:schemeClr val="tx1"/>
                </a:solidFill>
                <a:latin typeface="+mj-lt"/>
                <a:ea typeface="+mj-ea"/>
                <a:cs typeface="+mj-cs"/>
              </a:rPr>
              <a:t>text, providing guidance of the process and procedures, </a:t>
            </a:r>
            <a:r>
              <a:rPr lang="en-GB" sz="2000" dirty="0" smtClean="0">
                <a:solidFill>
                  <a:schemeClr val="tx1"/>
                </a:solidFill>
                <a:latin typeface="+mj-lt"/>
                <a:ea typeface="+mj-ea"/>
                <a:cs typeface="+mj-cs"/>
              </a:rPr>
              <a:t>may be taken forward as </a:t>
            </a:r>
            <a:r>
              <a:rPr lang="en-GB" sz="2000" dirty="0">
                <a:solidFill>
                  <a:schemeClr val="tx1"/>
                </a:solidFill>
                <a:latin typeface="+mj-lt"/>
                <a:ea typeface="+mj-ea"/>
                <a:cs typeface="+mj-cs"/>
              </a:rPr>
              <a:t>a </a:t>
            </a:r>
            <a:r>
              <a:rPr lang="en-GB" sz="2000" dirty="0" smtClean="0">
                <a:solidFill>
                  <a:schemeClr val="tx1"/>
                </a:solidFill>
                <a:latin typeface="+mj-lt"/>
                <a:ea typeface="+mj-ea"/>
                <a:cs typeface="+mj-cs"/>
              </a:rPr>
              <a:t>resolution</a:t>
            </a:r>
          </a:p>
          <a:p>
            <a:pPr lvl="1"/>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Annex </a:t>
            </a:r>
            <a:r>
              <a:rPr lang="en-GB" sz="2000" dirty="0">
                <a:solidFill>
                  <a:schemeClr val="tx1"/>
                </a:solidFill>
                <a:latin typeface="+mj-lt"/>
                <a:ea typeface="+mj-ea"/>
                <a:cs typeface="+mj-cs"/>
              </a:rPr>
              <a:t>A</a:t>
            </a:r>
            <a:r>
              <a:rPr lang="en-GB" sz="2000" dirty="0" smtClean="0">
                <a:solidFill>
                  <a:schemeClr val="tx1"/>
                </a:solidFill>
                <a:latin typeface="+mj-lt"/>
                <a:ea typeface="+mj-ea"/>
                <a:cs typeface="+mj-cs"/>
              </a:rPr>
              <a:t> should be </a:t>
            </a:r>
            <a:r>
              <a:rPr lang="en-GB" sz="2000" dirty="0">
                <a:solidFill>
                  <a:schemeClr val="tx1"/>
                </a:solidFill>
                <a:latin typeface="+mj-lt"/>
                <a:ea typeface="+mj-ea"/>
                <a:cs typeface="+mj-cs"/>
              </a:rPr>
              <a:t>a horizontal </a:t>
            </a:r>
            <a:r>
              <a:rPr lang="en-GB" sz="2000" dirty="0" smtClean="0">
                <a:solidFill>
                  <a:schemeClr val="tx1"/>
                </a:solidFill>
                <a:latin typeface="+mj-lt"/>
                <a:ea typeface="+mj-ea"/>
                <a:cs typeface="+mj-cs"/>
              </a:rPr>
              <a:t>regulation, providing </a:t>
            </a:r>
            <a:r>
              <a:rPr lang="en-GB" sz="2000" dirty="0" smtClean="0">
                <a:solidFill>
                  <a:schemeClr val="tx1"/>
                </a:solidFill>
                <a:latin typeface="+mj-lt"/>
                <a:ea typeface="+mj-ea"/>
                <a:cs typeface="+mj-cs"/>
              </a:rPr>
              <a:t>for approval </a:t>
            </a:r>
            <a:r>
              <a:rPr lang="en-GB" sz="2000" dirty="0" smtClean="0">
                <a:solidFill>
                  <a:schemeClr val="tx1"/>
                </a:solidFill>
                <a:latin typeface="+mj-lt"/>
                <a:ea typeface="+mj-ea"/>
                <a:cs typeface="+mj-cs"/>
              </a:rPr>
              <a:t>of </a:t>
            </a:r>
            <a:r>
              <a:rPr lang="en-GB" sz="2000" dirty="0">
                <a:solidFill>
                  <a:schemeClr val="tx1"/>
                </a:solidFill>
                <a:latin typeface="+mj-lt"/>
                <a:ea typeface="+mj-ea"/>
                <a:cs typeface="+mj-cs"/>
              </a:rPr>
              <a:t>an </a:t>
            </a:r>
            <a:r>
              <a:rPr lang="en-GB" sz="2000" dirty="0" smtClean="0">
                <a:solidFill>
                  <a:schemeClr val="tx1"/>
                </a:solidFill>
                <a:latin typeface="+mj-lt"/>
                <a:ea typeface="+mj-ea"/>
                <a:cs typeface="+mj-cs"/>
              </a:rPr>
              <a:t>OEM’s </a:t>
            </a:r>
            <a:r>
              <a:rPr lang="en-GB" sz="2000" dirty="0" smtClean="0">
                <a:solidFill>
                  <a:schemeClr val="tx1"/>
                </a:solidFill>
                <a:latin typeface="+mj-lt"/>
                <a:ea typeface="+mj-ea"/>
                <a:cs typeface="+mj-cs"/>
              </a:rPr>
              <a:t>processes to </a:t>
            </a:r>
            <a:r>
              <a:rPr lang="en-GB" sz="2000" dirty="0" smtClean="0">
                <a:solidFill>
                  <a:schemeClr val="tx1"/>
                </a:solidFill>
                <a:latin typeface="+mj-lt"/>
                <a:ea typeface="+mj-ea"/>
                <a:cs typeface="+mj-cs"/>
              </a:rPr>
              <a:t>manage software </a:t>
            </a:r>
            <a:r>
              <a:rPr lang="en-GB" sz="2000" dirty="0" smtClean="0">
                <a:solidFill>
                  <a:schemeClr val="tx1"/>
                </a:solidFill>
                <a:latin typeface="+mj-lt"/>
                <a:ea typeface="+mj-ea"/>
                <a:cs typeface="+mj-cs"/>
              </a:rPr>
              <a:t>updates</a:t>
            </a:r>
          </a:p>
          <a:p>
            <a:pPr lvl="1"/>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Annex B should be </a:t>
            </a:r>
            <a:r>
              <a:rPr lang="en-GB" sz="2000" dirty="0">
                <a:solidFill>
                  <a:schemeClr val="tx1"/>
                </a:solidFill>
                <a:latin typeface="+mj-lt"/>
                <a:ea typeface="+mj-ea"/>
                <a:cs typeface="+mj-cs"/>
              </a:rPr>
              <a:t>a </a:t>
            </a:r>
            <a:r>
              <a:rPr lang="en-GB" sz="2000" dirty="0" smtClean="0">
                <a:solidFill>
                  <a:schemeClr val="tx1"/>
                </a:solidFill>
                <a:latin typeface="+mj-lt"/>
                <a:ea typeface="+mj-ea"/>
                <a:cs typeface="+mj-cs"/>
              </a:rPr>
              <a:t>regulation, </a:t>
            </a:r>
            <a:r>
              <a:rPr lang="en-GB" sz="2000" dirty="0">
                <a:solidFill>
                  <a:schemeClr val="tx1"/>
                </a:solidFill>
                <a:latin typeface="+mj-lt"/>
                <a:ea typeface="+mj-ea"/>
                <a:cs typeface="+mj-cs"/>
              </a:rPr>
              <a:t>to be appended to relevant existing </a:t>
            </a:r>
            <a:r>
              <a:rPr lang="en-GB" sz="2000" dirty="0" smtClean="0">
                <a:solidFill>
                  <a:schemeClr val="tx1"/>
                </a:solidFill>
                <a:latin typeface="+mj-lt"/>
                <a:ea typeface="+mj-ea"/>
                <a:cs typeface="+mj-cs"/>
              </a:rPr>
              <a:t>regulations where </a:t>
            </a:r>
            <a:r>
              <a:rPr lang="en-GB" sz="2000" dirty="0">
                <a:solidFill>
                  <a:schemeClr val="tx1"/>
                </a:solidFill>
                <a:latin typeface="+mj-lt"/>
                <a:ea typeface="+mj-ea"/>
                <a:cs typeface="+mj-cs"/>
              </a:rPr>
              <a:t>the software has </a:t>
            </a:r>
            <a:r>
              <a:rPr lang="en-GB" sz="2000" dirty="0" smtClean="0">
                <a:solidFill>
                  <a:schemeClr val="tx1"/>
                </a:solidFill>
                <a:latin typeface="+mj-lt"/>
                <a:ea typeface="+mj-ea"/>
                <a:cs typeface="+mj-cs"/>
              </a:rPr>
              <a:t>an influence </a:t>
            </a:r>
            <a:r>
              <a:rPr lang="en-GB" sz="2000" dirty="0">
                <a:solidFill>
                  <a:schemeClr val="tx1"/>
                </a:solidFill>
                <a:latin typeface="+mj-lt"/>
                <a:ea typeface="+mj-ea"/>
                <a:cs typeface="+mj-cs"/>
              </a:rPr>
              <a:t>on the vehicle </a:t>
            </a:r>
            <a:r>
              <a:rPr lang="en-GB" sz="2000" dirty="0" smtClean="0">
                <a:solidFill>
                  <a:schemeClr val="tx1"/>
                </a:solidFill>
                <a:latin typeface="+mj-lt"/>
                <a:ea typeface="+mj-ea"/>
                <a:cs typeface="+mj-cs"/>
              </a:rPr>
              <a:t>functionality, </a:t>
            </a:r>
            <a:r>
              <a:rPr lang="en-GB" sz="2000" dirty="0" smtClean="0">
                <a:solidFill>
                  <a:schemeClr val="tx1"/>
                </a:solidFill>
              </a:rPr>
              <a:t>to introduce </a:t>
            </a:r>
            <a:r>
              <a:rPr lang="en-GB" sz="2000" dirty="0">
                <a:solidFill>
                  <a:schemeClr val="tx1"/>
                </a:solidFill>
              </a:rPr>
              <a:t>the concept of software identification </a:t>
            </a:r>
            <a:r>
              <a:rPr lang="en-GB" sz="2000" dirty="0" smtClean="0">
                <a:solidFill>
                  <a:schemeClr val="tx1"/>
                </a:solidFill>
              </a:rPr>
              <a:t>numbers into </a:t>
            </a:r>
            <a:r>
              <a:rPr lang="en-GB" sz="2000" dirty="0">
                <a:solidFill>
                  <a:schemeClr val="tx1"/>
                </a:solidFill>
              </a:rPr>
              <a:t>relevant UN </a:t>
            </a:r>
            <a:r>
              <a:rPr lang="en-GB" sz="2000" dirty="0" smtClean="0">
                <a:solidFill>
                  <a:schemeClr val="tx1"/>
                </a:solidFill>
              </a:rPr>
              <a:t>regulations.</a:t>
            </a: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24015677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sz="2000" dirty="0" smtClean="0">
                <a:solidFill>
                  <a:schemeClr val="tx1"/>
                </a:solidFill>
                <a:latin typeface="+mj-lt"/>
                <a:ea typeface="+mj-ea"/>
                <a:cs typeface="+mj-cs"/>
              </a:rPr>
              <a:t>Progress report</a:t>
            </a:r>
          </a:p>
          <a:p>
            <a:endParaRPr lang="de-DE" sz="2000" dirty="0" smtClean="0">
              <a:solidFill>
                <a:schemeClr val="tx1"/>
              </a:solidFill>
              <a:latin typeface="+mj-lt"/>
              <a:ea typeface="+mj-ea"/>
              <a:cs typeface="+mj-cs"/>
            </a:endParaRPr>
          </a:p>
          <a:p>
            <a:pPr marL="285750" indent="-285750">
              <a:buFont typeface="Arial" panose="020B0604020202020204" pitchFamily="34" charset="0"/>
              <a:buChar char="•"/>
            </a:pPr>
            <a:r>
              <a:rPr lang="de-DE" sz="2000" dirty="0" smtClean="0">
                <a:solidFill>
                  <a:schemeClr val="tx1"/>
                </a:solidFill>
                <a:latin typeface="+mj-lt"/>
                <a:ea typeface="+mj-ea"/>
                <a:cs typeface="+mj-cs"/>
              </a:rPr>
              <a:t>The software </a:t>
            </a:r>
            <a:r>
              <a:rPr lang="de-DE" sz="2000" dirty="0" smtClean="0">
                <a:solidFill>
                  <a:schemeClr val="tx1"/>
                </a:solidFill>
                <a:latin typeface="+mj-lt"/>
                <a:ea typeface="+mj-ea"/>
                <a:cs typeface="+mj-cs"/>
              </a:rPr>
              <a:t>update paper was reviewed at the meeting, progress </a:t>
            </a:r>
            <a:r>
              <a:rPr lang="de-DE" sz="2000" dirty="0" smtClean="0">
                <a:solidFill>
                  <a:schemeClr val="tx1"/>
                </a:solidFill>
                <a:latin typeface="+mj-lt"/>
                <a:ea typeface="+mj-ea"/>
                <a:cs typeface="+mj-cs"/>
              </a:rPr>
              <a:t>was:</a:t>
            </a: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complete but open to further comment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1 – introduction</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3 – document structure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4  - process for software updates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6 – identification of installed </a:t>
            </a:r>
            <a:r>
              <a:rPr lang="de-DE" sz="2000" dirty="0" smtClean="0">
                <a:solidFill>
                  <a:schemeClr val="tx1"/>
                </a:solidFill>
                <a:latin typeface="+mj-lt"/>
                <a:ea typeface="+mj-ea"/>
                <a:cs typeface="+mj-cs"/>
              </a:rPr>
              <a:t>software</a:t>
            </a: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comments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5 – safety and security requirements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7 - recommendations</a:t>
            </a:r>
          </a:p>
          <a:p>
            <a:pPr marL="1200150" lvl="2" indent="-285750">
              <a:buFont typeface="Arial" panose="020B0604020202020204" pitchFamily="34" charset="0"/>
              <a:buChar char="•"/>
            </a:pPr>
            <a:r>
              <a:rPr lang="de-DE" sz="2000" dirty="0">
                <a:solidFill>
                  <a:schemeClr val="tx1"/>
                </a:solidFill>
                <a:latin typeface="+mj-lt"/>
                <a:ea typeface="+mj-ea"/>
                <a:cs typeface="+mj-cs"/>
              </a:rPr>
              <a:t>Annex B – regulation introducing </a:t>
            </a:r>
            <a:r>
              <a:rPr lang="de-DE" sz="2000" dirty="0" smtClean="0">
                <a:solidFill>
                  <a:schemeClr val="tx1"/>
                </a:solidFill>
                <a:latin typeface="+mj-lt"/>
                <a:ea typeface="+mj-ea"/>
                <a:cs typeface="+mj-cs"/>
              </a:rPr>
              <a:t>RxSWIN</a:t>
            </a:r>
            <a:endParaRPr lang="de-DE" sz="2000" dirty="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major work remaining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2 – definitions </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A – horizontal regulation</a:t>
            </a: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35696975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For </a:t>
            </a:r>
            <a:r>
              <a:rPr lang="en-GB" sz="2000" dirty="0" smtClean="0">
                <a:solidFill>
                  <a:schemeClr val="tx1"/>
                </a:solidFill>
                <a:latin typeface="+mj-lt"/>
                <a:ea typeface="+mj-ea"/>
                <a:cs typeface="+mj-cs"/>
              </a:rPr>
              <a:t>note:</a:t>
            </a:r>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There </a:t>
            </a:r>
            <a:r>
              <a:rPr lang="en-GB" sz="2000" dirty="0">
                <a:solidFill>
                  <a:schemeClr val="tx1"/>
                </a:solidFill>
                <a:latin typeface="+mj-lt"/>
                <a:ea typeface="+mj-ea"/>
                <a:cs typeface="+mj-cs"/>
              </a:rPr>
              <a:t>are a number of supporting processes that signatory parties and the UNECE will need to address to enable the full implementation of this recommendation, these include:</a:t>
            </a:r>
          </a:p>
          <a:p>
            <a:pPr marL="742950" lvl="1" indent="-285750">
              <a:buFont typeface="Arial" panose="020B0604020202020204" pitchFamily="34" charset="0"/>
              <a:buChar char="•"/>
            </a:pPr>
            <a:r>
              <a:rPr lang="en-GB" sz="2000" dirty="0" smtClean="0">
                <a:solidFill>
                  <a:schemeClr val="tx1"/>
                </a:solidFill>
                <a:latin typeface="+mj-lt"/>
                <a:ea typeface="+mj-ea"/>
                <a:cs typeface="+mj-cs"/>
              </a:rPr>
              <a:t>It </a:t>
            </a:r>
            <a:r>
              <a:rPr lang="en-GB" sz="2000" dirty="0">
                <a:solidFill>
                  <a:schemeClr val="tx1"/>
                </a:solidFill>
                <a:latin typeface="+mj-lt"/>
                <a:ea typeface="+mj-ea"/>
                <a:cs typeface="+mj-cs"/>
              </a:rPr>
              <a:t>is will be important for UNECE to invest in the development of DETA and </a:t>
            </a:r>
            <a:r>
              <a:rPr lang="en-GB" sz="2000" dirty="0" err="1">
                <a:solidFill>
                  <a:schemeClr val="tx1"/>
                </a:solidFill>
                <a:latin typeface="+mj-lt"/>
                <a:ea typeface="+mj-ea"/>
                <a:cs typeface="+mj-cs"/>
              </a:rPr>
              <a:t>DoC</a:t>
            </a:r>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It </a:t>
            </a:r>
            <a:r>
              <a:rPr lang="en-GB" sz="2000" dirty="0">
                <a:solidFill>
                  <a:schemeClr val="tx1"/>
                </a:solidFill>
                <a:latin typeface="+mj-lt"/>
                <a:ea typeface="+mj-ea"/>
                <a:cs typeface="+mj-cs"/>
              </a:rPr>
              <a:t>should be investigated if PTI should be provided limited access to DETA and </a:t>
            </a:r>
            <a:r>
              <a:rPr lang="en-GB" sz="2000" dirty="0" err="1" smtClean="0">
                <a:solidFill>
                  <a:schemeClr val="tx1"/>
                </a:solidFill>
                <a:latin typeface="+mj-lt"/>
                <a:ea typeface="+mj-ea"/>
                <a:cs typeface="+mj-cs"/>
              </a:rPr>
              <a:t>DoC</a:t>
            </a:r>
            <a:r>
              <a:rPr lang="en-GB" sz="2000" dirty="0">
                <a:solidFill>
                  <a:schemeClr val="tx1"/>
                </a:solidFill>
                <a:latin typeface="+mj-lt"/>
                <a:ea typeface="+mj-ea"/>
                <a:cs typeface="+mj-cs"/>
              </a:rPr>
              <a:t> </a:t>
            </a:r>
            <a:r>
              <a:rPr lang="en-GB" sz="2000" dirty="0" smtClean="0">
                <a:solidFill>
                  <a:schemeClr val="tx1"/>
                </a:solidFill>
                <a:latin typeface="+mj-lt"/>
                <a:ea typeface="+mj-ea"/>
                <a:cs typeface="+mj-cs"/>
              </a:rPr>
              <a:t>in order for the </a:t>
            </a:r>
            <a:r>
              <a:rPr lang="en-GB" sz="2000" dirty="0" err="1" smtClean="0">
                <a:solidFill>
                  <a:schemeClr val="tx1"/>
                </a:solidFill>
                <a:latin typeface="+mj-lt"/>
                <a:ea typeface="+mj-ea"/>
                <a:cs typeface="+mj-cs"/>
              </a:rPr>
              <a:t>RxSWIN</a:t>
            </a:r>
            <a:r>
              <a:rPr lang="en-GB" sz="2000" dirty="0" smtClean="0">
                <a:solidFill>
                  <a:schemeClr val="tx1"/>
                </a:solidFill>
                <a:latin typeface="+mj-lt"/>
                <a:ea typeface="+mj-ea"/>
                <a:cs typeface="+mj-cs"/>
              </a:rPr>
              <a:t> numbers to be verified during PTI</a:t>
            </a:r>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There </a:t>
            </a:r>
            <a:r>
              <a:rPr lang="en-GB" sz="2000" dirty="0">
                <a:solidFill>
                  <a:schemeClr val="tx1"/>
                </a:solidFill>
                <a:latin typeface="+mj-lt"/>
                <a:ea typeface="+mj-ea"/>
                <a:cs typeface="+mj-cs"/>
              </a:rPr>
              <a:t>should be procedures in place to enable the sharing of information between national bodies to support the administration of these processes</a:t>
            </a:r>
            <a:r>
              <a:rPr lang="en-GB" sz="2000" dirty="0" smtClean="0">
                <a:solidFill>
                  <a:schemeClr val="tx1"/>
                </a:solidFill>
                <a:latin typeface="+mj-lt"/>
                <a:ea typeface="+mj-ea"/>
                <a:cs typeface="+mj-cs"/>
              </a:rPr>
              <a:t>.</a:t>
            </a:r>
          </a:p>
          <a:p>
            <a:pPr marL="742950" lvl="1" indent="-285750">
              <a:buFont typeface="Arial" panose="020B0604020202020204" pitchFamily="34" charset="0"/>
              <a:buChar char="•"/>
            </a:pPr>
            <a:r>
              <a:rPr lang="en-GB" sz="2000" dirty="0" smtClean="0">
                <a:solidFill>
                  <a:schemeClr val="tx1"/>
                </a:solidFill>
                <a:latin typeface="+mj-lt"/>
                <a:ea typeface="+mj-ea"/>
                <a:cs typeface="+mj-cs"/>
              </a:rPr>
              <a:t>Whether a software change requires an extension or renewal of a systems certification depends on the description in the specific regulation (e.g. in the vehicle type definition). Therefore it may be necessary for the specific regulations to be reviewed to incorporate software and if there should be any specific requirements relating to them. </a:t>
            </a:r>
            <a:endParaRPr lang="en-GB"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515311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pPr marL="285750" indent="-285750">
              <a:buFont typeface="Arial" panose="020B0604020202020204" pitchFamily="34" charset="0"/>
              <a:buChar char="•"/>
            </a:pPr>
            <a:r>
              <a:rPr lang="de-DE" sz="2000" dirty="0" smtClean="0">
                <a:solidFill>
                  <a:schemeClr val="tx1"/>
                </a:solidFill>
                <a:latin typeface="+mj-lt"/>
                <a:ea typeface="+mj-ea"/>
                <a:cs typeface="+mj-cs"/>
              </a:rPr>
              <a:t>Questions for ITS/AD regarding the software update </a:t>
            </a:r>
            <a:r>
              <a:rPr lang="de-DE" sz="2000" dirty="0" smtClean="0">
                <a:solidFill>
                  <a:schemeClr val="tx1"/>
                </a:solidFill>
                <a:latin typeface="+mj-lt"/>
                <a:ea typeface="+mj-ea"/>
                <a:cs typeface="+mj-cs"/>
              </a:rPr>
              <a:t>paper:</a:t>
            </a:r>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r>
              <a:rPr lang="de-DE" sz="2000" dirty="0" smtClean="0">
                <a:solidFill>
                  <a:schemeClr val="tx1"/>
                </a:solidFill>
                <a:latin typeface="+mj-lt"/>
                <a:ea typeface="+mj-ea"/>
                <a:cs typeface="+mj-cs"/>
              </a:rPr>
              <a:t>Are they content with the overall structure proposed?</a:t>
            </a:r>
          </a:p>
          <a:p>
            <a:pPr lvl="2"/>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r>
              <a:rPr lang="de-DE" sz="2000" dirty="0" smtClean="0">
                <a:solidFill>
                  <a:schemeClr val="tx1"/>
                </a:solidFill>
                <a:latin typeface="+mj-lt"/>
                <a:ea typeface="+mj-ea"/>
                <a:cs typeface="+mj-cs"/>
              </a:rPr>
              <a:t>Are they content with the proposal for a horizontal regulation covering OEM processes as described in Annex A?</a:t>
            </a:r>
          </a:p>
          <a:p>
            <a:pPr lvl="2"/>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r>
              <a:rPr lang="de-DE" sz="2000" dirty="0" smtClean="0">
                <a:solidFill>
                  <a:schemeClr val="tx1"/>
                </a:solidFill>
                <a:latin typeface="+mj-lt"/>
                <a:ea typeface="+mj-ea"/>
                <a:cs typeface="+mj-cs"/>
              </a:rPr>
              <a:t>How to </a:t>
            </a:r>
            <a:r>
              <a:rPr lang="de-DE" sz="2000" dirty="0" smtClean="0">
                <a:solidFill>
                  <a:schemeClr val="tx1"/>
                </a:solidFill>
                <a:latin typeface="+mj-lt"/>
                <a:ea typeface="+mj-ea"/>
                <a:cs typeface="+mj-cs"/>
              </a:rPr>
              <a:t>should the task force provide extensions </a:t>
            </a:r>
            <a:r>
              <a:rPr lang="de-DE" sz="2000" dirty="0" smtClean="0">
                <a:solidFill>
                  <a:schemeClr val="tx1"/>
                </a:solidFill>
                <a:latin typeface="+mj-lt"/>
                <a:ea typeface="+mj-ea"/>
                <a:cs typeface="+mj-cs"/>
              </a:rPr>
              <a:t>of types (via software updates) where the production is definitely </a:t>
            </a:r>
            <a:r>
              <a:rPr lang="de-DE" sz="2000" dirty="0" smtClean="0">
                <a:solidFill>
                  <a:schemeClr val="tx1"/>
                </a:solidFill>
                <a:latin typeface="+mj-lt"/>
                <a:ea typeface="+mj-ea"/>
                <a:cs typeface="+mj-cs"/>
              </a:rPr>
              <a:t>discontinued? </a:t>
            </a:r>
            <a:r>
              <a:rPr lang="de-DE" sz="2000" dirty="0">
                <a:solidFill>
                  <a:schemeClr val="tx1"/>
                </a:solidFill>
                <a:latin typeface="+mj-lt"/>
                <a:ea typeface="+mj-ea"/>
                <a:cs typeface="+mj-cs"/>
              </a:rPr>
              <a:t>T</a:t>
            </a:r>
            <a:r>
              <a:rPr lang="de-DE" sz="2000" dirty="0" smtClean="0">
                <a:solidFill>
                  <a:schemeClr val="tx1"/>
                </a:solidFill>
                <a:latin typeface="+mj-lt"/>
                <a:ea typeface="+mj-ea"/>
                <a:cs typeface="+mj-cs"/>
              </a:rPr>
              <a:t>his </a:t>
            </a:r>
            <a:r>
              <a:rPr lang="de-DE" sz="2000" dirty="0" smtClean="0">
                <a:solidFill>
                  <a:schemeClr val="tx1"/>
                </a:solidFill>
                <a:latin typeface="+mj-lt"/>
                <a:ea typeface="+mj-ea"/>
                <a:cs typeface="+mj-cs"/>
              </a:rPr>
              <a:t>was not envisaged in the current wording of </a:t>
            </a:r>
            <a:r>
              <a:rPr lang="de-DE" sz="2000" dirty="0" smtClean="0">
                <a:solidFill>
                  <a:schemeClr val="tx1"/>
                </a:solidFill>
                <a:latin typeface="+mj-lt"/>
                <a:ea typeface="+mj-ea"/>
                <a:cs typeface="+mj-cs"/>
              </a:rPr>
              <a:t>legislation</a:t>
            </a:r>
          </a:p>
          <a:p>
            <a:pPr lvl="2"/>
            <a:endParaRPr lang="de-DE" sz="2000" dirty="0" smtClean="0">
              <a:solidFill>
                <a:schemeClr val="tx1"/>
              </a:solidFill>
              <a:latin typeface="+mj-lt"/>
              <a:ea typeface="+mj-ea"/>
              <a:cs typeface="+mj-cs"/>
            </a:endParaRPr>
          </a:p>
          <a:p>
            <a:pPr marL="1200150" lvl="2" indent="-285750">
              <a:buFont typeface="Arial" panose="020B0604020202020204" pitchFamily="34" charset="0"/>
              <a:buChar char="•"/>
            </a:pPr>
            <a:r>
              <a:rPr lang="en-GB" sz="2000" dirty="0">
                <a:solidFill>
                  <a:schemeClr val="tx1"/>
                </a:solidFill>
              </a:rPr>
              <a:t>The recommendation envisages continued assessment of the processes, practices and decision making of OEM’s in relation to software updates. This could be considered to be market surveillance. As market surveillance is not within the 1958 agreement the UNECE will need to consider how this could be conducted under its agreements. </a:t>
            </a:r>
            <a:r>
              <a:rPr lang="en-GB" sz="2000" i="1" dirty="0" smtClean="0">
                <a:solidFill>
                  <a:schemeClr val="tx1"/>
                </a:solidFill>
              </a:rPr>
              <a:t>What does ITS/AD recommend?</a:t>
            </a:r>
            <a:endParaRPr lang="en-GB" sz="2000" i="1" dirty="0">
              <a:solidFill>
                <a:schemeClr val="tx1"/>
              </a:solidFill>
            </a:endParaRP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387623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CYBER SECURITY PAPER – what it </a:t>
            </a:r>
            <a:r>
              <a:rPr lang="en-GB" sz="2000" dirty="0" smtClean="0">
                <a:solidFill>
                  <a:schemeClr val="tx1"/>
                </a:solidFill>
                <a:latin typeface="+mj-lt"/>
                <a:ea typeface="+mj-ea"/>
                <a:cs typeface="+mj-cs"/>
              </a:rPr>
              <a:t>contains:</a:t>
            </a:r>
            <a:endParaRPr lang="en-GB" sz="2000" dirty="0" smtClean="0">
              <a:solidFill>
                <a:schemeClr val="tx1"/>
              </a:solidFill>
              <a:latin typeface="+mj-lt"/>
              <a:ea typeface="+mj-ea"/>
              <a:cs typeface="+mj-cs"/>
            </a:endParaRP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To regulate cyber security the following processes </a:t>
            </a:r>
            <a:r>
              <a:rPr lang="en-GB" sz="2000" dirty="0" smtClean="0">
                <a:solidFill>
                  <a:schemeClr val="tx1"/>
                </a:solidFill>
                <a:latin typeface="+mj-lt"/>
                <a:ea typeface="+mj-ea"/>
                <a:cs typeface="+mj-cs"/>
              </a:rPr>
              <a:t>are recommended:</a:t>
            </a:r>
            <a:endParaRPr lang="en-GB" sz="2000" dirty="0" smtClean="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A verification by a type approval authority of the cyber security management system (processes and procedures) of an </a:t>
            </a:r>
            <a:r>
              <a:rPr lang="en-GB" sz="2000" dirty="0" smtClean="0">
                <a:solidFill>
                  <a:schemeClr val="tx1"/>
                </a:solidFill>
                <a:latin typeface="+mj-lt"/>
                <a:ea typeface="+mj-ea"/>
                <a:cs typeface="+mj-cs"/>
              </a:rPr>
              <a:t>OEM. This would provide them a </a:t>
            </a:r>
            <a:r>
              <a:rPr lang="en-GB" sz="2000" dirty="0" smtClean="0">
                <a:solidFill>
                  <a:schemeClr val="tx1"/>
                </a:solidFill>
                <a:latin typeface="+mj-lt"/>
                <a:ea typeface="+mj-ea"/>
                <a:cs typeface="+mj-cs"/>
              </a:rPr>
              <a:t>certificate of </a:t>
            </a:r>
            <a:r>
              <a:rPr lang="en-GB" sz="2000" dirty="0" smtClean="0">
                <a:solidFill>
                  <a:schemeClr val="tx1"/>
                </a:solidFill>
                <a:latin typeface="+mj-lt"/>
                <a:ea typeface="+mj-ea"/>
                <a:cs typeface="+mj-cs"/>
              </a:rPr>
              <a:t>compliance covering:</a:t>
            </a:r>
            <a:endParaRPr lang="en-GB" sz="2000" dirty="0" smtClean="0">
              <a:solidFill>
                <a:schemeClr val="tx1"/>
              </a:solidFill>
              <a:latin typeface="+mj-lt"/>
              <a:ea typeface="+mj-ea"/>
              <a:cs typeface="+mj-cs"/>
            </a:endParaRP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an OEM is organisationally set up to manage the process</a:t>
            </a: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an OEM has </a:t>
            </a:r>
            <a:r>
              <a:rPr lang="en-GB" sz="2000" dirty="0" smtClean="0">
                <a:solidFill>
                  <a:schemeClr val="tx1"/>
                </a:solidFill>
                <a:latin typeface="+mj-lt"/>
                <a:ea typeface="+mj-ea"/>
                <a:cs typeface="+mj-cs"/>
              </a:rPr>
              <a:t>processes </a:t>
            </a:r>
            <a:r>
              <a:rPr lang="en-GB" sz="2000" dirty="0" smtClean="0">
                <a:solidFill>
                  <a:schemeClr val="tx1"/>
                </a:solidFill>
                <a:latin typeface="+mj-lt"/>
                <a:ea typeface="+mj-ea"/>
                <a:cs typeface="+mj-cs"/>
              </a:rPr>
              <a:t>in place to conduct an appropriate risk assessment </a:t>
            </a:r>
            <a:r>
              <a:rPr lang="en-GB" sz="2000" dirty="0" smtClean="0">
                <a:solidFill>
                  <a:schemeClr val="tx1"/>
                </a:solidFill>
                <a:latin typeface="+mj-lt"/>
                <a:ea typeface="+mj-ea"/>
                <a:cs typeface="+mj-cs"/>
              </a:rPr>
              <a:t>and processes to </a:t>
            </a:r>
            <a:r>
              <a:rPr lang="en-GB" sz="2000" dirty="0" smtClean="0">
                <a:solidFill>
                  <a:schemeClr val="tx1"/>
                </a:solidFill>
                <a:latin typeface="+mj-lt"/>
                <a:ea typeface="+mj-ea"/>
                <a:cs typeface="+mj-cs"/>
              </a:rPr>
              <a:t>manage </a:t>
            </a:r>
            <a:r>
              <a:rPr lang="en-GB" sz="2000" dirty="0" smtClean="0">
                <a:solidFill>
                  <a:schemeClr val="tx1"/>
                </a:solidFill>
                <a:latin typeface="+mj-lt"/>
                <a:ea typeface="+mj-ea"/>
                <a:cs typeface="+mj-cs"/>
              </a:rPr>
              <a:t>risks </a:t>
            </a:r>
            <a:r>
              <a:rPr lang="en-GB" sz="2000" dirty="0" smtClean="0">
                <a:solidFill>
                  <a:schemeClr val="tx1"/>
                </a:solidFill>
                <a:latin typeface="+mj-lt"/>
                <a:ea typeface="+mj-ea"/>
                <a:cs typeface="+mj-cs"/>
              </a:rPr>
              <a:t>relating to </a:t>
            </a:r>
            <a:r>
              <a:rPr lang="en-GB" sz="2000" dirty="0" smtClean="0">
                <a:solidFill>
                  <a:schemeClr val="tx1"/>
                </a:solidFill>
                <a:latin typeface="+mj-lt"/>
                <a:ea typeface="+mj-ea"/>
                <a:cs typeface="+mj-cs"/>
              </a:rPr>
              <a:t>their suppliers</a:t>
            </a:r>
            <a:endParaRPr lang="en-GB" sz="2000" dirty="0" smtClean="0">
              <a:solidFill>
                <a:schemeClr val="tx1"/>
              </a:solidFill>
              <a:latin typeface="+mj-lt"/>
              <a:ea typeface="+mj-ea"/>
              <a:cs typeface="+mj-cs"/>
            </a:endParaRP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the outcome of the risk assessment will influence the vehicle design</a:t>
            </a:r>
          </a:p>
          <a:p>
            <a:pPr marL="1200150" lvl="2" indent="-285750">
              <a:buFont typeface="Arial" panose="020B0604020202020204" pitchFamily="34" charset="0"/>
              <a:buChar char="•"/>
            </a:pPr>
            <a:r>
              <a:rPr lang="en-GB" sz="2000" dirty="0" smtClean="0">
                <a:solidFill>
                  <a:schemeClr val="tx1"/>
                </a:solidFill>
                <a:latin typeface="+mj-lt"/>
                <a:ea typeface="+mj-ea"/>
                <a:cs typeface="+mj-cs"/>
              </a:rPr>
              <a:t>That there is a process to monitor how risks will evolve post production and the OEM has response plans in place should action be needed to respond to a cyber </a:t>
            </a:r>
            <a:r>
              <a:rPr lang="en-GB" sz="2000" dirty="0" smtClean="0">
                <a:solidFill>
                  <a:schemeClr val="tx1"/>
                </a:solidFill>
                <a:latin typeface="+mj-lt"/>
                <a:ea typeface="+mj-ea"/>
                <a:cs typeface="+mj-cs"/>
              </a:rPr>
              <a:t>threat</a:t>
            </a:r>
            <a:endParaRPr lang="en-GB" sz="2000" dirty="0" smtClean="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A vehicle type approval is </a:t>
            </a:r>
            <a:r>
              <a:rPr lang="en-GB" sz="2000" dirty="0" smtClean="0">
                <a:solidFill>
                  <a:schemeClr val="tx1"/>
                </a:solidFill>
                <a:latin typeface="+mj-lt"/>
                <a:ea typeface="+mj-ea"/>
                <a:cs typeface="+mj-cs"/>
              </a:rPr>
              <a:t>provided, </a:t>
            </a:r>
            <a:r>
              <a:rPr lang="en-GB" sz="2000" dirty="0" smtClean="0">
                <a:solidFill>
                  <a:schemeClr val="tx1"/>
                </a:solidFill>
                <a:latin typeface="+mj-lt"/>
                <a:ea typeface="+mj-ea"/>
                <a:cs typeface="+mj-cs"/>
              </a:rPr>
              <a:t>after an assessment by an </a:t>
            </a:r>
            <a:r>
              <a:rPr lang="en-GB" sz="2000" dirty="0" smtClean="0">
                <a:solidFill>
                  <a:schemeClr val="tx1"/>
                </a:solidFill>
                <a:latin typeface="+mj-lt"/>
                <a:ea typeface="+mj-ea"/>
                <a:cs typeface="+mj-cs"/>
              </a:rPr>
              <a:t>authority, </a:t>
            </a:r>
            <a:r>
              <a:rPr lang="en-GB" sz="2000" dirty="0" smtClean="0">
                <a:solidFill>
                  <a:schemeClr val="tx1"/>
                </a:solidFill>
                <a:latin typeface="+mj-lt"/>
                <a:ea typeface="+mj-ea"/>
                <a:cs typeface="+mj-cs"/>
              </a:rPr>
              <a:t>of </a:t>
            </a:r>
            <a:r>
              <a:rPr lang="en-GB" sz="2000" dirty="0" smtClean="0">
                <a:solidFill>
                  <a:schemeClr val="tx1"/>
                </a:solidFill>
                <a:latin typeface="+mj-lt"/>
                <a:ea typeface="+mj-ea"/>
                <a:cs typeface="+mj-cs"/>
              </a:rPr>
              <a:t>the cyber </a:t>
            </a:r>
            <a:r>
              <a:rPr lang="en-GB" sz="2000" dirty="0" smtClean="0">
                <a:solidFill>
                  <a:schemeClr val="tx1"/>
                </a:solidFill>
                <a:latin typeface="+mj-lt"/>
                <a:ea typeface="+mj-ea"/>
                <a:cs typeface="+mj-cs"/>
              </a:rPr>
              <a:t>security </a:t>
            </a:r>
            <a:r>
              <a:rPr lang="en-GB" sz="2000" dirty="0" smtClean="0">
                <a:solidFill>
                  <a:schemeClr val="tx1"/>
                </a:solidFill>
                <a:latin typeface="+mj-lt"/>
                <a:ea typeface="+mj-ea"/>
                <a:cs typeface="+mj-cs"/>
              </a:rPr>
              <a:t>mitigations provided </a:t>
            </a:r>
            <a:r>
              <a:rPr lang="en-GB" sz="2000" dirty="0" smtClean="0">
                <a:solidFill>
                  <a:schemeClr val="tx1"/>
                </a:solidFill>
                <a:latin typeface="+mj-lt"/>
                <a:ea typeface="+mj-ea"/>
                <a:cs typeface="+mj-cs"/>
              </a:rPr>
              <a:t>within a vehicle </a:t>
            </a:r>
            <a:r>
              <a:rPr lang="en-GB" sz="2000" dirty="0" smtClean="0">
                <a:solidFill>
                  <a:schemeClr val="tx1"/>
                </a:solidFill>
                <a:latin typeface="+mj-lt"/>
                <a:ea typeface="+mj-ea"/>
                <a:cs typeface="+mj-cs"/>
              </a:rPr>
              <a:t>type against the cyber risk assessment of that vehicle type.</a:t>
            </a:r>
            <a:endParaRPr lang="en-GB" sz="2000" dirty="0" smtClean="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15463343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en-GB" sz="2000" dirty="0" smtClean="0">
                <a:solidFill>
                  <a:schemeClr val="tx1"/>
                </a:solidFill>
                <a:latin typeface="+mj-lt"/>
                <a:ea typeface="+mj-ea"/>
                <a:cs typeface="+mj-cs"/>
              </a:rPr>
              <a:t>What the paper looks </a:t>
            </a:r>
            <a:r>
              <a:rPr lang="en-GB" sz="2000" dirty="0" smtClean="0">
                <a:solidFill>
                  <a:schemeClr val="tx1"/>
                </a:solidFill>
                <a:latin typeface="+mj-lt"/>
                <a:ea typeface="+mj-ea"/>
                <a:cs typeface="+mj-cs"/>
              </a:rPr>
              <a:t>like:</a:t>
            </a:r>
            <a:endParaRPr lang="en-GB" sz="2000" dirty="0" smtClean="0">
              <a:solidFill>
                <a:schemeClr val="tx1"/>
              </a:solidFill>
              <a:latin typeface="+mj-lt"/>
              <a:ea typeface="+mj-ea"/>
              <a:cs typeface="+mj-cs"/>
            </a:endParaRPr>
          </a:p>
          <a:p>
            <a:endParaRPr lang="en-GB" sz="2000" dirty="0" smtClean="0">
              <a:solidFill>
                <a:schemeClr val="tx1"/>
              </a:solidFill>
              <a:latin typeface="+mj-lt"/>
              <a:ea typeface="+mj-ea"/>
              <a:cs typeface="+mj-cs"/>
            </a:endParaRPr>
          </a:p>
          <a:p>
            <a:pPr marL="285750" indent="-285750">
              <a:buFont typeface="Arial" panose="020B0604020202020204" pitchFamily="34" charset="0"/>
              <a:buChar char="•"/>
            </a:pPr>
            <a:r>
              <a:rPr lang="en-GB" sz="2000" dirty="0" smtClean="0">
                <a:solidFill>
                  <a:schemeClr val="tx1"/>
                </a:solidFill>
                <a:latin typeface="+mj-lt"/>
                <a:ea typeface="+mj-ea"/>
                <a:cs typeface="+mj-cs"/>
              </a:rPr>
              <a:t>The </a:t>
            </a:r>
            <a:r>
              <a:rPr lang="en-GB" sz="2000" dirty="0" smtClean="0">
                <a:solidFill>
                  <a:schemeClr val="tx1"/>
                </a:solidFill>
                <a:latin typeface="+mj-lt"/>
                <a:ea typeface="+mj-ea"/>
                <a:cs typeface="+mj-cs"/>
              </a:rPr>
              <a:t>output of </a:t>
            </a:r>
            <a:r>
              <a:rPr lang="en-GB" sz="2000" dirty="0" smtClean="0">
                <a:solidFill>
                  <a:schemeClr val="tx1"/>
                </a:solidFill>
                <a:latin typeface="+mj-lt"/>
                <a:ea typeface="+mj-ea"/>
                <a:cs typeface="+mj-cs"/>
              </a:rPr>
              <a:t>the task force may </a:t>
            </a:r>
            <a:r>
              <a:rPr lang="en-GB" sz="2000" dirty="0">
                <a:solidFill>
                  <a:schemeClr val="tx1"/>
                </a:solidFill>
                <a:latin typeface="+mj-lt"/>
                <a:ea typeface="+mj-ea"/>
                <a:cs typeface="+mj-cs"/>
              </a:rPr>
              <a:t>be taken forward as </a:t>
            </a:r>
            <a:r>
              <a:rPr lang="en-GB" sz="2000" dirty="0" smtClean="0">
                <a:solidFill>
                  <a:schemeClr val="tx1"/>
                </a:solidFill>
                <a:latin typeface="+mj-lt"/>
                <a:ea typeface="+mj-ea"/>
                <a:cs typeface="+mj-cs"/>
              </a:rPr>
              <a:t>two parts:</a:t>
            </a:r>
          </a:p>
          <a:p>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The </a:t>
            </a:r>
            <a:r>
              <a:rPr lang="en-GB" sz="2000" dirty="0">
                <a:solidFill>
                  <a:schemeClr val="tx1"/>
                </a:solidFill>
                <a:latin typeface="+mj-lt"/>
                <a:ea typeface="+mj-ea"/>
                <a:cs typeface="+mj-cs"/>
              </a:rPr>
              <a:t>main </a:t>
            </a:r>
            <a:r>
              <a:rPr lang="en-GB" sz="2000" dirty="0" smtClean="0">
                <a:solidFill>
                  <a:schemeClr val="tx1"/>
                </a:solidFill>
                <a:latin typeface="+mj-lt"/>
                <a:ea typeface="+mj-ea"/>
                <a:cs typeface="+mj-cs"/>
              </a:rPr>
              <a:t>text, providing guidance of the process and procedures for cyber security, </a:t>
            </a:r>
            <a:r>
              <a:rPr lang="en-GB" sz="2000" dirty="0">
                <a:solidFill>
                  <a:schemeClr val="tx1"/>
                </a:solidFill>
                <a:latin typeface="+mj-lt"/>
                <a:ea typeface="+mj-ea"/>
                <a:cs typeface="+mj-cs"/>
              </a:rPr>
              <a:t>should </a:t>
            </a:r>
            <a:r>
              <a:rPr lang="en-GB" sz="2000" dirty="0" smtClean="0">
                <a:solidFill>
                  <a:schemeClr val="tx1"/>
                </a:solidFill>
                <a:latin typeface="+mj-lt"/>
                <a:ea typeface="+mj-ea"/>
                <a:cs typeface="+mj-cs"/>
              </a:rPr>
              <a:t>be </a:t>
            </a:r>
            <a:r>
              <a:rPr lang="en-GB" sz="2000" dirty="0" smtClean="0">
                <a:solidFill>
                  <a:schemeClr val="tx1"/>
                </a:solidFill>
                <a:latin typeface="+mj-lt"/>
                <a:ea typeface="+mj-ea"/>
                <a:cs typeface="+mj-cs"/>
              </a:rPr>
              <a:t>taken forward as a resolution</a:t>
            </a:r>
          </a:p>
          <a:p>
            <a:pPr lvl="1"/>
            <a:endParaRPr lang="en-GB" sz="2000" dirty="0">
              <a:solidFill>
                <a:schemeClr val="tx1"/>
              </a:solidFill>
              <a:latin typeface="+mj-lt"/>
              <a:ea typeface="+mj-ea"/>
              <a:cs typeface="+mj-cs"/>
            </a:endParaRPr>
          </a:p>
          <a:p>
            <a:pPr marL="742950" lvl="1" indent="-285750">
              <a:buFont typeface="Arial" panose="020B0604020202020204" pitchFamily="34" charset="0"/>
              <a:buChar char="•"/>
            </a:pPr>
            <a:r>
              <a:rPr lang="en-GB" sz="2000" dirty="0" smtClean="0">
                <a:solidFill>
                  <a:schemeClr val="tx1"/>
                </a:solidFill>
                <a:latin typeface="+mj-lt"/>
                <a:ea typeface="+mj-ea"/>
                <a:cs typeface="+mj-cs"/>
              </a:rPr>
              <a:t>An annex that should be </a:t>
            </a:r>
            <a:r>
              <a:rPr lang="en-GB" sz="2000" dirty="0" smtClean="0">
                <a:solidFill>
                  <a:schemeClr val="tx1"/>
                </a:solidFill>
                <a:latin typeface="+mj-lt"/>
                <a:ea typeface="+mj-ea"/>
                <a:cs typeface="+mj-cs"/>
              </a:rPr>
              <a:t>taken forward as a </a:t>
            </a:r>
            <a:r>
              <a:rPr lang="en-GB" sz="2000" dirty="0">
                <a:solidFill>
                  <a:schemeClr val="tx1"/>
                </a:solidFill>
                <a:latin typeface="+mj-lt"/>
                <a:ea typeface="+mj-ea"/>
                <a:cs typeface="+mj-cs"/>
              </a:rPr>
              <a:t>horizontal </a:t>
            </a:r>
            <a:r>
              <a:rPr lang="en-GB" sz="2000" dirty="0" smtClean="0">
                <a:solidFill>
                  <a:schemeClr val="tx1"/>
                </a:solidFill>
                <a:latin typeface="+mj-lt"/>
                <a:ea typeface="+mj-ea"/>
                <a:cs typeface="+mj-cs"/>
              </a:rPr>
              <a:t>regulation, providing approval of the processes an OEM has to provide approval of the cyber security of a vehicle type, this will include:</a:t>
            </a:r>
          </a:p>
          <a:p>
            <a:pPr marL="1200150" lvl="2" indent="-285750">
              <a:buFont typeface="Arial" panose="020B0604020202020204" pitchFamily="34" charset="0"/>
              <a:buChar char="•"/>
            </a:pPr>
            <a:r>
              <a:rPr lang="en-GB" sz="2000" dirty="0" smtClean="0">
                <a:solidFill>
                  <a:schemeClr val="tx1"/>
                </a:solidFill>
                <a:latin typeface="+mj-lt"/>
                <a:ea typeface="+mj-ea"/>
                <a:cs typeface="+mj-cs"/>
              </a:rPr>
              <a:t>Approval that the OEM has identified and assessed the cyber risks to a vehicle and applied appropriate mitigations</a:t>
            </a:r>
          </a:p>
          <a:p>
            <a:pPr marL="1200150" lvl="2" indent="-285750">
              <a:buFont typeface="Arial" panose="020B0604020202020204" pitchFamily="34" charset="0"/>
              <a:buChar char="•"/>
            </a:pPr>
            <a:r>
              <a:rPr lang="en-GB" sz="2000" dirty="0" smtClean="0">
                <a:solidFill>
                  <a:schemeClr val="tx1"/>
                </a:solidFill>
                <a:latin typeface="+mj-lt"/>
                <a:ea typeface="+mj-ea"/>
                <a:cs typeface="+mj-cs"/>
              </a:rPr>
              <a:t>Approval that the OEM </a:t>
            </a:r>
            <a:r>
              <a:rPr lang="en-GB" sz="2000" dirty="0" smtClean="0">
                <a:solidFill>
                  <a:schemeClr val="tx1"/>
                </a:solidFill>
                <a:latin typeface="+mj-lt"/>
                <a:ea typeface="+mj-ea"/>
                <a:cs typeface="+mj-cs"/>
              </a:rPr>
              <a:t>has suitable processes </a:t>
            </a:r>
            <a:r>
              <a:rPr lang="en-GB" sz="2000" dirty="0" smtClean="0">
                <a:solidFill>
                  <a:schemeClr val="tx1"/>
                </a:solidFill>
                <a:latin typeface="+mj-lt"/>
                <a:ea typeface="+mj-ea"/>
                <a:cs typeface="+mj-cs"/>
              </a:rPr>
              <a:t>to support the vehicle post production should the need arise. </a:t>
            </a:r>
            <a:endParaRPr lang="en-GB" sz="2000" dirty="0">
              <a:solidFill>
                <a:schemeClr val="tx1"/>
              </a:solidFill>
              <a:latin typeface="+mj-lt"/>
              <a:ea typeface="+mj-ea"/>
              <a:cs typeface="+mj-cs"/>
            </a:endParaRP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21395155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sz="2000" dirty="0" smtClean="0">
                <a:solidFill>
                  <a:schemeClr val="tx1"/>
                </a:solidFill>
                <a:latin typeface="+mj-lt"/>
                <a:ea typeface="+mj-ea"/>
                <a:cs typeface="+mj-cs"/>
              </a:rPr>
              <a:t>Progress report</a:t>
            </a:r>
          </a:p>
          <a:p>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complete but open to comment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5 – threats to the vehicle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D – references</a:t>
            </a:r>
          </a:p>
          <a:p>
            <a:pPr lvl="2"/>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comments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1 – introduction</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2 – definitions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4 – cyber security principles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6 – mitigations</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7 – evidencing </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A – threats detailed</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B – mitigations detailed</a:t>
            </a:r>
          </a:p>
          <a:p>
            <a:pPr marL="1200150" lvl="2" indent="-285750">
              <a:buFont typeface="Arial" panose="020B0604020202020204" pitchFamily="34" charset="0"/>
              <a:buChar char="•"/>
            </a:pPr>
            <a:r>
              <a:rPr lang="de-DE" sz="2000" dirty="0" smtClean="0">
                <a:solidFill>
                  <a:schemeClr val="tx1"/>
                </a:solidFill>
                <a:latin typeface="+mj-lt"/>
                <a:ea typeface="+mj-ea"/>
                <a:cs typeface="+mj-cs"/>
              </a:rPr>
              <a:t>Annex E – cyber security regulation</a:t>
            </a:r>
          </a:p>
          <a:p>
            <a:pPr marL="1200150" lvl="2" indent="-285750">
              <a:buFont typeface="Arial" panose="020B0604020202020204" pitchFamily="34" charset="0"/>
              <a:buChar char="•"/>
            </a:pPr>
            <a:endParaRPr lang="de-DE" sz="2000" dirty="0" smtClean="0">
              <a:solidFill>
                <a:schemeClr val="tx1"/>
              </a:solidFill>
              <a:latin typeface="+mj-lt"/>
              <a:ea typeface="+mj-ea"/>
              <a:cs typeface="+mj-cs"/>
            </a:endParaRPr>
          </a:p>
          <a:p>
            <a:pPr marL="742950" lvl="1" indent="-285750">
              <a:buFont typeface="Arial" panose="020B0604020202020204" pitchFamily="34" charset="0"/>
              <a:buChar char="•"/>
            </a:pPr>
            <a:r>
              <a:rPr lang="de-DE" sz="2000" dirty="0" smtClean="0">
                <a:solidFill>
                  <a:schemeClr val="tx1"/>
                </a:solidFill>
                <a:latin typeface="+mj-lt"/>
                <a:ea typeface="+mj-ea"/>
                <a:cs typeface="+mj-cs"/>
              </a:rPr>
              <a:t>Chapters with major work remaining are:</a:t>
            </a:r>
          </a:p>
          <a:p>
            <a:pPr marL="1200150" lvl="2" indent="-285750">
              <a:buFont typeface="Arial" panose="020B0604020202020204" pitchFamily="34" charset="0"/>
              <a:buChar char="•"/>
            </a:pPr>
            <a:r>
              <a:rPr lang="de-DE" sz="2000" dirty="0" smtClean="0">
                <a:solidFill>
                  <a:schemeClr val="tx1"/>
                </a:solidFill>
                <a:latin typeface="+mj-lt"/>
                <a:ea typeface="+mj-ea"/>
                <a:cs typeface="+mj-cs"/>
              </a:rPr>
              <a:t>Chapter 8 - recommendations</a:t>
            </a: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spTree>
    <p:extLst>
      <p:ext uri="{BB962C8B-B14F-4D97-AF65-F5344CB8AC3E}">
        <p14:creationId xmlns:p14="http://schemas.microsoft.com/office/powerpoint/2010/main" val="26256205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410394" y="990601"/>
            <a:ext cx="8352928" cy="5616238"/>
          </a:xfrm>
          <a:prstGeom prst="roundRect">
            <a:avLst>
              <a:gd name="adj" fmla="val 7388"/>
            </a:avLst>
          </a:prstGeom>
          <a:solidFill>
            <a:schemeClr val="tx2">
              <a:lumMod val="20000"/>
              <a:lumOff val="80000"/>
            </a:schemeClr>
          </a:solidFill>
          <a:ln>
            <a:solidFill>
              <a:srgbClr val="4369A7"/>
            </a:solidFill>
          </a:ln>
        </p:spPr>
        <p:style>
          <a:lnRef idx="2">
            <a:schemeClr val="accent1">
              <a:shade val="50000"/>
            </a:schemeClr>
          </a:lnRef>
          <a:fillRef idx="1">
            <a:schemeClr val="accent1"/>
          </a:fillRef>
          <a:effectRef idx="0">
            <a:schemeClr val="accent1"/>
          </a:effectRef>
          <a:fontRef idx="minor">
            <a:schemeClr val="lt1"/>
          </a:fontRef>
        </p:style>
        <p:txBody>
          <a:bodyPr lIns="72000" rIns="0" rtlCol="0" anchor="t"/>
          <a:lstStyle/>
          <a:p>
            <a:r>
              <a:rPr lang="de-DE" sz="2000" dirty="0" smtClean="0">
                <a:solidFill>
                  <a:schemeClr val="tx1"/>
                </a:solidFill>
                <a:latin typeface="+mj-lt"/>
                <a:ea typeface="+mj-ea"/>
                <a:cs typeface="+mj-cs"/>
              </a:rPr>
              <a:t>Questions for ITS/AD regarding cyber </a:t>
            </a:r>
            <a:r>
              <a:rPr lang="de-DE" sz="2000" dirty="0" smtClean="0">
                <a:solidFill>
                  <a:schemeClr val="tx1"/>
                </a:solidFill>
                <a:latin typeface="+mj-lt"/>
                <a:ea typeface="+mj-ea"/>
                <a:cs typeface="+mj-cs"/>
              </a:rPr>
              <a:t>security:</a:t>
            </a:r>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pPr marL="285750" indent="-285750">
              <a:buFont typeface="Arial" panose="020B0604020202020204" pitchFamily="34" charset="0"/>
              <a:buChar char="•"/>
            </a:pPr>
            <a:r>
              <a:rPr lang="de-DE" sz="2000" dirty="0" smtClean="0">
                <a:solidFill>
                  <a:schemeClr val="tx1"/>
                </a:solidFill>
                <a:latin typeface="+mj-lt"/>
                <a:ea typeface="+mj-ea"/>
                <a:cs typeface="+mj-cs"/>
              </a:rPr>
              <a:t>Chapter 3 and annex C refer to „reference models“ describing </a:t>
            </a:r>
          </a:p>
          <a:p>
            <a:pPr marL="742950" lvl="1" indent="-285750">
              <a:buFont typeface="Arial" panose="020B0604020202020204" pitchFamily="34" charset="0"/>
              <a:buChar char="•"/>
            </a:pPr>
            <a:r>
              <a:rPr lang="de-DE" sz="2000" dirty="0" smtClean="0">
                <a:solidFill>
                  <a:schemeClr val="tx1"/>
                </a:solidFill>
                <a:latin typeface="+mj-lt"/>
                <a:ea typeface="+mj-ea"/>
                <a:cs typeface="+mj-cs"/>
              </a:rPr>
              <a:t>what the vehicle ecosystem that might be attacked looks like </a:t>
            </a:r>
          </a:p>
          <a:p>
            <a:pPr marL="742950" lvl="1" indent="-285750">
              <a:buFont typeface="Arial" panose="020B0604020202020204" pitchFamily="34" charset="0"/>
              <a:buChar char="•"/>
            </a:pPr>
            <a:r>
              <a:rPr lang="de-DE" sz="2000" dirty="0" smtClean="0">
                <a:solidFill>
                  <a:schemeClr val="tx1"/>
                </a:solidFill>
                <a:latin typeface="+mj-lt"/>
                <a:ea typeface="+mj-ea"/>
                <a:cs typeface="+mj-cs"/>
              </a:rPr>
              <a:t>what a vehicle ecosystem that is functionally cyber secure might look like (not agreed by the task force)</a:t>
            </a:r>
          </a:p>
          <a:p>
            <a:pPr marL="742950" lvl="1" indent="-285750">
              <a:buFont typeface="Arial" panose="020B0604020202020204" pitchFamily="34" charset="0"/>
              <a:buChar char="•"/>
            </a:pPr>
            <a:r>
              <a:rPr lang="de-DE" sz="2000" dirty="0" smtClean="0">
                <a:solidFill>
                  <a:schemeClr val="tx1"/>
                </a:solidFill>
                <a:latin typeface="+mj-lt"/>
                <a:ea typeface="+mj-ea"/>
                <a:cs typeface="+mj-cs"/>
              </a:rPr>
              <a:t>a differently presented model describing what a functionally cyber secure vehicle design and ecosystem might look like (called RAMA)</a:t>
            </a:r>
          </a:p>
          <a:p>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endParaRPr lang="de-DE" sz="2000" dirty="0">
              <a:solidFill>
                <a:schemeClr val="tx1"/>
              </a:solidFill>
              <a:latin typeface="+mj-lt"/>
              <a:ea typeface="+mj-ea"/>
              <a:cs typeface="+mj-cs"/>
            </a:endParaRPr>
          </a:p>
          <a:p>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endParaRPr lang="de-DE" sz="2000" dirty="0" smtClean="0">
              <a:solidFill>
                <a:schemeClr val="tx1"/>
              </a:solidFill>
              <a:latin typeface="+mj-lt"/>
              <a:ea typeface="+mj-ea"/>
              <a:cs typeface="+mj-cs"/>
            </a:endParaRPr>
          </a:p>
          <a:p>
            <a:pPr marL="342900" indent="-342900">
              <a:buFont typeface="Arial" panose="020B0604020202020204" pitchFamily="34" charset="0"/>
              <a:buChar char="•"/>
            </a:pPr>
            <a:r>
              <a:rPr lang="de-DE" sz="2000" i="1" dirty="0" smtClean="0">
                <a:solidFill>
                  <a:schemeClr val="tx1"/>
                </a:solidFill>
                <a:latin typeface="+mj-lt"/>
                <a:ea typeface="+mj-ea"/>
                <a:cs typeface="+mj-cs"/>
              </a:rPr>
              <a:t>Current proposal is not to include them </a:t>
            </a:r>
            <a:r>
              <a:rPr lang="de-DE" sz="2000" dirty="0" smtClean="0">
                <a:solidFill>
                  <a:schemeClr val="tx1"/>
                </a:solidFill>
                <a:latin typeface="+mj-lt"/>
                <a:ea typeface="+mj-ea"/>
                <a:cs typeface="+mj-cs"/>
              </a:rPr>
              <a:t>in the final document as they may add too much complexity and add little to the requirements. </a:t>
            </a:r>
            <a:r>
              <a:rPr lang="de-DE" sz="2000" i="1" dirty="0" smtClean="0">
                <a:solidFill>
                  <a:schemeClr val="tx1"/>
                </a:solidFill>
                <a:latin typeface="+mj-lt"/>
                <a:ea typeface="+mj-ea"/>
                <a:cs typeface="+mj-cs"/>
              </a:rPr>
              <a:t>Is this acceptable?</a:t>
            </a:r>
          </a:p>
          <a:p>
            <a:pPr marL="742950" lvl="1" indent="-285750">
              <a:buFont typeface="Arial" panose="020B0604020202020204" pitchFamily="34" charset="0"/>
              <a:buChar char="•"/>
            </a:pPr>
            <a:endParaRPr lang="de-DE" sz="2000" dirty="0">
              <a:solidFill>
                <a:schemeClr val="tx1"/>
              </a:solidFill>
              <a:latin typeface="+mj-lt"/>
              <a:ea typeface="+mj-ea"/>
              <a:cs typeface="+mj-cs"/>
            </a:endParaRPr>
          </a:p>
          <a:p>
            <a:pPr marL="285750" indent="-285750">
              <a:buFont typeface="Arial" panose="020B0604020202020204" pitchFamily="34" charset="0"/>
              <a:buChar char="•"/>
            </a:pPr>
            <a:endParaRPr lang="de-DE" sz="2000" dirty="0">
              <a:solidFill>
                <a:schemeClr val="tx1"/>
              </a:solidFill>
              <a:latin typeface="+mj-lt"/>
              <a:ea typeface="+mj-ea"/>
              <a:cs typeface="+mj-cs"/>
            </a:endParaRPr>
          </a:p>
        </p:txBody>
      </p:sp>
      <p:sp>
        <p:nvSpPr>
          <p:cNvPr id="5" name="Rectangle 4"/>
          <p:cNvSpPr/>
          <p:nvPr/>
        </p:nvSpPr>
        <p:spPr>
          <a:xfrm>
            <a:off x="304800" y="304800"/>
            <a:ext cx="8382000" cy="461665"/>
          </a:xfrm>
          <a:prstGeom prst="rect">
            <a:avLst/>
          </a:prstGeom>
        </p:spPr>
        <p:txBody>
          <a:bodyPr wrap="square">
            <a:spAutoFit/>
          </a:bodyPr>
          <a:lstStyle/>
          <a:p>
            <a:r>
              <a:rPr lang="de-DE" sz="2400" dirty="0" smtClean="0"/>
              <a:t>Outcome TFCS-11// 20-22 February 2018 @ Washington DC</a:t>
            </a:r>
            <a:endParaRPr lang="en-US" sz="2400" dirty="0"/>
          </a:p>
        </p:txBody>
      </p:sp>
      <p:pic>
        <p:nvPicPr>
          <p:cNvPr id="6" name="Picture 5"/>
          <p:cNvPicPr/>
          <p:nvPr/>
        </p:nvPicPr>
        <p:blipFill rotWithShape="1">
          <a:blip r:embed="rId3" cstate="print">
            <a:extLst>
              <a:ext uri="{28A0092B-C50C-407E-A947-70E740481C1C}">
                <a14:useLocalDpi xmlns:a14="http://schemas.microsoft.com/office/drawing/2010/main" val="0"/>
              </a:ext>
            </a:extLst>
          </a:blip>
          <a:srcRect l="-1" r="1234"/>
          <a:stretch/>
        </p:blipFill>
        <p:spPr bwMode="auto">
          <a:xfrm>
            <a:off x="6340797" y="3651885"/>
            <a:ext cx="2441575" cy="1844358"/>
          </a:xfrm>
          <a:prstGeom prst="rect">
            <a:avLst/>
          </a:prstGeom>
          <a:noFill/>
          <a:ln w="3175">
            <a:solidFill>
              <a:schemeClr val="tx1"/>
            </a:solidFill>
          </a:ln>
          <a:extLst>
            <a:ext uri="{53640926-AAD7-44D8-BBD7-CCE9431645EC}">
              <a14:shadowObscured xmlns:a14="http://schemas.microsoft.com/office/drawing/2010/main"/>
            </a:ext>
          </a:extLst>
        </p:spPr>
      </p:pic>
      <p:pic>
        <p:nvPicPr>
          <p:cNvPr id="7" name="Grafik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00" y="3651885"/>
            <a:ext cx="2743517" cy="1844358"/>
          </a:xfrm>
          <a:prstGeom prst="rect">
            <a:avLst/>
          </a:prstGeom>
          <a:noFill/>
        </p:spPr>
      </p:pic>
      <p:pic>
        <p:nvPicPr>
          <p:cNvPr id="8" name="Picture 7"/>
          <p:cNvPicPr/>
          <p:nvPr/>
        </p:nvPicPr>
        <p:blipFill rotWithShape="1">
          <a:blip r:embed="rId5" cstate="print">
            <a:extLst>
              <a:ext uri="{28A0092B-C50C-407E-A947-70E740481C1C}">
                <a14:useLocalDpi xmlns:a14="http://schemas.microsoft.com/office/drawing/2010/main" val="0"/>
              </a:ext>
            </a:extLst>
          </a:blip>
          <a:srcRect/>
          <a:stretch/>
        </p:blipFill>
        <p:spPr bwMode="auto">
          <a:xfrm>
            <a:off x="410394" y="3657600"/>
            <a:ext cx="2989897" cy="1838643"/>
          </a:xfrm>
          <a:prstGeom prst="rect">
            <a:avLst/>
          </a:prstGeom>
          <a:ln w="3175">
            <a:solidFill>
              <a:schemeClr val="tx1"/>
            </a:solid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62698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1230</TotalTime>
  <Words>1604</Words>
  <Application>Microsoft Office PowerPoint</Application>
  <PresentationFormat>On-screen Show (4:3)</PresentationFormat>
  <Paragraphs>187</Paragraphs>
  <Slides>14</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HMETC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Schenkenberger, Jens</dc:creator>
  <cp:lastModifiedBy>Darren Handley</cp:lastModifiedBy>
  <cp:revision>79</cp:revision>
  <dcterms:created xsi:type="dcterms:W3CDTF">2017-02-17T12:02:37Z</dcterms:created>
  <dcterms:modified xsi:type="dcterms:W3CDTF">2018-02-26T09:49:20Z</dcterms:modified>
</cp:coreProperties>
</file>