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3" r:id="rId2"/>
    <p:sldId id="264" r:id="rId3"/>
    <p:sldId id="257" r:id="rId4"/>
    <p:sldId id="258" r:id="rId5"/>
    <p:sldId id="265" r:id="rId6"/>
    <p:sldId id="259" r:id="rId7"/>
    <p:sldId id="260" r:id="rId8"/>
    <p:sldId id="266" r:id="rId9"/>
    <p:sldId id="261" r:id="rId10"/>
    <p:sldId id="262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31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381F9-BA0E-4243-A91C-16B2F9943B51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5CC9A8-2155-49B0-A7AA-DDF5E38566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540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75D15-368F-4596-9684-C8DAAD9BB58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920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799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5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61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4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692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6369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06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66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27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248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0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DEDB8-A05E-4433-B463-80B7D4D3EB79}" type="datetimeFigureOut">
              <a:rPr lang="en-US" smtClean="0"/>
              <a:t>12/18/2017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2584-1AB8-4108-A674-7394D83449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0599176" y="-1425"/>
            <a:ext cx="15909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b="1" dirty="0" smtClean="0"/>
              <a:t>TFSR-01-09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83265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Quick investigation of selected cap-holder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IEC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734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:\Data\02-SR-Projects\Fit-Substitute_&amp;Retrofit\BA15-family-2mm.pn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52" t="3242" r="27918" b="16186"/>
          <a:stretch/>
        </p:blipFill>
        <p:spPr bwMode="auto">
          <a:xfrm>
            <a:off x="5807497" y="1722204"/>
            <a:ext cx="3475990" cy="37001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9630" y="128695"/>
            <a:ext cx="10515600" cy="78344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BA(…)15 holder system (IEC 60061-2 7005-11”X”)</a:t>
            </a:r>
            <a:endParaRPr lang="en-US" sz="3200" dirty="0"/>
          </a:p>
        </p:txBody>
      </p:sp>
      <p:sp>
        <p:nvSpPr>
          <p:cNvPr id="6" name="Abgerundete rechteckige Legende 5"/>
          <p:cNvSpPr/>
          <p:nvPr/>
        </p:nvSpPr>
        <p:spPr>
          <a:xfrm>
            <a:off x="5408024" y="1045664"/>
            <a:ext cx="2621280" cy="1117818"/>
          </a:xfrm>
          <a:prstGeom prst="wedgeRoundRectCallout">
            <a:avLst>
              <a:gd name="adj1" fmla="val -560"/>
              <a:gd name="adj2" fmla="val 59019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54° is used by a single pin including the movement in the holder design</a:t>
            </a:r>
            <a:endParaRPr lang="en-US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Abgerundete rechteckige Legende 7"/>
          <p:cNvSpPr/>
          <p:nvPr/>
        </p:nvSpPr>
        <p:spPr>
          <a:xfrm>
            <a:off x="398240" y="5221020"/>
            <a:ext cx="3895086" cy="1362660"/>
          </a:xfrm>
          <a:prstGeom prst="wedgeRoundRectCallout">
            <a:avLst>
              <a:gd name="adj1" fmla="val 30851"/>
              <a:gd name="adj2" fmla="val -41187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Family of key functions: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Single contact / double contact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1400" baseline="30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nd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pin on 180°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1400" baseline="30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nd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pin on +150°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1400" baseline="30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nd</a:t>
            </a: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pin on 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-150°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  <a:r>
              <a:rPr lang="en-US" sz="1400" baseline="30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nd</a:t>
            </a: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pin on +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130°</a:t>
            </a:r>
            <a:r>
              <a:rPr lang="en-US" sz="1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&amp;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3</a:t>
            </a:r>
            <a:r>
              <a:rPr lang="en-US" sz="1400" baseline="30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rd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pin on -130°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775" y="1402989"/>
            <a:ext cx="1575481" cy="16289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1751909" y="1443315"/>
            <a:ext cx="1659912" cy="154826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133" y="3106671"/>
            <a:ext cx="1427617" cy="165401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1807732" y="3106671"/>
            <a:ext cx="1458500" cy="16540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3259605" y="3040151"/>
            <a:ext cx="1745240" cy="1581391"/>
          </a:xfrm>
          <a:prstGeom prst="rect">
            <a:avLst/>
          </a:prstGeom>
        </p:spPr>
      </p:pic>
      <p:sp>
        <p:nvSpPr>
          <p:cNvPr id="16" name="Right Brace 15"/>
          <p:cNvSpPr/>
          <p:nvPr/>
        </p:nvSpPr>
        <p:spPr>
          <a:xfrm>
            <a:off x="4922921" y="912137"/>
            <a:ext cx="345765" cy="4037234"/>
          </a:xfrm>
          <a:prstGeom prst="rightBrace">
            <a:avLst>
              <a:gd name="adj1" fmla="val 8333"/>
              <a:gd name="adj2" fmla="val 71937"/>
            </a:avLst>
          </a:prstGeom>
          <a:ln w="571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Abgerundete rechteckige Legende 5"/>
          <p:cNvSpPr/>
          <p:nvPr/>
        </p:nvSpPr>
        <p:spPr>
          <a:xfrm>
            <a:off x="6718664" y="5827382"/>
            <a:ext cx="4367347" cy="810067"/>
          </a:xfrm>
          <a:prstGeom prst="wedgeRoundRectCallout">
            <a:avLst>
              <a:gd name="adj1" fmla="val -24152"/>
              <a:gd name="adj2" fmla="val -127147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β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 occupied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by bayonet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15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mm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family by: </a:t>
            </a:r>
            <a:endParaRPr lang="en-GB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- 2</a:t>
            </a:r>
            <a:r>
              <a:rPr lang="en-GB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nd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and 3</a:t>
            </a:r>
            <a:r>
              <a:rPr lang="en-GB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rd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 pin </a:t>
            </a:r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movement of the pin in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the </a:t>
            </a:r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holder </a:t>
            </a:r>
            <a:r>
              <a:rPr lang="en-GB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design</a:t>
            </a:r>
            <a:endParaRPr lang="en-US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8" name="Abgerundete rechteckige Legende 5"/>
          <p:cNvSpPr/>
          <p:nvPr/>
        </p:nvSpPr>
        <p:spPr>
          <a:xfrm>
            <a:off x="8168641" y="912137"/>
            <a:ext cx="3735399" cy="1235449"/>
          </a:xfrm>
          <a:prstGeom prst="wedgeRoundRectCallout">
            <a:avLst>
              <a:gd name="adj1" fmla="val -34464"/>
              <a:gd name="adj2" fmla="val 90182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Remaining area </a:t>
            </a:r>
            <a:r>
              <a:rPr lang="en-GB" b="1" dirty="0" smtClean="0">
                <a:solidFill>
                  <a:srgbClr val="FF0000"/>
                </a:solidFill>
              </a:rPr>
              <a:t>2 x 46</a:t>
            </a:r>
            <a:r>
              <a:rPr lang="en-GB" b="1" dirty="0">
                <a:solidFill>
                  <a:srgbClr val="FF0000"/>
                </a:solidFill>
              </a:rPr>
              <a:t>° for </a:t>
            </a:r>
            <a:r>
              <a:rPr lang="en-GB" b="1" dirty="0" smtClean="0">
                <a:solidFill>
                  <a:srgbClr val="FF0000"/>
                </a:solidFill>
              </a:rPr>
              <a:t>an </a:t>
            </a:r>
            <a:r>
              <a:rPr lang="en-GB" b="1" dirty="0">
                <a:solidFill>
                  <a:srgbClr val="FF0000"/>
                </a:solidFill>
              </a:rPr>
              <a:t>“extra pin” is </a:t>
            </a:r>
            <a:r>
              <a:rPr lang="en-GB" b="1" dirty="0" smtClean="0">
                <a:solidFill>
                  <a:srgbClr val="FF0000"/>
                </a:solidFill>
              </a:rPr>
              <a:t>to small: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</a:rPr>
              <a:t>Minimum 54</a:t>
            </a:r>
            <a:r>
              <a:rPr lang="en-GB" b="1" dirty="0">
                <a:solidFill>
                  <a:srgbClr val="FF0000"/>
                </a:solidFill>
              </a:rPr>
              <a:t>° </a:t>
            </a:r>
            <a:r>
              <a:rPr lang="en-GB" b="1" dirty="0" smtClean="0">
                <a:solidFill>
                  <a:srgbClr val="FF0000"/>
                </a:solidFill>
              </a:rPr>
              <a:t>is required for </a:t>
            </a:r>
            <a:r>
              <a:rPr lang="en-GB" b="1" dirty="0">
                <a:solidFill>
                  <a:srgbClr val="FF0000"/>
                </a:solidFill>
              </a:rPr>
              <a:t>a single </a:t>
            </a:r>
            <a:r>
              <a:rPr lang="en-GB" b="1" dirty="0" smtClean="0">
                <a:solidFill>
                  <a:srgbClr val="FF0000"/>
                </a:solidFill>
              </a:rPr>
              <a:t>pin, including it’s movement.</a:t>
            </a:r>
            <a:endParaRPr lang="en-US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9" name="Abgerundete rechteckige Legende 5"/>
          <p:cNvSpPr/>
          <p:nvPr/>
        </p:nvSpPr>
        <p:spPr>
          <a:xfrm>
            <a:off x="9204960" y="2762210"/>
            <a:ext cx="2820550" cy="1679162"/>
          </a:xfrm>
          <a:prstGeom prst="wedgeRoundRectCallout">
            <a:avLst>
              <a:gd name="adj1" fmla="val -69403"/>
              <a:gd name="adj2" fmla="val -1893"/>
              <a:gd name="adj3" fmla="val 16667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Hatched area’s represent the holder material required for the holder construction (enabling movement stop position for the cap)</a:t>
            </a:r>
            <a:endParaRPr lang="en-US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Abgerundete rechteckige Legende 4"/>
          <p:cNvSpPr/>
          <p:nvPr/>
        </p:nvSpPr>
        <p:spPr>
          <a:xfrm>
            <a:off x="3837413" y="5377953"/>
            <a:ext cx="2247900" cy="1009460"/>
          </a:xfrm>
          <a:prstGeom prst="wedgeRoundRectCallout">
            <a:avLst>
              <a:gd name="adj1" fmla="val 40422"/>
              <a:gd name="adj2" fmla="val -102855"/>
              <a:gd name="adj3" fmla="val 16667"/>
            </a:avLst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Resulting occupied space in angular positions </a:t>
            </a:r>
            <a:endParaRPr 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290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SV8.5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392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755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Analysis of Mechanical Keying (Cap/holder)</a:t>
            </a:r>
            <a:br>
              <a:rPr lang="en-US" sz="3200" dirty="0" smtClean="0"/>
            </a:br>
            <a:r>
              <a:rPr lang="en-US" sz="3200" dirty="0" smtClean="0"/>
              <a:t>C5W / C21W family</a:t>
            </a:r>
            <a:endParaRPr lang="en-US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597529" y="1502688"/>
            <a:ext cx="937994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same cap/holder </a:t>
            </a:r>
            <a:r>
              <a:rPr lang="en-US" dirty="0"/>
              <a:t>system </a:t>
            </a:r>
            <a:r>
              <a:rPr lang="en-US" b="1" dirty="0"/>
              <a:t>SV8.5 </a:t>
            </a:r>
            <a:r>
              <a:rPr lang="en-US" dirty="0" smtClean="0"/>
              <a:t>(without additional keying) is used by the following categories: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C5W – 6V (35mm)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C5W – </a:t>
            </a:r>
            <a:r>
              <a:rPr lang="en-US" dirty="0" smtClean="0"/>
              <a:t>12V (35mm)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C5W – </a:t>
            </a:r>
            <a:r>
              <a:rPr lang="en-US" dirty="0" smtClean="0"/>
              <a:t>24V (35mm)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C21W – 12V (41mm)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11" name="Textfeld 10"/>
          <p:cNvSpPr txBox="1"/>
          <p:nvPr/>
        </p:nvSpPr>
        <p:spPr>
          <a:xfrm>
            <a:off x="4476005" y="5758003"/>
            <a:ext cx="1538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C5W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6609029" y="2335351"/>
            <a:ext cx="55366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Mis</a:t>
            </a:r>
            <a:r>
              <a:rPr lang="en-US" dirty="0" smtClean="0"/>
              <a:t>-insertion (</a:t>
            </a:r>
            <a:r>
              <a:rPr lang="en-US" dirty="0" err="1" smtClean="0"/>
              <a:t>mis</a:t>
            </a:r>
            <a:r>
              <a:rPr lang="en-US" dirty="0" smtClean="0"/>
              <a:t>-use) is prevented by: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2 different lengths (5W and 21W)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package (category and voltage)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light source (</a:t>
            </a:r>
            <a:r>
              <a:rPr lang="en-US" dirty="0"/>
              <a:t>category and voltage)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luminaire (</a:t>
            </a:r>
            <a:r>
              <a:rPr lang="en-US" dirty="0"/>
              <a:t>category and voltage)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582414">
            <a:off x="4503021" y="3709153"/>
            <a:ext cx="1745273" cy="1745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7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9630" y="128695"/>
            <a:ext cx="10515600" cy="78344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holder system </a:t>
            </a:r>
            <a:r>
              <a:rPr lang="en-US" sz="3200" b="1" dirty="0"/>
              <a:t>“SV8.5” </a:t>
            </a:r>
            <a:r>
              <a:rPr lang="en-US" sz="3200" b="1" dirty="0" smtClean="0"/>
              <a:t>(IEC 60061-2 7005-81)</a:t>
            </a:r>
            <a:endParaRPr lang="en-US" sz="3200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247" y="1273907"/>
            <a:ext cx="1152522" cy="297876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215" y="1273907"/>
            <a:ext cx="6730063" cy="3735755"/>
          </a:xfrm>
          <a:prstGeom prst="rect">
            <a:avLst/>
          </a:prstGeom>
        </p:spPr>
      </p:pic>
      <p:sp>
        <p:nvSpPr>
          <p:cNvPr id="8" name="Abgerundete rechteckige Legende 7"/>
          <p:cNvSpPr/>
          <p:nvPr/>
        </p:nvSpPr>
        <p:spPr>
          <a:xfrm>
            <a:off x="1068789" y="5151463"/>
            <a:ext cx="2453960" cy="858568"/>
          </a:xfrm>
          <a:prstGeom prst="wedgeRoundRectCallout">
            <a:avLst>
              <a:gd name="adj1" fmla="val 72074"/>
              <a:gd name="adj2" fmla="val -27465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Only the “circular whole of 3,5mm diameter” is defined. No dimensions defined that would allow keying features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838348" y="3244334"/>
            <a:ext cx="25153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"quick investigation, IEC"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111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W2.1x9.5d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851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755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Analysis of Mechanical Keying (Cap/holder)</a:t>
            </a:r>
            <a:br>
              <a:rPr lang="en-US" sz="3200" dirty="0" smtClean="0"/>
            </a:br>
            <a:r>
              <a:rPr lang="en-US" sz="3200" dirty="0" smtClean="0"/>
              <a:t>W3W / W5W / W10W / W16W-family</a:t>
            </a:r>
            <a:endParaRPr lang="en-US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597529" y="1502688"/>
            <a:ext cx="9871228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same cap/holder </a:t>
            </a:r>
            <a:r>
              <a:rPr lang="en-US" dirty="0"/>
              <a:t>system </a:t>
            </a:r>
            <a:r>
              <a:rPr lang="en-US" b="1" dirty="0" smtClean="0"/>
              <a:t>W2.1x9.5d</a:t>
            </a:r>
            <a:r>
              <a:rPr lang="en-US" dirty="0" smtClean="0"/>
              <a:t> (without additional keying) is used by the following categories: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W3W </a:t>
            </a:r>
            <a:r>
              <a:rPr lang="en-US" dirty="0"/>
              <a:t>– 6V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W3W </a:t>
            </a:r>
            <a:r>
              <a:rPr lang="en-US" dirty="0"/>
              <a:t>– 12V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W3W </a:t>
            </a:r>
            <a:r>
              <a:rPr lang="en-US" dirty="0"/>
              <a:t>– 24V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W5W – 6V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W5W – 12V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W5W – 24V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WY5W – 6V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WY5W – 12V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WY5W – 24V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WR5W – 12V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WR5W – 24V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W10W – 6V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W10W – 12V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WY10W – 6V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WY10W – 12V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W16W – 12V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WY16W – 12V</a:t>
            </a:r>
            <a:endParaRPr lang="en-US" dirty="0"/>
          </a:p>
        </p:txBody>
      </p:sp>
      <p:pic>
        <p:nvPicPr>
          <p:cNvPr id="41" name="Grafik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671756">
            <a:off x="3652094" y="2482981"/>
            <a:ext cx="3117726" cy="3117726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4476005" y="5758003"/>
            <a:ext cx="1619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W5W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6609029" y="2335351"/>
            <a:ext cx="55366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Mis</a:t>
            </a:r>
            <a:r>
              <a:rPr lang="en-US" dirty="0" smtClean="0"/>
              <a:t>-insertion (</a:t>
            </a:r>
            <a:r>
              <a:rPr lang="en-US" dirty="0" err="1" smtClean="0"/>
              <a:t>mis</a:t>
            </a:r>
            <a:r>
              <a:rPr lang="en-US" dirty="0" smtClean="0"/>
              <a:t>-use) is prevented by: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package (category and voltage)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light source (</a:t>
            </a:r>
            <a:r>
              <a:rPr lang="en-US" dirty="0"/>
              <a:t>category and voltage)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luminaire (</a:t>
            </a:r>
            <a:r>
              <a:rPr lang="en-US" dirty="0"/>
              <a:t>category and voltage)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32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9630" y="128695"/>
            <a:ext cx="10515600" cy="78344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The holder system “W2.1x9.5d” (IEC 60061-2 7005-91)</a:t>
            </a:r>
            <a:endParaRPr lang="en-US" sz="3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7013" y="1756373"/>
            <a:ext cx="6145359" cy="3127972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8728" y="2305285"/>
            <a:ext cx="3750764" cy="2744285"/>
          </a:xfrm>
          <a:prstGeom prst="rect">
            <a:avLst/>
          </a:prstGeom>
        </p:spPr>
      </p:pic>
      <p:sp>
        <p:nvSpPr>
          <p:cNvPr id="5" name="Abgerundete rechteckige Legende 4"/>
          <p:cNvSpPr/>
          <p:nvPr/>
        </p:nvSpPr>
        <p:spPr>
          <a:xfrm>
            <a:off x="3512744" y="5049571"/>
            <a:ext cx="1855961" cy="1009460"/>
          </a:xfrm>
          <a:prstGeom prst="wedgeRoundRectCallout">
            <a:avLst>
              <a:gd name="adj1" fmla="val -46307"/>
              <a:gd name="adj2" fmla="val -22724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 has no maximum</a:t>
            </a:r>
          </a:p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-&gt; no keying-feature possible in this direction</a:t>
            </a:r>
            <a:endParaRPr lang="en-US" sz="1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Abgerundete rechteckige Legende 5"/>
          <p:cNvSpPr/>
          <p:nvPr/>
        </p:nvSpPr>
        <p:spPr>
          <a:xfrm>
            <a:off x="6518024" y="1077362"/>
            <a:ext cx="2453960" cy="679010"/>
          </a:xfrm>
          <a:prstGeom prst="wedgeRoundRectCallout">
            <a:avLst>
              <a:gd name="adj1" fmla="val -86859"/>
              <a:gd name="adj2" fmla="val 128822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G, H and C have no maximum</a:t>
            </a: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-&gt; no 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keying-feature </a:t>
            </a: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possible in this 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direction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Abgerundete rechteckige Legende 7"/>
          <p:cNvSpPr/>
          <p:nvPr/>
        </p:nvSpPr>
        <p:spPr>
          <a:xfrm>
            <a:off x="398240" y="5221020"/>
            <a:ext cx="2453960" cy="1362660"/>
          </a:xfrm>
          <a:prstGeom prst="wedgeRoundRectCallout">
            <a:avLst>
              <a:gd name="adj1" fmla="val 35130"/>
              <a:gd name="adj2" fmla="val -12831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 has a maximum, but this surface is needed to fix the light source in the correct position -&gt; </a:t>
            </a: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keying-feature </a:t>
            </a:r>
            <a:r>
              <a:rPr lang="en-US" sz="1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possible in this </a:t>
            </a:r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direction</a:t>
            </a:r>
          </a:p>
          <a:p>
            <a:pPr algn="ctr"/>
            <a:r>
              <a:rPr lang="en-US" sz="1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(See also note 1)</a:t>
            </a:r>
            <a:endParaRPr 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649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BA(...)15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89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60755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Analysis of Mechanical Keying (Cap/holder) Bayonet 15 mm family</a:t>
            </a:r>
            <a:br>
              <a:rPr lang="en-US" sz="3200" dirty="0" smtClean="0"/>
            </a:br>
            <a:r>
              <a:rPr lang="en-US" sz="2200" dirty="0" smtClean="0"/>
              <a:t>B15d/s, BA15d/s, </a:t>
            </a:r>
            <a:r>
              <a:rPr lang="en-GB" sz="2200" dirty="0"/>
              <a:t>BA15d/s-3(100°/130°)</a:t>
            </a:r>
            <a:r>
              <a:rPr lang="en-US" sz="2200" dirty="0" smtClean="0"/>
              <a:t> BAU 15d/s, BAWd/s, BAX15d/s, BAY15d/s, BAZ15d/s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304566" y="1287244"/>
            <a:ext cx="8987332" cy="53245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cap/holder family </a:t>
            </a:r>
            <a:r>
              <a:rPr lang="en-US" b="1" dirty="0" smtClean="0"/>
              <a:t>B(A)(AU)(AW)(AX)(AY)(AZ)15d/s </a:t>
            </a:r>
            <a:r>
              <a:rPr lang="en-US" dirty="0" smtClean="0"/>
              <a:t>, exists in the following combinations: </a:t>
            </a:r>
          </a:p>
          <a:p>
            <a:r>
              <a:rPr lang="en-US" dirty="0" smtClean="0"/>
              <a:t>(categories for automotive </a:t>
            </a:r>
            <a:r>
              <a:rPr lang="en-US" b="1" dirty="0" smtClean="0"/>
              <a:t>and </a:t>
            </a:r>
            <a:r>
              <a:rPr lang="en-US" dirty="0" smtClean="0"/>
              <a:t>lamps for general lighting):</a:t>
            </a:r>
          </a:p>
          <a:p>
            <a:r>
              <a:rPr lang="en-US" sz="1600" dirty="0" smtClean="0"/>
              <a:t>B15d 	General lighting services</a:t>
            </a:r>
          </a:p>
          <a:p>
            <a:r>
              <a:rPr lang="en-US" sz="1600" dirty="0" smtClean="0"/>
              <a:t>BA15d 	General lighting </a:t>
            </a:r>
            <a:r>
              <a:rPr lang="en-US" sz="1600" dirty="0"/>
              <a:t>services</a:t>
            </a:r>
            <a:endParaRPr lang="en-US" sz="1600" dirty="0" smtClean="0"/>
          </a:p>
          <a:p>
            <a:r>
              <a:rPr lang="en-GB" sz="1600" dirty="0"/>
              <a:t>BA15s </a:t>
            </a:r>
            <a:r>
              <a:rPr lang="en-GB" sz="1600" dirty="0" smtClean="0"/>
              <a:t>	P21W </a:t>
            </a:r>
            <a:r>
              <a:rPr lang="en-GB" sz="1600" dirty="0"/>
              <a:t> (6V, 12V &amp; 24V)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	R5W </a:t>
            </a:r>
            <a:r>
              <a:rPr lang="en-GB" sz="1600" dirty="0"/>
              <a:t>(6V, 12V &amp; 24V)</a:t>
            </a:r>
            <a:endParaRPr lang="en-GB" sz="1600" dirty="0" smtClean="0"/>
          </a:p>
          <a:p>
            <a:r>
              <a:rPr lang="en-GB" sz="1600" dirty="0"/>
              <a:t>	</a:t>
            </a:r>
            <a:r>
              <a:rPr lang="en-GB" sz="1600" dirty="0" smtClean="0"/>
              <a:t>R10W (</a:t>
            </a:r>
            <a:r>
              <a:rPr lang="en-GB" sz="1600" dirty="0"/>
              <a:t>6V, 12V &amp; 24V)</a:t>
            </a:r>
            <a:endParaRPr lang="en-GB" sz="1600" dirty="0" smtClean="0"/>
          </a:p>
          <a:p>
            <a:r>
              <a:rPr lang="en-GB" sz="1600" dirty="0" smtClean="0"/>
              <a:t>BAX15d	S4 (6V &amp; 12V)</a:t>
            </a:r>
            <a:endParaRPr lang="en-GB" sz="1600" dirty="0"/>
          </a:p>
          <a:p>
            <a:r>
              <a:rPr lang="en-GB" sz="1600" dirty="0" smtClean="0"/>
              <a:t>BAX15s	(reserved)</a:t>
            </a:r>
          </a:p>
          <a:p>
            <a:r>
              <a:rPr lang="en-GB" sz="1600" dirty="0" smtClean="0"/>
              <a:t>BAY15d	P21/5W (6V, 12V &amp; 24V)</a:t>
            </a:r>
            <a:endParaRPr lang="en-GB" sz="1600" dirty="0"/>
          </a:p>
          <a:p>
            <a:r>
              <a:rPr lang="en-GB" sz="1600" dirty="0" smtClean="0"/>
              <a:t>BAY15s	(reserved)</a:t>
            </a:r>
          </a:p>
          <a:p>
            <a:r>
              <a:rPr lang="en-US" sz="1600" dirty="0" smtClean="0"/>
              <a:t>BAZ15d	P21/4W </a:t>
            </a:r>
            <a:r>
              <a:rPr lang="en-GB" sz="1600" dirty="0" smtClean="0"/>
              <a:t> </a:t>
            </a:r>
            <a:r>
              <a:rPr lang="en-GB" sz="1600" dirty="0"/>
              <a:t>(6V, 12V &amp; 24V)</a:t>
            </a:r>
            <a:endParaRPr lang="en-US" sz="1600" dirty="0" smtClean="0"/>
          </a:p>
          <a:p>
            <a:r>
              <a:rPr lang="en-US" sz="1600" dirty="0" smtClean="0"/>
              <a:t>BAZ15s	</a:t>
            </a:r>
            <a:endParaRPr lang="en-GB" sz="1600" dirty="0" smtClean="0"/>
          </a:p>
          <a:p>
            <a:r>
              <a:rPr lang="en-GB" sz="1600" dirty="0" smtClean="0"/>
              <a:t>BAU15d	PR21/4W </a:t>
            </a:r>
            <a:r>
              <a:rPr lang="en-GB" sz="1600" dirty="0"/>
              <a:t> </a:t>
            </a:r>
            <a:r>
              <a:rPr lang="en-GB" sz="1600" dirty="0" smtClean="0"/>
              <a:t>(12V </a:t>
            </a:r>
            <a:r>
              <a:rPr lang="en-GB" sz="1600" dirty="0"/>
              <a:t>&amp; 24V)</a:t>
            </a:r>
          </a:p>
          <a:p>
            <a:r>
              <a:rPr lang="en-GB" sz="1600" dirty="0" smtClean="0"/>
              <a:t>BAU15s	PY21W </a:t>
            </a:r>
            <a:r>
              <a:rPr lang="en-GB" sz="1600" dirty="0"/>
              <a:t> </a:t>
            </a:r>
            <a:r>
              <a:rPr lang="en-GB" sz="1600" dirty="0" smtClean="0"/>
              <a:t>(12V </a:t>
            </a:r>
            <a:r>
              <a:rPr lang="en-GB" sz="1600" dirty="0"/>
              <a:t>&amp; 24V)</a:t>
            </a:r>
            <a:endParaRPr lang="en-GB" sz="1600" dirty="0" smtClean="0"/>
          </a:p>
          <a:p>
            <a:r>
              <a:rPr lang="en-GB" sz="1600" dirty="0"/>
              <a:t>	RY10W (6V, 12V &amp; 24V</a:t>
            </a:r>
            <a:r>
              <a:rPr lang="en-GB" sz="1600" dirty="0" smtClean="0"/>
              <a:t>)</a:t>
            </a:r>
          </a:p>
          <a:p>
            <a:r>
              <a:rPr lang="en-GB" sz="1600" dirty="0"/>
              <a:t>BA15d/s-3(100°/130°) </a:t>
            </a:r>
            <a:r>
              <a:rPr lang="en-GB" sz="1600" dirty="0" smtClean="0"/>
              <a:t>PY21/5W (12V)</a:t>
            </a:r>
          </a:p>
          <a:p>
            <a:r>
              <a:rPr lang="en-GB" sz="1600" dirty="0"/>
              <a:t>BAW15d - </a:t>
            </a:r>
            <a:r>
              <a:rPr lang="en-GB" sz="1600" dirty="0" smtClean="0"/>
              <a:t>PR21/5 </a:t>
            </a:r>
            <a:r>
              <a:rPr lang="en-GB" sz="1600" dirty="0"/>
              <a:t> </a:t>
            </a:r>
            <a:r>
              <a:rPr lang="en-GB" sz="1600" dirty="0" smtClean="0"/>
              <a:t>(12V </a:t>
            </a:r>
            <a:r>
              <a:rPr lang="en-GB" sz="1600" dirty="0"/>
              <a:t>&amp; 24V)</a:t>
            </a:r>
          </a:p>
          <a:p>
            <a:r>
              <a:rPr lang="en-GB" sz="1600" dirty="0" smtClean="0"/>
              <a:t>BAW15s	PR21W </a:t>
            </a:r>
            <a:r>
              <a:rPr lang="en-GB" sz="1600" dirty="0"/>
              <a:t> </a:t>
            </a:r>
            <a:r>
              <a:rPr lang="en-GB" sz="1600" dirty="0" smtClean="0"/>
              <a:t>(12V </a:t>
            </a:r>
            <a:r>
              <a:rPr lang="en-GB" sz="1600" dirty="0"/>
              <a:t>&amp; 24V)</a:t>
            </a:r>
            <a:endParaRPr lang="en-GB" sz="1600" dirty="0" smtClean="0"/>
          </a:p>
          <a:p>
            <a:r>
              <a:rPr lang="en-GB" sz="1600" dirty="0"/>
              <a:t>	</a:t>
            </a:r>
            <a:r>
              <a:rPr lang="en-GB" sz="1600" dirty="0" smtClean="0"/>
              <a:t>RR10W</a:t>
            </a:r>
            <a:r>
              <a:rPr lang="en-GB" sz="1600" dirty="0"/>
              <a:t> (6V, 12V &amp; 24V)</a:t>
            </a:r>
            <a:endParaRPr lang="en-GB" sz="1600" dirty="0" smtClean="0"/>
          </a:p>
          <a:p>
            <a:r>
              <a:rPr lang="en-US" sz="1600" dirty="0"/>
              <a:t>	</a:t>
            </a:r>
            <a:r>
              <a:rPr lang="en-GB" sz="1600" dirty="0" smtClean="0"/>
              <a:t>RR5W </a:t>
            </a:r>
            <a:r>
              <a:rPr lang="en-GB" sz="1600" dirty="0"/>
              <a:t>(6V, 12V &amp; 24V)</a:t>
            </a:r>
            <a:endParaRPr lang="en-US" sz="1600" dirty="0" smtClean="0"/>
          </a:p>
        </p:txBody>
      </p:sp>
      <p:sp>
        <p:nvSpPr>
          <p:cNvPr id="14" name="Textfeld 13"/>
          <p:cNvSpPr txBox="1"/>
          <p:nvPr/>
        </p:nvSpPr>
        <p:spPr>
          <a:xfrm>
            <a:off x="6655356" y="1875948"/>
            <a:ext cx="553664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Mis</a:t>
            </a:r>
            <a:r>
              <a:rPr lang="en-US" dirty="0" smtClean="0"/>
              <a:t>-insertion (</a:t>
            </a:r>
            <a:r>
              <a:rPr lang="en-US" dirty="0" err="1" smtClean="0"/>
              <a:t>mis</a:t>
            </a:r>
            <a:r>
              <a:rPr lang="en-US" dirty="0" smtClean="0"/>
              <a:t>-use) is prevented by: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package (category and voltage)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light source (</a:t>
            </a:r>
            <a:r>
              <a:rPr lang="en-US" dirty="0"/>
              <a:t>category and voltage)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Information on the luminaire (</a:t>
            </a:r>
            <a:r>
              <a:rPr lang="en-US" dirty="0"/>
              <a:t>category and voltage)</a:t>
            </a:r>
          </a:p>
          <a:p>
            <a:pPr marL="285750" indent="-285750">
              <a:buFontTx/>
              <a:buChar char="-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1079" y="3260286"/>
            <a:ext cx="7481734" cy="1015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04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552</Words>
  <Application>Microsoft Office PowerPoint</Application>
  <PresentationFormat>Widescreen</PresentationFormat>
  <Paragraphs>93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Wingdings</vt:lpstr>
      <vt:lpstr>Office Theme</vt:lpstr>
      <vt:lpstr>Quick investigation of selected cap-holder systems</vt:lpstr>
      <vt:lpstr>SV8.5</vt:lpstr>
      <vt:lpstr>Analysis of Mechanical Keying (Cap/holder) C5W / C21W family</vt:lpstr>
      <vt:lpstr>The holder system “SV8.5” (IEC 60061-2 7005-81)</vt:lpstr>
      <vt:lpstr>W2.1x9.5d</vt:lpstr>
      <vt:lpstr>Analysis of Mechanical Keying (Cap/holder) W3W / W5W / W10W / W16W-family</vt:lpstr>
      <vt:lpstr>The holder system “W2.1x9.5d” (IEC 60061-2 7005-91)</vt:lpstr>
      <vt:lpstr>BA(...)15</vt:lpstr>
      <vt:lpstr>Analysis of Mechanical Keying (Cap/holder) Bayonet 15 mm family B15d/s, BA15d/s, BA15d/s-3(100°/130°) BAU 15d/s, BAWd/s, BAX15d/s, BAY15d/s, BAZ15d/s </vt:lpstr>
      <vt:lpstr>The BA(…)15 holder system (IEC 60061-2 7005-11”X”)</vt:lpstr>
    </vt:vector>
  </TitlesOfParts>
  <Company>OSRAM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Plathner, Dr. Philipp</dc:creator>
  <cp:lastModifiedBy>Walter Schlager</cp:lastModifiedBy>
  <cp:revision>14</cp:revision>
  <dcterms:created xsi:type="dcterms:W3CDTF">2017-08-28T13:55:48Z</dcterms:created>
  <dcterms:modified xsi:type="dcterms:W3CDTF">2017-12-18T13:04:29Z</dcterms:modified>
</cp:coreProperties>
</file>